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9" r:id="rId3"/>
    <p:sldId id="291" r:id="rId4"/>
    <p:sldId id="301" r:id="rId5"/>
    <p:sldId id="302" r:id="rId6"/>
    <p:sldId id="287" r:id="rId7"/>
    <p:sldId id="295" r:id="rId8"/>
    <p:sldId id="296" r:id="rId9"/>
    <p:sldId id="297" r:id="rId10"/>
    <p:sldId id="298" r:id="rId11"/>
    <p:sldId id="299" r:id="rId12"/>
    <p:sldId id="300" r:id="rId13"/>
    <p:sldId id="308" r:id="rId14"/>
    <p:sldId id="309" r:id="rId15"/>
    <p:sldId id="310" r:id="rId16"/>
    <p:sldId id="306" r:id="rId17"/>
    <p:sldId id="307" r:id="rId18"/>
    <p:sldId id="311" r:id="rId19"/>
    <p:sldId id="312" r:id="rId20"/>
    <p:sldId id="313" r:id="rId21"/>
    <p:sldId id="314" r:id="rId22"/>
    <p:sldId id="315" r:id="rId23"/>
    <p:sldId id="316" r:id="rId24"/>
    <p:sldId id="286" r:id="rId25"/>
  </p:sldIdLst>
  <p:sldSz cx="9144000" cy="6858000" type="screen4x3"/>
  <p:notesSz cx="6797675" cy="9926638"/>
  <p:defaultTextStyle>
    <a:defPPr>
      <a:defRPr lang="mn-M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1A7"/>
    <a:srgbClr val="0000FF"/>
    <a:srgbClr val="7372FA"/>
    <a:srgbClr val="E8EEF1"/>
    <a:srgbClr val="B30108"/>
    <a:srgbClr val="84AA33"/>
    <a:srgbClr val="99C33B"/>
    <a:srgbClr val="1DB2E8"/>
    <a:srgbClr val="AEC7D0"/>
    <a:srgbClr val="D4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27" autoAdjust="0"/>
  </p:normalViewPr>
  <p:slideViewPr>
    <p:cSldViewPr>
      <p:cViewPr varScale="1">
        <p:scale>
          <a:sx n="106" d="100"/>
          <a:sy n="106" d="100"/>
        </p:scale>
        <p:origin x="19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91F8A7-3CCF-4AE4-923F-C4B6FAE7C99A}" type="datetimeFigureOut">
              <a:rPr lang="mn-MN"/>
              <a:pPr>
                <a:defRPr/>
              </a:pPr>
              <a:t>2017-02-24</a:t>
            </a:fld>
            <a:endParaRPr lang="mn-M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3D1B59-C76B-4017-A0AF-E1D2CD01405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9358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2F02CE-97E6-4376-B41A-5D7D58784938}" type="datetimeFigureOut">
              <a:rPr lang="mn-MN"/>
              <a:pPr>
                <a:defRPr/>
              </a:pPr>
              <a:t>2017-02-24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pPr lvl="0"/>
            <a:endParaRPr lang="mn-M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0955" tIns="45478" rIns="90955" bIns="4547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mn-M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A6A074-FC3E-4DAC-B6B1-A4424A3B3DA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85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E87BA-6CBA-4129-A98B-370DCAE541B6}" type="slidenum">
              <a:rPr lang="mn-M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mn-MN" smtClean="0"/>
          </a:p>
        </p:txBody>
      </p:sp>
      <p:sp>
        <p:nvSpPr>
          <p:cNvPr id="23556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1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4A58A46-6327-444D-BE8E-491A8307B4D3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ECFB179-662F-435B-87DA-5AECC974F03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4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muis zurm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00250"/>
            <a:ext cx="5643562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28728" y="278605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7406640" cy="67373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00612" y="6305550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CC54E8-7A4B-405C-8558-EEF7B9948EF8}" type="datetime1">
              <a:rPr lang="mn-MN" smtClean="0"/>
              <a:t>2017-02-24</a:t>
            </a:fld>
            <a:endParaRPr lang="en-US" dirty="0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205012" y="6305550"/>
            <a:ext cx="2895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E5B8B0-4175-4726-9A63-6C1CB4E2A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4498" cy="6858000"/>
          </a:xfrm>
          <a:prstGeom prst="rect">
            <a:avLst/>
          </a:prstGeom>
        </p:spPr>
      </p:pic>
      <p:pic>
        <p:nvPicPr>
          <p:cNvPr id="10" name="Picture 4" descr="http://seas.num.edu.mn/en/img/num_logo_e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25" y="188641"/>
            <a:ext cx="657159" cy="48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763688" y="322055"/>
            <a:ext cx="151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School of Engineering </a:t>
            </a:r>
            <a:b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000" cap="small" baseline="0" dirty="0" smtClean="0">
                <a:solidFill>
                  <a:srgbClr val="1B45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Applied Sciences</a:t>
            </a:r>
            <a:endParaRPr lang="en-US" sz="1000" cap="small" baseline="0" dirty="0">
              <a:solidFill>
                <a:srgbClr val="1B458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1F0413-5539-40EF-BA5D-D1B916BE9060}" type="datetime1">
              <a:rPr lang="mn-MN" smtClean="0"/>
              <a:t>2017-02-24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C738F-7565-4B36-8C62-E65CB26A0D03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FDA969-C2CD-4078-84B5-B4B0BCC5F8E3}" type="datetime1">
              <a:rPr lang="mn-MN" smtClean="0"/>
              <a:t>2017-02-24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0A1A18-DED6-4BDA-B6E5-F233A524F0C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3" y="254021"/>
            <a:ext cx="8429684" cy="51036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accent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376660"/>
          </a:xfrm>
        </p:spPr>
        <p:txBody>
          <a:bodyPr/>
          <a:lstStyle>
            <a:lvl1pPr>
              <a:defRPr sz="1800"/>
            </a:lvl1pPr>
            <a:lvl2pPr>
              <a:buFont typeface="Wingdings" pitchFamily="2" charset="2"/>
              <a:buChar char="§"/>
              <a:defRPr sz="1600"/>
            </a:lvl2pPr>
            <a:lvl3pPr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00815"/>
            <a:ext cx="2133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00270C-56FD-4740-9FA4-2D878E6F623D}" type="datetime1">
              <a:rPr lang="mn-MN" smtClean="0"/>
              <a:t>2017-02-24</a:t>
            </a:fld>
            <a:endParaRPr lang="mn-M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00814"/>
            <a:ext cx="2895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500815"/>
            <a:ext cx="4572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0600D5-7913-4E68-9CF7-B5E33E63F38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8004" y="836712"/>
            <a:ext cx="593821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" y="74161"/>
            <a:ext cx="359719" cy="3597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>
                <a:latin typeface="Segoe UI (Headings)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1F5C55-64C0-42C3-97FF-CE2ECB237A6E}" type="datetime1">
              <a:rPr lang="mn-MN" smtClean="0"/>
              <a:t>2017-02-24</a:t>
            </a:fld>
            <a:endParaRPr lang="mn-M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7BE7F6-AE38-479F-A849-827F786C6D8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54019"/>
            <a:ext cx="510364" cy="510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1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AC4EB-8B90-4C06-B05F-35B4637F1F26}" type="datetime1">
              <a:rPr lang="mn-MN" smtClean="0"/>
              <a:t>2017-02-24</a:t>
            </a:fld>
            <a:endParaRPr lang="mn-M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58F3D7-A253-44A8-A0D9-85DD5C7A17C7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02FF56-2D7F-44D4-824F-30406973FB67}" type="datetime1">
              <a:rPr lang="mn-MN" smtClean="0"/>
              <a:t>2017-02-24</a:t>
            </a:fld>
            <a:endParaRPr lang="mn-M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2C36D0-884D-45E8-8746-CC914DE63971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0471F4-264A-4A61-A5FC-88234FD2DC12}" type="datetime1">
              <a:rPr lang="mn-MN" smtClean="0"/>
              <a:t>2017-02-24</a:t>
            </a:fld>
            <a:endParaRPr lang="mn-M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E5C790-CF07-4769-B1F7-76048D8DEC1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13D49-DFBD-4482-9D0E-FA964C2E8A6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A4BC8E-1429-478D-B2F6-8CD462E974EB}" type="datetime1">
              <a:rPr lang="mn-MN" smtClean="0"/>
              <a:t>2017-02-24</a:t>
            </a:fld>
            <a:endParaRPr lang="mn-M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271407-6CA4-4A13-AC39-CA512743EED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90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1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6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066528-0F2E-4C55-8D90-3A036054739B}" type="datetime1">
              <a:rPr lang="mn-MN" smtClean="0"/>
              <a:t>2017-02-24</a:t>
            </a:fld>
            <a:endParaRPr lang="mn-M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BDFFC6-41BD-4BAE-A525-030B468CB64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26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1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1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AA327B-985D-4CC6-9F9B-9A04F7F3B8F6}" type="datetime1">
              <a:rPr lang="mn-MN" smtClean="0"/>
              <a:t>2017-02-24</a:t>
            </a:fld>
            <a:endParaRPr lang="mn-M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11381AF-E13B-480D-B909-98169328A27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c.liv.ac.uk/~martin/teaching/comp519/PHP/form_checker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liv.ac.uk/~martin/teaching/comp519/PHP/form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854" y="4365104"/>
            <a:ext cx="7614146" cy="2016224"/>
          </a:xfrm>
          <a:noFill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PhD</a:t>
            </a:r>
            <a:r>
              <a:rPr lang="mn-M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 Ganbold</a:t>
            </a:r>
            <a:endParaRPr lang="mn-MN" sz="1400" b="1" baseline="30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5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information and Computer Science</a:t>
            </a:r>
            <a:endParaRPr lang="mn-MN" sz="1200" b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mn-M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School of Engineering and Applied Sciences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amarsanaag@num.edu.mn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ICSI301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Programming</a:t>
            </a:r>
            <a:endParaRPr lang="mn-M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 Spring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mn-M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4653136"/>
            <a:ext cx="59224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1529854" y="2420888"/>
            <a:ext cx="7614146" cy="743503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anchor="t">
            <a:noAutofit/>
          </a:bodyPr>
          <a:lstStyle>
            <a:lvl1pPr algn="l" rtl="0" eaLnBrk="0" fontAlgn="base" hangingPunct="0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None/>
              <a:defRPr sz="4000" b="1" kern="1200" cap="all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egoe UI (Headings)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9pPr>
            <a:extLst/>
          </a:lstStyle>
          <a:p>
            <a:r>
              <a:rPr lang="en-US" sz="2800" cap="small" dirty="0" smtClean="0">
                <a:solidFill>
                  <a:schemeClr val="accent1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03 </a:t>
            </a:r>
            <a:r>
              <a:rPr lang="en-US" sz="2800" cap="small" smtClean="0">
                <a:solidFill>
                  <a:schemeClr val="accent1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Form Handling</a:t>
            </a:r>
            <a:endParaRPr lang="mn-MN" sz="2800" cap="small" dirty="0">
              <a:solidFill>
                <a:schemeClr val="accent1">
                  <a:lumMod val="50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&lt;select&gt;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just"/>
            <a:r>
              <a:rPr lang="en-US" kern="100" dirty="0">
                <a:solidFill>
                  <a:srgbClr val="231F20"/>
                </a:solidFill>
                <a:latin typeface="Cursive"/>
              </a:rPr>
              <a:t>&lt;select&gt; </a:t>
            </a:r>
            <a:r>
              <a:rPr lang="en-US" kern="100" dirty="0">
                <a:solidFill>
                  <a:srgbClr val="231F20"/>
                </a:solidFill>
                <a:latin typeface="Arial" panose="020B0604020202020204" pitchFamily="34" charset="0"/>
              </a:rPr>
              <a:t>tag lets you create a drop-down list of options, offering either single </a:t>
            </a:r>
            <a:r>
              <a:rPr lang="en-US" kern="100" dirty="0" smtClean="0">
                <a:solidFill>
                  <a:srgbClr val="231F20"/>
                </a:solidFill>
                <a:latin typeface="Arial" panose="020B0604020202020204" pitchFamily="34" charset="0"/>
              </a:rPr>
              <a:t>or multiple selections</a:t>
            </a:r>
          </a:p>
          <a:p>
            <a:pPr lvl="1" algn="just"/>
            <a:r>
              <a:rPr lang="en-US" kern="100" dirty="0">
                <a:solidFill>
                  <a:srgbClr val="231F20"/>
                </a:solidFill>
                <a:latin typeface="Consolas" panose="020B0609020204030204" pitchFamily="49" charset="0"/>
              </a:rPr>
              <a:t>&lt;select name="name" size="size" multiple="multiple</a:t>
            </a:r>
            <a:r>
              <a:rPr lang="en-US" kern="100" dirty="0" smtClean="0">
                <a:solidFill>
                  <a:srgbClr val="231F20"/>
                </a:solidFill>
                <a:latin typeface="Consolas" panose="020B0609020204030204" pitchFamily="49" charset="0"/>
              </a:rPr>
              <a:t>"&gt;</a:t>
            </a:r>
          </a:p>
          <a:p>
            <a:pPr lvl="2" algn="just"/>
            <a:r>
              <a:rPr lang="en-US" dirty="0"/>
              <a:t>size is the number of lines to </a:t>
            </a:r>
            <a:r>
              <a:rPr lang="en-US" dirty="0" smtClean="0"/>
              <a:t>display</a:t>
            </a:r>
            <a:endParaRPr lang="en-US" dirty="0"/>
          </a:p>
          <a:p>
            <a:pPr lvl="2" algn="just"/>
            <a:r>
              <a:rPr lang="en-US" kern="100" dirty="0">
                <a:solidFill>
                  <a:srgbClr val="231F20"/>
                </a:solidFill>
                <a:latin typeface="Arial" panose="020B0604020202020204" pitchFamily="34" charset="0"/>
              </a:rPr>
              <a:t>If you use the multiple attribute, a user can </a:t>
            </a:r>
            <a:r>
              <a:rPr lang="en-US" kern="100" dirty="0" smtClean="0">
                <a:solidFill>
                  <a:srgbClr val="231F20"/>
                </a:solidFill>
                <a:latin typeface="Arial" panose="020B0604020202020204" pitchFamily="34" charset="0"/>
              </a:rPr>
              <a:t>select multiple </a:t>
            </a:r>
            <a:r>
              <a:rPr lang="en-US" kern="100" dirty="0">
                <a:solidFill>
                  <a:srgbClr val="231F20"/>
                </a:solidFill>
                <a:latin typeface="Arial" panose="020B0604020202020204" pitchFamily="34" charset="0"/>
              </a:rPr>
              <a:t>options from the list by pressing the Ctrl key when clicking.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Label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&lt;label&gt;8am-Noon&lt;input type="radio" name="time" value="1"&gt;&lt;/label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/>
              <a:t>The submit </a:t>
            </a:r>
            <a:r>
              <a:rPr lang="en-US" b="1" dirty="0" smtClean="0"/>
              <a:t>button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&lt;input type="submit" value="Search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&lt;input type="image" name="submit"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="image.gif"&gt;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10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370" y="2817732"/>
            <a:ext cx="8461605" cy="181588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Vegetables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"veg"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"5" multiple="multiple"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"Peas"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Peas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"Beans"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Beans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"Carrots"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Carrots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"Cabbage"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Cabbage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"Broccoli"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Broccoli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it-IT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&lt;/select&gt;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user </a:t>
            </a:r>
            <a:r>
              <a:rPr lang="en-US" dirty="0"/>
              <a:t>data is a </a:t>
            </a:r>
            <a:r>
              <a:rPr lang="en-US" b="1" dirty="0"/>
              <a:t>security</a:t>
            </a:r>
            <a:r>
              <a:rPr lang="en-US" dirty="0"/>
              <a:t> </a:t>
            </a:r>
            <a:r>
              <a:rPr lang="en-US" dirty="0" smtClean="0"/>
              <a:t>minefield</a:t>
            </a:r>
          </a:p>
          <a:p>
            <a:pPr lvl="1"/>
            <a:r>
              <a:rPr lang="en-US" dirty="0"/>
              <a:t>to sanitize user </a:t>
            </a:r>
            <a:r>
              <a:rPr lang="en-US" dirty="0" smtClean="0"/>
              <a:t>input from </a:t>
            </a:r>
            <a:r>
              <a:rPr lang="en-US" dirty="0"/>
              <a:t>potential hacking </a:t>
            </a:r>
            <a:r>
              <a:rPr lang="en-US" dirty="0" smtClean="0"/>
              <a:t>attempts</a:t>
            </a:r>
          </a:p>
          <a:p>
            <a:r>
              <a:rPr lang="en-US" b="1" dirty="0"/>
              <a:t>never trust </a:t>
            </a:r>
            <a:r>
              <a:rPr lang="en-US" dirty="0"/>
              <a:t>any variable that you fetch from either the $_GET </a:t>
            </a:r>
            <a:r>
              <a:rPr lang="en-US" dirty="0" smtClean="0"/>
              <a:t>or $_</a:t>
            </a:r>
            <a:r>
              <a:rPr lang="en-US" dirty="0"/>
              <a:t>POST arrays until you have processed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If you don’t, users may try to inject </a:t>
            </a:r>
            <a:r>
              <a:rPr lang="en-US" dirty="0" smtClean="0"/>
              <a:t>JavaScript into </a:t>
            </a:r>
            <a:r>
              <a:rPr lang="en-US" dirty="0"/>
              <a:t>the data to interfere with your site’s operation, or even attempt to add </a:t>
            </a:r>
            <a:r>
              <a:rPr lang="en-US" dirty="0" smtClean="0"/>
              <a:t>MySQL commands </a:t>
            </a:r>
            <a:r>
              <a:rPr lang="en-US" dirty="0"/>
              <a:t>to compromise your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$variable = $_POST['</a:t>
            </a:r>
            <a:r>
              <a:rPr lang="en-US" dirty="0" err="1">
                <a:latin typeface="Consolas" panose="020B0609020204030204" pitchFamily="49" charset="0"/>
              </a:rPr>
              <a:t>user_input</a:t>
            </a:r>
            <a:r>
              <a:rPr lang="en-US" dirty="0" smtClean="0">
                <a:latin typeface="Consolas" panose="020B0609020204030204" pitchFamily="49" charset="0"/>
              </a:rPr>
              <a:t>'];   </a:t>
            </a:r>
            <a:r>
              <a:rPr lang="en-US" dirty="0" smtClean="0">
                <a:sym typeface="Wingdings" panose="05000000000000000000" pitchFamily="2" charset="2"/>
              </a:rPr>
              <a:t> Dangerous!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to </a:t>
            </a:r>
            <a:r>
              <a:rPr lang="en-US" dirty="0" smtClean="0"/>
              <a:t>prevent escape characters</a:t>
            </a:r>
            <a:endParaRPr lang="en-US" dirty="0"/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$variable </a:t>
            </a:r>
            <a:r>
              <a:rPr lang="en-US" dirty="0">
                <a:latin typeface="Consolas" panose="020B0609020204030204" pitchFamily="49" charset="0"/>
              </a:rPr>
              <a:t>= $connection-&gt;</a:t>
            </a:r>
            <a:r>
              <a:rPr lang="en-US" dirty="0" err="1">
                <a:latin typeface="Consolas" panose="020B0609020204030204" pitchFamily="49" charset="0"/>
              </a:rPr>
              <a:t>real_escape_string</a:t>
            </a:r>
            <a:r>
              <a:rPr lang="en-US" dirty="0">
                <a:latin typeface="Consolas" panose="020B0609020204030204" pitchFamily="49" charset="0"/>
              </a:rPr>
              <a:t>($variable);</a:t>
            </a:r>
          </a:p>
          <a:p>
            <a:pPr lvl="1"/>
            <a:r>
              <a:rPr lang="en-US" dirty="0"/>
              <a:t>To get rid of unwanted slashes</a:t>
            </a:r>
            <a:endParaRPr lang="en-US" dirty="0" smtClean="0"/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</a:rPr>
              <a:t>variable = </a:t>
            </a:r>
            <a:r>
              <a:rPr lang="en-US" dirty="0" err="1">
                <a:latin typeface="Consolas" panose="020B0609020204030204" pitchFamily="49" charset="0"/>
              </a:rPr>
              <a:t>stripslashes</a:t>
            </a:r>
            <a:r>
              <a:rPr lang="en-US" dirty="0">
                <a:latin typeface="Consolas" panose="020B0609020204030204" pitchFamily="49" charset="0"/>
              </a:rPr>
              <a:t>($variable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remove any HTML from a string</a:t>
            </a:r>
            <a:endParaRPr lang="en-US" dirty="0" smtClean="0"/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</a:rPr>
              <a:t>variable = </a:t>
            </a:r>
            <a:r>
              <a:rPr lang="en-US" dirty="0" err="1">
                <a:latin typeface="Consolas" panose="020B0609020204030204" pitchFamily="49" charset="0"/>
              </a:rPr>
              <a:t>htmlentities</a:t>
            </a:r>
            <a:r>
              <a:rPr lang="en-US" dirty="0">
                <a:latin typeface="Consolas" panose="020B0609020204030204" pitchFamily="49" charset="0"/>
              </a:rPr>
              <a:t>($variable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smtClean="0"/>
              <a:t>Example, </a:t>
            </a:r>
            <a:r>
              <a:rPr lang="en-US" dirty="0">
                <a:latin typeface="Consolas" panose="020B0609020204030204" pitchFamily="49" charset="0"/>
              </a:rPr>
              <a:t>&lt;b&gt;hi&lt;/b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&amp;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lt;b&amp;gt;hi&amp;lt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;/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b&amp;gt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/>
              <a:t>to strip HTML entirely from an </a:t>
            </a:r>
            <a:r>
              <a:rPr lang="en-US" dirty="0" smtClean="0"/>
              <a:t>input</a:t>
            </a:r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$variable = </a:t>
            </a:r>
            <a:r>
              <a:rPr lang="en-US" dirty="0" err="1">
                <a:latin typeface="Consolas" panose="020B0609020204030204" pitchFamily="49" charset="0"/>
              </a:rPr>
              <a:t>strip_tags</a:t>
            </a:r>
            <a:r>
              <a:rPr lang="en-US" dirty="0">
                <a:latin typeface="Consolas" panose="020B0609020204030204" pitchFamily="49" charset="0"/>
              </a:rPr>
              <a:t>($variable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11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1776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Sanitizing </a:t>
            </a:r>
            <a:r>
              <a:rPr lang="en-US" dirty="0" smtClean="0"/>
              <a:t>Input 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12</a:t>
            </a:fld>
            <a:endParaRPr lang="mn-M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473" y="1052736"/>
            <a:ext cx="8461605" cy="418576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sanitizeString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stripslashes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htmlentities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strip_tags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return</a:t>
            </a:r>
            <a:r>
              <a:rPr lang="en-US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endParaRPr lang="en-US" b="1" dirty="0" smtClean="0">
              <a:solidFill>
                <a:srgbClr val="0000FF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sanitizeMySQL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$connection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  <a:r>
              <a:rPr lang="en-US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Using the </a:t>
            </a:r>
            <a:r>
              <a:rPr lang="en-US" dirty="0" err="1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mysqli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extension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$connection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real_escape_string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sanitizeString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return</a:t>
            </a:r>
            <a:r>
              <a:rPr lang="en-US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r>
              <a:rPr lang="en-US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17475" algn="l"/>
                <a:tab pos="227013" algn="l"/>
                <a:tab pos="344488" algn="l"/>
                <a:tab pos="461963" algn="l"/>
                <a:tab pos="569913" algn="l"/>
                <a:tab pos="687388" algn="l"/>
              </a:tabLst>
            </a:pPr>
            <a:endParaRPr lang="en-US" dirty="0" smtClean="0">
              <a:solidFill>
                <a:srgbClr val="FF0000"/>
              </a:solidFill>
              <a:highlight>
                <a:srgbClr val="FDF8E3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sanitizeString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user_input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sanitizeMySQL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$connection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user_input</a:t>
            </a: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smtClean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</a:t>
            </a: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dirty="0">
              <a:solidFill>
                <a:srgbClr val="FF0000"/>
              </a:solidFill>
              <a:highlight>
                <a:srgbClr val="FDF8E3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Required Fields in User-Entered Data</a:t>
            </a:r>
            <a:endParaRPr lang="en-US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937022"/>
            <a:ext cx="8572527" cy="773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1800" dirty="0" smtClean="0"/>
              <a:t>A multipurpose script which asks users for some basic contact information and then checks to see that the required fields have been entered.</a:t>
            </a:r>
            <a:endParaRPr lang="en-US" altLang="en-US" sz="1800" dirty="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9552" y="1556792"/>
            <a:ext cx="8461605" cy="50475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&lt;!--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form_checker.php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COMP519 --&gt;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&lt;head&gt;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&lt;title&gt;&lt;/title&gt;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&lt;/head&gt;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/*declare some functions*/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print_form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form_checker.php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EFDE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“POST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First Name: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Last Name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 /&gt;&lt;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Email Address &lt;b&gt;*&lt;/b&gt;:</a:t>
            </a: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&lt;input type="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"email"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 /&gt;&lt;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Operating System: </a:t>
            </a: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&lt;input type="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 /&gt; &lt;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/&gt;&lt;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&lt;input type="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"Submit“ /&gt; &lt;input type=“reset“ /&gt;</a:t>
            </a: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&lt;/form&gt;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altLang="en-US" dirty="0">
              <a:solidFill>
                <a:srgbClr val="3891A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0272" y="3026814"/>
            <a:ext cx="15311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Sticky values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7785866" y="3396146"/>
            <a:ext cx="0" cy="392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Confirm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14</a:t>
            </a:fld>
            <a:endParaRPr lang="mn-M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473" y="980728"/>
            <a:ext cx="8461605" cy="483209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check_form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||!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"&lt;h3&gt;You are missing some required fields!&lt;/h3&gt;"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print_form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confirm_form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confirm_form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8000FF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b="1" dirty="0">
              <a:solidFill>
                <a:srgbClr val="8000FF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&lt;h2&gt;Thanks! Below is the information you have sent to us.&lt;/h2&gt;</a:t>
            </a: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&lt;h3&gt;Contact Info&lt;/h3&gt;</a:t>
            </a:r>
          </a:p>
          <a:p>
            <a:endParaRPr lang="en-US" b="1" dirty="0">
              <a:solidFill>
                <a:srgbClr val="8000FF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"Name: </a:t>
            </a:r>
            <a:r>
              <a:rPr lang="en-US" b="1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b="1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b="1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"Email: </a:t>
            </a:r>
            <a:r>
              <a:rPr lang="en-US" b="1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"OS: </a:t>
            </a:r>
            <a:r>
              <a:rPr lang="en-US" b="1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b="1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alt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2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15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473" y="980728"/>
            <a:ext cx="8461605" cy="440120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/*Main Program*/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8000FF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b="1" dirty="0">
              <a:solidFill>
                <a:srgbClr val="8000FF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&lt;h3&gt;Please enter your 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infromation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&lt;/h3&gt;</a:t>
            </a:r>
          </a:p>
          <a:p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&lt;p&gt;Fields with a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are required.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print_form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check_form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f_name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l_name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"email"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 Box 6">
            <a:hlinkClick r:id="rId2"/>
          </p:cNvPr>
          <p:cNvSpPr txBox="1">
            <a:spLocks noChangeArrowheads="1"/>
          </p:cNvSpPr>
          <p:nvPr/>
        </p:nvSpPr>
        <p:spPr bwMode="auto">
          <a:xfrm>
            <a:off x="3851920" y="5592823"/>
            <a:ext cx="2160588" cy="3651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>
                <a:latin typeface="Arial Narrow" panose="020B0606020202030204" pitchFamily="34" charset="0"/>
              </a:rPr>
              <a:t>view the output page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3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Self-Processing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16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473" y="980728"/>
            <a:ext cx="8461605" cy="564000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&lt;head&gt;&lt;title&gt;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Temperature Conversion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&lt;/title&gt;&lt;/head&gt;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endParaRPr lang="en-US" dirty="0" smtClean="0">
              <a:solidFill>
                <a:srgbClr val="FF0000"/>
              </a:solidFill>
              <a:highlight>
                <a:srgbClr val="FDF8E3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$_SERVER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'REQUEST_METHOD'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'GET'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$_SERVER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'PHP_SELF'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"POST"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Fahrenheit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temperature:</a:t>
            </a: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de-DE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&lt;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"fahrenheit"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/&gt;&lt;br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de-DE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"Convert to Celsius!"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&lt;/form&gt;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endParaRPr lang="en-US" dirty="0" smtClean="0">
              <a:solidFill>
                <a:srgbClr val="FF0000"/>
              </a:solidFill>
              <a:highlight>
                <a:srgbClr val="FDF8E3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$_SERVER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'REQUEST_METHOD'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'POST'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fahrenheit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fahrenheit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de-DE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$</a:t>
            </a:r>
            <a:r>
              <a:rPr lang="de-DE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celsius</a:t>
            </a:r>
            <a:r>
              <a:rPr lang="de-DE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$fahrenheit</a:t>
            </a:r>
            <a:r>
              <a:rPr lang="de-DE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</a:t>
            </a:r>
            <a:r>
              <a:rPr lang="de-DE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de-DE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  <a:r>
              <a:rPr lang="de-DE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"%.2fF is %.2fC"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$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fahrenheit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celsius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die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"This script only works with GET and POST requests."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endParaRPr lang="en-US" alt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9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17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473" y="980728"/>
            <a:ext cx="8461605" cy="564000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&lt;head&gt;&lt;title&gt;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Personality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&lt;/title&gt;&lt;/head&gt;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$_SERVER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'PHP_SELF'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"GET"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your personality attributes: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"attributes[]"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multiple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"perky"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Perky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"morose"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Morose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"thinking"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Thinking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"feeling"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Feeling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"thrifty"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Spend-thrift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"shopper"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Shopper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&lt;/select&gt;&lt;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"Record my personality!"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&lt;/form&gt;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endParaRPr lang="en-US" dirty="0" smtClean="0">
              <a:solidFill>
                <a:srgbClr val="FF0000"/>
              </a:solidFill>
              <a:highlight>
                <a:srgbClr val="FDF8E3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array_key_exists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's'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$_GET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$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join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$_GET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'attributes'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echo</a:t>
            </a:r>
            <a:r>
              <a:rPr lang="en-US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"You have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{$description}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personality."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  <a:tabLst>
                <a:tab pos="227013" algn="l"/>
                <a:tab pos="461963" algn="l"/>
                <a:tab pos="68738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endParaRPr lang="en-US" alt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6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400600"/>
          </a:xfrm>
        </p:spPr>
        <p:txBody>
          <a:bodyPr/>
          <a:lstStyle/>
          <a:p>
            <a:r>
              <a:rPr lang="en-US" dirty="0"/>
              <a:t>To handle file uploads (supported in most modern browsers), use the $_FILES array</a:t>
            </a:r>
            <a:r>
              <a:rPr lang="en-US" dirty="0" smtClean="0"/>
              <a:t>.</a:t>
            </a:r>
          </a:p>
          <a:p>
            <a:r>
              <a:rPr lang="en-US" dirty="0"/>
              <a:t>The biggest problem </a:t>
            </a:r>
            <a:r>
              <a:rPr lang="en-US" dirty="0" smtClean="0"/>
              <a:t>-- the </a:t>
            </a:r>
            <a:r>
              <a:rPr lang="en-US" dirty="0"/>
              <a:t>risk of getting a file that is too large </a:t>
            </a:r>
            <a:r>
              <a:rPr lang="en-US" dirty="0" smtClean="0"/>
              <a:t>to process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a hard </a:t>
            </a:r>
            <a:r>
              <a:rPr lang="en-US" dirty="0" smtClean="0"/>
              <a:t>limit</a:t>
            </a:r>
          </a:p>
          <a:p>
            <a:pPr lvl="2"/>
            <a:r>
              <a:rPr lang="en-US" dirty="0" err="1"/>
              <a:t>upload_max_filesize</a:t>
            </a:r>
            <a:r>
              <a:rPr lang="en-US" dirty="0"/>
              <a:t> option in php.ini gives a hard upper limit on the size of </a:t>
            </a:r>
            <a:r>
              <a:rPr lang="en-US" dirty="0" smtClean="0"/>
              <a:t>uploaded files </a:t>
            </a:r>
            <a:r>
              <a:rPr lang="en-US" dirty="0"/>
              <a:t>(it is set to 2 MB by default)</a:t>
            </a:r>
            <a:endParaRPr lang="en-US" dirty="0" smtClean="0"/>
          </a:p>
          <a:p>
            <a:pPr lvl="1"/>
            <a:r>
              <a:rPr lang="en-US" dirty="0"/>
              <a:t>a soft </a:t>
            </a:r>
            <a:r>
              <a:rPr lang="en-US" dirty="0" smtClean="0"/>
              <a:t>limit</a:t>
            </a:r>
          </a:p>
          <a:p>
            <a:pPr lvl="2"/>
            <a:r>
              <a:rPr lang="en-US" dirty="0"/>
              <a:t>form submits a parameter </a:t>
            </a:r>
            <a:r>
              <a:rPr lang="en-US" dirty="0" smtClean="0"/>
              <a:t>called MAX_FILE_SIZE </a:t>
            </a:r>
            <a:r>
              <a:rPr lang="en-US" dirty="0"/>
              <a:t>before any file field parameters, PHP uses that value as the soft </a:t>
            </a:r>
            <a:r>
              <a:rPr lang="en-US" dirty="0" smtClean="0"/>
              <a:t>upper limit</a:t>
            </a:r>
            <a:r>
              <a:rPr lang="en-US" dirty="0"/>
              <a:t>. 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err="1">
                <a:latin typeface="Consolas" panose="020B0609020204030204" pitchFamily="49" charset="0"/>
              </a:rPr>
              <a:t>enctype</a:t>
            </a:r>
            <a:r>
              <a:rPr lang="en-US" dirty="0"/>
              <a:t> attribute with the value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multipart/form-data"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18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2073" y="3683772"/>
            <a:ext cx="8461605" cy="138499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enctype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"multipart/form-data"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$_SERVER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'PHP_SELF'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"POST"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"hidden"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"MAX_FILE_SIZE"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"10240"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name: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toProcess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"file"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"Upload"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&lt;/form&gt;</a:t>
            </a:r>
            <a:endParaRPr lang="en-US" alt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5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uploads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in </a:t>
            </a:r>
            <a:r>
              <a:rPr lang="en-US" b="1" dirty="0"/>
              <a:t>$_FILES </a:t>
            </a:r>
            <a:r>
              <a:rPr lang="en-US" dirty="0"/>
              <a:t>is itself an array, giving information about the uploaded file</a:t>
            </a:r>
            <a:r>
              <a:rPr lang="en-US" dirty="0" smtClean="0"/>
              <a:t>.</a:t>
            </a:r>
          </a:p>
          <a:p>
            <a:r>
              <a:rPr lang="en-US" b="1" dirty="0"/>
              <a:t>name</a:t>
            </a:r>
          </a:p>
          <a:p>
            <a:pPr lvl="1"/>
            <a:r>
              <a:rPr lang="en-US" dirty="0"/>
              <a:t>The name of the uploaded file as supplied by the browser. It’s difficult to </a:t>
            </a:r>
            <a:r>
              <a:rPr lang="en-US" dirty="0" smtClean="0"/>
              <a:t>make meaningful </a:t>
            </a:r>
            <a:r>
              <a:rPr lang="en-US" dirty="0"/>
              <a:t>use of this, as the client machine may have different filename conventions than the web server (e.g., if the client is a Windows machine that tells </a:t>
            </a:r>
            <a:r>
              <a:rPr lang="en-US" dirty="0" smtClean="0"/>
              <a:t>you the </a:t>
            </a:r>
            <a:r>
              <a:rPr lang="en-US" dirty="0"/>
              <a:t>file is D:\PHOTOS\ME.JPG, while the web server runs Unix, to which that </a:t>
            </a:r>
            <a:r>
              <a:rPr lang="en-US" dirty="0" smtClean="0"/>
              <a:t>path is </a:t>
            </a:r>
            <a:r>
              <a:rPr lang="en-US" dirty="0"/>
              <a:t>meaningless).</a:t>
            </a:r>
          </a:p>
          <a:p>
            <a:r>
              <a:rPr lang="en-US" b="1" dirty="0"/>
              <a:t>type</a:t>
            </a:r>
          </a:p>
          <a:p>
            <a:pPr lvl="1"/>
            <a:r>
              <a:rPr lang="en-US" dirty="0"/>
              <a:t>The MIME type of the uploaded file as guessed at by the client.</a:t>
            </a:r>
          </a:p>
          <a:p>
            <a:r>
              <a:rPr lang="en-US" b="1" dirty="0"/>
              <a:t>size</a:t>
            </a:r>
          </a:p>
          <a:p>
            <a:pPr lvl="1"/>
            <a:r>
              <a:rPr lang="en-US" dirty="0"/>
              <a:t>The size of the uploaded file (in bytes).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user attempted to upload a file </a:t>
            </a:r>
            <a:r>
              <a:rPr lang="en-US" dirty="0" smtClean="0"/>
              <a:t>that was </a:t>
            </a:r>
            <a:r>
              <a:rPr lang="en-US" dirty="0"/>
              <a:t>too large, the size would be reported as 0.</a:t>
            </a:r>
          </a:p>
          <a:p>
            <a:r>
              <a:rPr lang="en-US" b="1" dirty="0" err="1" smtClean="0"/>
              <a:t>tmp_name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name of the temporary file on the server that holds the uploaded file. </a:t>
            </a:r>
            <a:endParaRPr lang="en-US" dirty="0" smtClean="0"/>
          </a:p>
          <a:p>
            <a:pPr lvl="1"/>
            <a:r>
              <a:rPr lang="en-US" dirty="0" smtClean="0"/>
              <a:t>If the user </a:t>
            </a:r>
            <a:r>
              <a:rPr lang="en-US" dirty="0"/>
              <a:t>attempted to upload a file that was too large, the name is given as "none".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19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906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forms</a:t>
            </a:r>
            <a:endParaRPr lang="en-US" dirty="0"/>
          </a:p>
          <a:p>
            <a:r>
              <a:rPr lang="en-US" dirty="0" smtClean="0"/>
              <a:t>Retrieving submitted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724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uploads 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96" y="2453339"/>
            <a:ext cx="8429684" cy="1944216"/>
          </a:xfrm>
        </p:spPr>
        <p:txBody>
          <a:bodyPr/>
          <a:lstStyle/>
          <a:p>
            <a:r>
              <a:rPr lang="en-US" dirty="0"/>
              <a:t>The correct way to test whether a file was successfully uploaded is to use the </a:t>
            </a:r>
            <a:r>
              <a:rPr lang="en-US" dirty="0" smtClean="0"/>
              <a:t>function</a:t>
            </a:r>
          </a:p>
          <a:p>
            <a:r>
              <a:rPr lang="en-US" dirty="0"/>
              <a:t>Files are stored in the server’s default temporary files directory, which is specified </a:t>
            </a:r>
            <a:r>
              <a:rPr lang="en-US" dirty="0" smtClean="0"/>
              <a:t>in </a:t>
            </a:r>
            <a:r>
              <a:rPr lang="en-US" i="1" dirty="0" smtClean="0"/>
              <a:t>php.ini</a:t>
            </a:r>
            <a:r>
              <a:rPr lang="en-US" dirty="0" smtClean="0"/>
              <a:t> </a:t>
            </a:r>
            <a:r>
              <a:rPr lang="en-US" dirty="0"/>
              <a:t>with the </a:t>
            </a:r>
            <a:r>
              <a:rPr lang="en-US" dirty="0" err="1">
                <a:latin typeface="Consolas" panose="020B0609020204030204" pitchFamily="49" charset="0"/>
              </a:rPr>
              <a:t>upload_tmp_dir</a:t>
            </a:r>
            <a:r>
              <a:rPr lang="en-US" dirty="0"/>
              <a:t> option.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move a file, use the </a:t>
            </a:r>
            <a:r>
              <a:rPr lang="en-US" dirty="0" err="1">
                <a:latin typeface="Consolas" panose="020B0609020204030204" pitchFamily="49" charset="0"/>
              </a:rPr>
              <a:t>move_uploaded_file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function:</a:t>
            </a:r>
          </a:p>
          <a:p>
            <a:endParaRPr lang="en-US" dirty="0"/>
          </a:p>
          <a:p>
            <a:endParaRPr lang="en-US" dirty="0" smtClean="0"/>
          </a:p>
          <a:p>
            <a:pPr marL="8255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This function automatically </a:t>
            </a:r>
            <a:r>
              <a:rPr lang="en-US" dirty="0"/>
              <a:t>checks whether it was an uploaded </a:t>
            </a:r>
            <a:r>
              <a:rPr lang="en-US" dirty="0" smtClean="0"/>
              <a:t>file. </a:t>
            </a:r>
          </a:p>
          <a:p>
            <a:r>
              <a:rPr lang="en-US" dirty="0" smtClean="0"/>
              <a:t>When </a:t>
            </a:r>
            <a:r>
              <a:rPr lang="en-US" dirty="0"/>
              <a:t>a script finishes, any files uploaded to that script are deleted from the </a:t>
            </a:r>
            <a:r>
              <a:rPr lang="en-US" dirty="0" smtClean="0"/>
              <a:t>temporary directory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20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2356" y="1124744"/>
            <a:ext cx="8461605" cy="116955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is_uploaded_file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$_FILES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toProcess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tmp_name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//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successfully uploaded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2355" y="4077072"/>
            <a:ext cx="8461605" cy="95410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move_uploaded_file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$_FILES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toProcess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tmp_name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    </a:t>
            </a:r>
            <a:r>
              <a:rPr lang="en-US" dirty="0" smtClean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path/to/put/file/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{$file}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1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21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473" y="980728"/>
            <a:ext cx="8461605" cy="526297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$name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'name'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mediaType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media_type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$filename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'filename'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$caption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'caption'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$status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'status'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$tried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'tried'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'yes'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$tried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$validated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mediaType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$filename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$validated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&lt;p&gt;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name, media type, and filename are required fields. Please fill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them out to continue.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$tried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$validated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"&lt;p&gt;The item has been created.&lt;/p&gt;"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was this type of media selected? print "selected" if so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mediaSelected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$type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mediaType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mediaType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$type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"selected"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22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473" y="980728"/>
            <a:ext cx="8461605" cy="33239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$_SERVER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'PHP_SELF'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"POST"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"status"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$status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"active"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"checked"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Active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media_type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Choose 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"picture"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mediaSelected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"picture"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Picture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"audio"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mediaSelected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"audio"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Audio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"movie"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mediaSelected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"movie"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Movie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&lt;/option&gt;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&lt;/select&gt;&lt;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"filename"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$filename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Caption: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"caption"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$caption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textarea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"hidden"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"tried"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"yes"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$tried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"Continue"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"Create"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&lt;/form&gt;</a:t>
            </a:r>
            <a:endParaRPr lang="en-US" alt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9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 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23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473" y="980728"/>
            <a:ext cx="8461605" cy="397031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$age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'age'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validAge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strspn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$age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"1234567890"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strlen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$age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 smtClean="0">
              <a:solidFill>
                <a:srgbClr val="00008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validAge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preg_match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'/^\d+$/'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$age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 smtClean="0">
              <a:solidFill>
                <a:srgbClr val="00008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email1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strtolower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'email1'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$email2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strtolower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'email2'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$email1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!==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$email2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die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"The email addresses didn't match"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preg_match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'/@.+\..+$/'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$email1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die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"The email address is malformed"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strpos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$email1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"whitehouse.gov"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die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 will not send mail to the White House"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5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24</a:t>
            </a:fld>
            <a:endParaRPr lang="mn-MN"/>
          </a:p>
        </p:txBody>
      </p:sp>
      <p:sp>
        <p:nvSpPr>
          <p:cNvPr id="8" name="TextBox 7"/>
          <p:cNvSpPr txBox="1"/>
          <p:nvPr/>
        </p:nvSpPr>
        <p:spPr>
          <a:xfrm>
            <a:off x="3635896" y="2996952"/>
            <a:ext cx="1922321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Any questions?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forms is a multipart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First a form is created, into which a user </a:t>
            </a:r>
            <a:r>
              <a:rPr lang="en-US" dirty="0" smtClean="0"/>
              <a:t>can enter </a:t>
            </a:r>
            <a:r>
              <a:rPr lang="en-US" dirty="0"/>
              <a:t>the required details.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data is then sent to the web server, where it is </a:t>
            </a:r>
            <a:r>
              <a:rPr lang="en-US" dirty="0" smtClean="0"/>
              <a:t>interpreted, often </a:t>
            </a:r>
            <a:r>
              <a:rPr lang="en-US" dirty="0"/>
              <a:t>with some error checking.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PHP code identifies one or more fields that </a:t>
            </a:r>
            <a:r>
              <a:rPr lang="en-US" dirty="0" smtClean="0"/>
              <a:t>require reentering</a:t>
            </a:r>
            <a:r>
              <a:rPr lang="en-US" dirty="0"/>
              <a:t>, the form may be redisplayed with an error message.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code is </a:t>
            </a:r>
            <a:r>
              <a:rPr lang="en-US" dirty="0" smtClean="0"/>
              <a:t>satisfied </a:t>
            </a:r>
            <a:r>
              <a:rPr lang="en-US" dirty="0"/>
              <a:t>with the accuracy of the input, it takes some action that usually involves </a:t>
            </a:r>
            <a:r>
              <a:rPr lang="en-US" dirty="0" smtClean="0"/>
              <a:t>the database</a:t>
            </a:r>
            <a:r>
              <a:rPr lang="en-US" dirty="0"/>
              <a:t>, such as entering details about a purchase</a:t>
            </a:r>
            <a:r>
              <a:rPr lang="en-US" dirty="0" smtClean="0"/>
              <a:t>.</a:t>
            </a:r>
          </a:p>
          <a:p>
            <a:r>
              <a:rPr lang="en-US" dirty="0"/>
              <a:t>To build a form, you must have at least the following elements:</a:t>
            </a:r>
            <a:endParaRPr lang="en-US" dirty="0"/>
          </a:p>
          <a:p>
            <a:pPr lvl="1"/>
            <a:r>
              <a:rPr lang="en-US" dirty="0"/>
              <a:t>An opening &lt;form&gt; and closing &lt;/form&gt; </a:t>
            </a:r>
            <a:r>
              <a:rPr lang="en-US" dirty="0" smtClean="0"/>
              <a:t>tag</a:t>
            </a:r>
            <a:endParaRPr lang="en-US" dirty="0"/>
          </a:p>
          <a:p>
            <a:pPr lvl="1"/>
            <a:r>
              <a:rPr lang="en-US" dirty="0"/>
              <a:t>A submission type specifying either a GET or POST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/>
              <a:t>One or more input </a:t>
            </a:r>
            <a:r>
              <a:rPr lang="en-US" dirty="0" smtClean="0"/>
              <a:t>fields</a:t>
            </a:r>
            <a:endParaRPr lang="en-US" dirty="0"/>
          </a:p>
          <a:p>
            <a:pPr lvl="1"/>
            <a:r>
              <a:rPr lang="en-US" dirty="0"/>
              <a:t>The destination URL to which the form data is to be </a:t>
            </a:r>
            <a:r>
              <a:rPr lang="en-US" dirty="0" smtClean="0"/>
              <a:t>submitted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42547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HTTP methods that a client can use to pass </a:t>
            </a:r>
            <a:r>
              <a:rPr lang="en-US" dirty="0" smtClean="0"/>
              <a:t>form data </a:t>
            </a:r>
            <a:r>
              <a:rPr lang="en-US" dirty="0"/>
              <a:t>to the server: GET and </a:t>
            </a:r>
            <a:r>
              <a:rPr lang="en-US" dirty="0" smtClean="0"/>
              <a:t>POST</a:t>
            </a:r>
          </a:p>
          <a:p>
            <a:pPr lvl="1"/>
            <a:r>
              <a:rPr lang="en-US" dirty="0"/>
              <a:t>A GET request encodes the form parameters in the URL in what is called a </a:t>
            </a:r>
            <a:r>
              <a:rPr lang="en-US" dirty="0" smtClean="0"/>
              <a:t>query string</a:t>
            </a:r>
            <a:r>
              <a:rPr lang="en-US" dirty="0"/>
              <a:t>; the text that follows the ? is the query string:</a:t>
            </a:r>
          </a:p>
          <a:p>
            <a:pPr lvl="2"/>
            <a:r>
              <a:rPr lang="en-US" dirty="0"/>
              <a:t>/path/to/</a:t>
            </a:r>
            <a:r>
              <a:rPr lang="en-US" dirty="0" err="1"/>
              <a:t>chunkify.php?word</a:t>
            </a:r>
            <a:r>
              <a:rPr lang="en-US" dirty="0"/>
              <a:t>=</a:t>
            </a:r>
            <a:r>
              <a:rPr lang="en-US" dirty="0" err="1"/>
              <a:t>despicable&amp;length</a:t>
            </a:r>
            <a:r>
              <a:rPr lang="en-US" dirty="0"/>
              <a:t>=3</a:t>
            </a:r>
          </a:p>
          <a:p>
            <a:pPr lvl="1"/>
            <a:r>
              <a:rPr lang="en-US" dirty="0"/>
              <a:t>A POST request passes the form parameters in the body of the HTTP request, </a:t>
            </a:r>
            <a:r>
              <a:rPr lang="en-US" dirty="0" smtClean="0"/>
              <a:t>leaving the </a:t>
            </a:r>
            <a:r>
              <a:rPr lang="en-US" dirty="0"/>
              <a:t>URL untouched</a:t>
            </a:r>
            <a:r>
              <a:rPr lang="en-US" dirty="0" smtClean="0"/>
              <a:t>.</a:t>
            </a:r>
          </a:p>
          <a:p>
            <a:r>
              <a:rPr lang="en-US" dirty="0"/>
              <a:t>The most visible difference between GET and POST is the URL line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Because all of </a:t>
            </a:r>
            <a:r>
              <a:rPr lang="en-US" dirty="0" smtClean="0"/>
              <a:t>a form’s </a:t>
            </a:r>
            <a:r>
              <a:rPr lang="en-US" dirty="0"/>
              <a:t>parameters are encoded in the URL with a GET request, users can </a:t>
            </a:r>
            <a:r>
              <a:rPr lang="en-US" dirty="0" smtClean="0"/>
              <a:t>bookmark GET </a:t>
            </a:r>
            <a:r>
              <a:rPr lang="en-US" dirty="0"/>
              <a:t>queries.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cannot do this with POST requests, however</a:t>
            </a:r>
            <a:r>
              <a:rPr lang="en-US" dirty="0" smtClean="0"/>
              <a:t>.</a:t>
            </a:r>
          </a:p>
          <a:p>
            <a:r>
              <a:rPr lang="en-US" dirty="0"/>
              <a:t>The biggest </a:t>
            </a:r>
            <a:r>
              <a:rPr lang="en-US" dirty="0" smtClean="0"/>
              <a:t>difference</a:t>
            </a:r>
            <a:endParaRPr lang="en-US" dirty="0"/>
          </a:p>
          <a:p>
            <a:pPr lvl="1"/>
            <a:r>
              <a:rPr lang="en-US" dirty="0"/>
              <a:t>one GET </a:t>
            </a:r>
            <a:r>
              <a:rPr lang="en-US" dirty="0" smtClean="0"/>
              <a:t>request for </a:t>
            </a:r>
            <a:r>
              <a:rPr lang="en-US" dirty="0"/>
              <a:t>a particular URL, including form parameters, is the same as two or more </a:t>
            </a:r>
            <a:r>
              <a:rPr lang="en-US" dirty="0" smtClean="0"/>
              <a:t>requests for </a:t>
            </a:r>
            <a:r>
              <a:rPr lang="en-US" dirty="0"/>
              <a:t>that </a:t>
            </a:r>
            <a:r>
              <a:rPr lang="en-US" dirty="0" smtClean="0"/>
              <a:t>URL </a:t>
            </a:r>
            <a:r>
              <a:rPr lang="en-US" dirty="0" smtClean="0">
                <a:sym typeface="Wingdings" panose="05000000000000000000" pitchFamily="2" charset="2"/>
              </a:rPr>
              <a:t> browser will cache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POST will not </a:t>
            </a:r>
            <a:r>
              <a:rPr lang="en-US" dirty="0">
                <a:sym typeface="Wingdings" panose="05000000000000000000" pitchFamily="2" charset="2"/>
              </a:rPr>
              <a:t>be cached. 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 server </a:t>
            </a:r>
            <a:r>
              <a:rPr lang="en-US" dirty="0">
                <a:sym typeface="Wingdings" panose="05000000000000000000" pitchFamily="2" charset="2"/>
              </a:rPr>
              <a:t>is re-contacted every time the page is displayed. 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You’ve </a:t>
            </a:r>
            <a:r>
              <a:rPr lang="en-US" dirty="0">
                <a:sym typeface="Wingdings" panose="05000000000000000000" pitchFamily="2" charset="2"/>
              </a:rPr>
              <a:t>probably seen your </a:t>
            </a:r>
            <a:r>
              <a:rPr lang="en-US" dirty="0" smtClean="0">
                <a:sym typeface="Wingdings" panose="05000000000000000000" pitchFamily="2" charset="2"/>
              </a:rPr>
              <a:t>web browser </a:t>
            </a:r>
            <a:r>
              <a:rPr lang="en-US" dirty="0">
                <a:sym typeface="Wingdings" panose="05000000000000000000" pitchFamily="2" charset="2"/>
              </a:rPr>
              <a:t>prompt you with “Repost form data?” before displaying or reloading </a:t>
            </a:r>
            <a:r>
              <a:rPr lang="en-US" dirty="0" smtClean="0">
                <a:sym typeface="Wingdings" panose="05000000000000000000" pitchFamily="2" charset="2"/>
              </a:rPr>
              <a:t>certain pages</a:t>
            </a:r>
            <a:r>
              <a:rPr lang="en-US" dirty="0">
                <a:sym typeface="Wingdings" panose="05000000000000000000" pitchFamily="2" charset="2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4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94223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2492896"/>
            <a:ext cx="8429684" cy="3936500"/>
          </a:xfrm>
        </p:spPr>
        <p:txBody>
          <a:bodyPr/>
          <a:lstStyle/>
          <a:p>
            <a:pPr marR="0" algn="just"/>
            <a:r>
              <a:rPr lang="en-US" sz="1600" kern="100" dirty="0">
                <a:solidFill>
                  <a:srgbClr val="000000"/>
                </a:solidFill>
                <a:latin typeface="+mj-lt"/>
              </a:rPr>
              <a:t>$_POST</a:t>
            </a:r>
            <a:r>
              <a:rPr lang="en-US" kern="1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600" kern="100" dirty="0">
                <a:solidFill>
                  <a:srgbClr val="000000"/>
                </a:solidFill>
                <a:latin typeface="+mj-lt"/>
              </a:rPr>
              <a:t>$_GET</a:t>
            </a:r>
            <a:r>
              <a:rPr lang="en-US" kern="100" dirty="0">
                <a:solidFill>
                  <a:srgbClr val="000000"/>
                </a:solidFill>
                <a:latin typeface="+mj-lt"/>
              </a:rPr>
              <a:t>, and </a:t>
            </a:r>
            <a:r>
              <a:rPr lang="en-US" sz="1600" kern="100" dirty="0">
                <a:solidFill>
                  <a:srgbClr val="000000"/>
                </a:solidFill>
                <a:latin typeface="+mj-lt"/>
              </a:rPr>
              <a:t>$_FILES </a:t>
            </a:r>
            <a:r>
              <a:rPr lang="en-US" kern="100" dirty="0">
                <a:solidFill>
                  <a:srgbClr val="000000"/>
                </a:solidFill>
                <a:latin typeface="+mj-lt"/>
              </a:rPr>
              <a:t>arrays to access form parameters from your </a:t>
            </a:r>
            <a:r>
              <a:rPr lang="en-US" kern="100" dirty="0" smtClean="0">
                <a:solidFill>
                  <a:srgbClr val="000000"/>
                </a:solidFill>
                <a:latin typeface="+mj-lt"/>
              </a:rPr>
              <a:t>PHP code.</a:t>
            </a:r>
          </a:p>
          <a:p>
            <a:pPr lvl="1" algn="just"/>
            <a:r>
              <a:rPr lang="en-US" kern="100" dirty="0">
                <a:solidFill>
                  <a:srgbClr val="000000"/>
                </a:solidFill>
                <a:latin typeface="+mj-lt"/>
              </a:rPr>
              <a:t>keys are the parameter names, and the values are the values of those parameters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5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0713" y="1027766"/>
            <a:ext cx="7993062" cy="138499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$_SERVER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'REQUEST_METHOD'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'GET'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// 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handle a GET request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die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"You may only GET this page."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1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532440" cy="549275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Form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06190"/>
            <a:ext cx="8208912" cy="620116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000" dirty="0" smtClean="0"/>
              <a:t>Any form element is automatically available via one of the built-in PHP variables.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9552" y="1696169"/>
            <a:ext cx="7993062" cy="224676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&lt;html&gt;</a:t>
            </a:r>
          </a:p>
          <a:p>
            <a:pPr eaLnBrk="1" hangingPunct="1"/>
            <a:r>
              <a:rPr lang="en-GB" altLang="en-US" dirty="0">
                <a:latin typeface="Lucida Console" panose="020B0609040504020204" pitchFamily="49" charset="0"/>
              </a:rPr>
              <a:t>&lt;-- form.html COMP519 --&gt;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&lt;body&gt;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&lt;form action="</a:t>
            </a:r>
            <a:r>
              <a:rPr lang="en-US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welcome.php</a:t>
            </a:r>
            <a:r>
              <a:rPr lang="en-US" altLang="en-US" dirty="0">
                <a:latin typeface="Lucida Console" panose="020B0609040504020204" pitchFamily="49" charset="0"/>
              </a:rPr>
              <a:t>" method="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POST</a:t>
            </a:r>
            <a:r>
              <a:rPr lang="en-US" altLang="en-US" dirty="0">
                <a:latin typeface="Lucida Console" panose="020B0609040504020204" pitchFamily="49" charset="0"/>
              </a:rPr>
              <a:t>"&gt;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Enter your name: &lt;input type="text" name=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"name"</a:t>
            </a:r>
            <a:r>
              <a:rPr lang="en-US" altLang="en-US" dirty="0">
                <a:latin typeface="Lucida Console" panose="020B0609040504020204" pitchFamily="49" charset="0"/>
              </a:rPr>
              <a:t> /&gt; &lt;</a:t>
            </a:r>
            <a:r>
              <a:rPr lang="en-US" altLang="en-US" dirty="0" err="1">
                <a:latin typeface="Lucida Console" panose="020B0609040504020204" pitchFamily="49" charset="0"/>
              </a:rPr>
              <a:t>br</a:t>
            </a:r>
            <a:r>
              <a:rPr lang="en-US" altLang="en-US" dirty="0">
                <a:latin typeface="Lucida Console" panose="020B0609040504020204" pitchFamily="49" charset="0"/>
              </a:rPr>
              <a:t>/&gt;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Enter your age: &lt;input type="text" name=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"age"</a:t>
            </a:r>
            <a:r>
              <a:rPr lang="en-US" altLang="en-US" dirty="0">
                <a:latin typeface="Lucida Console" panose="020B0609040504020204" pitchFamily="49" charset="0"/>
              </a:rPr>
              <a:t> /&gt; &lt;</a:t>
            </a:r>
            <a:r>
              <a:rPr lang="en-US" altLang="en-US" dirty="0" err="1">
                <a:latin typeface="Lucida Console" panose="020B0609040504020204" pitchFamily="49" charset="0"/>
              </a:rPr>
              <a:t>br</a:t>
            </a:r>
            <a:r>
              <a:rPr lang="en-US" altLang="en-US" dirty="0">
                <a:latin typeface="Lucida Console" panose="020B0609040504020204" pitchFamily="49" charset="0"/>
              </a:rPr>
              <a:t>/&gt;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&lt;input type="submit" /&gt; &lt;input type="reset" /&gt;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&lt;/form&gt;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&lt;/body&gt;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&lt;/html&gt;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39552" y="4061971"/>
            <a:ext cx="5329237" cy="20313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&lt;html&gt;</a:t>
            </a:r>
          </a:p>
          <a:p>
            <a:pPr eaLnBrk="1" hangingPunct="1"/>
            <a:r>
              <a:rPr lang="en-GB" altLang="en-US" dirty="0">
                <a:latin typeface="Lucida Console" panose="020B0609040504020204" pitchFamily="49" charset="0"/>
              </a:rPr>
              <a:t>&lt;!–- </a:t>
            </a:r>
            <a:r>
              <a:rPr lang="en-GB" altLang="en-US" dirty="0" err="1">
                <a:solidFill>
                  <a:srgbClr val="3891A7"/>
                </a:solidFill>
                <a:latin typeface="Lucida Console" panose="020B0609040504020204" pitchFamily="49" charset="0"/>
              </a:rPr>
              <a:t>welcome.php</a:t>
            </a:r>
            <a:r>
              <a:rPr lang="en-GB" altLang="en-US" dirty="0">
                <a:latin typeface="Lucida Console" panose="020B0609040504020204" pitchFamily="49" charset="0"/>
              </a:rPr>
              <a:t> COMP 519 --&gt;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&lt;body&gt;</a:t>
            </a:r>
          </a:p>
          <a:p>
            <a:pPr eaLnBrk="1" hangingPunct="1"/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Welcome 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r>
              <a:rPr lang="en-US" altLang="en-US" dirty="0">
                <a:latin typeface="Lucida Console" panose="020B0609040504020204" pitchFamily="49" charset="0"/>
              </a:rPr>
              <a:t> echo </a:t>
            </a:r>
            <a:r>
              <a:rPr lang="en-US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$_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POST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"name"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].”.”</a:t>
            </a:r>
            <a:r>
              <a:rPr lang="en-US" altLang="en-US" dirty="0">
                <a:latin typeface="Lucida Console" panose="020B0609040504020204" pitchFamily="49" charset="0"/>
              </a:rPr>
              <a:t>; ?&gt;&lt;</a:t>
            </a:r>
            <a:r>
              <a:rPr lang="en-US" altLang="en-US" dirty="0" err="1">
                <a:latin typeface="Lucida Console" panose="020B0609040504020204" pitchFamily="49" charset="0"/>
              </a:rPr>
              <a:t>br</a:t>
            </a:r>
            <a:r>
              <a:rPr lang="en-US" altLang="en-US" dirty="0">
                <a:latin typeface="Lucida Console" panose="020B0609040504020204" pitchFamily="49" charset="0"/>
              </a:rPr>
              <a:t> /&gt;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You are &lt;?</a:t>
            </a:r>
            <a:r>
              <a:rPr lang="en-US" altLang="en-US" dirty="0" err="1">
                <a:latin typeface="Lucida Console" panose="020B0609040504020204" pitchFamily="49" charset="0"/>
              </a:rPr>
              <a:t>php</a:t>
            </a:r>
            <a:r>
              <a:rPr lang="en-US" altLang="en-US" dirty="0">
                <a:latin typeface="Lucida Console" panose="020B0609040504020204" pitchFamily="49" charset="0"/>
              </a:rPr>
              <a:t> echo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$_POST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dirty="0">
                <a:solidFill>
                  <a:srgbClr val="009900"/>
                </a:solidFill>
                <a:latin typeface="Lucida Console" panose="020B0609040504020204" pitchFamily="49" charset="0"/>
              </a:rPr>
              <a:t>"age"</a:t>
            </a:r>
            <a:r>
              <a:rPr lang="en-US" altLang="en-US" dirty="0">
                <a:solidFill>
                  <a:schemeClr val="tx2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dirty="0">
                <a:latin typeface="Lucida Console" panose="020B0609040504020204" pitchFamily="49" charset="0"/>
              </a:rPr>
              <a:t>; ?&gt; years old!</a:t>
            </a:r>
          </a:p>
          <a:p>
            <a:pPr eaLnBrk="1" hangingPunct="1"/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&lt;/body&gt;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&lt;/html&gt;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68339" y="4071069"/>
            <a:ext cx="6840538" cy="2454275"/>
            <a:chOff x="1202" y="2341"/>
            <a:chExt cx="4309" cy="1546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696" y="2341"/>
              <a:ext cx="1815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2"/>
                  </a:solidFill>
                  <a:latin typeface="Lucida Console" panose="020B0609040504020204" pitchFamily="49" charset="0"/>
                </a:rPr>
                <a:t>$_POST</a:t>
              </a:r>
              <a:r>
                <a:rPr lang="en-US" altLang="en-US" sz="2000" dirty="0">
                  <a:latin typeface="Lucida Console" panose="020B0609040504020204" pitchFamily="49" charset="0"/>
                </a:rPr>
                <a:t> </a:t>
              </a:r>
            </a:p>
            <a:p>
              <a:pPr eaLnBrk="1" hangingPunct="1"/>
              <a:r>
                <a:rPr lang="en-US" altLang="en-US" sz="2000" b="1" dirty="0">
                  <a:latin typeface="Arial Narrow" panose="020B0606020202030204" pitchFamily="34" charset="0"/>
                </a:rPr>
                <a:t>contains all POST data.</a:t>
              </a:r>
              <a:r>
                <a:rPr lang="en-US" altLang="en-US" sz="2000" dirty="0">
                  <a:latin typeface="Arial Narrow" panose="020B0606020202030204" pitchFamily="34" charset="0"/>
                </a:rPr>
                <a:t> </a:t>
              </a:r>
            </a:p>
            <a:p>
              <a:pPr eaLnBrk="1" hangingPunct="1"/>
              <a:endParaRPr lang="en-US" altLang="en-US" sz="2000" dirty="0">
                <a:latin typeface="Arial Narrow" panose="020B0606020202030204" pitchFamily="34" charset="0"/>
              </a:endParaRPr>
            </a:p>
            <a:p>
              <a:pPr eaLnBrk="1" hangingPunct="1"/>
              <a:r>
                <a:rPr lang="en-US" altLang="en-US" sz="2000" dirty="0">
                  <a:solidFill>
                    <a:schemeClr val="tx2"/>
                  </a:solidFill>
                  <a:latin typeface="Lucida Console" panose="020B0609040504020204" pitchFamily="49" charset="0"/>
                </a:rPr>
                <a:t>$_GET</a:t>
              </a:r>
              <a:r>
                <a:rPr lang="en-US" altLang="en-US" sz="2000" dirty="0">
                  <a:latin typeface="Lucida Console" panose="020B0609040504020204" pitchFamily="49" charset="0"/>
                </a:rPr>
                <a:t> </a:t>
              </a:r>
            </a:p>
            <a:p>
              <a:pPr eaLnBrk="1" hangingPunct="1"/>
              <a:r>
                <a:rPr lang="en-US" altLang="en-US" sz="2000" b="1" dirty="0">
                  <a:latin typeface="Arial Narrow" panose="020B0606020202030204" pitchFamily="34" charset="0"/>
                </a:rPr>
                <a:t>contains all GET data.</a:t>
              </a:r>
            </a:p>
          </p:txBody>
        </p:sp>
        <p:sp>
          <p:nvSpPr>
            <p:cNvPr id="23560" name="Text Box 10">
              <a:hlinkClick r:id="rId3"/>
            </p:cNvPr>
            <p:cNvSpPr txBox="1">
              <a:spLocks noChangeArrowheads="1"/>
            </p:cNvSpPr>
            <p:nvPr/>
          </p:nvSpPr>
          <p:spPr bwMode="auto">
            <a:xfrm>
              <a:off x="1202" y="3657"/>
              <a:ext cx="1361" cy="23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>
                  <a:latin typeface="Arial Narrow" panose="020B0606020202030204" pitchFamily="34" charset="0"/>
                </a:rPr>
                <a:t>view the output page</a:t>
              </a:r>
              <a:endParaRPr lang="en-US" altLang="en-US" sz="200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6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your site visitors a default value in a web </a:t>
            </a:r>
            <a:r>
              <a:rPr lang="en-US" dirty="0" smtClean="0"/>
              <a:t>form</a:t>
            </a:r>
          </a:p>
          <a:p>
            <a:pPr lvl="1"/>
            <a:r>
              <a:rPr lang="en-US" dirty="0"/>
              <a:t>E.g., you put up a loan repayment calculator widget on a real estate </a:t>
            </a:r>
            <a:r>
              <a:rPr lang="en-US" dirty="0" smtClean="0"/>
              <a:t>website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Input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&lt;input type="text" name="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" size="</a:t>
            </a:r>
            <a:r>
              <a:rPr lang="en-US" i="1" dirty="0">
                <a:latin typeface="Consolas" panose="020B0609020204030204" pitchFamily="49" charset="0"/>
              </a:rPr>
              <a:t>size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</a:rPr>
              <a:t>maxlength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i="1" dirty="0"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" value="</a:t>
            </a:r>
            <a:r>
              <a:rPr lang="en-US" i="1" dirty="0">
                <a:latin typeface="Consolas" panose="020B0609020204030204" pitchFamily="49" charset="0"/>
              </a:rPr>
              <a:t>value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textarea</a:t>
            </a:r>
            <a:r>
              <a:rPr lang="en-US" dirty="0">
                <a:latin typeface="Consolas" panose="020B0609020204030204" pitchFamily="49" charset="0"/>
              </a:rPr>
              <a:t> name="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" cols="</a:t>
            </a:r>
            <a:r>
              <a:rPr lang="en-US" i="1" dirty="0">
                <a:latin typeface="Consolas" panose="020B0609020204030204" pitchFamily="49" charset="0"/>
              </a:rPr>
              <a:t>width</a:t>
            </a:r>
            <a:r>
              <a:rPr lang="en-US" dirty="0">
                <a:latin typeface="Consolas" panose="020B0609020204030204" pitchFamily="49" charset="0"/>
              </a:rPr>
              <a:t>" rows="</a:t>
            </a:r>
            <a:r>
              <a:rPr lang="en-US" i="1" dirty="0">
                <a:latin typeface="Consolas" panose="020B0609020204030204" pitchFamily="49" charset="0"/>
              </a:rPr>
              <a:t>height</a:t>
            </a:r>
            <a:r>
              <a:rPr lang="en-US" dirty="0">
                <a:latin typeface="Consolas" panose="020B0609020204030204" pitchFamily="49" charset="0"/>
              </a:rPr>
              <a:t>" wrap="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</a:p>
          <a:p>
            <a:pPr marL="403225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This </a:t>
            </a:r>
            <a:r>
              <a:rPr lang="en-US" dirty="0">
                <a:latin typeface="Consolas" panose="020B0609020204030204" pitchFamily="49" charset="0"/>
              </a:rPr>
              <a:t>is some default text.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&lt;/</a:t>
            </a:r>
            <a:r>
              <a:rPr lang="en-US" dirty="0" err="1">
                <a:latin typeface="Consolas" panose="020B0609020204030204" pitchFamily="49" charset="0"/>
              </a:rPr>
              <a:t>textarea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&lt;input type="checkbox" name="</a:t>
            </a:r>
            <a:r>
              <a:rPr lang="en-US" i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" value="</a:t>
            </a:r>
            <a:r>
              <a:rPr lang="en-US" i="1" dirty="0"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" checked="checked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I Agree &lt;input type="checkbox" name="agree" value="1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</a:p>
          <a:p>
            <a:pPr lvl="2"/>
            <a:r>
              <a:rPr lang="en-US" dirty="0" smtClean="0"/>
              <a:t>Values of selected input elements will be submitted to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7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5512" y="1916832"/>
            <a:ext cx="8461605" cy="183127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"post"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calc.php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&gt;&lt;pre&gt;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Loan Amount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"principle"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Monthly Repayment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"monthly"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Years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"years"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"25"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Interest Rate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"rate"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"6"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"submit"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&lt;/pre&gt;&lt;/form&gt;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9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types: multivalued check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360040"/>
          </a:xfrm>
        </p:spPr>
        <p:txBody>
          <a:bodyPr/>
          <a:lstStyle/>
          <a:p>
            <a:r>
              <a:rPr lang="en-US" dirty="0"/>
              <a:t>Submitting multiple values with an </a:t>
            </a:r>
            <a:r>
              <a:rPr lang="en-US" dirty="0" smtClean="0"/>
              <a:t>array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8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7242" y="1538208"/>
            <a:ext cx="8461605" cy="160043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Vanilla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"ice[]"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"Vanilla"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Chocolate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"ice[]"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"Chocolate"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Strawberry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"ice[]"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"Strawberry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altLang="en-US" dirty="0">
              <a:solidFill>
                <a:srgbClr val="0000FF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$ice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$_POST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'ice'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?&gt;</a:t>
            </a:r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79632"/>
              </p:ext>
            </p:extLst>
          </p:nvPr>
        </p:nvGraphicFramePr>
        <p:xfrm>
          <a:off x="707182" y="3729674"/>
          <a:ext cx="8135193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731">
                  <a:extLst>
                    <a:ext uri="{9D8B030D-6E8A-4147-A177-3AD203B41FA5}">
                      <a16:colId xmlns:a16="http://schemas.microsoft.com/office/drawing/2014/main" val="1014802506"/>
                    </a:ext>
                  </a:extLst>
                </a:gridCol>
                <a:gridCol w="2711731">
                  <a:extLst>
                    <a:ext uri="{9D8B030D-6E8A-4147-A177-3AD203B41FA5}">
                      <a16:colId xmlns:a16="http://schemas.microsoft.com/office/drawing/2014/main" val="1591934611"/>
                    </a:ext>
                  </a:extLst>
                </a:gridCol>
                <a:gridCol w="2711731">
                  <a:extLst>
                    <a:ext uri="{9D8B030D-6E8A-4147-A177-3AD203B41FA5}">
                      <a16:colId xmlns:a16="http://schemas.microsoft.com/office/drawing/2014/main" val="829610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value submitted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Two values submitted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Three values submitted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8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i="0" kern="1200" dirty="0" smtClean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$ice[0] =&gt; Vanilla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$ice[0] =&gt; Vanilla</a:t>
                      </a:r>
                    </a:p>
                    <a:p>
                      <a:r>
                        <a:rPr lang="en-US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$ice[1] =&gt; Chocolate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$ice[0] =&gt; Vanilla</a:t>
                      </a:r>
                    </a:p>
                    <a:p>
                      <a:r>
                        <a:rPr lang="it-IT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$ice[1] =&gt; Chocolate</a:t>
                      </a:r>
                    </a:p>
                    <a:p>
                      <a:r>
                        <a:rPr lang="it-IT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$ice[2] =&gt; Strawberry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5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$ice[0] =&gt; 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$ice[0] =&gt; Vanilla</a:t>
                      </a:r>
                    </a:p>
                    <a:p>
                      <a:r>
                        <a:rPr lang="en-US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$ice[1] =&gt; Strawberry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$ice[0] =&gt; Strawberry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$ice[0] =&gt; Chocolate</a:t>
                      </a:r>
                    </a:p>
                    <a:p>
                      <a:r>
                        <a:rPr lang="en-US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$ice[1] =&gt; Strawberry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7382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1473" y="3264078"/>
            <a:ext cx="84296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7 possible sets of values for the array $ice</a:t>
            </a:r>
          </a:p>
        </p:txBody>
      </p:sp>
    </p:spTree>
    <p:extLst>
      <p:ext uri="{BB962C8B-B14F-4D97-AF65-F5344CB8AC3E}">
        <p14:creationId xmlns:p14="http://schemas.microsoft.com/office/powerpoint/2010/main" val="22886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types: 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value to be returned from a selection of two or </a:t>
            </a:r>
            <a:r>
              <a:rPr lang="en-US" dirty="0" smtClean="0"/>
              <a:t>more options</a:t>
            </a:r>
          </a:p>
          <a:p>
            <a:endParaRPr lang="en-US" dirty="0"/>
          </a:p>
          <a:p>
            <a:endParaRPr lang="en-US" dirty="0" smtClean="0"/>
          </a:p>
          <a:p>
            <a:pPr marL="82550" indent="0">
              <a:buNone/>
            </a:pPr>
            <a:endParaRPr lang="en-US" dirty="0" smtClean="0"/>
          </a:p>
          <a:p>
            <a:r>
              <a:rPr lang="en-US" dirty="0" smtClean="0"/>
              <a:t>Hidden fields</a:t>
            </a:r>
          </a:p>
          <a:p>
            <a:pPr lvl="1"/>
            <a:r>
              <a:rPr lang="en-US" dirty="0"/>
              <a:t>hidden form fields so that you can keep track of </a:t>
            </a:r>
            <a:r>
              <a:rPr lang="en-US" dirty="0" smtClean="0"/>
              <a:t>the state </a:t>
            </a:r>
            <a:r>
              <a:rPr lang="en-US" dirty="0"/>
              <a:t>of form </a:t>
            </a:r>
            <a:r>
              <a:rPr lang="en-US" dirty="0" smtClean="0"/>
              <a:t>entry</a:t>
            </a:r>
          </a:p>
          <a:p>
            <a:pPr lvl="1"/>
            <a:r>
              <a:rPr lang="en-US" dirty="0"/>
              <a:t>For example, you might wish to know whether a form has </a:t>
            </a:r>
            <a:r>
              <a:rPr lang="en-US" dirty="0" smtClean="0"/>
              <a:t>already been </a:t>
            </a:r>
            <a:r>
              <a:rPr lang="en-US" dirty="0"/>
              <a:t>submitted.</a:t>
            </a:r>
            <a:endParaRPr lang="en-US" dirty="0" smtClean="0"/>
          </a:p>
          <a:p>
            <a:pPr marL="403225" lvl="1" indent="0"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'&lt;input type="hidden" name="submitted" value="yes</a:t>
            </a:r>
            <a:r>
              <a:rPr lang="en-US" sz="1400" dirty="0" smtClean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"&gt;‘</a:t>
            </a:r>
          </a:p>
          <a:p>
            <a:pPr marL="403225" lvl="1" indent="0"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isset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($_POST['submitted']))</a:t>
            </a:r>
          </a:p>
          <a:p>
            <a:pPr marL="403225" lvl="1" indent="0"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{...</a:t>
            </a:r>
            <a:endParaRPr lang="en-US" sz="1400" dirty="0" smtClean="0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/>
              <a:t>Hidden fields can also be useful for storing other details, such as a session ID string </a:t>
            </a:r>
            <a:r>
              <a:rPr lang="en-US" dirty="0" smtClean="0"/>
              <a:t>that you </a:t>
            </a:r>
            <a:r>
              <a:rPr lang="en-US" dirty="0"/>
              <a:t>might create to identify a user, and so 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Never treat hidden fields as secure—because they are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9</a:t>
            </a:fld>
            <a:endParaRPr lang="mn-M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7242" y="1466781"/>
            <a:ext cx="8461605" cy="95410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8am-Noon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"time"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"1"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Noon-4pm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"time"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"checked"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4pm-8pm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"time"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"3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alt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AA8A14"/>
      </a:folHlink>
    </a:clrScheme>
    <a:fontScheme name="Custom 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32049</TotalTime>
  <Words>2858</Words>
  <Application>Microsoft Office PowerPoint</Application>
  <PresentationFormat>On-screen Show (4:3)</PresentationFormat>
  <Paragraphs>455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Arial</vt:lpstr>
      <vt:lpstr>Arial Narrow</vt:lpstr>
      <vt:lpstr>Calibri</vt:lpstr>
      <vt:lpstr>Consolas</vt:lpstr>
      <vt:lpstr>Corbel</vt:lpstr>
      <vt:lpstr>Courier New</vt:lpstr>
      <vt:lpstr>Cursive</vt:lpstr>
      <vt:lpstr>Droid Sans</vt:lpstr>
      <vt:lpstr>Lucida Console</vt:lpstr>
      <vt:lpstr>Menlo</vt:lpstr>
      <vt:lpstr>Roboto</vt:lpstr>
      <vt:lpstr>Segoe UI (Headings)</vt:lpstr>
      <vt:lpstr>Segoe UI Semibold</vt:lpstr>
      <vt:lpstr>Verdana</vt:lpstr>
      <vt:lpstr>Wingdings</vt:lpstr>
      <vt:lpstr>Wingdings 2</vt:lpstr>
      <vt:lpstr>Solstice</vt:lpstr>
      <vt:lpstr>PowerPoint Presentation</vt:lpstr>
      <vt:lpstr>Objectives</vt:lpstr>
      <vt:lpstr>Handling form</vt:lpstr>
      <vt:lpstr>Methods</vt:lpstr>
      <vt:lpstr>Methods [2]</vt:lpstr>
      <vt:lpstr>Form Handling</vt:lpstr>
      <vt:lpstr>Default values</vt:lpstr>
      <vt:lpstr>Input types: multivalued check boxes</vt:lpstr>
      <vt:lpstr>Input types: radio button</vt:lpstr>
      <vt:lpstr>&lt;select&gt;</vt:lpstr>
      <vt:lpstr>Sanitizing Input</vt:lpstr>
      <vt:lpstr>Sanitizing Input [2]</vt:lpstr>
      <vt:lpstr>Required Fields in User-Entered Data</vt:lpstr>
      <vt:lpstr>Check and Confirm Functions</vt:lpstr>
      <vt:lpstr>Main Program</vt:lpstr>
      <vt:lpstr>Self-Processing Pages</vt:lpstr>
      <vt:lpstr>Multivalued Parameters</vt:lpstr>
      <vt:lpstr>File Uploads</vt:lpstr>
      <vt:lpstr>File uploads [2]</vt:lpstr>
      <vt:lpstr>File uploads [3]</vt:lpstr>
      <vt:lpstr>Form validation</vt:lpstr>
      <vt:lpstr>Form validation [2]</vt:lpstr>
      <vt:lpstr>Form validation [3]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Amaraa</dc:creator>
  <cp:lastModifiedBy>Amarsanaa Ganbold</cp:lastModifiedBy>
  <cp:revision>1865</cp:revision>
  <cp:lastPrinted>2013-11-14T14:42:21Z</cp:lastPrinted>
  <dcterms:created xsi:type="dcterms:W3CDTF">2009-10-12T07:06:06Z</dcterms:created>
  <dcterms:modified xsi:type="dcterms:W3CDTF">2017-02-24T08:02:29Z</dcterms:modified>
</cp:coreProperties>
</file>