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7"/>
  </p:notesMasterIdLst>
  <p:handoutMasterIdLst>
    <p:handoutMasterId r:id="rId28"/>
  </p:handoutMasterIdLst>
  <p:sldIdLst>
    <p:sldId id="257" r:id="rId2"/>
    <p:sldId id="258" r:id="rId3"/>
    <p:sldId id="272" r:id="rId4"/>
    <p:sldId id="273" r:id="rId5"/>
    <p:sldId id="274" r:id="rId6"/>
    <p:sldId id="275" r:id="rId7"/>
    <p:sldId id="276" r:id="rId8"/>
    <p:sldId id="277" r:id="rId9"/>
    <p:sldId id="278" r:id="rId10"/>
    <p:sldId id="279" r:id="rId11"/>
    <p:sldId id="280" r:id="rId12"/>
    <p:sldId id="281" r:id="rId13"/>
    <p:sldId id="259" r:id="rId14"/>
    <p:sldId id="260" r:id="rId15"/>
    <p:sldId id="261" r:id="rId16"/>
    <p:sldId id="263" r:id="rId17"/>
    <p:sldId id="262" r:id="rId18"/>
    <p:sldId id="264" r:id="rId19"/>
    <p:sldId id="265" r:id="rId20"/>
    <p:sldId id="266" r:id="rId21"/>
    <p:sldId id="267" r:id="rId22"/>
    <p:sldId id="268" r:id="rId23"/>
    <p:sldId id="269" r:id="rId24"/>
    <p:sldId id="271" r:id="rId25"/>
    <p:sldId id="270" r:id="rId26"/>
  </p:sldIdLst>
  <p:sldSz cx="9144000" cy="6858000" type="screen4x3"/>
  <p:notesSz cx="6797675" cy="9926638"/>
  <p:defaultTextStyle>
    <a:defPPr>
      <a:defRPr lang="mn-M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91A7"/>
    <a:srgbClr val="E8EEF1"/>
    <a:srgbClr val="B30108"/>
    <a:srgbClr val="84AA33"/>
    <a:srgbClr val="99C33B"/>
    <a:srgbClr val="1DB2E8"/>
    <a:srgbClr val="AEC7D0"/>
    <a:srgbClr val="D4EBF1"/>
    <a:srgbClr val="637ABD"/>
    <a:srgbClr val="1C45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627" autoAdjust="0"/>
  </p:normalViewPr>
  <p:slideViewPr>
    <p:cSldViewPr>
      <p:cViewPr varScale="1">
        <p:scale>
          <a:sx n="106" d="100"/>
          <a:sy n="106" d="100"/>
        </p:scale>
        <p:origin x="1914" y="114"/>
      </p:cViewPr>
      <p:guideLst>
        <p:guide orient="horz" pos="2160"/>
        <p:guide pos="2880"/>
      </p:guideLst>
    </p:cSldViewPr>
  </p:slideViewPr>
  <p:outlineViewPr>
    <p:cViewPr>
      <p:scale>
        <a:sx n="33" d="100"/>
        <a:sy n="33" d="100"/>
      </p:scale>
      <p:origin x="0" y="-1237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68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0955" tIns="45478" rIns="90955" bIns="45478" rtlCol="0"/>
          <a:lstStyle>
            <a:lvl1pPr algn="l" fontAlgn="auto">
              <a:spcBef>
                <a:spcPts val="0"/>
              </a:spcBef>
              <a:spcAft>
                <a:spcPts val="0"/>
              </a:spcAft>
              <a:defRPr sz="1200">
                <a:latin typeface="+mn-lt"/>
                <a:cs typeface="+mn-cs"/>
              </a:defRPr>
            </a:lvl1pPr>
          </a:lstStyle>
          <a:p>
            <a:pPr>
              <a:defRPr/>
            </a:pPr>
            <a:endParaRPr lang="mn-MN"/>
          </a:p>
        </p:txBody>
      </p:sp>
      <p:sp>
        <p:nvSpPr>
          <p:cNvPr id="3" name="Date Placeholder 2"/>
          <p:cNvSpPr>
            <a:spLocks noGrp="1"/>
          </p:cNvSpPr>
          <p:nvPr>
            <p:ph type="dt" sz="quarter" idx="1"/>
          </p:nvPr>
        </p:nvSpPr>
        <p:spPr>
          <a:xfrm>
            <a:off x="3849688" y="0"/>
            <a:ext cx="2946400" cy="496888"/>
          </a:xfrm>
          <a:prstGeom prst="rect">
            <a:avLst/>
          </a:prstGeom>
        </p:spPr>
        <p:txBody>
          <a:bodyPr vert="horz" lIns="90955" tIns="45478" rIns="90955" bIns="45478" rtlCol="0"/>
          <a:lstStyle>
            <a:lvl1pPr algn="r" fontAlgn="auto">
              <a:spcBef>
                <a:spcPts val="0"/>
              </a:spcBef>
              <a:spcAft>
                <a:spcPts val="0"/>
              </a:spcAft>
              <a:defRPr sz="1200">
                <a:latin typeface="+mn-lt"/>
                <a:cs typeface="+mn-cs"/>
              </a:defRPr>
            </a:lvl1pPr>
          </a:lstStyle>
          <a:p>
            <a:pPr>
              <a:defRPr/>
            </a:pPr>
            <a:fld id="{0F91F8A7-3CCF-4AE4-923F-C4B6FAE7C99A}" type="datetimeFigureOut">
              <a:rPr lang="mn-MN"/>
              <a:pPr>
                <a:defRPr/>
              </a:pPr>
              <a:t>2017-10-09</a:t>
            </a:fld>
            <a:endParaRPr lang="mn-MN"/>
          </a:p>
        </p:txBody>
      </p:sp>
      <p:sp>
        <p:nvSpPr>
          <p:cNvPr id="4" name="Footer Placeholder 3"/>
          <p:cNvSpPr>
            <a:spLocks noGrp="1"/>
          </p:cNvSpPr>
          <p:nvPr>
            <p:ph type="ftr" sz="quarter" idx="2"/>
          </p:nvPr>
        </p:nvSpPr>
        <p:spPr>
          <a:xfrm>
            <a:off x="0" y="9428163"/>
            <a:ext cx="2946400" cy="496887"/>
          </a:xfrm>
          <a:prstGeom prst="rect">
            <a:avLst/>
          </a:prstGeom>
        </p:spPr>
        <p:txBody>
          <a:bodyPr vert="horz" lIns="90955" tIns="45478" rIns="90955" bIns="45478" rtlCol="0" anchor="b"/>
          <a:lstStyle>
            <a:lvl1pPr algn="l" fontAlgn="auto">
              <a:spcBef>
                <a:spcPts val="0"/>
              </a:spcBef>
              <a:spcAft>
                <a:spcPts val="0"/>
              </a:spcAft>
              <a:defRPr sz="1200">
                <a:latin typeface="+mn-lt"/>
                <a:cs typeface="+mn-cs"/>
              </a:defRPr>
            </a:lvl1pPr>
          </a:lstStyle>
          <a:p>
            <a:pPr>
              <a:defRPr/>
            </a:pPr>
            <a:endParaRPr lang="mn-MN"/>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0955" tIns="45478" rIns="90955" bIns="45478" rtlCol="0" anchor="b"/>
          <a:lstStyle>
            <a:lvl1pPr algn="r" fontAlgn="auto">
              <a:spcBef>
                <a:spcPts val="0"/>
              </a:spcBef>
              <a:spcAft>
                <a:spcPts val="0"/>
              </a:spcAft>
              <a:defRPr sz="1200">
                <a:latin typeface="+mn-lt"/>
                <a:cs typeface="+mn-cs"/>
              </a:defRPr>
            </a:lvl1pPr>
          </a:lstStyle>
          <a:p>
            <a:pPr>
              <a:defRPr/>
            </a:pPr>
            <a:fld id="{F83D1B59-C76B-4017-A0AF-E1D2CD01405C}" type="slidenum">
              <a:rPr lang="mn-MN"/>
              <a:pPr>
                <a:defRPr/>
              </a:pPr>
              <a:t>‹#›</a:t>
            </a:fld>
            <a:endParaRPr lang="mn-MN"/>
          </a:p>
        </p:txBody>
      </p:sp>
    </p:spTree>
    <p:extLst>
      <p:ext uri="{BB962C8B-B14F-4D97-AF65-F5344CB8AC3E}">
        <p14:creationId xmlns:p14="http://schemas.microsoft.com/office/powerpoint/2010/main" val="2893582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0955" tIns="45478" rIns="90955" bIns="45478" rtlCol="0"/>
          <a:lstStyle>
            <a:lvl1pPr algn="l" fontAlgn="auto">
              <a:spcBef>
                <a:spcPts val="0"/>
              </a:spcBef>
              <a:spcAft>
                <a:spcPts val="0"/>
              </a:spcAft>
              <a:defRPr sz="1200">
                <a:latin typeface="+mn-lt"/>
                <a:cs typeface="+mn-cs"/>
              </a:defRPr>
            </a:lvl1pPr>
          </a:lstStyle>
          <a:p>
            <a:pPr>
              <a:defRPr/>
            </a:pPr>
            <a:endParaRPr lang="mn-MN"/>
          </a:p>
        </p:txBody>
      </p:sp>
      <p:sp>
        <p:nvSpPr>
          <p:cNvPr id="3" name="Date Placeholder 2"/>
          <p:cNvSpPr>
            <a:spLocks noGrp="1"/>
          </p:cNvSpPr>
          <p:nvPr>
            <p:ph type="dt" idx="1"/>
          </p:nvPr>
        </p:nvSpPr>
        <p:spPr>
          <a:xfrm>
            <a:off x="3849688" y="0"/>
            <a:ext cx="2946400" cy="496888"/>
          </a:xfrm>
          <a:prstGeom prst="rect">
            <a:avLst/>
          </a:prstGeom>
        </p:spPr>
        <p:txBody>
          <a:bodyPr vert="horz" lIns="90955" tIns="45478" rIns="90955" bIns="45478" rtlCol="0"/>
          <a:lstStyle>
            <a:lvl1pPr algn="r" fontAlgn="auto">
              <a:spcBef>
                <a:spcPts val="0"/>
              </a:spcBef>
              <a:spcAft>
                <a:spcPts val="0"/>
              </a:spcAft>
              <a:defRPr sz="1200">
                <a:latin typeface="+mn-lt"/>
                <a:cs typeface="+mn-cs"/>
              </a:defRPr>
            </a:lvl1pPr>
          </a:lstStyle>
          <a:p>
            <a:pPr>
              <a:defRPr/>
            </a:pPr>
            <a:fld id="{8E2F02CE-97E6-4376-B41A-5D7D58784938}" type="datetimeFigureOut">
              <a:rPr lang="mn-MN"/>
              <a:pPr>
                <a:defRPr/>
              </a:pPr>
              <a:t>2017-10-09</a:t>
            </a:fld>
            <a:endParaRPr lang="mn-MN"/>
          </a:p>
        </p:txBody>
      </p:sp>
      <p:sp>
        <p:nvSpPr>
          <p:cNvPr id="4" name="Slide Image Placeholder 3"/>
          <p:cNvSpPr>
            <a:spLocks noGrp="1" noRot="1" noChangeAspect="1"/>
          </p:cNvSpPr>
          <p:nvPr>
            <p:ph type="sldImg" idx="2"/>
          </p:nvPr>
        </p:nvSpPr>
        <p:spPr>
          <a:xfrm>
            <a:off x="917575" y="744538"/>
            <a:ext cx="4964113" cy="3722687"/>
          </a:xfrm>
          <a:prstGeom prst="rect">
            <a:avLst/>
          </a:prstGeom>
          <a:noFill/>
          <a:ln w="12700">
            <a:solidFill>
              <a:prstClr val="black"/>
            </a:solidFill>
          </a:ln>
        </p:spPr>
        <p:txBody>
          <a:bodyPr vert="horz" lIns="90955" tIns="45478" rIns="90955" bIns="45478" rtlCol="0" anchor="ctr"/>
          <a:lstStyle/>
          <a:p>
            <a:pPr lvl="0"/>
            <a:endParaRPr lang="mn-MN"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0955" tIns="45478" rIns="90955" bIns="45478"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mn-MN"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0955" tIns="45478" rIns="90955" bIns="45478" rtlCol="0" anchor="b"/>
          <a:lstStyle>
            <a:lvl1pPr algn="l" fontAlgn="auto">
              <a:spcBef>
                <a:spcPts val="0"/>
              </a:spcBef>
              <a:spcAft>
                <a:spcPts val="0"/>
              </a:spcAft>
              <a:defRPr sz="1200">
                <a:latin typeface="+mn-lt"/>
                <a:cs typeface="+mn-cs"/>
              </a:defRPr>
            </a:lvl1pPr>
          </a:lstStyle>
          <a:p>
            <a:pPr>
              <a:defRPr/>
            </a:pPr>
            <a:endParaRPr lang="mn-MN"/>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0955" tIns="45478" rIns="90955" bIns="45478" rtlCol="0" anchor="b"/>
          <a:lstStyle>
            <a:lvl1pPr algn="r" fontAlgn="auto">
              <a:spcBef>
                <a:spcPts val="0"/>
              </a:spcBef>
              <a:spcAft>
                <a:spcPts val="0"/>
              </a:spcAft>
              <a:defRPr sz="1200">
                <a:latin typeface="+mn-lt"/>
                <a:cs typeface="+mn-cs"/>
              </a:defRPr>
            </a:lvl1pPr>
          </a:lstStyle>
          <a:p>
            <a:pPr>
              <a:defRPr/>
            </a:pPr>
            <a:fld id="{FEA6A074-FC3E-4DAC-B6B1-A4424A3B3DA4}" type="slidenum">
              <a:rPr lang="mn-MN"/>
              <a:pPr>
                <a:defRPr/>
              </a:pPr>
              <a:t>‹#›</a:t>
            </a:fld>
            <a:endParaRPr lang="mn-MN"/>
          </a:p>
        </p:txBody>
      </p:sp>
    </p:spTree>
    <p:extLst>
      <p:ext uri="{BB962C8B-B14F-4D97-AF65-F5344CB8AC3E}">
        <p14:creationId xmlns:p14="http://schemas.microsoft.com/office/powerpoint/2010/main" val="20854433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917575" y="744538"/>
            <a:ext cx="4964113" cy="3722687"/>
          </a:xfrm>
          <a:noFill/>
          <a:ln>
            <a:solidFill>
              <a:srgbClr val="000000"/>
            </a:solidFill>
            <a:miter lim="800000"/>
            <a:headEnd/>
            <a:tailEnd/>
          </a:ln>
        </p:spPr>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6E87BA-6CBA-4129-A98B-370DCAE541B6}" type="slidenum">
              <a:rPr lang="mn-MN" smtClean="0"/>
              <a:pPr fontAlgn="base">
                <a:spcBef>
                  <a:spcPct val="0"/>
                </a:spcBef>
                <a:spcAft>
                  <a:spcPct val="0"/>
                </a:spcAft>
                <a:defRPr/>
              </a:pPr>
              <a:t>1</a:t>
            </a:fld>
            <a:endParaRPr lang="mn-MN" smtClean="0"/>
          </a:p>
        </p:txBody>
      </p:sp>
      <p:sp>
        <p:nvSpPr>
          <p:cNvPr id="23556" name="Notes Placeholder 4"/>
          <p:cNvSpPr>
            <a:spLocks noGrp="1"/>
          </p:cNvSpPr>
          <p:nvPr>
            <p:ph type="body" sz="quarter" idx="1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extLst>
      <p:ext uri="{BB962C8B-B14F-4D97-AF65-F5344CB8AC3E}">
        <p14:creationId xmlns:p14="http://schemas.microsoft.com/office/powerpoint/2010/main" val="92213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9pPr>
          </a:lstStyle>
          <a:p>
            <a:pPr eaLnBrk="1" hangingPunct="1"/>
            <a:fld id="{8C31A47A-991F-4694-9C1C-34D487D8D9C0}" type="slidenum">
              <a:rPr lang="en-US" altLang="en-US" sz="1200">
                <a:latin typeface="Arial" panose="020B0604020202020204" pitchFamily="34" charset="0"/>
              </a:rPr>
              <a:pPr eaLnBrk="1" hangingPunct="1"/>
              <a:t>5</a:t>
            </a:fld>
            <a:endParaRPr lang="en-US" altLang="en-US" sz="1200">
              <a:latin typeface="Arial" panose="020B0604020202020204"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anose="020B0604020202020204" pitchFamily="34" charset="0"/>
            </a:endParaRPr>
          </a:p>
        </p:txBody>
      </p:sp>
    </p:spTree>
    <p:extLst>
      <p:ext uri="{BB962C8B-B14F-4D97-AF65-F5344CB8AC3E}">
        <p14:creationId xmlns:p14="http://schemas.microsoft.com/office/powerpoint/2010/main" val="2924008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EA6A074-FC3E-4DAC-B6B1-A4424A3B3DA4}" type="slidenum">
              <a:rPr lang="mn-MN" smtClean="0"/>
              <a:pPr>
                <a:defRPr/>
              </a:pPr>
              <a:t>16</a:t>
            </a:fld>
            <a:endParaRPr lang="mn-MN"/>
          </a:p>
        </p:txBody>
      </p:sp>
    </p:spTree>
    <p:extLst>
      <p:ext uri="{BB962C8B-B14F-4D97-AF65-F5344CB8AC3E}">
        <p14:creationId xmlns:p14="http://schemas.microsoft.com/office/powerpoint/2010/main" val="42162703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2" name="Picture 12" descr="muis zurma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71688" y="2000250"/>
            <a:ext cx="5643562"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1428728" y="2786058"/>
            <a:ext cx="7406640" cy="1472184"/>
          </a:xfrm>
        </p:spPr>
        <p:txBody>
          <a:bodyPr anchor="b"/>
          <a:lstStyle>
            <a:lvl1pPr algn="l">
              <a:defRPr/>
            </a:lvl1pPr>
            <a:extLst/>
          </a:lstStyle>
          <a:p>
            <a:r>
              <a:rPr lang="en-US" dirty="0" smtClean="0"/>
              <a:t>Click to edit Master title style</a:t>
            </a:r>
            <a:endParaRPr lang="en-US" dirty="0"/>
          </a:p>
        </p:txBody>
      </p:sp>
      <p:sp>
        <p:nvSpPr>
          <p:cNvPr id="22" name="Subtitle 21"/>
          <p:cNvSpPr>
            <a:spLocks noGrp="1"/>
          </p:cNvSpPr>
          <p:nvPr>
            <p:ph type="subTitle" idx="1"/>
          </p:nvPr>
        </p:nvSpPr>
        <p:spPr>
          <a:xfrm>
            <a:off x="1428728" y="4357694"/>
            <a:ext cx="7406640" cy="67373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smtClean="0"/>
              <a:t>Click to edit Master subtitle style</a:t>
            </a:r>
            <a:endParaRPr lang="en-US" dirty="0"/>
          </a:p>
        </p:txBody>
      </p:sp>
      <p:sp>
        <p:nvSpPr>
          <p:cNvPr id="7" name="Date Placeholder 6"/>
          <p:cNvSpPr>
            <a:spLocks noGrp="1"/>
          </p:cNvSpPr>
          <p:nvPr>
            <p:ph type="dt" sz="half" idx="10"/>
          </p:nvPr>
        </p:nvSpPr>
        <p:spPr>
          <a:xfrm>
            <a:off x="4100612" y="6305550"/>
            <a:ext cx="2133600" cy="476250"/>
          </a:xfrm>
        </p:spPr>
        <p:txBody>
          <a:bodyPr/>
          <a:lstStyle>
            <a:lvl1pPr>
              <a:defRPr/>
            </a:lvl1pPr>
            <a:extLst/>
          </a:lstStyle>
          <a:p>
            <a:pPr>
              <a:defRPr/>
            </a:pPr>
            <a:fld id="{E7CC54E8-7A4B-405C-8558-EEF7B9948EF8}" type="datetime1">
              <a:rPr lang="mn-MN" smtClean="0"/>
              <a:t>2017-10-09</a:t>
            </a:fld>
            <a:endParaRPr lang="en-US" dirty="0"/>
          </a:p>
        </p:txBody>
      </p:sp>
      <p:sp>
        <p:nvSpPr>
          <p:cNvPr id="8" name="Footer Placeholder 19"/>
          <p:cNvSpPr>
            <a:spLocks noGrp="1"/>
          </p:cNvSpPr>
          <p:nvPr>
            <p:ph type="ftr" sz="quarter" idx="11"/>
          </p:nvPr>
        </p:nvSpPr>
        <p:spPr>
          <a:xfrm>
            <a:off x="1205012" y="6305550"/>
            <a:ext cx="2895600" cy="476250"/>
          </a:xfrm>
        </p:spPr>
        <p:txBody>
          <a:bodyPr/>
          <a:lstStyle>
            <a:lvl1pPr>
              <a:defRPr/>
            </a:lvl1pPr>
            <a:extLst/>
          </a:lstStyle>
          <a:p>
            <a:pPr>
              <a:defRPr/>
            </a:pPr>
            <a:endParaRPr lang="en-US" dirty="0"/>
          </a:p>
        </p:txBody>
      </p:sp>
      <p:sp>
        <p:nvSpPr>
          <p:cNvPr id="9" name="Slide Number Placeholder 9"/>
          <p:cNvSpPr>
            <a:spLocks noGrp="1"/>
          </p:cNvSpPr>
          <p:nvPr>
            <p:ph type="sldNum" sz="quarter" idx="12"/>
          </p:nvPr>
        </p:nvSpPr>
        <p:spPr/>
        <p:txBody>
          <a:bodyPr/>
          <a:lstStyle>
            <a:lvl1pPr>
              <a:defRPr/>
            </a:lvl1pPr>
            <a:extLst/>
          </a:lstStyle>
          <a:p>
            <a:pPr>
              <a:defRPr/>
            </a:pPr>
            <a:fld id="{20E5B8B0-4175-4726-9A63-6C1CB4E2A600}" type="slidenum">
              <a:rPr lang="en-US"/>
              <a:pPr>
                <a:defRPr/>
              </a:pPr>
              <a:t>‹#›</a:t>
            </a:fld>
            <a:endParaRPr lang="en-US"/>
          </a:p>
        </p:txBody>
      </p:sp>
      <p:pic>
        <p:nvPicPr>
          <p:cNvPr id="3" name="Picture 2" descr="http://seas.num.edu.mn/public/front_assets/images/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3893" y="76199"/>
            <a:ext cx="2179877" cy="6453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84498" cy="685800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12" descr="long khas.jpg"/>
          <p:cNvPicPr>
            <a:picLocks noChangeAspect="1"/>
          </p:cNvPicPr>
          <p:nvPr userDrawn="1"/>
        </p:nvPicPr>
        <p:blipFill>
          <a:blip r:embed="rId2" cstate="print"/>
          <a:srcRect/>
          <a:stretch>
            <a:fillRect/>
          </a:stretch>
        </p:blipFill>
        <p:spPr bwMode="auto">
          <a:xfrm>
            <a:off x="1" y="0"/>
            <a:ext cx="504825" cy="68580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extLst/>
          </a:lstStyle>
          <a:p>
            <a:pPr>
              <a:defRPr/>
            </a:pPr>
            <a:fld id="{911F0413-5539-40EF-BA5D-D1B916BE9060}" type="datetime1">
              <a:rPr lang="mn-MN" smtClean="0"/>
              <a:t>2017-10-09</a:t>
            </a:fld>
            <a:endParaRPr lang="mn-MN"/>
          </a:p>
        </p:txBody>
      </p:sp>
      <p:sp>
        <p:nvSpPr>
          <p:cNvPr id="6" name="Footer Placeholder 4"/>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7" name="Slide Number Placeholder 5"/>
          <p:cNvSpPr>
            <a:spLocks noGrp="1"/>
          </p:cNvSpPr>
          <p:nvPr>
            <p:ph type="sldNum" sz="quarter" idx="12"/>
          </p:nvPr>
        </p:nvSpPr>
        <p:spPr/>
        <p:txBody>
          <a:bodyPr/>
          <a:lstStyle>
            <a:lvl1pPr>
              <a:defRPr/>
            </a:lvl1pPr>
            <a:extLst/>
          </a:lstStyle>
          <a:p>
            <a:pPr>
              <a:defRPr/>
            </a:pPr>
            <a:fld id="{873C738F-7565-4B36-8C62-E65CB26A0D03}" type="slidenum">
              <a:rPr lang="mn-MN"/>
              <a:pPr>
                <a:defRPr/>
              </a:pPr>
              <a:t>‹#›</a:t>
            </a:fld>
            <a:endParaRPr lang="mn-M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12" descr="long khas.jpg"/>
          <p:cNvPicPr>
            <a:picLocks noChangeAspect="1"/>
          </p:cNvPicPr>
          <p:nvPr userDrawn="1"/>
        </p:nvPicPr>
        <p:blipFill>
          <a:blip r:embed="rId2" cstate="print"/>
          <a:srcRect/>
          <a:stretch>
            <a:fillRect/>
          </a:stretch>
        </p:blipFill>
        <p:spPr bwMode="auto">
          <a:xfrm>
            <a:off x="1" y="0"/>
            <a:ext cx="504825" cy="6858000"/>
          </a:xfrm>
          <a:prstGeom prst="rect">
            <a:avLst/>
          </a:prstGeom>
          <a:noFill/>
          <a:ln w="9525">
            <a:noFill/>
            <a:miter lim="800000"/>
            <a:headEnd/>
            <a:tailEnd/>
          </a:ln>
        </p:spPr>
      </p:pic>
      <p:sp>
        <p:nvSpPr>
          <p:cNvPr id="2" name="Vertical Title 1"/>
          <p:cNvSpPr>
            <a:spLocks noGrp="1"/>
          </p:cNvSpPr>
          <p:nvPr>
            <p:ph type="title" orient="vert"/>
          </p:nvPr>
        </p:nvSpPr>
        <p:spPr>
          <a:xfrm>
            <a:off x="6858000" y="274641"/>
            <a:ext cx="18288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2"/>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extLst/>
          </a:lstStyle>
          <a:p>
            <a:pPr>
              <a:defRPr/>
            </a:pPr>
            <a:fld id="{5BFDA969-C2CD-4078-84B5-B4B0BCC5F8E3}" type="datetime1">
              <a:rPr lang="mn-MN" smtClean="0"/>
              <a:t>2017-10-09</a:t>
            </a:fld>
            <a:endParaRPr lang="mn-MN"/>
          </a:p>
        </p:txBody>
      </p:sp>
      <p:sp>
        <p:nvSpPr>
          <p:cNvPr id="6" name="Footer Placeholder 4"/>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7" name="Slide Number Placeholder 5"/>
          <p:cNvSpPr>
            <a:spLocks noGrp="1"/>
          </p:cNvSpPr>
          <p:nvPr>
            <p:ph type="sldNum" sz="quarter" idx="12"/>
          </p:nvPr>
        </p:nvSpPr>
        <p:spPr/>
        <p:txBody>
          <a:bodyPr/>
          <a:lstStyle>
            <a:lvl1pPr>
              <a:defRPr/>
            </a:lvl1pPr>
            <a:extLst/>
          </a:lstStyle>
          <a:p>
            <a:pPr>
              <a:defRPr/>
            </a:pPr>
            <a:fld id="{BB0A1A18-DED6-4BDA-B6E5-F233A524F0CE}" type="slidenum">
              <a:rPr lang="mn-MN"/>
              <a:pPr>
                <a:defRPr/>
              </a:pPr>
              <a:t>‹#›</a:t>
            </a:fld>
            <a:endParaRPr lang="mn-M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Ref idx="1003">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02" y="0"/>
            <a:ext cx="488900" cy="6858000"/>
          </a:xfrm>
          <a:prstGeom prst="rect">
            <a:avLst/>
          </a:prstGeom>
        </p:spPr>
      </p:pic>
      <p:sp>
        <p:nvSpPr>
          <p:cNvPr id="2" name="Title 1"/>
          <p:cNvSpPr>
            <a:spLocks noGrp="1"/>
          </p:cNvSpPr>
          <p:nvPr>
            <p:ph type="title"/>
          </p:nvPr>
        </p:nvSpPr>
        <p:spPr>
          <a:xfrm>
            <a:off x="571473" y="254021"/>
            <a:ext cx="8429684" cy="510363"/>
          </a:xfrm>
        </p:spPr>
        <p:txBody>
          <a:bodyPr>
            <a:noAutofit/>
          </a:bodyPr>
          <a:lstStyle>
            <a:lvl1pPr>
              <a:defRPr sz="3600" cap="small" baseline="0">
                <a:solidFill>
                  <a:schemeClr val="accent1">
                    <a:lumMod val="50000"/>
                  </a:schemeClr>
                </a:solidFill>
              </a:defRPr>
            </a:lvl1pPr>
            <a:extLst/>
          </a:lstStyle>
          <a:p>
            <a:r>
              <a:rPr lang="en-US" dirty="0" smtClean="0"/>
              <a:t>Click to edit Master title style</a:t>
            </a:r>
            <a:endParaRPr lang="en-US" dirty="0"/>
          </a:p>
        </p:txBody>
      </p:sp>
      <p:sp>
        <p:nvSpPr>
          <p:cNvPr id="3" name="Content Placeholder 2"/>
          <p:cNvSpPr>
            <a:spLocks noGrp="1"/>
          </p:cNvSpPr>
          <p:nvPr>
            <p:ph idx="1"/>
          </p:nvPr>
        </p:nvSpPr>
        <p:spPr>
          <a:xfrm>
            <a:off x="571473" y="1052736"/>
            <a:ext cx="8429684" cy="5376660"/>
          </a:xfrm>
        </p:spPr>
        <p:txBody>
          <a:bodyPr/>
          <a:lstStyle>
            <a:lvl1pPr>
              <a:defRPr sz="2000"/>
            </a:lvl1pPr>
            <a:lvl2pPr>
              <a:buFont typeface="Wingdings" pitchFamily="2" charset="2"/>
              <a:buChar char="§"/>
              <a:defRPr sz="1800"/>
            </a:lvl2pPr>
            <a:lvl3pPr>
              <a:buClr>
                <a:schemeClr val="accent1">
                  <a:lumMod val="75000"/>
                </a:schemeClr>
              </a:buClr>
              <a:buFont typeface="Courier New" pitchFamily="49" charset="0"/>
              <a:buChar char="o"/>
              <a:defRPr sz="1600"/>
            </a:lvl3pPr>
            <a:lvl4pPr>
              <a:defRPr sz="1400"/>
            </a:lvl4pPr>
            <a:lvl5pPr>
              <a:defRPr sz="1400"/>
            </a:lvl5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10"/>
          </p:nvPr>
        </p:nvSpPr>
        <p:spPr>
          <a:xfrm>
            <a:off x="3581400" y="6500815"/>
            <a:ext cx="2133600" cy="280987"/>
          </a:xfrm>
        </p:spPr>
        <p:txBody>
          <a:bodyPr/>
          <a:lstStyle>
            <a:lvl1pPr>
              <a:defRPr/>
            </a:lvl1pPr>
            <a:extLst/>
          </a:lstStyle>
          <a:p>
            <a:pPr>
              <a:defRPr/>
            </a:pPr>
            <a:fld id="{FD00270C-56FD-4740-9FA4-2D878E6F623D}" type="datetime1">
              <a:rPr lang="mn-MN" smtClean="0"/>
              <a:t>2017-10-09</a:t>
            </a:fld>
            <a:endParaRPr lang="mn-MN" dirty="0"/>
          </a:p>
        </p:txBody>
      </p:sp>
      <p:sp>
        <p:nvSpPr>
          <p:cNvPr id="9" name="Footer Placeholder 4"/>
          <p:cNvSpPr>
            <a:spLocks noGrp="1"/>
          </p:cNvSpPr>
          <p:nvPr>
            <p:ph type="ftr" sz="quarter" idx="11"/>
          </p:nvPr>
        </p:nvSpPr>
        <p:spPr>
          <a:xfrm>
            <a:off x="571472" y="6500814"/>
            <a:ext cx="2895600" cy="280987"/>
          </a:xfrm>
        </p:spPr>
        <p:txBody>
          <a:bodyPr/>
          <a:lstStyle>
            <a:lvl1pPr>
              <a:defRPr/>
            </a:lvl1pPr>
            <a:extLst/>
          </a:lstStyle>
          <a:p>
            <a:pPr>
              <a:defRPr/>
            </a:pPr>
            <a:endParaRPr lang="mn-MN" dirty="0"/>
          </a:p>
        </p:txBody>
      </p:sp>
      <p:sp>
        <p:nvSpPr>
          <p:cNvPr id="10" name="Slide Number Placeholder 5"/>
          <p:cNvSpPr>
            <a:spLocks noGrp="1"/>
          </p:cNvSpPr>
          <p:nvPr>
            <p:ph type="sldNum" sz="quarter" idx="12"/>
          </p:nvPr>
        </p:nvSpPr>
        <p:spPr>
          <a:xfrm>
            <a:off x="8613775" y="6500815"/>
            <a:ext cx="457200" cy="280987"/>
          </a:xfrm>
        </p:spPr>
        <p:txBody>
          <a:bodyPr/>
          <a:lstStyle>
            <a:lvl1pPr>
              <a:defRPr/>
            </a:lvl1pPr>
            <a:extLst/>
          </a:lstStyle>
          <a:p>
            <a:pPr>
              <a:defRPr/>
            </a:pPr>
            <a:fld id="{C10600D5-7913-4E68-9CF7-B5E33E63F38F}" type="slidenum">
              <a:rPr lang="mn-MN"/>
              <a:pPr>
                <a:defRPr/>
              </a:pPr>
              <a:t>‹#›</a:t>
            </a:fld>
            <a:endParaRPr lang="mn-MN"/>
          </a:p>
        </p:txBody>
      </p:sp>
      <p:cxnSp>
        <p:nvCxnSpPr>
          <p:cNvPr id="13" name="Straight Connector 12"/>
          <p:cNvCxnSpPr/>
          <p:nvPr userDrawn="1"/>
        </p:nvCxnSpPr>
        <p:spPr>
          <a:xfrm>
            <a:off x="578004" y="836712"/>
            <a:ext cx="5938212" cy="0"/>
          </a:xfrm>
          <a:prstGeom prst="line">
            <a:avLst/>
          </a:prstGeom>
          <a:ln>
            <a:solidFill>
              <a:schemeClr val="accent1">
                <a:lumMod val="50000"/>
              </a:schemeClr>
            </a:solidFill>
          </a:ln>
        </p:spPr>
        <p:style>
          <a:lnRef idx="1">
            <a:schemeClr val="accent5"/>
          </a:lnRef>
          <a:fillRef idx="0">
            <a:schemeClr val="accent5"/>
          </a:fillRef>
          <a:effectRef idx="0">
            <a:schemeClr val="accent5"/>
          </a:effectRef>
          <a:fontRef idx="minor">
            <a:schemeClr val="tx1"/>
          </a:fontRef>
        </p:style>
      </p:cxn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829" y="74161"/>
            <a:ext cx="359719" cy="359719"/>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17" descr="long khas.jpg"/>
          <p:cNvPicPr>
            <a:picLocks noChangeAspect="1"/>
          </p:cNvPicPr>
          <p:nvPr userDrawn="1"/>
        </p:nvPicPr>
        <p:blipFill>
          <a:blip r:embed="rId2" cstate="print"/>
          <a:srcRect/>
          <a:stretch>
            <a:fillRect/>
          </a:stretch>
        </p:blipFill>
        <p:spPr bwMode="auto">
          <a:xfrm>
            <a:off x="405" y="0"/>
            <a:ext cx="504825" cy="6858000"/>
          </a:xfrm>
          <a:prstGeom prst="rect">
            <a:avLst/>
          </a:prstGeom>
          <a:noFill/>
          <a:ln w="9525">
            <a:noFill/>
            <a:miter lim="800000"/>
            <a:headEnd/>
            <a:tailEnd/>
          </a:ln>
        </p:spPr>
      </p:pic>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atin typeface="Segoe UI (Headings)"/>
              </a:defRPr>
            </a:lvl1pPr>
            <a:extLst/>
          </a:lstStyle>
          <a:p>
            <a:r>
              <a:rPr lang="en-US" dirty="0" smtClean="0"/>
              <a:t>Click to edit Master title style</a:t>
            </a:r>
            <a:endParaRPr lang="en-US" dirty="0"/>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extLst/>
          </a:lstStyle>
          <a:p>
            <a:pPr>
              <a:defRPr/>
            </a:pPr>
            <a:fld id="{CA1F5C55-64C0-42C3-97FF-CE2ECB237A6E}" type="datetime1">
              <a:rPr lang="mn-MN" smtClean="0"/>
              <a:t>2017-10-09</a:t>
            </a:fld>
            <a:endParaRPr lang="mn-MN"/>
          </a:p>
        </p:txBody>
      </p:sp>
      <p:sp>
        <p:nvSpPr>
          <p:cNvPr id="8" name="Footer Placeholder 4"/>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9" name="Slide Number Placeholder 5"/>
          <p:cNvSpPr>
            <a:spLocks noGrp="1"/>
          </p:cNvSpPr>
          <p:nvPr>
            <p:ph type="sldNum" sz="quarter" idx="12"/>
          </p:nvPr>
        </p:nvSpPr>
        <p:spPr/>
        <p:txBody>
          <a:bodyPr/>
          <a:lstStyle>
            <a:lvl1pPr>
              <a:defRPr/>
            </a:lvl1pPr>
            <a:extLst/>
          </a:lstStyle>
          <a:p>
            <a:pPr>
              <a:defRPr/>
            </a:pPr>
            <a:fld id="{9C7BE7F6-AE38-479F-A849-827F786C6D8E}" type="slidenum">
              <a:rPr lang="mn-MN"/>
              <a:pPr>
                <a:defRPr/>
              </a:pPr>
              <a:t>‹#›</a:t>
            </a:fld>
            <a:endParaRPr lang="mn-MN"/>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6" y="254019"/>
            <a:ext cx="510364" cy="510364"/>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long khas.jpg"/>
          <p:cNvPicPr>
            <a:picLocks noChangeAspect="1"/>
          </p:cNvPicPr>
          <p:nvPr userDrawn="1"/>
        </p:nvPicPr>
        <p:blipFill>
          <a:blip r:embed="rId2" cstate="print"/>
          <a:srcRect/>
          <a:stretch>
            <a:fillRect/>
          </a:stretch>
        </p:blipFill>
        <p:spPr bwMode="auto">
          <a:xfrm>
            <a:off x="1" y="0"/>
            <a:ext cx="504825" cy="6858000"/>
          </a:xfrm>
          <a:prstGeom prst="rect">
            <a:avLst/>
          </a:prstGeom>
          <a:noFill/>
          <a:ln w="9525">
            <a:noFill/>
            <a:miter lim="800000"/>
            <a:headEnd/>
            <a:tailEnd/>
          </a:ln>
        </p:spPr>
      </p:pic>
      <p:pic>
        <p:nvPicPr>
          <p:cNvPr id="6" name="Picture 5" descr="muis-dugui-eng copy.gif"/>
          <p:cNvPicPr>
            <a:picLocks noChangeAspect="1"/>
          </p:cNvPicPr>
          <p:nvPr userDrawn="1"/>
        </p:nvPicPr>
        <p:blipFill>
          <a:blip r:embed="rId3" cstate="print"/>
          <a:stretch>
            <a:fillRect/>
          </a:stretch>
        </p:blipFill>
        <p:spPr>
          <a:xfrm>
            <a:off x="23751" y="72166"/>
            <a:ext cx="476128" cy="476128"/>
          </a:xfrm>
          <a:prstGeom prst="rect">
            <a:avLst/>
          </a:prstGeom>
          <a:effectLst>
            <a:glow rad="101600">
              <a:schemeClr val="bg1">
                <a:lumMod val="85000"/>
                <a:alpha val="60000"/>
              </a:schemeClr>
            </a:glow>
          </a:effectLst>
        </p:spPr>
      </p:pic>
      <p:sp>
        <p:nvSpPr>
          <p:cNvPr id="2" name="Title 1"/>
          <p:cNvSpPr>
            <a:spLocks noGrp="1"/>
          </p:cNvSpPr>
          <p:nvPr>
            <p:ph type="title"/>
          </p:nvPr>
        </p:nvSpPr>
        <p:spPr>
          <a:xfrm>
            <a:off x="1435608" y="274320"/>
            <a:ext cx="749808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extLst/>
          </a:lstStyle>
          <a:p>
            <a:pPr>
              <a:defRPr/>
            </a:pPr>
            <a:fld id="{DEDAC4EB-8B90-4C06-B05F-35B4637F1F26}" type="datetime1">
              <a:rPr lang="mn-MN" smtClean="0"/>
              <a:t>2017-10-09</a:t>
            </a:fld>
            <a:endParaRPr lang="mn-MN"/>
          </a:p>
        </p:txBody>
      </p:sp>
      <p:sp>
        <p:nvSpPr>
          <p:cNvPr id="8" name="Footer Placeholder 5"/>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9" name="Slide Number Placeholder 6"/>
          <p:cNvSpPr>
            <a:spLocks noGrp="1"/>
          </p:cNvSpPr>
          <p:nvPr>
            <p:ph type="sldNum" sz="quarter" idx="12"/>
          </p:nvPr>
        </p:nvSpPr>
        <p:spPr/>
        <p:txBody>
          <a:bodyPr/>
          <a:lstStyle>
            <a:lvl1pPr>
              <a:defRPr/>
            </a:lvl1pPr>
            <a:extLst/>
          </a:lstStyle>
          <a:p>
            <a:pPr>
              <a:defRPr/>
            </a:pPr>
            <a:fld id="{AF58F3D7-A253-44A8-A0D9-85DD5C7A17C7}" type="slidenum">
              <a:rPr lang="mn-MN"/>
              <a:pPr>
                <a:defRPr/>
              </a:pPr>
              <a:t>‹#›</a:t>
            </a:fld>
            <a:endParaRPr lang="mn-M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long khas.jpg"/>
          <p:cNvPicPr>
            <a:picLocks noChangeAspect="1"/>
          </p:cNvPicPr>
          <p:nvPr userDrawn="1"/>
        </p:nvPicPr>
        <p:blipFill>
          <a:blip r:embed="rId2" cstate="print"/>
          <a:srcRect/>
          <a:stretch>
            <a:fillRect/>
          </a:stretch>
        </p:blipFill>
        <p:spPr bwMode="auto">
          <a:xfrm>
            <a:off x="1" y="0"/>
            <a:ext cx="504825" cy="6858000"/>
          </a:xfrm>
          <a:prstGeom prst="rect">
            <a:avLst/>
          </a:prstGeom>
          <a:noFill/>
          <a:ln w="9525">
            <a:noFill/>
            <a:miter lim="800000"/>
            <a:headEnd/>
            <a:tailEnd/>
          </a:ln>
        </p:spPr>
      </p:pic>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extLst/>
          </a:lstStyle>
          <a:p>
            <a:pPr>
              <a:defRPr/>
            </a:pPr>
            <a:fld id="{C802FF56-2D7F-44D4-824F-30406973FB67}" type="datetime1">
              <a:rPr lang="mn-MN" smtClean="0"/>
              <a:t>2017-10-09</a:t>
            </a:fld>
            <a:endParaRPr lang="mn-MN"/>
          </a:p>
        </p:txBody>
      </p:sp>
      <p:sp>
        <p:nvSpPr>
          <p:cNvPr id="9" name="Footer Placeholder 7"/>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10" name="Slide Number Placeholder 8"/>
          <p:cNvSpPr>
            <a:spLocks noGrp="1"/>
          </p:cNvSpPr>
          <p:nvPr>
            <p:ph type="sldNum" sz="quarter" idx="12"/>
          </p:nvPr>
        </p:nvSpPr>
        <p:spPr/>
        <p:txBody>
          <a:bodyPr/>
          <a:lstStyle>
            <a:lvl1pPr>
              <a:defRPr/>
            </a:lvl1pPr>
            <a:extLst/>
          </a:lstStyle>
          <a:p>
            <a:pPr>
              <a:defRPr/>
            </a:pPr>
            <a:fld id="{2D2C36D0-884D-45E8-8746-CC914DE63971}" type="slidenum">
              <a:rPr lang="mn-MN"/>
              <a:pPr>
                <a:defRPr/>
              </a:pPr>
              <a:t>‹#›</a:t>
            </a:fld>
            <a:endParaRPr lang="mn-M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long khas.jpg"/>
          <p:cNvPicPr>
            <a:picLocks noChangeAspect="1"/>
          </p:cNvPicPr>
          <p:nvPr userDrawn="1"/>
        </p:nvPicPr>
        <p:blipFill>
          <a:blip r:embed="rId2" cstate="print"/>
          <a:srcRect/>
          <a:stretch>
            <a:fillRect/>
          </a:stretch>
        </p:blipFill>
        <p:spPr bwMode="auto">
          <a:xfrm>
            <a:off x="1" y="0"/>
            <a:ext cx="504825" cy="6858000"/>
          </a:xfrm>
          <a:prstGeom prst="rect">
            <a:avLst/>
          </a:prstGeom>
          <a:noFill/>
          <a:ln w="9525">
            <a:noFill/>
            <a:miter lim="800000"/>
            <a:headEnd/>
            <a:tailEnd/>
          </a:ln>
        </p:spPr>
      </p:pic>
      <p:sp>
        <p:nvSpPr>
          <p:cNvPr id="2" name="Title 1"/>
          <p:cNvSpPr>
            <a:spLocks noGrp="1"/>
          </p:cNvSpPr>
          <p:nvPr>
            <p:ph type="title"/>
          </p:nvPr>
        </p:nvSpPr>
        <p:spPr>
          <a:xfrm>
            <a:off x="1435608" y="274320"/>
            <a:ext cx="7498080" cy="11430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extLst/>
          </a:lstStyle>
          <a:p>
            <a:pPr>
              <a:defRPr/>
            </a:pPr>
            <a:fld id="{200471F4-264A-4A61-A5FC-88234FD2DC12}" type="datetime1">
              <a:rPr lang="mn-MN" smtClean="0"/>
              <a:t>2017-10-09</a:t>
            </a:fld>
            <a:endParaRPr lang="mn-MN"/>
          </a:p>
        </p:txBody>
      </p:sp>
      <p:sp>
        <p:nvSpPr>
          <p:cNvPr id="5" name="Footer Placeholder 3"/>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6" name="Slide Number Placeholder 4"/>
          <p:cNvSpPr>
            <a:spLocks noGrp="1"/>
          </p:cNvSpPr>
          <p:nvPr>
            <p:ph type="sldNum" sz="quarter" idx="12"/>
          </p:nvPr>
        </p:nvSpPr>
        <p:spPr/>
        <p:txBody>
          <a:bodyPr/>
          <a:lstStyle>
            <a:lvl1pPr>
              <a:defRPr/>
            </a:lvl1pPr>
            <a:extLst/>
          </a:lstStyle>
          <a:p>
            <a:pPr>
              <a:defRPr/>
            </a:pPr>
            <a:fld id="{0AE5C790-CF07-4769-B1F7-76048D8DEC1C}" type="slidenum">
              <a:rPr lang="mn-MN"/>
              <a:pPr>
                <a:defRPr/>
              </a:pPr>
              <a:t>‹#›</a:t>
            </a:fld>
            <a:endParaRPr lang="mn-M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4"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userDrawn="1"/>
        </p:nvSpPr>
        <p:spPr bwMode="invGray">
          <a:xfrm>
            <a:off x="1014414"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 name="Picture 15" descr="long khas.jpg"/>
          <p:cNvPicPr>
            <a:picLocks noChangeAspect="1"/>
          </p:cNvPicPr>
          <p:nvPr userDrawn="1"/>
        </p:nvPicPr>
        <p:blipFill>
          <a:blip r:embed="rId2" cstate="print"/>
          <a:srcRect/>
          <a:stretch>
            <a:fillRect/>
          </a:stretch>
        </p:blipFill>
        <p:spPr bwMode="auto">
          <a:xfrm>
            <a:off x="1" y="0"/>
            <a:ext cx="504825" cy="6858000"/>
          </a:xfrm>
          <a:prstGeom prst="rect">
            <a:avLst/>
          </a:prstGeom>
          <a:noFill/>
          <a:ln w="9525">
            <a:noFill/>
            <a:miter lim="800000"/>
            <a:headEnd/>
            <a:tailEnd/>
          </a:ln>
        </p:spPr>
      </p:pic>
      <p:sp>
        <p:nvSpPr>
          <p:cNvPr id="5" name="Date Placeholder 1"/>
          <p:cNvSpPr>
            <a:spLocks noGrp="1"/>
          </p:cNvSpPr>
          <p:nvPr>
            <p:ph type="dt" sz="half" idx="10"/>
          </p:nvPr>
        </p:nvSpPr>
        <p:spPr/>
        <p:txBody>
          <a:bodyPr/>
          <a:lstStyle>
            <a:lvl1pPr>
              <a:defRPr/>
            </a:lvl1pPr>
            <a:extLst/>
          </a:lstStyle>
          <a:p>
            <a:pPr>
              <a:defRPr/>
            </a:pPr>
            <a:fld id="{37E524D8-FE18-403B-90B4-55A0ABFA417E}" type="datetime1">
              <a:rPr lang="mn-MN" smtClean="0"/>
              <a:t>2017-10-09</a:t>
            </a:fld>
            <a:endParaRPr lang="mn-MN"/>
          </a:p>
        </p:txBody>
      </p:sp>
      <p:sp>
        <p:nvSpPr>
          <p:cNvPr id="6" name="Footer Placeholder 2"/>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7" name="Slide Number Placeholder 3"/>
          <p:cNvSpPr>
            <a:spLocks noGrp="1"/>
          </p:cNvSpPr>
          <p:nvPr>
            <p:ph type="sldNum" sz="quarter" idx="12"/>
          </p:nvPr>
        </p:nvSpPr>
        <p:spPr/>
        <p:txBody>
          <a:bodyPr/>
          <a:lstStyle>
            <a:lvl1pPr>
              <a:defRPr/>
            </a:lvl1pPr>
            <a:extLst/>
          </a:lstStyle>
          <a:p>
            <a:pPr>
              <a:defRPr/>
            </a:pPr>
            <a:fld id="{E3613D49-DFBD-4482-9D0E-FA964C2E8A6F}" type="slidenum">
              <a:rPr lang="mn-MN"/>
              <a:pPr>
                <a:defRPr/>
              </a:pPr>
              <a:t>‹#›</a:t>
            </a:fld>
            <a:endParaRPr lang="mn-M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long khas.jpg"/>
          <p:cNvPicPr>
            <a:picLocks noChangeAspect="1"/>
          </p:cNvPicPr>
          <p:nvPr userDrawn="1"/>
        </p:nvPicPr>
        <p:blipFill>
          <a:blip r:embed="rId2" cstate="print"/>
          <a:srcRect/>
          <a:stretch>
            <a:fillRect/>
          </a:stretch>
        </p:blipFill>
        <p:spPr bwMode="auto">
          <a:xfrm>
            <a:off x="1" y="0"/>
            <a:ext cx="504825" cy="6858000"/>
          </a:xfrm>
          <a:prstGeom prst="rect">
            <a:avLst/>
          </a:prstGeom>
          <a:noFill/>
          <a:ln w="9525">
            <a:noFill/>
            <a:miter lim="800000"/>
            <a:headEnd/>
            <a:tailEnd/>
          </a:ln>
        </p:spPr>
      </p:pic>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2"/>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extLst/>
          </a:lstStyle>
          <a:p>
            <a:pPr>
              <a:defRPr/>
            </a:pPr>
            <a:fld id="{4FA4BC8E-1429-478D-B2F6-8CD462E974EB}" type="datetime1">
              <a:rPr lang="mn-MN" smtClean="0"/>
              <a:t>2017-10-09</a:t>
            </a:fld>
            <a:endParaRPr lang="mn-MN"/>
          </a:p>
        </p:txBody>
      </p:sp>
      <p:sp>
        <p:nvSpPr>
          <p:cNvPr id="7" name="Footer Placeholder 5"/>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8" name="Slide Number Placeholder 6"/>
          <p:cNvSpPr>
            <a:spLocks noGrp="1"/>
          </p:cNvSpPr>
          <p:nvPr>
            <p:ph type="sldNum" sz="quarter" idx="12"/>
          </p:nvPr>
        </p:nvSpPr>
        <p:spPr/>
        <p:txBody>
          <a:bodyPr/>
          <a:lstStyle>
            <a:lvl1pPr>
              <a:defRPr/>
            </a:lvl1pPr>
            <a:extLst/>
          </a:lstStyle>
          <a:p>
            <a:pPr>
              <a:defRPr/>
            </a:pPr>
            <a:fld id="{A3271407-6CA4-4A13-AC39-CA512743EED4}" type="slidenum">
              <a:rPr lang="mn-MN"/>
              <a:pPr>
                <a:defRPr/>
              </a:pPr>
              <a:t>‹#›</a:t>
            </a:fld>
            <a:endParaRPr lang="mn-M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90"/>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lowchart: Process 6"/>
          <p:cNvSpPr/>
          <p:nvPr/>
        </p:nvSpPr>
        <p:spPr>
          <a:xfrm rot="2103354" flipH="1">
            <a:off x="5003801"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8" name="Picture 16" descr="long khas.jpg"/>
          <p:cNvPicPr>
            <a:picLocks noChangeAspect="1"/>
          </p:cNvPicPr>
          <p:nvPr userDrawn="1"/>
        </p:nvPicPr>
        <p:blipFill>
          <a:blip r:embed="rId2" cstate="print"/>
          <a:srcRect/>
          <a:stretch>
            <a:fillRect/>
          </a:stretch>
        </p:blipFill>
        <p:spPr bwMode="auto">
          <a:xfrm>
            <a:off x="1" y="0"/>
            <a:ext cx="504825" cy="6858000"/>
          </a:xfrm>
          <a:prstGeom prst="rect">
            <a:avLst/>
          </a:prstGeom>
          <a:noFill/>
          <a:ln w="9525">
            <a:noFill/>
            <a:miter lim="800000"/>
            <a:headEnd/>
            <a:tailEnd/>
          </a:ln>
        </p:spPr>
      </p:pic>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5"/>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vl1pPr>
            <a:extLst/>
          </a:lstStyle>
          <a:p>
            <a:pPr>
              <a:defRPr/>
            </a:pPr>
            <a:fld id="{99066528-0F2E-4C55-8D90-3A036054739B}" type="datetime1">
              <a:rPr lang="mn-MN" smtClean="0"/>
              <a:t>2017-10-09</a:t>
            </a:fld>
            <a:endParaRPr lang="mn-MN"/>
          </a:p>
        </p:txBody>
      </p:sp>
      <p:sp>
        <p:nvSpPr>
          <p:cNvPr id="10" name="Footer Placeholder 5"/>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11" name="Slide Number Placeholder 6"/>
          <p:cNvSpPr>
            <a:spLocks noGrp="1"/>
          </p:cNvSpPr>
          <p:nvPr>
            <p:ph type="sldNum" sz="quarter" idx="12"/>
          </p:nvPr>
        </p:nvSpPr>
        <p:spPr/>
        <p:txBody>
          <a:bodyPr/>
          <a:lstStyle>
            <a:lvl1pPr>
              <a:defRPr/>
            </a:lvl1pPr>
            <a:extLst/>
          </a:lstStyle>
          <a:p>
            <a:pPr>
              <a:defRPr/>
            </a:pPr>
            <a:fld id="{34BDFFC6-41BD-4BAE-A525-030B468CB644}" type="slidenum">
              <a:rPr lang="mn-MN"/>
              <a:pPr>
                <a:defRPr/>
              </a:pPr>
              <a:t>‹#›</a:t>
            </a:fld>
            <a:endParaRPr lang="mn-M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12" name="Rectangle 11"/>
          <p:cNvSpPr/>
          <p:nvPr/>
        </p:nvSpPr>
        <p:spPr>
          <a:xfrm>
            <a:off x="1012826"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1" y="274638"/>
            <a:ext cx="7499350" cy="1143000"/>
          </a:xfrm>
          <a:prstGeom prst="rect">
            <a:avLst/>
          </a:prstGeom>
        </p:spPr>
        <p:txBody>
          <a:bodyPr anchor="ctr">
            <a:normAutofit/>
          </a:bodyPr>
          <a:lstStyle/>
          <a:p>
            <a:r>
              <a:rPr lang="en-US" smtClean="0"/>
              <a:t>Click to edit Master title style</a:t>
            </a:r>
            <a:endParaRPr lang="en-US"/>
          </a:p>
        </p:txBody>
      </p:sp>
      <p:sp>
        <p:nvSpPr>
          <p:cNvPr id="1028" name="Text Placeholder 8"/>
          <p:cNvSpPr>
            <a:spLocks noGrp="1"/>
          </p:cNvSpPr>
          <p:nvPr>
            <p:ph type="body" idx="1"/>
          </p:nvPr>
        </p:nvSpPr>
        <p:spPr bwMode="auto">
          <a:xfrm>
            <a:off x="1435101"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fld id="{4FAA327B-985D-4CC6-9F9B-9A04F7F3B8F6}" type="datetime1">
              <a:rPr lang="mn-MN" smtClean="0"/>
              <a:t>2017-10-09</a:t>
            </a:fld>
            <a:endParaRPr lang="mn-M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endParaRPr lang="mn-MN" dirty="0"/>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fld id="{A11381AF-E13B-480D-B909-98169328A27E}" type="slidenum">
              <a:rPr lang="mn-MN"/>
              <a:pPr>
                <a:defRPr/>
              </a:pPr>
              <a:t>‹#›</a:t>
            </a:fld>
            <a:endParaRPr lang="mn-MN"/>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Droid Sans" pitchFamily="34" charset="0"/>
        </a:defRPr>
      </a:lvl2pPr>
      <a:lvl3pPr algn="l" rtl="0" eaLnBrk="0" fontAlgn="base" hangingPunct="0">
        <a:spcBef>
          <a:spcPct val="0"/>
        </a:spcBef>
        <a:spcAft>
          <a:spcPct val="0"/>
        </a:spcAft>
        <a:defRPr sz="4300">
          <a:solidFill>
            <a:srgbClr val="572314"/>
          </a:solidFill>
          <a:latin typeface="Droid Sans" pitchFamily="34" charset="0"/>
        </a:defRPr>
      </a:lvl3pPr>
      <a:lvl4pPr algn="l" rtl="0" eaLnBrk="0" fontAlgn="base" hangingPunct="0">
        <a:spcBef>
          <a:spcPct val="0"/>
        </a:spcBef>
        <a:spcAft>
          <a:spcPct val="0"/>
        </a:spcAft>
        <a:defRPr sz="4300">
          <a:solidFill>
            <a:srgbClr val="572314"/>
          </a:solidFill>
          <a:latin typeface="Droid Sans" pitchFamily="34" charset="0"/>
        </a:defRPr>
      </a:lvl4pPr>
      <a:lvl5pPr algn="l" rtl="0" eaLnBrk="0" fontAlgn="base" hangingPunct="0">
        <a:spcBef>
          <a:spcPct val="0"/>
        </a:spcBef>
        <a:spcAft>
          <a:spcPct val="0"/>
        </a:spcAft>
        <a:defRPr sz="4300">
          <a:solidFill>
            <a:srgbClr val="572314"/>
          </a:solidFill>
          <a:latin typeface="Droid Sans" pitchFamily="34" charset="0"/>
        </a:defRPr>
      </a:lvl5pPr>
      <a:lvl6pPr marL="457200" algn="l" rtl="0" fontAlgn="base">
        <a:spcBef>
          <a:spcPct val="0"/>
        </a:spcBef>
        <a:spcAft>
          <a:spcPct val="0"/>
        </a:spcAft>
        <a:defRPr sz="4300">
          <a:solidFill>
            <a:srgbClr val="572314"/>
          </a:solidFill>
          <a:latin typeface="Corbel" pitchFamily="34" charset="0"/>
        </a:defRPr>
      </a:lvl6pPr>
      <a:lvl7pPr marL="914400" algn="l" rtl="0" fontAlgn="base">
        <a:spcBef>
          <a:spcPct val="0"/>
        </a:spcBef>
        <a:spcAft>
          <a:spcPct val="0"/>
        </a:spcAft>
        <a:defRPr sz="4300">
          <a:solidFill>
            <a:srgbClr val="572314"/>
          </a:solidFill>
          <a:latin typeface="Corbel" pitchFamily="34" charset="0"/>
        </a:defRPr>
      </a:lvl7pPr>
      <a:lvl8pPr marL="1371600" algn="l" rtl="0" fontAlgn="base">
        <a:spcBef>
          <a:spcPct val="0"/>
        </a:spcBef>
        <a:spcAft>
          <a:spcPct val="0"/>
        </a:spcAft>
        <a:defRPr sz="4300">
          <a:solidFill>
            <a:srgbClr val="572314"/>
          </a:solidFill>
          <a:latin typeface="Corbel" pitchFamily="34" charset="0"/>
        </a:defRPr>
      </a:lvl8pPr>
      <a:lvl9pPr marL="1828800" algn="l" rtl="0" fontAlgn="base">
        <a:spcBef>
          <a:spcPct val="0"/>
        </a:spcBef>
        <a:spcAft>
          <a:spcPct val="0"/>
        </a:spcAft>
        <a:defRPr sz="4300">
          <a:solidFill>
            <a:srgbClr val="572314"/>
          </a:solidFill>
          <a:latin typeface="Corbel"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csc.liv.ac.uk/~martin/teaching/comp519/PHP/session2.ph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csc.liv.ac.uk/~martin/teaching/comp519/PHP/session3.ph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sc.liv.ac.uk/~martin/teaching/comp519/PHP/form-cooki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csc.liv.ac.uk/~martin/teaching/comp519/PHP/cookie2.ph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csc.liv.ac.uk/~martin/teaching/comp519/PHP/session2.ph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9854" y="4365104"/>
            <a:ext cx="7614146" cy="2016224"/>
          </a:xfrm>
          <a:noFill/>
        </p:spPr>
        <p:txBody>
          <a:bodyPr>
            <a:normAutofit lnSpcReduction="10000"/>
          </a:bodyPr>
          <a:lstStyle/>
          <a:p>
            <a:pPr eaLnBrk="1" fontAlgn="auto" hangingPunct="1">
              <a:spcAft>
                <a:spcPts val="0"/>
              </a:spcAft>
              <a:defRPr/>
            </a:pPr>
            <a:r>
              <a:rPr lang="mn-MN" sz="1400" b="1" dirty="0" smtClean="0">
                <a:solidFill>
                  <a:schemeClr val="tx1">
                    <a:lumMod val="65000"/>
                    <a:lumOff val="35000"/>
                  </a:schemeClr>
                </a:solidFill>
              </a:rPr>
              <a:t>Ганболдын АМАРСАНАА</a:t>
            </a:r>
            <a:endParaRPr lang="mn-MN" sz="1400" b="1" baseline="30000" dirty="0" smtClean="0">
              <a:solidFill>
                <a:schemeClr val="tx1">
                  <a:lumMod val="65000"/>
                  <a:lumOff val="35000"/>
                </a:schemeClr>
              </a:solidFill>
            </a:endParaRPr>
          </a:p>
          <a:p>
            <a:pPr eaLnBrk="1" fontAlgn="auto" hangingPunct="1">
              <a:spcBef>
                <a:spcPts val="0"/>
              </a:spcBef>
              <a:spcAft>
                <a:spcPts val="0"/>
              </a:spcAft>
              <a:defRPr/>
            </a:pPr>
            <a:endParaRPr lang="mn-MN" sz="900" dirty="0">
              <a:solidFill>
                <a:schemeClr val="tx1">
                  <a:lumMod val="65000"/>
                  <a:lumOff val="35000"/>
                </a:schemeClr>
              </a:solidFill>
            </a:endParaRPr>
          </a:p>
          <a:p>
            <a:pPr eaLnBrk="1" fontAlgn="auto" hangingPunct="1">
              <a:spcBef>
                <a:spcPts val="0"/>
              </a:spcBef>
              <a:spcAft>
                <a:spcPts val="0"/>
              </a:spcAft>
              <a:defRPr/>
            </a:pPr>
            <a:endParaRPr lang="mn-MN" sz="500" cap="all" dirty="0" smtClean="0">
              <a:solidFill>
                <a:schemeClr val="tx1">
                  <a:lumMod val="65000"/>
                  <a:lumOff val="35000"/>
                </a:schemeClr>
              </a:solidFill>
            </a:endParaRPr>
          </a:p>
          <a:p>
            <a:pPr eaLnBrk="1" fontAlgn="auto" hangingPunct="1">
              <a:spcBef>
                <a:spcPts val="0"/>
              </a:spcBef>
              <a:spcAft>
                <a:spcPts val="0"/>
              </a:spcAft>
              <a:defRPr/>
            </a:pPr>
            <a:r>
              <a:rPr lang="mn-MN" sz="1200" b="1" cap="all" dirty="0" smtClean="0">
                <a:solidFill>
                  <a:schemeClr val="tx1">
                    <a:lumMod val="65000"/>
                    <a:lumOff val="35000"/>
                  </a:schemeClr>
                </a:solidFill>
              </a:rPr>
              <a:t>Мэдээлэл, компьютерийн ухааны тэнхим</a:t>
            </a:r>
            <a:endParaRPr lang="mn-MN" sz="1200" b="1" cap="all" dirty="0">
              <a:solidFill>
                <a:schemeClr val="tx1">
                  <a:lumMod val="65000"/>
                  <a:lumOff val="35000"/>
                </a:schemeClr>
              </a:solidFill>
            </a:endParaRPr>
          </a:p>
          <a:p>
            <a:pPr eaLnBrk="1" fontAlgn="auto" hangingPunct="1">
              <a:spcBef>
                <a:spcPts val="0"/>
              </a:spcBef>
              <a:spcAft>
                <a:spcPts val="0"/>
              </a:spcAft>
              <a:defRPr/>
            </a:pPr>
            <a:r>
              <a:rPr lang="mn-MN" sz="1200" b="1" dirty="0" smtClean="0">
                <a:solidFill>
                  <a:schemeClr val="tx1">
                    <a:lumMod val="65000"/>
                    <a:lumOff val="35000"/>
                  </a:schemeClr>
                </a:solidFill>
              </a:rPr>
              <a:t>МУИС, Хэрэглээний шинжлэх ухаан инженерчлэлийн сургууль</a:t>
            </a:r>
            <a:endParaRPr lang="en-US" sz="1200" b="1" dirty="0" smtClean="0">
              <a:solidFill>
                <a:schemeClr val="tx1">
                  <a:lumMod val="65000"/>
                  <a:lumOff val="35000"/>
                </a:schemeClr>
              </a:solidFill>
            </a:endParaRPr>
          </a:p>
          <a:p>
            <a:pPr eaLnBrk="1" fontAlgn="auto" hangingPunct="1">
              <a:spcBef>
                <a:spcPts val="0"/>
              </a:spcBef>
              <a:spcAft>
                <a:spcPts val="0"/>
              </a:spcAft>
              <a:defRPr/>
            </a:pPr>
            <a:r>
              <a:rPr lang="en-US" sz="1200" dirty="0" smtClean="0">
                <a:solidFill>
                  <a:schemeClr val="tx1">
                    <a:lumMod val="65000"/>
                    <a:lumOff val="35000"/>
                  </a:schemeClr>
                </a:solidFill>
              </a:rPr>
              <a:t>amarsanaag@num.edu.mn</a:t>
            </a:r>
          </a:p>
          <a:p>
            <a:pPr eaLnBrk="1" fontAlgn="auto" hangingPunct="1">
              <a:spcBef>
                <a:spcPts val="0"/>
              </a:spcBef>
              <a:spcAft>
                <a:spcPts val="0"/>
              </a:spcAft>
              <a:defRPr/>
            </a:pPr>
            <a:endParaRPr lang="en-US" sz="1200" cap="all" dirty="0" smtClean="0">
              <a:solidFill>
                <a:schemeClr val="tx1">
                  <a:lumMod val="65000"/>
                  <a:lumOff val="35000"/>
                </a:schemeClr>
              </a:solidFill>
            </a:endParaRPr>
          </a:p>
          <a:p>
            <a:pPr eaLnBrk="1" fontAlgn="auto" hangingPunct="1">
              <a:spcBef>
                <a:spcPts val="0"/>
              </a:spcBef>
              <a:spcAft>
                <a:spcPts val="0"/>
              </a:spcAft>
              <a:defRPr/>
            </a:pPr>
            <a:endParaRPr lang="mn-MN" sz="1200" dirty="0" smtClean="0">
              <a:solidFill>
                <a:schemeClr val="tx1">
                  <a:lumMod val="65000"/>
                  <a:lumOff val="35000"/>
                </a:schemeClr>
              </a:solidFill>
            </a:endParaRPr>
          </a:p>
          <a:p>
            <a:pPr eaLnBrk="1" fontAlgn="auto" hangingPunct="1">
              <a:spcBef>
                <a:spcPts val="0"/>
              </a:spcBef>
              <a:spcAft>
                <a:spcPts val="0"/>
              </a:spcAft>
              <a:defRPr/>
            </a:pPr>
            <a:endParaRPr lang="mn-MN" sz="1200" dirty="0">
              <a:solidFill>
                <a:schemeClr val="tx1">
                  <a:lumMod val="65000"/>
                  <a:lumOff val="35000"/>
                </a:schemeClr>
              </a:solidFill>
            </a:endParaRPr>
          </a:p>
          <a:p>
            <a:pPr eaLnBrk="1" fontAlgn="auto" hangingPunct="1">
              <a:spcBef>
                <a:spcPts val="0"/>
              </a:spcBef>
              <a:spcAft>
                <a:spcPts val="0"/>
              </a:spcAft>
              <a:defRPr/>
            </a:pPr>
            <a:endParaRPr lang="mn-MN" sz="1200" dirty="0">
              <a:solidFill>
                <a:schemeClr val="tx1">
                  <a:lumMod val="65000"/>
                  <a:lumOff val="35000"/>
                </a:schemeClr>
              </a:solidFill>
            </a:endParaRPr>
          </a:p>
          <a:p>
            <a:pPr eaLnBrk="1" fontAlgn="auto" hangingPunct="1">
              <a:spcBef>
                <a:spcPts val="0"/>
              </a:spcBef>
              <a:spcAft>
                <a:spcPts val="0"/>
              </a:spcAft>
              <a:defRPr/>
            </a:pPr>
            <a:r>
              <a:rPr lang="en-US" sz="1050" dirty="0">
                <a:solidFill>
                  <a:schemeClr val="tx1">
                    <a:lumMod val="65000"/>
                    <a:lumOff val="35000"/>
                  </a:schemeClr>
                </a:solidFill>
              </a:rPr>
              <a:t>ICSI301 </a:t>
            </a:r>
            <a:r>
              <a:rPr lang="mn-MN" sz="1050" dirty="0">
                <a:solidFill>
                  <a:schemeClr val="tx1">
                    <a:lumMod val="65000"/>
                    <a:lumOff val="35000"/>
                  </a:schemeClr>
                </a:solidFill>
              </a:rPr>
              <a:t>Вэб програмчлал</a:t>
            </a:r>
          </a:p>
          <a:p>
            <a:pPr eaLnBrk="1" fontAlgn="auto" hangingPunct="1">
              <a:spcBef>
                <a:spcPts val="0"/>
              </a:spcBef>
              <a:spcAft>
                <a:spcPts val="0"/>
              </a:spcAft>
              <a:defRPr/>
            </a:pPr>
            <a:r>
              <a:rPr lang="mn-MN" sz="1000" dirty="0" smtClean="0">
                <a:solidFill>
                  <a:schemeClr val="tx1">
                    <a:lumMod val="65000"/>
                    <a:lumOff val="35000"/>
                  </a:schemeClr>
                </a:solidFill>
              </a:rPr>
              <a:t>201</a:t>
            </a:r>
            <a:r>
              <a:rPr lang="en-US" sz="1000" dirty="0" smtClean="0">
                <a:solidFill>
                  <a:schemeClr val="tx1">
                    <a:lumMod val="65000"/>
                    <a:lumOff val="35000"/>
                  </a:schemeClr>
                </a:solidFill>
              </a:rPr>
              <a:t>7</a:t>
            </a:r>
            <a:r>
              <a:rPr lang="mn-MN" sz="1000" dirty="0" smtClean="0">
                <a:solidFill>
                  <a:schemeClr val="tx1">
                    <a:lumMod val="65000"/>
                    <a:lumOff val="35000"/>
                  </a:schemeClr>
                </a:solidFill>
              </a:rPr>
              <a:t> </a:t>
            </a:r>
            <a:r>
              <a:rPr lang="mn-MN" sz="1000" dirty="0">
                <a:solidFill>
                  <a:schemeClr val="tx1">
                    <a:lumMod val="65000"/>
                    <a:lumOff val="35000"/>
                  </a:schemeClr>
                </a:solidFill>
              </a:rPr>
              <a:t>оны </a:t>
            </a:r>
            <a:r>
              <a:rPr lang="mn-MN" sz="1000" dirty="0" smtClean="0">
                <a:solidFill>
                  <a:schemeClr val="tx1">
                    <a:lumMod val="65000"/>
                    <a:lumOff val="35000"/>
                  </a:schemeClr>
                </a:solidFill>
              </a:rPr>
              <a:t>Намар</a:t>
            </a:r>
            <a:endParaRPr lang="en-US" sz="1000" dirty="0">
              <a:solidFill>
                <a:schemeClr val="tx1">
                  <a:lumMod val="65000"/>
                  <a:lumOff val="35000"/>
                </a:schemeClr>
              </a:solidFill>
            </a:endParaRPr>
          </a:p>
          <a:p>
            <a:pPr eaLnBrk="1" fontAlgn="auto" hangingPunct="1">
              <a:spcBef>
                <a:spcPts val="0"/>
              </a:spcBef>
              <a:spcAft>
                <a:spcPts val="0"/>
              </a:spcAft>
              <a:defRPr/>
            </a:pPr>
            <a:endParaRPr lang="en-US" sz="1100" dirty="0">
              <a:solidFill>
                <a:schemeClr val="tx1">
                  <a:lumMod val="75000"/>
                  <a:lumOff val="25000"/>
                </a:schemeClr>
              </a:solidFill>
            </a:endParaRPr>
          </a:p>
          <a:p>
            <a:pPr eaLnBrk="1" fontAlgn="auto" hangingPunct="1">
              <a:spcAft>
                <a:spcPts val="0"/>
              </a:spcAft>
              <a:defRPr/>
            </a:pPr>
            <a:endParaRPr lang="mn-MN" sz="1400" dirty="0">
              <a:solidFill>
                <a:schemeClr val="accent1">
                  <a:lumMod val="50000"/>
                </a:schemeClr>
              </a:solidFill>
            </a:endParaRPr>
          </a:p>
        </p:txBody>
      </p:sp>
      <p:cxnSp>
        <p:nvCxnSpPr>
          <p:cNvPr id="5" name="Straight Connector 4"/>
          <p:cNvCxnSpPr/>
          <p:nvPr/>
        </p:nvCxnSpPr>
        <p:spPr>
          <a:xfrm>
            <a:off x="1619672" y="4653136"/>
            <a:ext cx="5922466"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nvSpPr>
        <p:spPr>
          <a:xfrm>
            <a:off x="1529854" y="2420888"/>
            <a:ext cx="7614146" cy="743503"/>
          </a:xfrm>
          <a:prstGeom prst="rect">
            <a:avLst/>
          </a:prstGeom>
          <a:solidFill>
            <a:schemeClr val="accent1">
              <a:alpha val="51000"/>
            </a:schemeClr>
          </a:solidFill>
        </p:spPr>
        <p:txBody>
          <a:bodyPr anchor="t">
            <a:noAutofit/>
          </a:bodyPr>
          <a:lstStyle>
            <a:lvl1pPr algn="l" rtl="0" eaLnBrk="0" fontAlgn="base" hangingPunct="0">
              <a:lnSpc>
                <a:spcPts val="4500"/>
              </a:lnSpc>
              <a:spcBef>
                <a:spcPct val="0"/>
              </a:spcBef>
              <a:spcAft>
                <a:spcPct val="0"/>
              </a:spcAft>
              <a:buNone/>
              <a:defRPr sz="4000" b="1" kern="1200" cap="all">
                <a:solidFill>
                  <a:srgbClr val="572314"/>
                </a:solidFill>
                <a:effectLst>
                  <a:outerShdw blurRad="50000" dist="30000" dir="5400000" algn="tl" rotWithShape="0">
                    <a:srgbClr val="000000">
                      <a:alpha val="30000"/>
                    </a:srgbClr>
                  </a:outerShdw>
                </a:effectLst>
                <a:latin typeface="Segoe UI (Headings)"/>
                <a:ea typeface="+mj-ea"/>
                <a:cs typeface="+mj-cs"/>
              </a:defRPr>
            </a:lvl1pPr>
            <a:lvl2pPr algn="l" rtl="0" eaLnBrk="0" fontAlgn="base" hangingPunct="0">
              <a:spcBef>
                <a:spcPct val="0"/>
              </a:spcBef>
              <a:spcAft>
                <a:spcPct val="0"/>
              </a:spcAft>
              <a:defRPr sz="4300">
                <a:solidFill>
                  <a:srgbClr val="572314"/>
                </a:solidFill>
                <a:latin typeface="Droid Sans" pitchFamily="34" charset="0"/>
              </a:defRPr>
            </a:lvl2pPr>
            <a:lvl3pPr algn="l" rtl="0" eaLnBrk="0" fontAlgn="base" hangingPunct="0">
              <a:spcBef>
                <a:spcPct val="0"/>
              </a:spcBef>
              <a:spcAft>
                <a:spcPct val="0"/>
              </a:spcAft>
              <a:defRPr sz="4300">
                <a:solidFill>
                  <a:srgbClr val="572314"/>
                </a:solidFill>
                <a:latin typeface="Droid Sans" pitchFamily="34" charset="0"/>
              </a:defRPr>
            </a:lvl3pPr>
            <a:lvl4pPr algn="l" rtl="0" eaLnBrk="0" fontAlgn="base" hangingPunct="0">
              <a:spcBef>
                <a:spcPct val="0"/>
              </a:spcBef>
              <a:spcAft>
                <a:spcPct val="0"/>
              </a:spcAft>
              <a:defRPr sz="4300">
                <a:solidFill>
                  <a:srgbClr val="572314"/>
                </a:solidFill>
                <a:latin typeface="Droid Sans" pitchFamily="34" charset="0"/>
              </a:defRPr>
            </a:lvl4pPr>
            <a:lvl5pPr algn="l" rtl="0" eaLnBrk="0" fontAlgn="base" hangingPunct="0">
              <a:spcBef>
                <a:spcPct val="0"/>
              </a:spcBef>
              <a:spcAft>
                <a:spcPct val="0"/>
              </a:spcAft>
              <a:defRPr sz="4300">
                <a:solidFill>
                  <a:srgbClr val="572314"/>
                </a:solidFill>
                <a:latin typeface="Droid Sans" pitchFamily="34" charset="0"/>
              </a:defRPr>
            </a:lvl5pPr>
            <a:lvl6pPr marL="457200" algn="l" rtl="0" fontAlgn="base">
              <a:spcBef>
                <a:spcPct val="0"/>
              </a:spcBef>
              <a:spcAft>
                <a:spcPct val="0"/>
              </a:spcAft>
              <a:defRPr sz="4300">
                <a:solidFill>
                  <a:srgbClr val="572314"/>
                </a:solidFill>
                <a:latin typeface="Corbel" pitchFamily="34" charset="0"/>
              </a:defRPr>
            </a:lvl6pPr>
            <a:lvl7pPr marL="914400" algn="l" rtl="0" fontAlgn="base">
              <a:spcBef>
                <a:spcPct val="0"/>
              </a:spcBef>
              <a:spcAft>
                <a:spcPct val="0"/>
              </a:spcAft>
              <a:defRPr sz="4300">
                <a:solidFill>
                  <a:srgbClr val="572314"/>
                </a:solidFill>
                <a:latin typeface="Corbel" pitchFamily="34" charset="0"/>
              </a:defRPr>
            </a:lvl7pPr>
            <a:lvl8pPr marL="1371600" algn="l" rtl="0" fontAlgn="base">
              <a:spcBef>
                <a:spcPct val="0"/>
              </a:spcBef>
              <a:spcAft>
                <a:spcPct val="0"/>
              </a:spcAft>
              <a:defRPr sz="4300">
                <a:solidFill>
                  <a:srgbClr val="572314"/>
                </a:solidFill>
                <a:latin typeface="Corbel" pitchFamily="34" charset="0"/>
              </a:defRPr>
            </a:lvl8pPr>
            <a:lvl9pPr marL="1828800" algn="l" rtl="0" fontAlgn="base">
              <a:spcBef>
                <a:spcPct val="0"/>
              </a:spcBef>
              <a:spcAft>
                <a:spcPct val="0"/>
              </a:spcAft>
              <a:defRPr sz="4300">
                <a:solidFill>
                  <a:srgbClr val="572314"/>
                </a:solidFill>
                <a:latin typeface="Corbel" pitchFamily="34" charset="0"/>
              </a:defRPr>
            </a:lvl9pPr>
            <a:extLst/>
          </a:lstStyle>
          <a:p>
            <a:r>
              <a:rPr lang="en-US" sz="3200" cap="small" dirty="0" smtClean="0">
                <a:solidFill>
                  <a:schemeClr val="accent1">
                    <a:lumMod val="50000"/>
                  </a:schemeClr>
                </a:solidFill>
                <a:effectLst/>
                <a:latin typeface="Segoe UI Semibold" panose="020B0702040204020203" pitchFamily="34" charset="0"/>
                <a:cs typeface="Segoe UI Semibold" panose="020B0702040204020203" pitchFamily="34" charset="0"/>
              </a:rPr>
              <a:t>Cookie</a:t>
            </a:r>
            <a:r>
              <a:rPr lang="en-US" sz="3200" cap="small" dirty="0">
                <a:solidFill>
                  <a:schemeClr val="accent1">
                    <a:lumMod val="50000"/>
                  </a:schemeClr>
                </a:solidFill>
                <a:effectLst/>
                <a:latin typeface="Segoe UI Semibold" panose="020B0702040204020203" pitchFamily="34" charset="0"/>
                <a:cs typeface="Segoe UI Semibold" panose="020B0702040204020203" pitchFamily="34" charset="0"/>
              </a:rPr>
              <a:t>, </a:t>
            </a:r>
            <a:r>
              <a:rPr lang="en-US" sz="3200" cap="small" dirty="0" smtClean="0">
                <a:solidFill>
                  <a:schemeClr val="accent1">
                    <a:lumMod val="50000"/>
                  </a:schemeClr>
                </a:solidFill>
                <a:effectLst/>
                <a:latin typeface="Segoe UI Semibold" panose="020B0702040204020203" pitchFamily="34" charset="0"/>
                <a:cs typeface="Segoe UI Semibold" panose="020B0702040204020203" pitchFamily="34" charset="0"/>
              </a:rPr>
              <a:t>Session, </a:t>
            </a:r>
            <a:r>
              <a:rPr lang="en-US" sz="3200" cap="small" dirty="0">
                <a:solidFill>
                  <a:schemeClr val="accent1">
                    <a:lumMod val="50000"/>
                  </a:schemeClr>
                </a:solidFill>
                <a:effectLst/>
                <a:latin typeface="Segoe UI Semibold" panose="020B0702040204020203" pitchFamily="34" charset="0"/>
                <a:cs typeface="Segoe UI Semibold" panose="020B0702040204020203" pitchFamily="34" charset="0"/>
              </a:rPr>
              <a:t>OOP in PHP</a:t>
            </a:r>
            <a:endParaRPr lang="mn-MN" sz="3200" cap="small" dirty="0">
              <a:solidFill>
                <a:schemeClr val="accent1">
                  <a:lumMod val="50000"/>
                </a:schemeClr>
              </a:solidFill>
              <a:effectLst/>
              <a:latin typeface="Segoe UI Semibold" panose="020B0702040204020203" pitchFamily="34" charset="0"/>
              <a:cs typeface="Segoe UI Semibold" panose="020B07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Session Variable</a:t>
            </a:r>
            <a:endParaRPr lang="en-US" dirty="0"/>
          </a:p>
        </p:txBody>
      </p:sp>
      <p:sp>
        <p:nvSpPr>
          <p:cNvPr id="3" name="Content Placeholder 2"/>
          <p:cNvSpPr>
            <a:spLocks noGrp="1"/>
          </p:cNvSpPr>
          <p:nvPr>
            <p:ph idx="1"/>
          </p:nvPr>
        </p:nvSpPr>
        <p:spPr>
          <a:xfrm>
            <a:off x="571473" y="1052736"/>
            <a:ext cx="8429684" cy="792088"/>
          </a:xfrm>
        </p:spPr>
        <p:txBody>
          <a:bodyPr/>
          <a:lstStyle/>
          <a:p>
            <a:r>
              <a:rPr lang="en-US" dirty="0"/>
              <a:t>Once a session variable has been defined, you can access it from other pages.</a:t>
            </a:r>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10</a:t>
            </a:fld>
            <a:endParaRPr lang="mn-MN"/>
          </a:p>
        </p:txBody>
      </p:sp>
      <p:sp>
        <p:nvSpPr>
          <p:cNvPr id="5" name="TextBox 4"/>
          <p:cNvSpPr txBox="1"/>
          <p:nvPr/>
        </p:nvSpPr>
        <p:spPr>
          <a:xfrm>
            <a:off x="713579" y="1916832"/>
            <a:ext cx="8145471" cy="4524315"/>
          </a:xfrm>
          <a:prstGeom prst="rect">
            <a:avLst/>
          </a:prstGeom>
          <a:solidFill>
            <a:schemeClr val="bg1"/>
          </a:solidFill>
          <a:ln w="28575">
            <a:solidFill>
              <a:schemeClr val="tx1"/>
            </a:solidFill>
          </a:ln>
        </p:spPr>
        <p:txBody>
          <a:bodyPr wrap="square" rtlCol="0">
            <a:spAutoFit/>
          </a:bodyPr>
          <a:lstStyle/>
          <a:p>
            <a:r>
              <a:rPr lang="en-US" dirty="0">
                <a:latin typeface="Consolas" panose="020B0609020204030204" pitchFamily="49" charset="0"/>
              </a:rPr>
              <a:t>&lt;?</a:t>
            </a:r>
            <a:r>
              <a:rPr lang="en-US" dirty="0" err="1">
                <a:latin typeface="Consolas" panose="020B0609020204030204" pitchFamily="49" charset="0"/>
              </a:rPr>
              <a:t>php</a:t>
            </a:r>
            <a:endParaRPr lang="en-US" dirty="0">
              <a:latin typeface="Consolas" panose="020B0609020204030204" pitchFamily="49" charset="0"/>
            </a:endParaRPr>
          </a:p>
          <a:p>
            <a:r>
              <a:rPr lang="en-US" dirty="0" err="1">
                <a:solidFill>
                  <a:srgbClr val="00AAAA"/>
                </a:solidFill>
                <a:latin typeface="Consolas" panose="020B0609020204030204" pitchFamily="49" charset="0"/>
              </a:rPr>
              <a:t>session_start</a:t>
            </a:r>
            <a:r>
              <a:rPr lang="en-US" dirty="0">
                <a:solidFill>
                  <a:srgbClr val="00AAAA"/>
                </a:solidFill>
                <a:latin typeface="Consolas" panose="020B0609020204030204" pitchFamily="49" charset="0"/>
              </a:rPr>
              <a:t>();</a:t>
            </a:r>
          </a:p>
          <a:p>
            <a:r>
              <a:rPr lang="en-US" dirty="0">
                <a:solidFill>
                  <a:srgbClr val="4C8317"/>
                </a:solidFill>
                <a:latin typeface="Consolas" panose="020B0609020204030204" pitchFamily="49" charset="0"/>
              </a:rPr>
              <a:t>?&gt;</a:t>
            </a:r>
          </a:p>
          <a:p>
            <a:r>
              <a:rPr lang="en-US" dirty="0">
                <a:latin typeface="Consolas" panose="020B0609020204030204" pitchFamily="49" charset="0"/>
              </a:rPr>
              <a:t>&lt;!DOCTYPE html&gt;</a:t>
            </a:r>
          </a:p>
          <a:p>
            <a:r>
              <a:rPr lang="en-US" dirty="0">
                <a:latin typeface="Consolas" panose="020B0609020204030204" pitchFamily="49" charset="0"/>
              </a:rPr>
              <a:t>&lt;html&gt;</a:t>
            </a:r>
          </a:p>
          <a:p>
            <a:r>
              <a:rPr lang="en-US" dirty="0">
                <a:latin typeface="Consolas" panose="020B0609020204030204" pitchFamily="49" charset="0"/>
              </a:rPr>
              <a:t>&lt;head&gt;&lt;title&gt;Session example 2&lt;/title&gt;&lt;/head&gt;</a:t>
            </a:r>
          </a:p>
          <a:p>
            <a:r>
              <a:rPr lang="en-US" dirty="0">
                <a:latin typeface="Consolas" panose="020B0609020204030204" pitchFamily="49" charset="0"/>
              </a:rPr>
              <a:t>&lt;body&gt;</a:t>
            </a:r>
          </a:p>
          <a:p>
            <a:r>
              <a:rPr lang="en-US" dirty="0">
                <a:solidFill>
                  <a:srgbClr val="4C8317"/>
                </a:solidFill>
                <a:latin typeface="Consolas" panose="020B0609020204030204" pitchFamily="49" charset="0"/>
              </a:rPr>
              <a:t>&lt;?</a:t>
            </a:r>
            <a:r>
              <a:rPr lang="en-US" dirty="0" err="1">
                <a:solidFill>
                  <a:srgbClr val="4C8317"/>
                </a:solidFill>
                <a:latin typeface="Consolas" panose="020B0609020204030204" pitchFamily="49" charset="0"/>
              </a:rPr>
              <a:t>php</a:t>
            </a:r>
            <a:endParaRPr lang="en-US" dirty="0">
              <a:solidFill>
                <a:srgbClr val="4C8317"/>
              </a:solidFill>
              <a:latin typeface="Consolas" panose="020B0609020204030204" pitchFamily="49" charset="0"/>
            </a:endParaRPr>
          </a:p>
          <a:p>
            <a:r>
              <a:rPr lang="en-US" dirty="0">
                <a:solidFill>
                  <a:srgbClr val="0000AA"/>
                </a:solidFill>
                <a:latin typeface="Consolas" panose="020B0609020204030204" pitchFamily="49" charset="0"/>
              </a:rPr>
              <a:t>echo </a:t>
            </a:r>
            <a:r>
              <a:rPr lang="en-US" dirty="0">
                <a:solidFill>
                  <a:srgbClr val="AA5500"/>
                </a:solidFill>
                <a:latin typeface="Consolas" panose="020B0609020204030204" pitchFamily="49" charset="0"/>
              </a:rPr>
              <a:t>"Welcome to a new page ". </a:t>
            </a:r>
            <a:r>
              <a:rPr lang="en-US" dirty="0">
                <a:solidFill>
                  <a:srgbClr val="AA0000"/>
                </a:solidFill>
                <a:latin typeface="Consolas" panose="020B0609020204030204" pitchFamily="49" charset="0"/>
              </a:rPr>
              <a:t>$_SESSION[</a:t>
            </a:r>
            <a:r>
              <a:rPr lang="en-US" dirty="0">
                <a:solidFill>
                  <a:srgbClr val="AA5500"/>
                </a:solidFill>
                <a:latin typeface="Consolas" panose="020B0609020204030204" pitchFamily="49" charset="0"/>
              </a:rPr>
              <a:t>'name'] "!&lt;</a:t>
            </a:r>
            <a:r>
              <a:rPr lang="en-US" dirty="0" err="1">
                <a:solidFill>
                  <a:srgbClr val="AA5500"/>
                </a:solidFill>
                <a:latin typeface="Consolas" panose="020B0609020204030204" pitchFamily="49" charset="0"/>
              </a:rPr>
              <a:t>br</a:t>
            </a:r>
            <a:r>
              <a:rPr lang="en-US" dirty="0">
                <a:solidFill>
                  <a:srgbClr val="AA5500"/>
                </a:solidFill>
                <a:latin typeface="Consolas" panose="020B0609020204030204" pitchFamily="49" charset="0"/>
              </a:rPr>
              <a:t>/&gt;\n";</a:t>
            </a:r>
          </a:p>
          <a:p>
            <a:r>
              <a:rPr lang="en-US" dirty="0">
                <a:solidFill>
                  <a:srgbClr val="0000AA"/>
                </a:solidFill>
                <a:latin typeface="Consolas" panose="020B0609020204030204" pitchFamily="49" charset="0"/>
              </a:rPr>
              <a:t>echo </a:t>
            </a:r>
            <a:r>
              <a:rPr lang="en-US" dirty="0">
                <a:solidFill>
                  <a:srgbClr val="AA5500"/>
                </a:solidFill>
                <a:latin typeface="Consolas" panose="020B0609020204030204" pitchFamily="49" charset="0"/>
              </a:rPr>
              <a:t>"Hope you enjoy your stay!  &lt;</a:t>
            </a:r>
            <a:r>
              <a:rPr lang="en-US" dirty="0" err="1">
                <a:solidFill>
                  <a:srgbClr val="AA5500"/>
                </a:solidFill>
                <a:latin typeface="Consolas" panose="020B0609020204030204" pitchFamily="49" charset="0"/>
              </a:rPr>
              <a:t>br</a:t>
            </a:r>
            <a:r>
              <a:rPr lang="en-US" dirty="0">
                <a:solidFill>
                  <a:srgbClr val="AA5500"/>
                </a:solidFill>
                <a:latin typeface="Consolas" panose="020B0609020204030204" pitchFamily="49" charset="0"/>
              </a:rPr>
              <a:t>/&gt;";</a:t>
            </a:r>
          </a:p>
          <a:p>
            <a:r>
              <a:rPr lang="en-US" dirty="0">
                <a:solidFill>
                  <a:srgbClr val="4C8317"/>
                </a:solidFill>
                <a:latin typeface="Consolas" panose="020B0609020204030204" pitchFamily="49" charset="0"/>
              </a:rPr>
              <a:t>?&gt;</a:t>
            </a:r>
          </a:p>
          <a:p>
            <a:r>
              <a:rPr lang="en-US" dirty="0">
                <a:latin typeface="Consolas" panose="020B0609020204030204" pitchFamily="49" charset="0"/>
              </a:rPr>
              <a:t>&lt;p&gt;Back to regular HTML text...</a:t>
            </a:r>
          </a:p>
          <a:p>
            <a:r>
              <a:rPr lang="en-US" dirty="0">
                <a:latin typeface="Consolas" panose="020B0609020204030204" pitchFamily="49" charset="0"/>
              </a:rPr>
              <a:t>&lt;/p&gt;</a:t>
            </a:r>
          </a:p>
          <a:p>
            <a:endParaRPr lang="en-US" dirty="0">
              <a:latin typeface="Consolas" panose="020B0609020204030204" pitchFamily="49" charset="0"/>
            </a:endParaRPr>
          </a:p>
          <a:p>
            <a:r>
              <a:rPr lang="en-US" dirty="0">
                <a:latin typeface="Consolas" panose="020B0609020204030204" pitchFamily="49" charset="0"/>
              </a:rPr>
              <a:t>&lt;/body&gt;</a:t>
            </a:r>
          </a:p>
          <a:p>
            <a:r>
              <a:rPr lang="en-US" dirty="0">
                <a:latin typeface="Consolas" panose="020B0609020204030204" pitchFamily="49" charset="0"/>
              </a:rPr>
              <a:t>&lt;/html&gt;</a:t>
            </a:r>
          </a:p>
        </p:txBody>
      </p:sp>
      <p:sp>
        <p:nvSpPr>
          <p:cNvPr id="7" name="Text Box 5">
            <a:hlinkClick r:id="rId2"/>
          </p:cNvPr>
          <p:cNvSpPr txBox="1">
            <a:spLocks noChangeArrowheads="1"/>
          </p:cNvSpPr>
          <p:nvPr/>
        </p:nvSpPr>
        <p:spPr bwMode="auto">
          <a:xfrm>
            <a:off x="6308725" y="5877272"/>
            <a:ext cx="2305050" cy="34925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75000"/>
              </a:lnSpc>
              <a:spcBef>
                <a:spcPct val="50000"/>
              </a:spcBef>
              <a:buFontTx/>
              <a:buNone/>
            </a:pPr>
            <a:r>
              <a:rPr lang="en-GB" altLang="en-US" sz="2000">
                <a:latin typeface="Arial Narrow" panose="020B0606020202030204" pitchFamily="34" charset="0"/>
              </a:rPr>
              <a:t>view the output page</a:t>
            </a:r>
            <a:endParaRPr lang="en-US" altLang="en-US" sz="2000">
              <a:latin typeface="Arial Narrow" panose="020B0606020202030204" pitchFamily="34" charset="0"/>
            </a:endParaRPr>
          </a:p>
        </p:txBody>
      </p:sp>
    </p:spTree>
    <p:extLst>
      <p:ext uri="{BB962C8B-B14F-4D97-AF65-F5344CB8AC3E}">
        <p14:creationId xmlns:p14="http://schemas.microsoft.com/office/powerpoint/2010/main" val="1666545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Session variables</a:t>
            </a:r>
            <a:endParaRPr lang="en-US" dirty="0"/>
          </a:p>
        </p:txBody>
      </p:sp>
      <p:sp>
        <p:nvSpPr>
          <p:cNvPr id="3" name="Content Placeholder 2"/>
          <p:cNvSpPr>
            <a:spLocks noGrp="1"/>
          </p:cNvSpPr>
          <p:nvPr>
            <p:ph idx="1"/>
          </p:nvPr>
        </p:nvSpPr>
        <p:spPr/>
        <p:txBody>
          <a:bodyPr/>
          <a:lstStyle/>
          <a:p>
            <a:r>
              <a:rPr lang="en-US" dirty="0"/>
              <a:t>You need to include a call to the </a:t>
            </a:r>
            <a:r>
              <a:rPr lang="en-US" b="1" dirty="0" err="1"/>
              <a:t>session_start</a:t>
            </a:r>
            <a:r>
              <a:rPr lang="en-US" b="1" dirty="0"/>
              <a:t>()</a:t>
            </a:r>
            <a:r>
              <a:rPr lang="en-US" dirty="0"/>
              <a:t> function for </a:t>
            </a:r>
            <a:r>
              <a:rPr lang="en-US" i="1" dirty="0"/>
              <a:t>each page</a:t>
            </a:r>
            <a:r>
              <a:rPr lang="en-US" dirty="0"/>
              <a:t> on which you want to access the session variables.  </a:t>
            </a:r>
          </a:p>
          <a:p>
            <a:endParaRPr lang="en-US" dirty="0"/>
          </a:p>
          <a:p>
            <a:r>
              <a:rPr lang="en-US" dirty="0"/>
              <a:t>A session will end </a:t>
            </a:r>
            <a:endParaRPr lang="en-US" dirty="0" smtClean="0"/>
          </a:p>
          <a:p>
            <a:pPr lvl="1"/>
            <a:r>
              <a:rPr lang="en-US" dirty="0" smtClean="0"/>
              <a:t>once </a:t>
            </a:r>
            <a:r>
              <a:rPr lang="en-US" dirty="0"/>
              <a:t>you quit the browser (unless you’ve set appropriate cookies that will persist), </a:t>
            </a:r>
            <a:endParaRPr lang="en-US" dirty="0" smtClean="0"/>
          </a:p>
          <a:p>
            <a:pPr lvl="1"/>
            <a:r>
              <a:rPr lang="en-US" dirty="0" smtClean="0"/>
              <a:t>or </a:t>
            </a:r>
            <a:r>
              <a:rPr lang="en-US" dirty="0"/>
              <a:t>you can call the </a:t>
            </a:r>
            <a:r>
              <a:rPr lang="en-US" dirty="0" err="1"/>
              <a:t>session_destroy</a:t>
            </a:r>
            <a:r>
              <a:rPr lang="en-US" dirty="0"/>
              <a:t>() function.  </a:t>
            </a:r>
            <a:endParaRPr lang="en-US" dirty="0" smtClean="0"/>
          </a:p>
          <a:p>
            <a:pPr lvl="2"/>
            <a:r>
              <a:rPr lang="en-US" dirty="0" smtClean="0"/>
              <a:t>(</a:t>
            </a:r>
            <a:r>
              <a:rPr lang="en-US" dirty="0"/>
              <a:t>Note, however, even after calling the </a:t>
            </a:r>
            <a:r>
              <a:rPr lang="en-US" dirty="0" err="1"/>
              <a:t>session_destroy</a:t>
            </a:r>
            <a:r>
              <a:rPr lang="en-US" dirty="0"/>
              <a:t>() function, session variables are still available to the rest of the currently executing PHP page.)  </a:t>
            </a:r>
          </a:p>
          <a:p>
            <a:endParaRPr lang="en-US" dirty="0"/>
          </a:p>
          <a:p>
            <a:r>
              <a:rPr lang="en-US" dirty="0"/>
              <a:t>The function </a:t>
            </a:r>
            <a:r>
              <a:rPr lang="en-US" b="1" dirty="0" err="1"/>
              <a:t>session_unset</a:t>
            </a:r>
            <a:r>
              <a:rPr lang="en-US" b="1" dirty="0"/>
              <a:t>()</a:t>
            </a:r>
            <a:r>
              <a:rPr lang="en-US" dirty="0"/>
              <a:t> removes all session variables.  </a:t>
            </a:r>
            <a:endParaRPr lang="en-US" dirty="0" smtClean="0"/>
          </a:p>
          <a:p>
            <a:pPr lvl="1"/>
            <a:r>
              <a:rPr lang="en-US" dirty="0" smtClean="0"/>
              <a:t>If </a:t>
            </a:r>
            <a:r>
              <a:rPr lang="en-US" dirty="0"/>
              <a:t>you want to remove one variable, use the </a:t>
            </a:r>
            <a:r>
              <a:rPr lang="en-US" b="1" dirty="0"/>
              <a:t>unset($</a:t>
            </a:r>
            <a:r>
              <a:rPr lang="en-US" b="1" dirty="0" err="1"/>
              <a:t>var</a:t>
            </a:r>
            <a:r>
              <a:rPr lang="en-US" b="1" dirty="0"/>
              <a:t>)</a:t>
            </a:r>
            <a:r>
              <a:rPr lang="en-US" dirty="0"/>
              <a:t> function call.  </a:t>
            </a:r>
          </a:p>
          <a:p>
            <a:endParaRPr lang="en-US" dirty="0"/>
          </a:p>
          <a:p>
            <a:r>
              <a:rPr lang="en-US" dirty="0"/>
              <a:t>The default timeout for session files is 24 minutes.  </a:t>
            </a:r>
            <a:endParaRPr lang="en-US" dirty="0" smtClean="0"/>
          </a:p>
          <a:p>
            <a:pPr lvl="1"/>
            <a:r>
              <a:rPr lang="en-US" dirty="0" smtClean="0"/>
              <a:t>It’s </a:t>
            </a:r>
            <a:r>
              <a:rPr lang="en-US" dirty="0"/>
              <a:t>possible to change this timeout. </a:t>
            </a:r>
          </a:p>
          <a:p>
            <a:endParaRPr lang="en-US" dirty="0"/>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11</a:t>
            </a:fld>
            <a:endParaRPr lang="mn-MN"/>
          </a:p>
        </p:txBody>
      </p:sp>
    </p:spTree>
    <p:extLst>
      <p:ext uri="{BB962C8B-B14F-4D97-AF65-F5344CB8AC3E}">
        <p14:creationId xmlns:p14="http://schemas.microsoft.com/office/powerpoint/2010/main" val="1892897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All Session variables</a:t>
            </a:r>
            <a:endParaRPr lang="en-US" dirty="0"/>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12</a:t>
            </a:fld>
            <a:endParaRPr lang="mn-MN"/>
          </a:p>
        </p:txBody>
      </p:sp>
      <p:sp>
        <p:nvSpPr>
          <p:cNvPr id="6" name="TextBox 5"/>
          <p:cNvSpPr txBox="1"/>
          <p:nvPr/>
        </p:nvSpPr>
        <p:spPr>
          <a:xfrm>
            <a:off x="603885" y="980728"/>
            <a:ext cx="8397272" cy="5355312"/>
          </a:xfrm>
          <a:prstGeom prst="rect">
            <a:avLst/>
          </a:prstGeom>
          <a:solidFill>
            <a:schemeClr val="bg1"/>
          </a:solidFill>
          <a:ln w="28575">
            <a:solidFill>
              <a:schemeClr val="tx1"/>
            </a:solidFill>
          </a:ln>
        </p:spPr>
        <p:txBody>
          <a:bodyPr wrap="square" rtlCol="0">
            <a:spAutoFit/>
          </a:bodyPr>
          <a:lstStyle/>
          <a:p>
            <a:r>
              <a:rPr lang="en-US" dirty="0">
                <a:latin typeface="Consolas" panose="020B0609020204030204" pitchFamily="49" charset="0"/>
              </a:rPr>
              <a:t>&lt;?</a:t>
            </a:r>
            <a:r>
              <a:rPr lang="en-US" dirty="0" err="1">
                <a:latin typeface="Consolas" panose="020B0609020204030204" pitchFamily="49" charset="0"/>
              </a:rPr>
              <a:t>php</a:t>
            </a:r>
            <a:endParaRPr lang="en-US" dirty="0">
              <a:latin typeface="Consolas" panose="020B0609020204030204" pitchFamily="49" charset="0"/>
            </a:endParaRPr>
          </a:p>
          <a:p>
            <a:r>
              <a:rPr lang="en-US" dirty="0" err="1">
                <a:solidFill>
                  <a:srgbClr val="00AAAA"/>
                </a:solidFill>
                <a:latin typeface="Consolas" panose="020B0609020204030204" pitchFamily="49" charset="0"/>
              </a:rPr>
              <a:t>session_start</a:t>
            </a:r>
            <a:r>
              <a:rPr lang="en-US" dirty="0">
                <a:solidFill>
                  <a:srgbClr val="00AAAA"/>
                </a:solidFill>
                <a:latin typeface="Consolas" panose="020B0609020204030204" pitchFamily="49" charset="0"/>
              </a:rPr>
              <a:t>();</a:t>
            </a:r>
          </a:p>
          <a:p>
            <a:r>
              <a:rPr lang="en-US" dirty="0">
                <a:solidFill>
                  <a:srgbClr val="4C8317"/>
                </a:solidFill>
                <a:latin typeface="Consolas" panose="020B0609020204030204" pitchFamily="49" charset="0"/>
              </a:rPr>
              <a:t>?&gt;</a:t>
            </a:r>
          </a:p>
          <a:p>
            <a:r>
              <a:rPr lang="en-US" dirty="0">
                <a:latin typeface="Consolas" panose="020B0609020204030204" pitchFamily="49" charset="0"/>
              </a:rPr>
              <a:t>&lt;!DOCTYPE html&gt;</a:t>
            </a:r>
          </a:p>
          <a:p>
            <a:r>
              <a:rPr lang="en-US" dirty="0">
                <a:latin typeface="Consolas" panose="020B0609020204030204" pitchFamily="49" charset="0"/>
              </a:rPr>
              <a:t>&lt;html&gt;</a:t>
            </a:r>
          </a:p>
          <a:p>
            <a:r>
              <a:rPr lang="en-US" dirty="0">
                <a:latin typeface="Consolas" panose="020B0609020204030204" pitchFamily="49" charset="0"/>
              </a:rPr>
              <a:t>&lt;head&gt;&lt;title&gt;Session example </a:t>
            </a:r>
            <a:r>
              <a:rPr lang="en-US" dirty="0" smtClean="0">
                <a:latin typeface="Consolas" panose="020B0609020204030204" pitchFamily="49" charset="0"/>
              </a:rPr>
              <a:t>3&lt;/</a:t>
            </a:r>
            <a:r>
              <a:rPr lang="en-US" dirty="0">
                <a:latin typeface="Consolas" panose="020B0609020204030204" pitchFamily="49" charset="0"/>
              </a:rPr>
              <a:t>title&gt;&lt;/head&gt;</a:t>
            </a:r>
          </a:p>
          <a:p>
            <a:r>
              <a:rPr lang="en-US" dirty="0">
                <a:latin typeface="Consolas" panose="020B0609020204030204" pitchFamily="49" charset="0"/>
              </a:rPr>
              <a:t>&lt;body&gt;</a:t>
            </a:r>
          </a:p>
          <a:p>
            <a:r>
              <a:rPr lang="en-US" dirty="0">
                <a:latin typeface="Consolas" panose="020B0609020204030204" pitchFamily="49" charset="0"/>
              </a:rPr>
              <a:t>&lt;?</a:t>
            </a:r>
            <a:r>
              <a:rPr lang="en-US" dirty="0" err="1">
                <a:latin typeface="Consolas" panose="020B0609020204030204" pitchFamily="49" charset="0"/>
              </a:rPr>
              <a:t>php</a:t>
            </a:r>
            <a:endParaRPr lang="en-US" dirty="0">
              <a:latin typeface="Consolas" panose="020B0609020204030204" pitchFamily="49" charset="0"/>
            </a:endParaRPr>
          </a:p>
          <a:p>
            <a:r>
              <a:rPr lang="en-US" dirty="0">
                <a:solidFill>
                  <a:srgbClr val="0000AA"/>
                </a:solidFill>
                <a:latin typeface="Consolas" panose="020B0609020204030204" pitchFamily="49" charset="0"/>
              </a:rPr>
              <a:t>echo </a:t>
            </a:r>
            <a:r>
              <a:rPr lang="en-US" dirty="0">
                <a:solidFill>
                  <a:srgbClr val="AA5500"/>
                </a:solidFill>
                <a:latin typeface="Consolas" panose="020B0609020204030204" pitchFamily="49" charset="0"/>
              </a:rPr>
              <a:t>"Deleting all session variables using </a:t>
            </a:r>
            <a:r>
              <a:rPr lang="en-US" dirty="0" err="1">
                <a:solidFill>
                  <a:srgbClr val="AA5500"/>
                </a:solidFill>
                <a:latin typeface="Consolas" panose="020B0609020204030204" pitchFamily="49" charset="0"/>
              </a:rPr>
              <a:t>session_unset</a:t>
            </a:r>
            <a:r>
              <a:rPr lang="en-US" dirty="0">
                <a:solidFill>
                  <a:srgbClr val="AA5500"/>
                </a:solidFill>
                <a:latin typeface="Consolas" panose="020B0609020204030204" pitchFamily="49" charset="0"/>
              </a:rPr>
              <a:t>(); &lt;</a:t>
            </a:r>
            <a:r>
              <a:rPr lang="en-US" dirty="0" err="1">
                <a:solidFill>
                  <a:srgbClr val="AA5500"/>
                </a:solidFill>
                <a:latin typeface="Consolas" panose="020B0609020204030204" pitchFamily="49" charset="0"/>
              </a:rPr>
              <a:t>br</a:t>
            </a:r>
            <a:r>
              <a:rPr lang="en-US" dirty="0">
                <a:solidFill>
                  <a:srgbClr val="AA5500"/>
                </a:solidFill>
                <a:latin typeface="Consolas" panose="020B0609020204030204" pitchFamily="49" charset="0"/>
              </a:rPr>
              <a:t>/&gt;\n";</a:t>
            </a:r>
          </a:p>
          <a:p>
            <a:r>
              <a:rPr lang="en-US" dirty="0" err="1">
                <a:solidFill>
                  <a:srgbClr val="00AAAA"/>
                </a:solidFill>
                <a:latin typeface="Consolas" panose="020B0609020204030204" pitchFamily="49" charset="0"/>
              </a:rPr>
              <a:t>session_unset</a:t>
            </a:r>
            <a:r>
              <a:rPr lang="en-US" dirty="0">
                <a:solidFill>
                  <a:srgbClr val="00AAAA"/>
                </a:solidFill>
                <a:latin typeface="Consolas" panose="020B0609020204030204" pitchFamily="49" charset="0"/>
              </a:rPr>
              <a:t>();</a:t>
            </a:r>
          </a:p>
          <a:p>
            <a:r>
              <a:rPr lang="en-US" dirty="0">
                <a:solidFill>
                  <a:srgbClr val="0000AA"/>
                </a:solidFill>
                <a:latin typeface="Consolas" panose="020B0609020204030204" pitchFamily="49" charset="0"/>
              </a:rPr>
              <a:t>echo </a:t>
            </a:r>
            <a:r>
              <a:rPr lang="en-US" dirty="0">
                <a:solidFill>
                  <a:srgbClr val="AA5500"/>
                </a:solidFill>
                <a:latin typeface="Consolas" panose="020B0609020204030204" pitchFamily="49" charset="0"/>
              </a:rPr>
              <a:t>"Now the session variables are gone.  &lt;</a:t>
            </a:r>
            <a:r>
              <a:rPr lang="en-US" dirty="0" err="1">
                <a:solidFill>
                  <a:srgbClr val="AA5500"/>
                </a:solidFill>
                <a:latin typeface="Consolas" panose="020B0609020204030204" pitchFamily="49" charset="0"/>
              </a:rPr>
              <a:t>br</a:t>
            </a:r>
            <a:r>
              <a:rPr lang="en-US" dirty="0">
                <a:solidFill>
                  <a:srgbClr val="AA5500"/>
                </a:solidFill>
                <a:latin typeface="Consolas" panose="020B0609020204030204" pitchFamily="49" charset="0"/>
              </a:rPr>
              <a:t>/&gt;\n";</a:t>
            </a:r>
          </a:p>
          <a:p>
            <a:r>
              <a:rPr lang="en-US" dirty="0">
                <a:solidFill>
                  <a:srgbClr val="0000AA"/>
                </a:solidFill>
                <a:latin typeface="Consolas" panose="020B0609020204030204" pitchFamily="49" charset="0"/>
              </a:rPr>
              <a:t>if (</a:t>
            </a:r>
            <a:r>
              <a:rPr lang="en-US" dirty="0" err="1">
                <a:solidFill>
                  <a:srgbClr val="00AAAA"/>
                </a:solidFill>
                <a:latin typeface="Consolas" panose="020B0609020204030204" pitchFamily="49" charset="0"/>
              </a:rPr>
              <a:t>isset</a:t>
            </a:r>
            <a:r>
              <a:rPr lang="en-US" dirty="0">
                <a:solidFill>
                  <a:srgbClr val="00AAAA"/>
                </a:solidFill>
                <a:latin typeface="Consolas" panose="020B0609020204030204" pitchFamily="49" charset="0"/>
              </a:rPr>
              <a:t>(</a:t>
            </a:r>
            <a:r>
              <a:rPr lang="en-US" dirty="0">
                <a:solidFill>
                  <a:srgbClr val="AA0000"/>
                </a:solidFill>
                <a:latin typeface="Consolas" panose="020B0609020204030204" pitchFamily="49" charset="0"/>
              </a:rPr>
              <a:t>$_SESSION[</a:t>
            </a:r>
            <a:r>
              <a:rPr lang="en-US" dirty="0">
                <a:solidFill>
                  <a:srgbClr val="AA5500"/>
                </a:solidFill>
                <a:latin typeface="Consolas" panose="020B0609020204030204" pitchFamily="49" charset="0"/>
              </a:rPr>
              <a:t>'name']))</a:t>
            </a:r>
          </a:p>
          <a:p>
            <a:r>
              <a:rPr lang="pt-BR" dirty="0">
                <a:latin typeface="Consolas" panose="020B0609020204030204" pitchFamily="49" charset="0"/>
              </a:rPr>
              <a:t>   {  </a:t>
            </a:r>
            <a:r>
              <a:rPr lang="pt-BR" dirty="0">
                <a:solidFill>
                  <a:srgbClr val="0000AA"/>
                </a:solidFill>
                <a:latin typeface="Consolas" panose="020B0609020204030204" pitchFamily="49" charset="0"/>
              </a:rPr>
              <a:t>echo </a:t>
            </a:r>
            <a:r>
              <a:rPr lang="pt-BR" dirty="0">
                <a:solidFill>
                  <a:srgbClr val="AA0000"/>
                </a:solidFill>
                <a:latin typeface="Consolas" panose="020B0609020204030204" pitchFamily="49" charset="0"/>
              </a:rPr>
              <a:t>$_SESSION[</a:t>
            </a:r>
            <a:r>
              <a:rPr lang="pt-BR" dirty="0">
                <a:solidFill>
                  <a:srgbClr val="AA5500"/>
                </a:solidFill>
                <a:latin typeface="Consolas" panose="020B0609020204030204" pitchFamily="49" charset="0"/>
              </a:rPr>
              <a:t>'name'] . "&lt;br/&gt;\n"; }</a:t>
            </a:r>
          </a:p>
          <a:p>
            <a:r>
              <a:rPr lang="en-US" dirty="0">
                <a:solidFill>
                  <a:srgbClr val="0000AA"/>
                </a:solidFill>
                <a:latin typeface="Consolas" panose="020B0609020204030204" pitchFamily="49" charset="0"/>
              </a:rPr>
              <a:t>else</a:t>
            </a:r>
          </a:p>
          <a:p>
            <a:r>
              <a:rPr lang="en-US" dirty="0">
                <a:latin typeface="Consolas" panose="020B0609020204030204" pitchFamily="49" charset="0"/>
              </a:rPr>
              <a:t>   {  </a:t>
            </a:r>
            <a:r>
              <a:rPr lang="en-US" dirty="0">
                <a:solidFill>
                  <a:srgbClr val="0000AA"/>
                </a:solidFill>
                <a:latin typeface="Consolas" panose="020B0609020204030204" pitchFamily="49" charset="0"/>
              </a:rPr>
              <a:t>echo </a:t>
            </a:r>
            <a:r>
              <a:rPr lang="en-US" dirty="0">
                <a:solidFill>
                  <a:srgbClr val="AA5500"/>
                </a:solidFill>
                <a:latin typeface="Consolas" panose="020B0609020204030204" pitchFamily="49" charset="0"/>
              </a:rPr>
              <a:t>"Session variable is not here.";  }</a:t>
            </a:r>
          </a:p>
          <a:p>
            <a:r>
              <a:rPr lang="en-US" dirty="0" smtClean="0">
                <a:solidFill>
                  <a:srgbClr val="4C8317"/>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&lt;/body&gt;</a:t>
            </a:r>
          </a:p>
          <a:p>
            <a:r>
              <a:rPr lang="en-US" dirty="0">
                <a:latin typeface="Consolas" panose="020B0609020204030204" pitchFamily="49" charset="0"/>
              </a:rPr>
              <a:t>&lt;/html&gt;</a:t>
            </a:r>
          </a:p>
        </p:txBody>
      </p:sp>
      <p:sp>
        <p:nvSpPr>
          <p:cNvPr id="7" name="Text Box 4">
            <a:hlinkClick r:id="rId2"/>
          </p:cNvPr>
          <p:cNvSpPr txBox="1">
            <a:spLocks noChangeArrowheads="1"/>
          </p:cNvSpPr>
          <p:nvPr/>
        </p:nvSpPr>
        <p:spPr bwMode="auto">
          <a:xfrm>
            <a:off x="6537811" y="5868823"/>
            <a:ext cx="2305050" cy="34925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75000"/>
              </a:lnSpc>
              <a:spcBef>
                <a:spcPct val="50000"/>
              </a:spcBef>
              <a:buFontTx/>
              <a:buNone/>
            </a:pPr>
            <a:r>
              <a:rPr lang="en-GB" altLang="en-US" sz="2000">
                <a:latin typeface="Arial Narrow" panose="020B0606020202030204" pitchFamily="34" charset="0"/>
              </a:rPr>
              <a:t>view the output page</a:t>
            </a:r>
            <a:endParaRPr lang="en-US" altLang="en-US" sz="2000">
              <a:latin typeface="Arial Narrow" panose="020B0606020202030204" pitchFamily="34" charset="0"/>
            </a:endParaRPr>
          </a:p>
        </p:txBody>
      </p:sp>
    </p:spTree>
    <p:extLst>
      <p:ext uri="{BB962C8B-B14F-4D97-AF65-F5344CB8AC3E}">
        <p14:creationId xmlns:p14="http://schemas.microsoft.com/office/powerpoint/2010/main" val="4215448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oriented programming in PHP</a:t>
            </a:r>
          </a:p>
        </p:txBody>
      </p:sp>
      <p:sp>
        <p:nvSpPr>
          <p:cNvPr id="3" name="Content Placeholder 2"/>
          <p:cNvSpPr>
            <a:spLocks noGrp="1"/>
          </p:cNvSpPr>
          <p:nvPr>
            <p:ph idx="1"/>
          </p:nvPr>
        </p:nvSpPr>
        <p:spPr>
          <a:xfrm>
            <a:off x="571473" y="1052736"/>
            <a:ext cx="8429684" cy="2088232"/>
          </a:xfrm>
        </p:spPr>
        <p:txBody>
          <a:bodyPr/>
          <a:lstStyle/>
          <a:p>
            <a:r>
              <a:rPr lang="en-US" dirty="0"/>
              <a:t>PHP, like most modern programming languages (C++, Java, Perl, JavaScript, etc.), supports the creation of objects.</a:t>
            </a:r>
          </a:p>
          <a:p>
            <a:r>
              <a:rPr lang="en-US" dirty="0"/>
              <a:t>Creating an object requires you to first define an object class (containing variables and/or function definitions) and then using the “new” keyword to create an instance of the object class.  (Note that the object must be defined before you instantiate it.) </a:t>
            </a:r>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13</a:t>
            </a:fld>
            <a:endParaRPr lang="mn-MN"/>
          </a:p>
        </p:txBody>
      </p:sp>
      <p:sp>
        <p:nvSpPr>
          <p:cNvPr id="5" name="Text Box 2"/>
          <p:cNvSpPr txBox="1">
            <a:spLocks noChangeArrowheads="1"/>
          </p:cNvSpPr>
          <p:nvPr/>
        </p:nvSpPr>
        <p:spPr bwMode="auto">
          <a:xfrm>
            <a:off x="571473" y="3429320"/>
            <a:ext cx="8418512" cy="2952008"/>
          </a:xfrm>
          <a:prstGeom prst="rect">
            <a:avLst/>
          </a:prstGeom>
          <a:solidFill>
            <a:schemeClr val="bg1"/>
          </a:solidFill>
          <a:ln w="28575">
            <a:solidFill>
              <a:schemeClr val="tx1"/>
            </a:solidFill>
            <a:miter lim="800000"/>
            <a:headEnd type="none" w="sm" len="sm"/>
            <a:tailEnd type="none" w="sm" len="sm"/>
          </a:ln>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20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Wingdings" pitchFamily="2" charset="2"/>
              <a:buChar char="§"/>
              <a:defRPr sz="1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1">
                  <a:lumMod val="75000"/>
                </a:schemeClr>
              </a:buClr>
              <a:buFont typeface="Courier New" pitchFamily="49" charset="0"/>
              <a:buChar char="o"/>
              <a:defRPr sz="16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14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14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550" indent="0">
              <a:buNone/>
            </a:pPr>
            <a:r>
              <a:rPr lang="en-US" sz="1600" dirty="0">
                <a:latin typeface="Consolas" panose="020B0609020204030204" pitchFamily="49" charset="0"/>
              </a:rPr>
              <a:t>&lt;?</a:t>
            </a:r>
            <a:r>
              <a:rPr lang="en-US" sz="1600" dirty="0" err="1">
                <a:latin typeface="Consolas" panose="020B0609020204030204" pitchFamily="49" charset="0"/>
              </a:rPr>
              <a:t>php</a:t>
            </a:r>
            <a:r>
              <a:rPr lang="en-US" sz="1600" dirty="0">
                <a:latin typeface="Consolas" panose="020B0609020204030204" pitchFamily="49" charset="0"/>
              </a:rPr>
              <a:t> </a:t>
            </a:r>
          </a:p>
          <a:p>
            <a:pPr marL="82550" indent="0">
              <a:buNone/>
            </a:pPr>
            <a:r>
              <a:rPr lang="en-US" sz="1600" i="1" dirty="0">
                <a:solidFill>
                  <a:srgbClr val="AAAAAA"/>
                </a:solidFill>
                <a:latin typeface="Consolas" panose="020B0609020204030204" pitchFamily="49" charset="0"/>
              </a:rPr>
              <a:t>// Assume that the </a:t>
            </a:r>
            <a:r>
              <a:rPr lang="en-US" sz="1600" i="1" dirty="0" smtClean="0">
                <a:solidFill>
                  <a:srgbClr val="AAAAAA"/>
                </a:solidFill>
                <a:latin typeface="Consolas" panose="020B0609020204030204" pitchFamily="49" charset="0"/>
              </a:rPr>
              <a:t>“Person”</a:t>
            </a:r>
            <a:r>
              <a:rPr lang="en-US" sz="1600" i="1" dirty="0">
                <a:solidFill>
                  <a:srgbClr val="AAAAAA"/>
                </a:solidFill>
                <a:latin typeface="Consolas" panose="020B0609020204030204" pitchFamily="49" charset="0"/>
              </a:rPr>
              <a:t> </a:t>
            </a:r>
            <a:r>
              <a:rPr lang="en-US" sz="1600" i="1" dirty="0" smtClean="0">
                <a:solidFill>
                  <a:srgbClr val="AAAAAA"/>
                </a:solidFill>
                <a:latin typeface="Consolas" panose="020B0609020204030204" pitchFamily="49" charset="0"/>
              </a:rPr>
              <a:t>object </a:t>
            </a:r>
            <a:r>
              <a:rPr lang="en-US" sz="1600" i="1" dirty="0">
                <a:solidFill>
                  <a:srgbClr val="AAAAAA"/>
                </a:solidFill>
                <a:latin typeface="Consolas" panose="020B0609020204030204" pitchFamily="49" charset="0"/>
              </a:rPr>
              <a:t>has been previously defined. . . </a:t>
            </a:r>
          </a:p>
          <a:p>
            <a:pPr marL="82550" indent="0">
              <a:buNone/>
            </a:pPr>
            <a:r>
              <a:rPr lang="en-US" sz="1600" dirty="0">
                <a:solidFill>
                  <a:srgbClr val="AA0000"/>
                </a:solidFill>
                <a:latin typeface="Consolas" panose="020B0609020204030204" pitchFamily="49" charset="0"/>
              </a:rPr>
              <a:t>$x = </a:t>
            </a:r>
            <a:r>
              <a:rPr lang="en-US" sz="1600" dirty="0">
                <a:solidFill>
                  <a:srgbClr val="0000AA"/>
                </a:solidFill>
                <a:latin typeface="Consolas" panose="020B0609020204030204" pitchFamily="49" charset="0"/>
              </a:rPr>
              <a:t>new Person; </a:t>
            </a:r>
            <a:r>
              <a:rPr lang="en-US" sz="1600" i="1" dirty="0">
                <a:solidFill>
                  <a:srgbClr val="AAAAAA"/>
                </a:solidFill>
                <a:latin typeface="Consolas" panose="020B0609020204030204" pitchFamily="49" charset="0"/>
              </a:rPr>
              <a:t>// creates an instance of the Person class (*no* quotes) </a:t>
            </a:r>
          </a:p>
          <a:p>
            <a:pPr marL="82550" indent="0">
              <a:buNone/>
            </a:pPr>
            <a:r>
              <a:rPr lang="en-US" sz="1600" i="1" dirty="0">
                <a:solidFill>
                  <a:srgbClr val="AAAAAA"/>
                </a:solidFill>
                <a:latin typeface="Consolas" panose="020B0609020204030204" pitchFamily="49" charset="0"/>
              </a:rPr>
              <a:t>// The object type need not be </a:t>
            </a:r>
            <a:r>
              <a:rPr lang="en-US" sz="1600" i="1" dirty="0" smtClean="0">
                <a:solidFill>
                  <a:srgbClr val="AAAAAA"/>
                </a:solidFill>
                <a:latin typeface="Consolas" panose="020B0609020204030204" pitchFamily="49" charset="0"/>
              </a:rPr>
              <a:t>“hardcoded”</a:t>
            </a:r>
            <a:r>
              <a:rPr lang="en-US" sz="1600" i="1" dirty="0">
                <a:solidFill>
                  <a:srgbClr val="AAAAAA"/>
                </a:solidFill>
                <a:latin typeface="Consolas" panose="020B0609020204030204" pitchFamily="49" charset="0"/>
              </a:rPr>
              <a:t> </a:t>
            </a:r>
            <a:r>
              <a:rPr lang="en-US" sz="1600" i="1" dirty="0" smtClean="0">
                <a:solidFill>
                  <a:srgbClr val="AAAAAA"/>
                </a:solidFill>
                <a:latin typeface="Consolas" panose="020B0609020204030204" pitchFamily="49" charset="0"/>
              </a:rPr>
              <a:t>into </a:t>
            </a:r>
            <a:r>
              <a:rPr lang="en-US" sz="1600" i="1" dirty="0">
                <a:solidFill>
                  <a:srgbClr val="AAAAAA"/>
                </a:solidFill>
                <a:latin typeface="Consolas" panose="020B0609020204030204" pitchFamily="49" charset="0"/>
              </a:rPr>
              <a:t>the declaration. </a:t>
            </a:r>
          </a:p>
          <a:p>
            <a:pPr marL="82550" indent="0">
              <a:buNone/>
            </a:pPr>
            <a:r>
              <a:rPr lang="en-US" sz="1600" dirty="0">
                <a:solidFill>
                  <a:srgbClr val="AA0000"/>
                </a:solidFill>
                <a:latin typeface="Consolas" panose="020B0609020204030204" pitchFamily="49" charset="0"/>
              </a:rPr>
              <a:t>$</a:t>
            </a:r>
            <a:r>
              <a:rPr lang="en-US" sz="1600" dirty="0" err="1">
                <a:solidFill>
                  <a:srgbClr val="AA0000"/>
                </a:solidFill>
                <a:latin typeface="Consolas" panose="020B0609020204030204" pitchFamily="49" charset="0"/>
              </a:rPr>
              <a:t>object_type</a:t>
            </a:r>
            <a:r>
              <a:rPr lang="en-US" sz="1600" dirty="0">
                <a:solidFill>
                  <a:srgbClr val="AA0000"/>
                </a:solidFill>
                <a:latin typeface="Consolas" panose="020B0609020204030204" pitchFamily="49" charset="0"/>
              </a:rPr>
              <a:t> = </a:t>
            </a:r>
            <a:r>
              <a:rPr lang="en-US" sz="1600" dirty="0">
                <a:solidFill>
                  <a:srgbClr val="AA5500"/>
                </a:solidFill>
                <a:latin typeface="Consolas" panose="020B0609020204030204" pitchFamily="49" charset="0"/>
              </a:rPr>
              <a:t>'Person'; </a:t>
            </a:r>
          </a:p>
          <a:p>
            <a:pPr marL="82550" indent="0">
              <a:buNone/>
            </a:pPr>
            <a:r>
              <a:rPr lang="en-US" sz="1600" dirty="0">
                <a:solidFill>
                  <a:srgbClr val="AA0000"/>
                </a:solidFill>
                <a:latin typeface="Consolas" panose="020B0609020204030204" pitchFamily="49" charset="0"/>
              </a:rPr>
              <a:t>$y = </a:t>
            </a:r>
            <a:r>
              <a:rPr lang="en-US" sz="1600" dirty="0">
                <a:solidFill>
                  <a:srgbClr val="0000AA"/>
                </a:solidFill>
                <a:latin typeface="Consolas" panose="020B0609020204030204" pitchFamily="49" charset="0"/>
              </a:rPr>
              <a:t>new </a:t>
            </a:r>
            <a:r>
              <a:rPr lang="en-US" sz="1600" dirty="0">
                <a:solidFill>
                  <a:srgbClr val="AA0000"/>
                </a:solidFill>
                <a:latin typeface="Consolas" panose="020B0609020204030204" pitchFamily="49" charset="0"/>
              </a:rPr>
              <a:t>$</a:t>
            </a:r>
            <a:r>
              <a:rPr lang="en-US" sz="1600" dirty="0" err="1">
                <a:solidFill>
                  <a:srgbClr val="AA0000"/>
                </a:solidFill>
                <a:latin typeface="Consolas" panose="020B0609020204030204" pitchFamily="49" charset="0"/>
              </a:rPr>
              <a:t>object_type</a:t>
            </a:r>
            <a:r>
              <a:rPr lang="en-US" sz="1600" dirty="0">
                <a:solidFill>
                  <a:srgbClr val="AA0000"/>
                </a:solidFill>
                <a:latin typeface="Consolas" panose="020B0609020204030204" pitchFamily="49" charset="0"/>
              </a:rPr>
              <a:t>; </a:t>
            </a:r>
            <a:r>
              <a:rPr lang="en-US" sz="1600" i="1" dirty="0">
                <a:solidFill>
                  <a:srgbClr val="AAAAAA"/>
                </a:solidFill>
                <a:latin typeface="Consolas" panose="020B0609020204030204" pitchFamily="49" charset="0"/>
              </a:rPr>
              <a:t>// equivalent to $y = new Person; </a:t>
            </a:r>
          </a:p>
          <a:p>
            <a:pPr marL="82550" indent="0">
              <a:buNone/>
            </a:pPr>
            <a:r>
              <a:rPr lang="en-US" sz="1600" dirty="0">
                <a:solidFill>
                  <a:srgbClr val="AA0000"/>
                </a:solidFill>
                <a:latin typeface="Consolas" panose="020B0609020204030204" pitchFamily="49" charset="0"/>
              </a:rPr>
              <a:t>$z = </a:t>
            </a:r>
            <a:r>
              <a:rPr lang="en-US" sz="1600" dirty="0">
                <a:solidFill>
                  <a:srgbClr val="0000AA"/>
                </a:solidFill>
                <a:latin typeface="Consolas" panose="020B0609020204030204" pitchFamily="49" charset="0"/>
              </a:rPr>
              <a:t>new Vehicle(</a:t>
            </a:r>
            <a:r>
              <a:rPr lang="en-US" sz="1600" dirty="0">
                <a:solidFill>
                  <a:srgbClr val="AA5500"/>
                </a:solidFill>
                <a:latin typeface="Consolas" panose="020B0609020204030204" pitchFamily="49" charset="0"/>
              </a:rPr>
              <a:t>'</a:t>
            </a:r>
            <a:r>
              <a:rPr lang="en-US" sz="1600" dirty="0" err="1">
                <a:solidFill>
                  <a:srgbClr val="AA5500"/>
                </a:solidFill>
                <a:latin typeface="Consolas" panose="020B0609020204030204" pitchFamily="49" charset="0"/>
              </a:rPr>
              <a:t>Jaguar','green</a:t>
            </a:r>
            <a:r>
              <a:rPr lang="en-US" sz="1600" dirty="0">
                <a:solidFill>
                  <a:srgbClr val="AA5500"/>
                </a:solidFill>
                <a:latin typeface="Consolas" panose="020B0609020204030204" pitchFamily="49" charset="0"/>
              </a:rPr>
              <a:t>'); </a:t>
            </a:r>
            <a:r>
              <a:rPr lang="en-US" sz="1600" i="1" dirty="0">
                <a:solidFill>
                  <a:srgbClr val="AAAAAA"/>
                </a:solidFill>
                <a:latin typeface="Consolas" panose="020B0609020204030204" pitchFamily="49" charset="0"/>
              </a:rPr>
              <a:t>// creating an object and passing </a:t>
            </a:r>
          </a:p>
          <a:p>
            <a:pPr marL="82550" indent="0">
              <a:buNone/>
            </a:pPr>
            <a:r>
              <a:rPr lang="en-US" sz="1600" i="1" dirty="0">
                <a:solidFill>
                  <a:srgbClr val="AAAAAA"/>
                </a:solidFill>
                <a:latin typeface="Consolas" panose="020B0609020204030204" pitchFamily="49" charset="0"/>
              </a:rPr>
              <a:t>// arguments to its constructor </a:t>
            </a:r>
          </a:p>
          <a:p>
            <a:pPr marL="82550" indent="0">
              <a:buNone/>
            </a:pPr>
            <a:r>
              <a:rPr lang="en-US" sz="1600" dirty="0">
                <a:solidFill>
                  <a:srgbClr val="4C8317"/>
                </a:solidFill>
                <a:latin typeface="Consolas" panose="020B0609020204030204" pitchFamily="49" charset="0"/>
              </a:rPr>
              <a:t>?&gt;</a:t>
            </a:r>
          </a:p>
        </p:txBody>
      </p:sp>
    </p:spTree>
    <p:extLst>
      <p:ext uri="{BB962C8B-B14F-4D97-AF65-F5344CB8AC3E}">
        <p14:creationId xmlns:p14="http://schemas.microsoft.com/office/powerpoint/2010/main" val="2050210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a class</a:t>
            </a:r>
          </a:p>
        </p:txBody>
      </p:sp>
      <p:sp>
        <p:nvSpPr>
          <p:cNvPr id="3" name="Content Placeholder 2"/>
          <p:cNvSpPr>
            <a:spLocks noGrp="1"/>
          </p:cNvSpPr>
          <p:nvPr>
            <p:ph idx="1"/>
          </p:nvPr>
        </p:nvSpPr>
        <p:spPr>
          <a:xfrm>
            <a:off x="571473" y="1052736"/>
            <a:ext cx="8429684" cy="1080120"/>
          </a:xfrm>
        </p:spPr>
        <p:txBody>
          <a:bodyPr/>
          <a:lstStyle/>
          <a:p>
            <a:r>
              <a:rPr lang="en-US" dirty="0"/>
              <a:t>Use the “</a:t>
            </a:r>
            <a:r>
              <a:rPr lang="en-US" dirty="0">
                <a:solidFill>
                  <a:srgbClr val="3891A7"/>
                </a:solidFill>
              </a:rPr>
              <a:t>class</a:t>
            </a:r>
            <a:r>
              <a:rPr lang="en-US" dirty="0"/>
              <a:t>” keyword which includes the class name (case-insensitive, but otherwise following the rules for PHP identifiers).  Note: The name “</a:t>
            </a:r>
            <a:r>
              <a:rPr lang="en-US" dirty="0" err="1">
                <a:solidFill>
                  <a:srgbClr val="3891A7"/>
                </a:solidFill>
              </a:rPr>
              <a:t>stdClass</a:t>
            </a:r>
            <a:r>
              <a:rPr lang="en-US" dirty="0"/>
              <a:t>” is reserved for use by the PHP interpreter.</a:t>
            </a:r>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14</a:t>
            </a:fld>
            <a:endParaRPr lang="mn-MN"/>
          </a:p>
        </p:txBody>
      </p:sp>
      <p:sp>
        <p:nvSpPr>
          <p:cNvPr id="5" name="Content Placeholder 2"/>
          <p:cNvSpPr txBox="1">
            <a:spLocks/>
          </p:cNvSpPr>
          <p:nvPr/>
        </p:nvSpPr>
        <p:spPr bwMode="auto">
          <a:xfrm>
            <a:off x="641291" y="5420695"/>
            <a:ext cx="8429684"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20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Wingdings" pitchFamily="2" charset="2"/>
              <a:buChar char="§"/>
              <a:defRPr sz="1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1">
                  <a:lumMod val="75000"/>
                </a:schemeClr>
              </a:buClr>
              <a:buFont typeface="Courier New" pitchFamily="49" charset="0"/>
              <a:buChar char="o"/>
              <a:defRPr sz="16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14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14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dirty="0"/>
              <a:t>Use the “</a:t>
            </a:r>
            <a:r>
              <a:rPr lang="en-US" dirty="0">
                <a:solidFill>
                  <a:srgbClr val="3891A7"/>
                </a:solidFill>
              </a:rPr>
              <a:t>$this</a:t>
            </a:r>
            <a:r>
              <a:rPr lang="en-US" dirty="0"/>
              <a:t>” variable when accessing properties and functions of the current object.  </a:t>
            </a:r>
            <a:endParaRPr lang="en-US" dirty="0" smtClean="0"/>
          </a:p>
          <a:p>
            <a:r>
              <a:rPr lang="en-US" dirty="0" smtClean="0"/>
              <a:t>Inside </a:t>
            </a:r>
            <a:r>
              <a:rPr lang="en-US" dirty="0"/>
              <a:t>a method this variable contains a reference to the object on which the method was called. </a:t>
            </a:r>
          </a:p>
        </p:txBody>
      </p:sp>
      <p:sp>
        <p:nvSpPr>
          <p:cNvPr id="6" name="Text Box 2"/>
          <p:cNvSpPr txBox="1">
            <a:spLocks noChangeArrowheads="1"/>
          </p:cNvSpPr>
          <p:nvPr/>
        </p:nvSpPr>
        <p:spPr bwMode="auto">
          <a:xfrm>
            <a:off x="1043608" y="2348880"/>
            <a:ext cx="7632848" cy="2952328"/>
          </a:xfrm>
          <a:prstGeom prst="rect">
            <a:avLst/>
          </a:prstGeom>
          <a:solidFill>
            <a:schemeClr val="bg1"/>
          </a:solidFill>
          <a:ln w="28575">
            <a:solidFill>
              <a:schemeClr val="tx1"/>
            </a:solidFill>
            <a:miter lim="800000"/>
            <a:headEnd type="none" w="sm" len="sm"/>
            <a:tailEnd type="none" w="sm" len="sm"/>
          </a:ln>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20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Wingdings" pitchFamily="2" charset="2"/>
              <a:buChar char="§"/>
              <a:defRPr sz="1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1">
                  <a:lumMod val="75000"/>
                </a:schemeClr>
              </a:buClr>
              <a:buFont typeface="Courier New" pitchFamily="49" charset="0"/>
              <a:buChar char="o"/>
              <a:defRPr sz="16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14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14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550" indent="0">
              <a:buNone/>
            </a:pPr>
            <a:r>
              <a:rPr lang="en-US" sz="1600" dirty="0">
                <a:solidFill>
                  <a:srgbClr val="0000AA"/>
                </a:solidFill>
                <a:latin typeface="Consolas" panose="020B0609020204030204" pitchFamily="49" charset="0"/>
              </a:rPr>
              <a:t>class </a:t>
            </a:r>
            <a:r>
              <a:rPr lang="en-US" sz="1600" u="sng" dirty="0">
                <a:solidFill>
                  <a:srgbClr val="00AA00"/>
                </a:solidFill>
                <a:latin typeface="Consolas" panose="020B0609020204030204" pitchFamily="49" charset="0"/>
              </a:rPr>
              <a:t>Person { </a:t>
            </a:r>
          </a:p>
          <a:p>
            <a:pPr marL="82550" indent="0">
              <a:buNone/>
            </a:pPr>
            <a:r>
              <a:rPr lang="en-US" sz="1600" dirty="0" err="1">
                <a:solidFill>
                  <a:srgbClr val="0000AA"/>
                </a:solidFill>
                <a:latin typeface="Consolas" panose="020B0609020204030204" pitchFamily="49" charset="0"/>
              </a:rPr>
              <a:t>var</a:t>
            </a:r>
            <a:r>
              <a:rPr lang="en-US" sz="1600" dirty="0">
                <a:solidFill>
                  <a:srgbClr val="0000AA"/>
                </a:solidFill>
                <a:latin typeface="Consolas" panose="020B0609020204030204" pitchFamily="49" charset="0"/>
              </a:rPr>
              <a:t> </a:t>
            </a:r>
            <a:r>
              <a:rPr lang="en-US" sz="1600" dirty="0">
                <a:solidFill>
                  <a:srgbClr val="AA0000"/>
                </a:solidFill>
                <a:latin typeface="Consolas" panose="020B0609020204030204" pitchFamily="49" charset="0"/>
              </a:rPr>
              <a:t>$name; </a:t>
            </a:r>
          </a:p>
          <a:p>
            <a:pPr marL="82550" indent="0">
              <a:buNone/>
            </a:pPr>
            <a:r>
              <a:rPr lang="en-US" sz="1600" dirty="0">
                <a:solidFill>
                  <a:srgbClr val="0000AA"/>
                </a:solidFill>
                <a:latin typeface="Consolas" panose="020B0609020204030204" pitchFamily="49" charset="0"/>
              </a:rPr>
              <a:t>function </a:t>
            </a:r>
            <a:r>
              <a:rPr lang="en-US" sz="1600" dirty="0" err="1">
                <a:solidFill>
                  <a:srgbClr val="00AA00"/>
                </a:solidFill>
                <a:latin typeface="Consolas" panose="020B0609020204030204" pitchFamily="49" charset="0"/>
              </a:rPr>
              <a:t>set_name</a:t>
            </a:r>
            <a:r>
              <a:rPr lang="en-US" sz="1600" dirty="0">
                <a:solidFill>
                  <a:srgbClr val="00AA00"/>
                </a:solidFill>
                <a:latin typeface="Consolas" panose="020B0609020204030204" pitchFamily="49" charset="0"/>
              </a:rPr>
              <a:t>(</a:t>
            </a:r>
            <a:r>
              <a:rPr lang="en-US" sz="1600" dirty="0">
                <a:solidFill>
                  <a:srgbClr val="AA0000"/>
                </a:solidFill>
                <a:latin typeface="Consolas" panose="020B0609020204030204" pitchFamily="49" charset="0"/>
              </a:rPr>
              <a:t>$</a:t>
            </a:r>
            <a:r>
              <a:rPr lang="en-US" sz="1600" dirty="0" err="1">
                <a:solidFill>
                  <a:srgbClr val="AA0000"/>
                </a:solidFill>
                <a:latin typeface="Consolas" panose="020B0609020204030204" pitchFamily="49" charset="0"/>
              </a:rPr>
              <a:t>new_name</a:t>
            </a:r>
            <a:r>
              <a:rPr lang="en-US" sz="1600" dirty="0">
                <a:solidFill>
                  <a:srgbClr val="AA0000"/>
                </a:solidFill>
                <a:latin typeface="Consolas" panose="020B0609020204030204" pitchFamily="49" charset="0"/>
              </a:rPr>
              <a:t>) { </a:t>
            </a:r>
          </a:p>
          <a:p>
            <a:pPr marL="82550" indent="0">
              <a:buNone/>
            </a:pPr>
            <a:r>
              <a:rPr lang="en-US" sz="1600" dirty="0" smtClean="0">
                <a:solidFill>
                  <a:srgbClr val="AA0000"/>
                </a:solidFill>
                <a:latin typeface="Consolas" panose="020B0609020204030204" pitchFamily="49" charset="0"/>
              </a:rPr>
              <a:t>  $</a:t>
            </a:r>
            <a:r>
              <a:rPr lang="en-US" sz="1600" dirty="0">
                <a:solidFill>
                  <a:srgbClr val="AA0000"/>
                </a:solidFill>
                <a:latin typeface="Consolas" panose="020B0609020204030204" pitchFamily="49" charset="0"/>
              </a:rPr>
              <a:t>name = $this -&gt; </a:t>
            </a:r>
            <a:r>
              <a:rPr lang="en-US" sz="1600" dirty="0" err="1">
                <a:solidFill>
                  <a:srgbClr val="1E90FF"/>
                </a:solidFill>
                <a:latin typeface="Consolas" panose="020B0609020204030204" pitchFamily="49" charset="0"/>
              </a:rPr>
              <a:t>new_name</a:t>
            </a:r>
            <a:r>
              <a:rPr lang="en-US" sz="1600" dirty="0">
                <a:solidFill>
                  <a:srgbClr val="1E90FF"/>
                </a:solidFill>
                <a:latin typeface="Consolas" panose="020B0609020204030204" pitchFamily="49" charset="0"/>
              </a:rPr>
              <a:t>; </a:t>
            </a:r>
          </a:p>
          <a:p>
            <a:pPr marL="82550" indent="0">
              <a:buNone/>
            </a:pPr>
            <a:r>
              <a:rPr lang="en-US" sz="1600" dirty="0">
                <a:latin typeface="Consolas" panose="020B0609020204030204" pitchFamily="49" charset="0"/>
              </a:rPr>
              <a:t>} </a:t>
            </a:r>
          </a:p>
          <a:p>
            <a:pPr marL="82550" indent="0">
              <a:buNone/>
            </a:pPr>
            <a:r>
              <a:rPr lang="en-US" sz="1600" dirty="0">
                <a:solidFill>
                  <a:srgbClr val="0000AA"/>
                </a:solidFill>
                <a:latin typeface="Consolas" panose="020B0609020204030204" pitchFamily="49" charset="0"/>
              </a:rPr>
              <a:t>function </a:t>
            </a:r>
            <a:r>
              <a:rPr lang="en-US" sz="1600" dirty="0" err="1">
                <a:solidFill>
                  <a:srgbClr val="00AA00"/>
                </a:solidFill>
                <a:latin typeface="Consolas" panose="020B0609020204030204" pitchFamily="49" charset="0"/>
              </a:rPr>
              <a:t>get_name</a:t>
            </a:r>
            <a:r>
              <a:rPr lang="en-US" sz="1600" dirty="0">
                <a:solidFill>
                  <a:srgbClr val="00AA00"/>
                </a:solidFill>
                <a:latin typeface="Consolas" panose="020B0609020204030204" pitchFamily="49" charset="0"/>
              </a:rPr>
              <a:t>() { </a:t>
            </a:r>
          </a:p>
          <a:p>
            <a:pPr marL="82550" indent="0">
              <a:buNone/>
            </a:pPr>
            <a:r>
              <a:rPr lang="en-US" sz="1600" dirty="0" smtClean="0">
                <a:solidFill>
                  <a:srgbClr val="0000AA"/>
                </a:solidFill>
                <a:latin typeface="Consolas" panose="020B0609020204030204" pitchFamily="49" charset="0"/>
              </a:rPr>
              <a:t>  return </a:t>
            </a:r>
            <a:r>
              <a:rPr lang="en-US" sz="1600" dirty="0">
                <a:solidFill>
                  <a:srgbClr val="AA0000"/>
                </a:solidFill>
                <a:latin typeface="Consolas" panose="020B0609020204030204" pitchFamily="49" charset="0"/>
              </a:rPr>
              <a:t>$this -&gt; </a:t>
            </a:r>
            <a:r>
              <a:rPr lang="en-US" sz="1600" dirty="0">
                <a:solidFill>
                  <a:srgbClr val="1E90FF"/>
                </a:solidFill>
                <a:latin typeface="Consolas" panose="020B0609020204030204" pitchFamily="49" charset="0"/>
              </a:rPr>
              <a:t>name; </a:t>
            </a:r>
          </a:p>
          <a:p>
            <a:pPr marL="82550" indent="0">
              <a:buNone/>
            </a:pPr>
            <a:r>
              <a:rPr lang="en-US" sz="1600" dirty="0">
                <a:latin typeface="Consolas" panose="020B0609020204030204" pitchFamily="49" charset="0"/>
              </a:rPr>
              <a:t>} </a:t>
            </a:r>
          </a:p>
          <a:p>
            <a:pPr marL="82550" indent="0">
              <a:buNone/>
            </a:pPr>
            <a:r>
              <a:rPr lang="en-US" sz="1600" dirty="0">
                <a:latin typeface="Consolas" panose="020B0609020204030204" pitchFamily="49" charset="0"/>
              </a:rPr>
              <a:t>}</a:t>
            </a:r>
          </a:p>
        </p:txBody>
      </p:sp>
    </p:spTree>
    <p:extLst>
      <p:ext uri="{BB962C8B-B14F-4D97-AF65-F5344CB8AC3E}">
        <p14:creationId xmlns:p14="http://schemas.microsoft.com/office/powerpoint/2010/main" val="2347660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a Class [2]</a:t>
            </a:r>
            <a:endParaRPr lang="en-US" dirty="0"/>
          </a:p>
        </p:txBody>
      </p:sp>
      <p:sp>
        <p:nvSpPr>
          <p:cNvPr id="3" name="Content Placeholder 2"/>
          <p:cNvSpPr>
            <a:spLocks noGrp="1"/>
          </p:cNvSpPr>
          <p:nvPr>
            <p:ph idx="1"/>
          </p:nvPr>
        </p:nvSpPr>
        <p:spPr>
          <a:xfrm>
            <a:off x="571473" y="1052736"/>
            <a:ext cx="8429684" cy="2880320"/>
          </a:xfrm>
        </p:spPr>
        <p:txBody>
          <a:bodyPr/>
          <a:lstStyle/>
          <a:p>
            <a:r>
              <a:rPr lang="en-US" dirty="0"/>
              <a:t>Properties and functions can be declared as </a:t>
            </a:r>
            <a:endParaRPr lang="en-US" dirty="0" smtClean="0"/>
          </a:p>
          <a:p>
            <a:pPr lvl="1"/>
            <a:r>
              <a:rPr lang="en-US" dirty="0" smtClean="0"/>
              <a:t>“</a:t>
            </a:r>
            <a:r>
              <a:rPr lang="en-US" b="1" dirty="0"/>
              <a:t>public</a:t>
            </a:r>
            <a:r>
              <a:rPr lang="en-US" dirty="0"/>
              <a:t>” (accessible outside the object’s scope), </a:t>
            </a:r>
            <a:endParaRPr lang="en-US" dirty="0" smtClean="0"/>
          </a:p>
          <a:p>
            <a:pPr lvl="1"/>
            <a:r>
              <a:rPr lang="en-US" dirty="0" smtClean="0"/>
              <a:t>“</a:t>
            </a:r>
            <a:r>
              <a:rPr lang="en-US" b="1" dirty="0"/>
              <a:t>private</a:t>
            </a:r>
            <a:r>
              <a:rPr lang="en-US" dirty="0"/>
              <a:t>” (accessible only by methods within the same class), </a:t>
            </a:r>
            <a:endParaRPr lang="en-US" dirty="0" smtClean="0"/>
          </a:p>
          <a:p>
            <a:pPr lvl="1"/>
            <a:r>
              <a:rPr lang="en-US" dirty="0" smtClean="0"/>
              <a:t>or </a:t>
            </a:r>
            <a:r>
              <a:rPr lang="en-US" dirty="0"/>
              <a:t>“</a:t>
            </a:r>
            <a:r>
              <a:rPr lang="en-US" b="1" dirty="0"/>
              <a:t>protected</a:t>
            </a:r>
            <a:r>
              <a:rPr lang="en-US" dirty="0"/>
              <a:t>” (accessible only through the class methods and the class methods of classes inheriting from the </a:t>
            </a:r>
            <a:r>
              <a:rPr lang="en-US" dirty="0" smtClean="0"/>
              <a:t>class</a:t>
            </a:r>
            <a:r>
              <a:rPr lang="en-US" dirty="0"/>
              <a:t>)</a:t>
            </a:r>
            <a:r>
              <a:rPr lang="en-US" dirty="0" smtClean="0"/>
              <a:t>.  </a:t>
            </a:r>
            <a:endParaRPr lang="en-US" dirty="0"/>
          </a:p>
          <a:p>
            <a:r>
              <a:rPr lang="en-US" dirty="0"/>
              <a:t>Note that unless a property is going to be explicitly declared as public, private, or protected, it need not be declared before being used (like regular PHP variables).</a:t>
            </a:r>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15</a:t>
            </a:fld>
            <a:endParaRPr lang="mn-MN"/>
          </a:p>
        </p:txBody>
      </p:sp>
      <p:sp>
        <p:nvSpPr>
          <p:cNvPr id="5" name="Text Box 2"/>
          <p:cNvSpPr txBox="1">
            <a:spLocks noChangeArrowheads="1"/>
          </p:cNvSpPr>
          <p:nvPr/>
        </p:nvSpPr>
        <p:spPr bwMode="auto">
          <a:xfrm>
            <a:off x="971600" y="3789040"/>
            <a:ext cx="7632848" cy="2945638"/>
          </a:xfrm>
          <a:prstGeom prst="rect">
            <a:avLst/>
          </a:prstGeom>
          <a:solidFill>
            <a:schemeClr val="bg1"/>
          </a:solidFill>
          <a:ln w="28575">
            <a:solidFill>
              <a:schemeClr val="tx1"/>
            </a:solidFill>
            <a:miter lim="800000"/>
            <a:headEnd type="none" w="sm" len="sm"/>
            <a:tailEnd type="none" w="sm" len="sm"/>
          </a:ln>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20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Wingdings" pitchFamily="2" charset="2"/>
              <a:buChar char="§"/>
              <a:defRPr sz="1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1">
                  <a:lumMod val="75000"/>
                </a:schemeClr>
              </a:buClr>
              <a:buFont typeface="Courier New" pitchFamily="49" charset="0"/>
              <a:buChar char="o"/>
              <a:defRPr sz="16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14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14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550" indent="0">
              <a:buNone/>
            </a:pPr>
            <a:r>
              <a:rPr lang="en-US" sz="1600" dirty="0">
                <a:solidFill>
                  <a:srgbClr val="0000AA"/>
                </a:solidFill>
                <a:latin typeface="Consolas" panose="020B0609020204030204" pitchFamily="49" charset="0"/>
              </a:rPr>
              <a:t>class </a:t>
            </a:r>
            <a:r>
              <a:rPr lang="en-US" sz="1600" u="sng" dirty="0">
                <a:solidFill>
                  <a:srgbClr val="00AA00"/>
                </a:solidFill>
                <a:latin typeface="Consolas" panose="020B0609020204030204" pitchFamily="49" charset="0"/>
              </a:rPr>
              <a:t>Person { </a:t>
            </a:r>
          </a:p>
          <a:p>
            <a:pPr marL="82550" indent="0">
              <a:buNone/>
            </a:pPr>
            <a:r>
              <a:rPr lang="en-US" sz="1600" dirty="0" smtClean="0">
                <a:solidFill>
                  <a:srgbClr val="0000AA"/>
                </a:solidFill>
                <a:latin typeface="Consolas" panose="020B0609020204030204" pitchFamily="49" charset="0"/>
              </a:rPr>
              <a:t>  protected </a:t>
            </a:r>
            <a:r>
              <a:rPr lang="en-US" sz="1600" dirty="0">
                <a:solidFill>
                  <a:srgbClr val="AA0000"/>
                </a:solidFill>
                <a:latin typeface="Consolas" panose="020B0609020204030204" pitchFamily="49" charset="0"/>
              </a:rPr>
              <a:t>$name;</a:t>
            </a:r>
          </a:p>
          <a:p>
            <a:pPr marL="82550" indent="0">
              <a:buNone/>
            </a:pPr>
            <a:r>
              <a:rPr lang="en-US" sz="1600" dirty="0" smtClean="0">
                <a:solidFill>
                  <a:srgbClr val="0000AA"/>
                </a:solidFill>
                <a:latin typeface="Consolas" panose="020B0609020204030204" pitchFamily="49" charset="0"/>
              </a:rPr>
              <a:t>  protected </a:t>
            </a:r>
            <a:r>
              <a:rPr lang="en-US" sz="1600" dirty="0">
                <a:solidFill>
                  <a:srgbClr val="AA0000"/>
                </a:solidFill>
                <a:latin typeface="Consolas" panose="020B0609020204030204" pitchFamily="49" charset="0"/>
              </a:rPr>
              <a:t>$age;</a:t>
            </a:r>
          </a:p>
          <a:p>
            <a:pPr marL="82550" indent="0">
              <a:buNone/>
            </a:pPr>
            <a:r>
              <a:rPr lang="en-US" sz="1600" dirty="0" smtClean="0">
                <a:solidFill>
                  <a:srgbClr val="0000AA"/>
                </a:solidFill>
                <a:latin typeface="Consolas" panose="020B0609020204030204" pitchFamily="49" charset="0"/>
              </a:rPr>
              <a:t>  function </a:t>
            </a:r>
            <a:r>
              <a:rPr lang="en-US" sz="1600" dirty="0" err="1">
                <a:solidFill>
                  <a:srgbClr val="00AA00"/>
                </a:solidFill>
                <a:latin typeface="Consolas" panose="020B0609020204030204" pitchFamily="49" charset="0"/>
              </a:rPr>
              <a:t>set_name</a:t>
            </a:r>
            <a:r>
              <a:rPr lang="en-US" sz="1600" dirty="0">
                <a:solidFill>
                  <a:srgbClr val="00AA00"/>
                </a:solidFill>
                <a:latin typeface="Consolas" panose="020B0609020204030204" pitchFamily="49" charset="0"/>
              </a:rPr>
              <a:t>(</a:t>
            </a:r>
            <a:r>
              <a:rPr lang="en-US" sz="1600" dirty="0">
                <a:solidFill>
                  <a:srgbClr val="AA0000"/>
                </a:solidFill>
                <a:latin typeface="Consolas" panose="020B0609020204030204" pitchFamily="49" charset="0"/>
              </a:rPr>
              <a:t>$</a:t>
            </a:r>
            <a:r>
              <a:rPr lang="en-US" sz="1600" dirty="0" err="1">
                <a:solidFill>
                  <a:srgbClr val="AA0000"/>
                </a:solidFill>
                <a:latin typeface="Consolas" panose="020B0609020204030204" pitchFamily="49" charset="0"/>
              </a:rPr>
              <a:t>new_name</a:t>
            </a:r>
            <a:r>
              <a:rPr lang="en-US" sz="1600" dirty="0">
                <a:solidFill>
                  <a:srgbClr val="AA0000"/>
                </a:solidFill>
                <a:latin typeface="Consolas" panose="020B0609020204030204" pitchFamily="49" charset="0"/>
              </a:rPr>
              <a:t>) { </a:t>
            </a:r>
          </a:p>
          <a:p>
            <a:pPr marL="82550" indent="0">
              <a:buNone/>
            </a:pPr>
            <a:r>
              <a:rPr lang="en-US" sz="1600" dirty="0" smtClean="0">
                <a:solidFill>
                  <a:srgbClr val="AA0000"/>
                </a:solidFill>
                <a:latin typeface="Consolas" panose="020B0609020204030204" pitchFamily="49" charset="0"/>
              </a:rPr>
              <a:t>    $</a:t>
            </a:r>
            <a:r>
              <a:rPr lang="en-US" sz="1600" dirty="0">
                <a:solidFill>
                  <a:srgbClr val="AA0000"/>
                </a:solidFill>
                <a:latin typeface="Consolas" panose="020B0609020204030204" pitchFamily="49" charset="0"/>
              </a:rPr>
              <a:t>name = $this -&gt; </a:t>
            </a:r>
            <a:r>
              <a:rPr lang="en-US" sz="1600" dirty="0" err="1">
                <a:solidFill>
                  <a:srgbClr val="1E90FF"/>
                </a:solidFill>
                <a:latin typeface="Consolas" panose="020B0609020204030204" pitchFamily="49" charset="0"/>
              </a:rPr>
              <a:t>new_name</a:t>
            </a:r>
            <a:r>
              <a:rPr lang="en-US" sz="1600" dirty="0">
                <a:solidFill>
                  <a:srgbClr val="1E90FF"/>
                </a:solidFill>
                <a:latin typeface="Consolas" panose="020B0609020204030204" pitchFamily="49" charset="0"/>
              </a:rPr>
              <a:t>; </a:t>
            </a:r>
          </a:p>
          <a:p>
            <a:pPr marL="82550" indent="0">
              <a:buNone/>
            </a:pPr>
            <a:r>
              <a:rPr lang="en-US" sz="1600" dirty="0" smtClean="0">
                <a:latin typeface="Consolas" panose="020B0609020204030204" pitchFamily="49" charset="0"/>
              </a:rPr>
              <a:t>  } </a:t>
            </a:r>
            <a:endParaRPr lang="en-US" sz="1600" dirty="0">
              <a:latin typeface="Consolas" panose="020B0609020204030204" pitchFamily="49" charset="0"/>
            </a:endParaRPr>
          </a:p>
          <a:p>
            <a:pPr marL="82550" indent="0">
              <a:buNone/>
            </a:pPr>
            <a:r>
              <a:rPr lang="en-US" sz="1600" dirty="0" smtClean="0">
                <a:solidFill>
                  <a:srgbClr val="0000AA"/>
                </a:solidFill>
                <a:latin typeface="Consolas" panose="020B0609020204030204" pitchFamily="49" charset="0"/>
              </a:rPr>
              <a:t>  function </a:t>
            </a:r>
            <a:r>
              <a:rPr lang="en-US" sz="1600" dirty="0" err="1">
                <a:solidFill>
                  <a:srgbClr val="00AA00"/>
                </a:solidFill>
                <a:latin typeface="Consolas" panose="020B0609020204030204" pitchFamily="49" charset="0"/>
              </a:rPr>
              <a:t>get_name</a:t>
            </a:r>
            <a:r>
              <a:rPr lang="en-US" sz="1600" dirty="0">
                <a:solidFill>
                  <a:srgbClr val="00AA00"/>
                </a:solidFill>
                <a:latin typeface="Consolas" panose="020B0609020204030204" pitchFamily="49" charset="0"/>
              </a:rPr>
              <a:t>() { </a:t>
            </a:r>
          </a:p>
          <a:p>
            <a:pPr marL="82550" indent="0">
              <a:buNone/>
            </a:pPr>
            <a:r>
              <a:rPr lang="en-US" sz="1600" dirty="0" smtClean="0">
                <a:solidFill>
                  <a:srgbClr val="0000AA"/>
                </a:solidFill>
                <a:latin typeface="Consolas" panose="020B0609020204030204" pitchFamily="49" charset="0"/>
              </a:rPr>
              <a:t>    return </a:t>
            </a:r>
            <a:r>
              <a:rPr lang="en-US" sz="1600" dirty="0">
                <a:solidFill>
                  <a:srgbClr val="AA0000"/>
                </a:solidFill>
                <a:latin typeface="Consolas" panose="020B0609020204030204" pitchFamily="49" charset="0"/>
              </a:rPr>
              <a:t>$this -&gt; </a:t>
            </a:r>
            <a:r>
              <a:rPr lang="en-US" sz="1600" dirty="0">
                <a:solidFill>
                  <a:srgbClr val="1E90FF"/>
                </a:solidFill>
                <a:latin typeface="Consolas" panose="020B0609020204030204" pitchFamily="49" charset="0"/>
              </a:rPr>
              <a:t>name; </a:t>
            </a:r>
          </a:p>
          <a:p>
            <a:pPr marL="82550" indent="0">
              <a:buNone/>
            </a:pPr>
            <a:r>
              <a:rPr lang="en-US" sz="1600" dirty="0" smtClean="0">
                <a:latin typeface="Consolas" panose="020B0609020204030204" pitchFamily="49" charset="0"/>
              </a:rPr>
              <a:t>  } }</a:t>
            </a:r>
            <a:endParaRPr lang="en-US" sz="1600" dirty="0">
              <a:latin typeface="Consolas" panose="020B0609020204030204" pitchFamily="49" charset="0"/>
            </a:endParaRPr>
          </a:p>
        </p:txBody>
      </p:sp>
    </p:spTree>
    <p:extLst>
      <p:ext uri="{BB962C8B-B14F-4D97-AF65-F5344CB8AC3E}">
        <p14:creationId xmlns:p14="http://schemas.microsoft.com/office/powerpoint/2010/main" val="1073253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a Class [3]</a:t>
            </a:r>
            <a:endParaRPr lang="en-US" dirty="0"/>
          </a:p>
        </p:txBody>
      </p:sp>
      <p:sp>
        <p:nvSpPr>
          <p:cNvPr id="3" name="Content Placeholder 2"/>
          <p:cNvSpPr>
            <a:spLocks noGrp="1"/>
          </p:cNvSpPr>
          <p:nvPr>
            <p:ph idx="1"/>
          </p:nvPr>
        </p:nvSpPr>
        <p:spPr>
          <a:xfrm>
            <a:off x="571473" y="1052736"/>
            <a:ext cx="8429684" cy="2880320"/>
          </a:xfrm>
        </p:spPr>
        <p:txBody>
          <a:bodyPr/>
          <a:lstStyle/>
          <a:p>
            <a:r>
              <a:rPr lang="en-US" dirty="0"/>
              <a:t>Classes can also have </a:t>
            </a:r>
            <a:endParaRPr lang="en-US" dirty="0" smtClean="0"/>
          </a:p>
          <a:p>
            <a:pPr lvl="1"/>
            <a:r>
              <a:rPr lang="en-US" dirty="0" smtClean="0"/>
              <a:t>constants </a:t>
            </a:r>
            <a:r>
              <a:rPr lang="en-US" dirty="0"/>
              <a:t>defined (using the “</a:t>
            </a:r>
            <a:r>
              <a:rPr lang="en-US" dirty="0" err="1"/>
              <a:t>const</a:t>
            </a:r>
            <a:r>
              <a:rPr lang="en-US" dirty="0"/>
              <a:t>” keyword</a:t>
            </a:r>
            <a:r>
              <a:rPr lang="en-US" dirty="0" smtClean="0"/>
              <a:t>)</a:t>
            </a:r>
          </a:p>
          <a:p>
            <a:pPr lvl="1"/>
            <a:r>
              <a:rPr lang="en-US" dirty="0" smtClean="0"/>
              <a:t>static </a:t>
            </a:r>
            <a:r>
              <a:rPr lang="en-US" dirty="0"/>
              <a:t>properties and functions (using the keyword “static” before “</a:t>
            </a:r>
            <a:r>
              <a:rPr lang="en-US" dirty="0" err="1"/>
              <a:t>var</a:t>
            </a:r>
            <a:r>
              <a:rPr lang="en-US" dirty="0"/>
              <a:t>” or “function</a:t>
            </a:r>
            <a:r>
              <a:rPr lang="en-US" dirty="0" smtClean="0"/>
              <a:t>”)</a:t>
            </a:r>
          </a:p>
          <a:p>
            <a:pPr lvl="1"/>
            <a:r>
              <a:rPr lang="en-US" dirty="0" smtClean="0"/>
              <a:t>constructors </a:t>
            </a:r>
            <a:r>
              <a:rPr lang="en-US" dirty="0"/>
              <a:t>and destructors (see below). </a:t>
            </a:r>
          </a:p>
          <a:p>
            <a:r>
              <a:rPr lang="en-US" dirty="0"/>
              <a:t>Static properties and functions are accessed (see below) using a different format than usual for objects, and static functions cannot access the objects properties (i.e. the variable $this is not defined inside of a static function). </a:t>
            </a:r>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16</a:t>
            </a:fld>
            <a:endParaRPr lang="mn-MN"/>
          </a:p>
        </p:txBody>
      </p:sp>
      <p:sp>
        <p:nvSpPr>
          <p:cNvPr id="6" name="TextBox 5"/>
          <p:cNvSpPr txBox="1"/>
          <p:nvPr/>
        </p:nvSpPr>
        <p:spPr>
          <a:xfrm>
            <a:off x="1043608" y="4179095"/>
            <a:ext cx="7739073" cy="2462213"/>
          </a:xfrm>
          <a:prstGeom prst="rect">
            <a:avLst/>
          </a:prstGeom>
          <a:solidFill>
            <a:schemeClr val="bg1"/>
          </a:solidFill>
          <a:ln w="28575">
            <a:solidFill>
              <a:schemeClr val="tx1"/>
            </a:solidFill>
          </a:ln>
        </p:spPr>
        <p:txBody>
          <a:bodyPr wrap="square" rtlCol="0">
            <a:spAutoFit/>
          </a:bodyPr>
          <a:lstStyle/>
          <a:p>
            <a:r>
              <a:rPr lang="en-US" sz="1400" b="1" dirty="0">
                <a:latin typeface="Consolas" panose="020B0609020204030204" pitchFamily="49" charset="0"/>
              </a:rPr>
              <a:t>&lt;?</a:t>
            </a:r>
            <a:r>
              <a:rPr lang="en-US" sz="1400" b="1" dirty="0" err="1" smtClean="0">
                <a:latin typeface="Consolas" panose="020B0609020204030204" pitchFamily="49" charset="0"/>
              </a:rPr>
              <a:t>php</a:t>
            </a:r>
            <a:endParaRPr lang="en-US" sz="1400" b="1" dirty="0">
              <a:latin typeface="Consolas" panose="020B0609020204030204" pitchFamily="49" charset="0"/>
            </a:endParaRPr>
          </a:p>
          <a:p>
            <a:r>
              <a:rPr lang="en-US" sz="1400" b="1" dirty="0">
                <a:solidFill>
                  <a:srgbClr val="0000AA"/>
                </a:solidFill>
                <a:latin typeface="Consolas" panose="020B0609020204030204" pitchFamily="49" charset="0"/>
              </a:rPr>
              <a:t>class </a:t>
            </a:r>
            <a:r>
              <a:rPr lang="en-US" sz="1400" b="1" u="sng" dirty="0" err="1">
                <a:solidFill>
                  <a:srgbClr val="00AA00"/>
                </a:solidFill>
                <a:latin typeface="Consolas" panose="020B0609020204030204" pitchFamily="49" charset="0"/>
              </a:rPr>
              <a:t>HTMLtable</a:t>
            </a:r>
            <a:r>
              <a:rPr lang="en-US" sz="1400" b="1" u="sng" dirty="0">
                <a:solidFill>
                  <a:srgbClr val="00AA00"/>
                </a:solidFill>
                <a:latin typeface="Consolas" panose="020B0609020204030204" pitchFamily="49" charset="0"/>
              </a:rPr>
              <a:t> {</a:t>
            </a:r>
          </a:p>
          <a:p>
            <a:r>
              <a:rPr lang="en-US" sz="1400" b="1" dirty="0">
                <a:latin typeface="Consolas" panose="020B0609020204030204" pitchFamily="49" charset="0"/>
              </a:rPr>
              <a:t>   </a:t>
            </a:r>
            <a:r>
              <a:rPr lang="en-US" sz="1400" b="1" dirty="0">
                <a:solidFill>
                  <a:srgbClr val="0000AA"/>
                </a:solidFill>
                <a:latin typeface="Consolas" panose="020B0609020204030204" pitchFamily="49" charset="0"/>
              </a:rPr>
              <a:t>static function </a:t>
            </a:r>
            <a:r>
              <a:rPr lang="en-US" sz="1400" b="1" dirty="0">
                <a:solidFill>
                  <a:srgbClr val="00AA00"/>
                </a:solidFill>
                <a:latin typeface="Consolas" panose="020B0609020204030204" pitchFamily="49" charset="0"/>
              </a:rPr>
              <a:t>start() {</a:t>
            </a:r>
          </a:p>
          <a:p>
            <a:r>
              <a:rPr lang="en-US" sz="1400" b="1" dirty="0">
                <a:latin typeface="Consolas" panose="020B0609020204030204" pitchFamily="49" charset="0"/>
              </a:rPr>
              <a:t>     </a:t>
            </a:r>
            <a:r>
              <a:rPr lang="en-US" sz="1400" b="1" dirty="0">
                <a:solidFill>
                  <a:srgbClr val="0000AA"/>
                </a:solidFill>
                <a:latin typeface="Consolas" panose="020B0609020204030204" pitchFamily="49" charset="0"/>
              </a:rPr>
              <a:t>echo </a:t>
            </a:r>
            <a:r>
              <a:rPr lang="en-US" sz="1400" b="1" dirty="0">
                <a:solidFill>
                  <a:srgbClr val="AA5500"/>
                </a:solidFill>
                <a:latin typeface="Consolas" panose="020B0609020204030204" pitchFamily="49" charset="0"/>
              </a:rPr>
              <a:t>"&lt;table&gt; \n";</a:t>
            </a:r>
          </a:p>
          <a:p>
            <a:r>
              <a:rPr lang="en-US" sz="1400" b="1" dirty="0">
                <a:latin typeface="Consolas" panose="020B0609020204030204" pitchFamily="49" charset="0"/>
              </a:rPr>
              <a:t>   }</a:t>
            </a:r>
          </a:p>
          <a:p>
            <a:r>
              <a:rPr lang="en-US" sz="1400" b="1" dirty="0">
                <a:latin typeface="Consolas" panose="020B0609020204030204" pitchFamily="49" charset="0"/>
              </a:rPr>
              <a:t>   </a:t>
            </a:r>
            <a:r>
              <a:rPr lang="en-US" sz="1400" b="1" dirty="0">
                <a:solidFill>
                  <a:srgbClr val="0000AA"/>
                </a:solidFill>
                <a:latin typeface="Consolas" panose="020B0609020204030204" pitchFamily="49" charset="0"/>
              </a:rPr>
              <a:t>static function </a:t>
            </a:r>
            <a:r>
              <a:rPr lang="en-US" sz="1400" b="1" dirty="0">
                <a:solidFill>
                  <a:srgbClr val="00AA00"/>
                </a:solidFill>
                <a:latin typeface="Consolas" panose="020B0609020204030204" pitchFamily="49" charset="0"/>
              </a:rPr>
              <a:t>end() {</a:t>
            </a:r>
          </a:p>
          <a:p>
            <a:r>
              <a:rPr lang="en-US" sz="1400" b="1" dirty="0">
                <a:latin typeface="Consolas" panose="020B0609020204030204" pitchFamily="49" charset="0"/>
              </a:rPr>
              <a:t>     </a:t>
            </a:r>
            <a:r>
              <a:rPr lang="en-US" sz="1400" b="1" dirty="0">
                <a:solidFill>
                  <a:srgbClr val="0000AA"/>
                </a:solidFill>
                <a:latin typeface="Consolas" panose="020B0609020204030204" pitchFamily="49" charset="0"/>
              </a:rPr>
              <a:t>echo </a:t>
            </a:r>
            <a:r>
              <a:rPr lang="en-US" sz="1400" b="1" dirty="0">
                <a:solidFill>
                  <a:srgbClr val="AA5500"/>
                </a:solidFill>
                <a:latin typeface="Consolas" panose="020B0609020204030204" pitchFamily="49" charset="0"/>
              </a:rPr>
              <a:t>"&lt;/table&gt; \n";</a:t>
            </a:r>
          </a:p>
          <a:p>
            <a:r>
              <a:rPr lang="en-US" sz="1400" b="1" dirty="0">
                <a:latin typeface="Consolas" panose="020B0609020204030204" pitchFamily="49" charset="0"/>
              </a:rPr>
              <a:t>   }</a:t>
            </a:r>
          </a:p>
          <a:p>
            <a:r>
              <a:rPr lang="en-US" sz="1400" b="1" dirty="0" smtClean="0">
                <a:latin typeface="Consolas" panose="020B0609020204030204" pitchFamily="49" charset="0"/>
              </a:rPr>
              <a:t>}</a:t>
            </a:r>
            <a:endParaRPr lang="en-US" sz="1400" b="1" dirty="0">
              <a:latin typeface="Consolas" panose="020B0609020204030204" pitchFamily="49" charset="0"/>
            </a:endParaRPr>
          </a:p>
          <a:p>
            <a:r>
              <a:rPr lang="en-US" sz="1400" b="1" dirty="0" err="1">
                <a:latin typeface="Consolas" panose="020B0609020204030204" pitchFamily="49" charset="0"/>
              </a:rPr>
              <a:t>HTMLtable</a:t>
            </a:r>
            <a:r>
              <a:rPr lang="en-US" sz="1400" b="1" dirty="0">
                <a:latin typeface="Consolas" panose="020B0609020204030204" pitchFamily="49" charset="0"/>
              </a:rPr>
              <a:t>::</a:t>
            </a:r>
            <a:r>
              <a:rPr lang="en-US" sz="1400" b="1" dirty="0">
                <a:solidFill>
                  <a:srgbClr val="1E90FF"/>
                </a:solidFill>
                <a:latin typeface="Consolas" panose="020B0609020204030204" pitchFamily="49" charset="0"/>
              </a:rPr>
              <a:t>start();</a:t>
            </a:r>
          </a:p>
          <a:p>
            <a:r>
              <a:rPr lang="en-US" sz="1400" b="1" dirty="0">
                <a:solidFill>
                  <a:srgbClr val="4C8317"/>
                </a:solidFill>
                <a:latin typeface="Consolas" panose="020B0609020204030204" pitchFamily="49" charset="0"/>
              </a:rPr>
              <a:t>?&gt;</a:t>
            </a:r>
          </a:p>
        </p:txBody>
      </p:sp>
    </p:spTree>
    <p:extLst>
      <p:ext uri="{BB962C8B-B14F-4D97-AF65-F5344CB8AC3E}">
        <p14:creationId xmlns:p14="http://schemas.microsoft.com/office/powerpoint/2010/main" val="3190634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properties and methods</a:t>
            </a:r>
          </a:p>
        </p:txBody>
      </p:sp>
      <p:sp>
        <p:nvSpPr>
          <p:cNvPr id="3" name="Content Placeholder 2"/>
          <p:cNvSpPr>
            <a:spLocks noGrp="1"/>
          </p:cNvSpPr>
          <p:nvPr>
            <p:ph idx="1"/>
          </p:nvPr>
        </p:nvSpPr>
        <p:spPr>
          <a:xfrm>
            <a:off x="571473" y="1052736"/>
            <a:ext cx="8429684" cy="792088"/>
          </a:xfrm>
        </p:spPr>
        <p:txBody>
          <a:bodyPr/>
          <a:lstStyle/>
          <a:p>
            <a:r>
              <a:rPr lang="en-US" dirty="0"/>
              <a:t>Once you have an object, you access methods and properties (variables) of the object using the </a:t>
            </a:r>
            <a:r>
              <a:rPr lang="en-US" b="1" dirty="0"/>
              <a:t>-&gt;</a:t>
            </a:r>
            <a:r>
              <a:rPr lang="en-US" dirty="0"/>
              <a:t> notation.</a:t>
            </a:r>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17</a:t>
            </a:fld>
            <a:endParaRPr lang="mn-MN"/>
          </a:p>
        </p:txBody>
      </p:sp>
      <p:sp>
        <p:nvSpPr>
          <p:cNvPr id="6" name="TextBox 5"/>
          <p:cNvSpPr txBox="1"/>
          <p:nvPr/>
        </p:nvSpPr>
        <p:spPr>
          <a:xfrm>
            <a:off x="874702" y="2110196"/>
            <a:ext cx="7739073" cy="3970318"/>
          </a:xfrm>
          <a:prstGeom prst="rect">
            <a:avLst/>
          </a:prstGeom>
          <a:solidFill>
            <a:schemeClr val="bg1"/>
          </a:solidFill>
          <a:ln w="28575">
            <a:solidFill>
              <a:schemeClr val="tx1"/>
            </a:solidFill>
          </a:ln>
        </p:spPr>
        <p:txBody>
          <a:bodyPr wrap="square" rtlCol="0">
            <a:spAutoFit/>
          </a:bodyPr>
          <a:lstStyle/>
          <a:p>
            <a:r>
              <a:rPr lang="en-US" dirty="0" smtClean="0">
                <a:latin typeface="Consolas" panose="020B0609020204030204" pitchFamily="49" charset="0"/>
              </a:rPr>
              <a:t>&lt;?</a:t>
            </a:r>
            <a:r>
              <a:rPr lang="en-US" dirty="0" err="1">
                <a:latin typeface="Consolas" panose="020B0609020204030204" pitchFamily="49" charset="0"/>
              </a:rPr>
              <a:t>php</a:t>
            </a:r>
            <a:endParaRPr lang="en-US" dirty="0">
              <a:latin typeface="Consolas" panose="020B0609020204030204" pitchFamily="49" charset="0"/>
            </a:endParaRPr>
          </a:p>
          <a:p>
            <a:endParaRPr lang="en-US" dirty="0">
              <a:latin typeface="Consolas" panose="020B0609020204030204" pitchFamily="49" charset="0"/>
            </a:endParaRPr>
          </a:p>
          <a:p>
            <a:r>
              <a:rPr lang="en-US" dirty="0">
                <a:solidFill>
                  <a:srgbClr val="AA0000"/>
                </a:solidFill>
                <a:latin typeface="Consolas" panose="020B0609020204030204" pitchFamily="49" charset="0"/>
              </a:rPr>
              <a:t>$me = </a:t>
            </a:r>
            <a:r>
              <a:rPr lang="en-US" dirty="0">
                <a:solidFill>
                  <a:srgbClr val="0000AA"/>
                </a:solidFill>
                <a:latin typeface="Consolas" panose="020B0609020204030204" pitchFamily="49" charset="0"/>
              </a:rPr>
              <a:t>new Person;</a:t>
            </a:r>
          </a:p>
          <a:p>
            <a:endParaRPr lang="en-US" dirty="0">
              <a:latin typeface="Consolas" panose="020B0609020204030204" pitchFamily="49" charset="0"/>
            </a:endParaRPr>
          </a:p>
          <a:p>
            <a:r>
              <a:rPr lang="en-US" dirty="0">
                <a:solidFill>
                  <a:srgbClr val="AA0000"/>
                </a:solidFill>
                <a:latin typeface="Consolas" panose="020B0609020204030204" pitchFamily="49" charset="0"/>
              </a:rPr>
              <a:t>$me -&gt; </a:t>
            </a:r>
            <a:r>
              <a:rPr lang="en-US" dirty="0" err="1">
                <a:solidFill>
                  <a:srgbClr val="1E90FF"/>
                </a:solidFill>
                <a:latin typeface="Consolas" panose="020B0609020204030204" pitchFamily="49" charset="0"/>
              </a:rPr>
              <a:t>set_name</a:t>
            </a:r>
            <a:r>
              <a:rPr lang="en-US" dirty="0">
                <a:solidFill>
                  <a:srgbClr val="1E90FF"/>
                </a:solidFill>
                <a:latin typeface="Consolas" panose="020B0609020204030204" pitchFamily="49" charset="0"/>
              </a:rPr>
              <a:t>(</a:t>
            </a:r>
            <a:r>
              <a:rPr lang="en-US" dirty="0">
                <a:solidFill>
                  <a:srgbClr val="AA5500"/>
                </a:solidFill>
                <a:latin typeface="Consolas" panose="020B0609020204030204" pitchFamily="49" charset="0"/>
              </a:rPr>
              <a:t>"Russ");</a:t>
            </a:r>
          </a:p>
          <a:p>
            <a:r>
              <a:rPr lang="en-US" dirty="0">
                <a:solidFill>
                  <a:srgbClr val="AA0000"/>
                </a:solidFill>
                <a:latin typeface="Consolas" panose="020B0609020204030204" pitchFamily="49" charset="0"/>
              </a:rPr>
              <a:t>$me -&gt; </a:t>
            </a:r>
            <a:r>
              <a:rPr lang="en-US" dirty="0" err="1">
                <a:solidFill>
                  <a:srgbClr val="1E90FF"/>
                </a:solidFill>
                <a:latin typeface="Consolas" panose="020B0609020204030204" pitchFamily="49" charset="0"/>
              </a:rPr>
              <a:t>print_name</a:t>
            </a:r>
            <a:r>
              <a:rPr lang="en-US" dirty="0">
                <a:solidFill>
                  <a:srgbClr val="1E90FF"/>
                </a:solidFill>
                <a:latin typeface="Consolas" panose="020B0609020204030204" pitchFamily="49" charset="0"/>
              </a:rPr>
              <a:t>();</a:t>
            </a:r>
          </a:p>
          <a:p>
            <a:r>
              <a:rPr lang="en-US" dirty="0">
                <a:solidFill>
                  <a:srgbClr val="AA0000"/>
                </a:solidFill>
                <a:latin typeface="Consolas" panose="020B0609020204030204" pitchFamily="49" charset="0"/>
              </a:rPr>
              <a:t>$name = $me -&gt; </a:t>
            </a:r>
            <a:r>
              <a:rPr lang="en-US" dirty="0" err="1">
                <a:solidFill>
                  <a:srgbClr val="1E90FF"/>
                </a:solidFill>
                <a:latin typeface="Consolas" panose="020B0609020204030204" pitchFamily="49" charset="0"/>
              </a:rPr>
              <a:t>get_name</a:t>
            </a:r>
            <a:r>
              <a:rPr lang="en-US" dirty="0">
                <a:solidFill>
                  <a:srgbClr val="1E90FF"/>
                </a:solidFill>
                <a:latin typeface="Consolas" panose="020B0609020204030204" pitchFamily="49" charset="0"/>
              </a:rPr>
              <a:t>();</a:t>
            </a:r>
          </a:p>
          <a:p>
            <a:r>
              <a:rPr lang="en-US" dirty="0">
                <a:solidFill>
                  <a:srgbClr val="0000AA"/>
                </a:solidFill>
                <a:latin typeface="Consolas" panose="020B0609020204030204" pitchFamily="49" charset="0"/>
              </a:rPr>
              <a:t>echo </a:t>
            </a:r>
            <a:r>
              <a:rPr lang="en-US" dirty="0">
                <a:solidFill>
                  <a:srgbClr val="AA0000"/>
                </a:solidFill>
                <a:latin typeface="Consolas" panose="020B0609020204030204" pitchFamily="49" charset="0"/>
              </a:rPr>
              <a:t>$me -&gt; </a:t>
            </a:r>
            <a:r>
              <a:rPr lang="en-US" dirty="0" err="1">
                <a:solidFill>
                  <a:srgbClr val="1E90FF"/>
                </a:solidFill>
                <a:latin typeface="Consolas" panose="020B0609020204030204" pitchFamily="49" charset="0"/>
              </a:rPr>
              <a:t>get_name</a:t>
            </a:r>
            <a:r>
              <a:rPr lang="en-US" dirty="0">
                <a:solidFill>
                  <a:srgbClr val="1E90FF"/>
                </a:solidFill>
                <a:latin typeface="Consolas" panose="020B0609020204030204" pitchFamily="49" charset="0"/>
              </a:rPr>
              <a:t>();</a:t>
            </a:r>
          </a:p>
          <a:p>
            <a:endParaRPr lang="en-US" dirty="0">
              <a:latin typeface="Consolas" panose="020B0609020204030204" pitchFamily="49" charset="0"/>
            </a:endParaRPr>
          </a:p>
          <a:p>
            <a:r>
              <a:rPr lang="en-US" dirty="0">
                <a:solidFill>
                  <a:srgbClr val="AA0000"/>
                </a:solidFill>
                <a:latin typeface="Consolas" panose="020B0609020204030204" pitchFamily="49" charset="0"/>
              </a:rPr>
              <a:t>$age = </a:t>
            </a:r>
            <a:r>
              <a:rPr lang="en-US" dirty="0">
                <a:solidFill>
                  <a:srgbClr val="009999"/>
                </a:solidFill>
                <a:latin typeface="Consolas" panose="020B0609020204030204" pitchFamily="49" charset="0"/>
              </a:rPr>
              <a:t>36;</a:t>
            </a:r>
          </a:p>
          <a:p>
            <a:r>
              <a:rPr lang="en-US" dirty="0">
                <a:solidFill>
                  <a:srgbClr val="AA0000"/>
                </a:solidFill>
                <a:latin typeface="Consolas" panose="020B0609020204030204" pitchFamily="49" charset="0"/>
              </a:rPr>
              <a:t>$me -&gt; </a:t>
            </a:r>
            <a:r>
              <a:rPr lang="en-US" dirty="0" err="1">
                <a:solidFill>
                  <a:srgbClr val="1E90FF"/>
                </a:solidFill>
                <a:latin typeface="Consolas" panose="020B0609020204030204" pitchFamily="49" charset="0"/>
              </a:rPr>
              <a:t>set_age</a:t>
            </a:r>
            <a:r>
              <a:rPr lang="en-US" dirty="0">
                <a:solidFill>
                  <a:srgbClr val="1E90FF"/>
                </a:solidFill>
                <a:latin typeface="Consolas" panose="020B0609020204030204" pitchFamily="49" charset="0"/>
              </a:rPr>
              <a:t>(</a:t>
            </a:r>
            <a:r>
              <a:rPr lang="en-US" dirty="0">
                <a:solidFill>
                  <a:srgbClr val="AA0000"/>
                </a:solidFill>
                <a:latin typeface="Consolas" panose="020B0609020204030204" pitchFamily="49" charset="0"/>
              </a:rPr>
              <a:t>$age);</a:t>
            </a:r>
          </a:p>
          <a:p>
            <a:endParaRPr lang="en-US" dirty="0">
              <a:latin typeface="Consolas" panose="020B0609020204030204" pitchFamily="49" charset="0"/>
            </a:endParaRPr>
          </a:p>
          <a:p>
            <a:r>
              <a:rPr lang="en-US" dirty="0">
                <a:solidFill>
                  <a:srgbClr val="4C8317"/>
                </a:solidFill>
                <a:latin typeface="Consolas" panose="020B0609020204030204" pitchFamily="49" charset="0"/>
              </a:rPr>
              <a:t>?&gt;</a:t>
            </a:r>
          </a:p>
          <a:p>
            <a:endParaRPr lang="en-US" dirty="0">
              <a:solidFill>
                <a:srgbClr val="4C8317"/>
              </a:solidFill>
              <a:latin typeface="Consolas" panose="020B0609020204030204" pitchFamily="49" charset="0"/>
            </a:endParaRPr>
          </a:p>
        </p:txBody>
      </p:sp>
    </p:spTree>
    <p:extLst>
      <p:ext uri="{BB962C8B-B14F-4D97-AF65-F5344CB8AC3E}">
        <p14:creationId xmlns:p14="http://schemas.microsoft.com/office/powerpoint/2010/main" val="503861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and destructors</a:t>
            </a:r>
          </a:p>
        </p:txBody>
      </p:sp>
      <p:sp>
        <p:nvSpPr>
          <p:cNvPr id="3" name="Content Placeholder 2"/>
          <p:cNvSpPr>
            <a:spLocks noGrp="1"/>
          </p:cNvSpPr>
          <p:nvPr>
            <p:ph idx="1"/>
          </p:nvPr>
        </p:nvSpPr>
        <p:spPr>
          <a:xfrm>
            <a:off x="571473" y="1052736"/>
            <a:ext cx="8429684" cy="1152128"/>
          </a:xfrm>
        </p:spPr>
        <p:txBody>
          <a:bodyPr/>
          <a:lstStyle/>
          <a:p>
            <a:r>
              <a:rPr lang="en-US" dirty="0"/>
              <a:t>Constructors </a:t>
            </a:r>
            <a:endParaRPr lang="en-US" dirty="0" smtClean="0"/>
          </a:p>
          <a:p>
            <a:pPr lvl="1"/>
            <a:r>
              <a:rPr lang="en-US" dirty="0" smtClean="0"/>
              <a:t>to </a:t>
            </a:r>
            <a:r>
              <a:rPr lang="en-US" dirty="0"/>
              <a:t>initialize the object’s properties with values as the object is created. </a:t>
            </a:r>
            <a:endParaRPr lang="en-US" dirty="0" smtClean="0"/>
          </a:p>
          <a:p>
            <a:pPr lvl="1"/>
            <a:r>
              <a:rPr lang="en-US" dirty="0" smtClean="0"/>
              <a:t>a </a:t>
            </a:r>
            <a:r>
              <a:rPr lang="en-US" dirty="0"/>
              <a:t>function with the name __construct().</a:t>
            </a:r>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18</a:t>
            </a:fld>
            <a:endParaRPr lang="mn-MN"/>
          </a:p>
        </p:txBody>
      </p:sp>
      <p:sp>
        <p:nvSpPr>
          <p:cNvPr id="5" name="TextBox 4"/>
          <p:cNvSpPr txBox="1"/>
          <p:nvPr/>
        </p:nvSpPr>
        <p:spPr>
          <a:xfrm>
            <a:off x="874702" y="2204864"/>
            <a:ext cx="7739073" cy="4247317"/>
          </a:xfrm>
          <a:prstGeom prst="rect">
            <a:avLst/>
          </a:prstGeom>
          <a:solidFill>
            <a:schemeClr val="bg1"/>
          </a:solidFill>
          <a:ln w="28575">
            <a:solidFill>
              <a:schemeClr val="tx1"/>
            </a:solidFill>
          </a:ln>
        </p:spPr>
        <p:txBody>
          <a:bodyPr wrap="square" rtlCol="0">
            <a:spAutoFit/>
          </a:bodyPr>
          <a:lstStyle/>
          <a:p>
            <a:r>
              <a:rPr lang="en-US" dirty="0">
                <a:latin typeface="Consolas" panose="020B0609020204030204" pitchFamily="49" charset="0"/>
              </a:rPr>
              <a:t>&lt;?</a:t>
            </a:r>
            <a:r>
              <a:rPr lang="en-US" dirty="0" err="1">
                <a:latin typeface="Consolas" panose="020B0609020204030204" pitchFamily="49" charset="0"/>
              </a:rPr>
              <a:t>php</a:t>
            </a:r>
            <a:endParaRPr lang="en-US" dirty="0">
              <a:latin typeface="Consolas" panose="020B0609020204030204" pitchFamily="49" charset="0"/>
            </a:endParaRPr>
          </a:p>
          <a:p>
            <a:r>
              <a:rPr lang="en-US" dirty="0">
                <a:solidFill>
                  <a:srgbClr val="0000AA"/>
                </a:solidFill>
                <a:latin typeface="Consolas" panose="020B0609020204030204" pitchFamily="49" charset="0"/>
              </a:rPr>
              <a:t>class </a:t>
            </a:r>
            <a:r>
              <a:rPr lang="en-US" u="sng" dirty="0">
                <a:solidFill>
                  <a:srgbClr val="00AA00"/>
                </a:solidFill>
                <a:latin typeface="Consolas" panose="020B0609020204030204" pitchFamily="49" charset="0"/>
              </a:rPr>
              <a:t>Person {</a:t>
            </a:r>
          </a:p>
          <a:p>
            <a:r>
              <a:rPr lang="en-US" dirty="0">
                <a:latin typeface="Consolas" panose="020B0609020204030204" pitchFamily="49" charset="0"/>
              </a:rPr>
              <a:t>   </a:t>
            </a:r>
            <a:r>
              <a:rPr lang="en-US" dirty="0">
                <a:solidFill>
                  <a:srgbClr val="0000AA"/>
                </a:solidFill>
                <a:latin typeface="Consolas" panose="020B0609020204030204" pitchFamily="49" charset="0"/>
              </a:rPr>
              <a:t>protected </a:t>
            </a:r>
            <a:r>
              <a:rPr lang="en-US" dirty="0">
                <a:solidFill>
                  <a:srgbClr val="AA0000"/>
                </a:solidFill>
                <a:latin typeface="Consolas" panose="020B0609020204030204" pitchFamily="49" charset="0"/>
              </a:rPr>
              <a:t>$name;</a:t>
            </a:r>
          </a:p>
          <a:p>
            <a:r>
              <a:rPr lang="en-US" dirty="0">
                <a:latin typeface="Consolas" panose="020B0609020204030204" pitchFamily="49" charset="0"/>
              </a:rPr>
              <a:t>   </a:t>
            </a:r>
            <a:r>
              <a:rPr lang="en-US" dirty="0">
                <a:solidFill>
                  <a:srgbClr val="0000AA"/>
                </a:solidFill>
                <a:latin typeface="Consolas" panose="020B0609020204030204" pitchFamily="49" charset="0"/>
              </a:rPr>
              <a:t>protected </a:t>
            </a:r>
            <a:r>
              <a:rPr lang="en-US" dirty="0">
                <a:solidFill>
                  <a:srgbClr val="AA0000"/>
                </a:solidFill>
                <a:latin typeface="Consolas" panose="020B0609020204030204" pitchFamily="49" charset="0"/>
              </a:rPr>
              <a:t>$age;</a:t>
            </a:r>
          </a:p>
          <a:p>
            <a:r>
              <a:rPr lang="en-US" dirty="0">
                <a:latin typeface="Consolas" panose="020B0609020204030204" pitchFamily="49" charset="0"/>
              </a:rPr>
              <a:t>      </a:t>
            </a:r>
            <a:r>
              <a:rPr lang="en-US" dirty="0">
                <a:solidFill>
                  <a:srgbClr val="0000AA"/>
                </a:solidFill>
                <a:latin typeface="Consolas" panose="020B0609020204030204" pitchFamily="49" charset="0"/>
              </a:rPr>
              <a:t>function </a:t>
            </a:r>
            <a:r>
              <a:rPr lang="en-US" dirty="0">
                <a:solidFill>
                  <a:srgbClr val="00AA00"/>
                </a:solidFill>
                <a:latin typeface="Consolas" panose="020B0609020204030204" pitchFamily="49" charset="0"/>
              </a:rPr>
              <a:t>__construct(</a:t>
            </a:r>
            <a:r>
              <a:rPr lang="en-US" dirty="0">
                <a:solidFill>
                  <a:srgbClr val="AA0000"/>
                </a:solidFill>
                <a:latin typeface="Consolas" panose="020B0609020204030204" pitchFamily="49" charset="0"/>
              </a:rPr>
              <a:t>$</a:t>
            </a:r>
            <a:r>
              <a:rPr lang="en-US" dirty="0" err="1">
                <a:solidFill>
                  <a:srgbClr val="AA0000"/>
                </a:solidFill>
                <a:latin typeface="Consolas" panose="020B0609020204030204" pitchFamily="49" charset="0"/>
              </a:rPr>
              <a:t>new_name</a:t>
            </a:r>
            <a:r>
              <a:rPr lang="en-US" dirty="0">
                <a:solidFill>
                  <a:srgbClr val="AA0000"/>
                </a:solidFill>
                <a:latin typeface="Consolas" panose="020B0609020204030204" pitchFamily="49" charset="0"/>
              </a:rPr>
              <a:t>, $</a:t>
            </a:r>
            <a:r>
              <a:rPr lang="en-US" dirty="0" err="1">
                <a:solidFill>
                  <a:srgbClr val="AA0000"/>
                </a:solidFill>
                <a:latin typeface="Consolas" panose="020B0609020204030204" pitchFamily="49" charset="0"/>
              </a:rPr>
              <a:t>new_age</a:t>
            </a:r>
            <a:r>
              <a:rPr lang="en-US" dirty="0">
                <a:solidFill>
                  <a:srgbClr val="AA0000"/>
                </a:solidFill>
                <a:latin typeface="Consolas" panose="020B0609020204030204" pitchFamily="49" charset="0"/>
              </a:rPr>
              <a:t>)  {</a:t>
            </a:r>
          </a:p>
          <a:p>
            <a:r>
              <a:rPr lang="en-US" dirty="0">
                <a:latin typeface="Consolas" panose="020B0609020204030204" pitchFamily="49" charset="0"/>
              </a:rPr>
              <a:t>          </a:t>
            </a:r>
            <a:r>
              <a:rPr lang="en-US" dirty="0">
                <a:solidFill>
                  <a:srgbClr val="AA0000"/>
                </a:solidFill>
                <a:latin typeface="Consolas" panose="020B0609020204030204" pitchFamily="49" charset="0"/>
              </a:rPr>
              <a:t>$this -&gt; </a:t>
            </a:r>
            <a:r>
              <a:rPr lang="en-US" dirty="0">
                <a:solidFill>
                  <a:srgbClr val="1E90FF"/>
                </a:solidFill>
                <a:latin typeface="Consolas" panose="020B0609020204030204" pitchFamily="49" charset="0"/>
              </a:rPr>
              <a:t>name = </a:t>
            </a:r>
            <a:r>
              <a:rPr lang="en-US" dirty="0">
                <a:solidFill>
                  <a:srgbClr val="AA0000"/>
                </a:solidFill>
                <a:latin typeface="Consolas" panose="020B0609020204030204" pitchFamily="49" charset="0"/>
              </a:rPr>
              <a:t>$</a:t>
            </a:r>
            <a:r>
              <a:rPr lang="en-US" dirty="0" err="1">
                <a:solidFill>
                  <a:srgbClr val="AA0000"/>
                </a:solidFill>
                <a:latin typeface="Consolas" panose="020B0609020204030204" pitchFamily="49" charset="0"/>
              </a:rPr>
              <a:t>new_name</a:t>
            </a:r>
            <a:r>
              <a:rPr lang="en-US" dirty="0">
                <a:solidFill>
                  <a:srgbClr val="AA0000"/>
                </a:solidFill>
                <a:latin typeface="Consolas" panose="020B0609020204030204" pitchFamily="49" charset="0"/>
              </a:rPr>
              <a:t>;</a:t>
            </a:r>
          </a:p>
          <a:p>
            <a:r>
              <a:rPr lang="en-US" dirty="0">
                <a:latin typeface="Consolas" panose="020B0609020204030204" pitchFamily="49" charset="0"/>
              </a:rPr>
              <a:t>          </a:t>
            </a:r>
            <a:r>
              <a:rPr lang="en-US" dirty="0">
                <a:solidFill>
                  <a:srgbClr val="AA0000"/>
                </a:solidFill>
                <a:latin typeface="Consolas" panose="020B0609020204030204" pitchFamily="49" charset="0"/>
              </a:rPr>
              <a:t>$this -&gt; </a:t>
            </a:r>
            <a:r>
              <a:rPr lang="en-US" dirty="0">
                <a:solidFill>
                  <a:srgbClr val="1E90FF"/>
                </a:solidFill>
                <a:latin typeface="Consolas" panose="020B0609020204030204" pitchFamily="49" charset="0"/>
              </a:rPr>
              <a:t>age = </a:t>
            </a:r>
            <a:r>
              <a:rPr lang="en-US" dirty="0">
                <a:solidFill>
                  <a:srgbClr val="AA0000"/>
                </a:solidFill>
                <a:latin typeface="Consolas" panose="020B0609020204030204" pitchFamily="49" charset="0"/>
              </a:rPr>
              <a:t>$</a:t>
            </a:r>
            <a:r>
              <a:rPr lang="en-US" dirty="0" err="1">
                <a:solidFill>
                  <a:srgbClr val="AA0000"/>
                </a:solidFill>
                <a:latin typeface="Consolas" panose="020B0609020204030204" pitchFamily="49" charset="0"/>
              </a:rPr>
              <a:t>new_age</a:t>
            </a:r>
            <a:r>
              <a:rPr lang="en-US" dirty="0">
                <a:solidFill>
                  <a:srgbClr val="AA0000"/>
                </a:solidFill>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r>
              <a:rPr lang="en-US" i="1" dirty="0">
                <a:solidFill>
                  <a:srgbClr val="AAAAAA"/>
                </a:solidFill>
                <a:latin typeface="Consolas" panose="020B0609020204030204" pitchFamily="49" charset="0"/>
              </a:rPr>
              <a:t>// . . . other functions here . . . </a:t>
            </a:r>
          </a:p>
          <a:p>
            <a:r>
              <a:rPr lang="en-US" dirty="0">
                <a:latin typeface="Consolas" panose="020B0609020204030204" pitchFamily="49" charset="0"/>
              </a:rPr>
              <a:t>}</a:t>
            </a:r>
          </a:p>
          <a:p>
            <a:endParaRPr lang="en-US" dirty="0">
              <a:latin typeface="Consolas" panose="020B0609020204030204" pitchFamily="49" charset="0"/>
            </a:endParaRPr>
          </a:p>
          <a:p>
            <a:endParaRPr lang="en-US" dirty="0">
              <a:latin typeface="Consolas" panose="020B0609020204030204" pitchFamily="49" charset="0"/>
            </a:endParaRPr>
          </a:p>
          <a:p>
            <a:r>
              <a:rPr lang="en-US" dirty="0">
                <a:solidFill>
                  <a:srgbClr val="AA0000"/>
                </a:solidFill>
                <a:latin typeface="Consolas" panose="020B0609020204030204" pitchFamily="49" charset="0"/>
              </a:rPr>
              <a:t>$p = </a:t>
            </a:r>
            <a:r>
              <a:rPr lang="en-US" dirty="0">
                <a:solidFill>
                  <a:srgbClr val="0000AA"/>
                </a:solidFill>
                <a:latin typeface="Consolas" panose="020B0609020204030204" pitchFamily="49" charset="0"/>
              </a:rPr>
              <a:t>new Person(</a:t>
            </a:r>
            <a:r>
              <a:rPr lang="en-US" dirty="0">
                <a:solidFill>
                  <a:srgbClr val="AA5500"/>
                </a:solidFill>
                <a:latin typeface="Consolas" panose="020B0609020204030204" pitchFamily="49" charset="0"/>
              </a:rPr>
              <a:t>"Bob Jones", </a:t>
            </a:r>
            <a:r>
              <a:rPr lang="en-US" dirty="0">
                <a:solidFill>
                  <a:srgbClr val="009999"/>
                </a:solidFill>
                <a:latin typeface="Consolas" panose="020B0609020204030204" pitchFamily="49" charset="0"/>
              </a:rPr>
              <a:t>45);</a:t>
            </a:r>
          </a:p>
          <a:p>
            <a:r>
              <a:rPr lang="en-US" dirty="0">
                <a:solidFill>
                  <a:srgbClr val="AA0000"/>
                </a:solidFill>
                <a:latin typeface="Consolas" panose="020B0609020204030204" pitchFamily="49" charset="0"/>
              </a:rPr>
              <a:t>$q = </a:t>
            </a:r>
            <a:r>
              <a:rPr lang="en-US" dirty="0">
                <a:solidFill>
                  <a:srgbClr val="0000AA"/>
                </a:solidFill>
                <a:latin typeface="Consolas" panose="020B0609020204030204" pitchFamily="49" charset="0"/>
              </a:rPr>
              <a:t>new Person(</a:t>
            </a:r>
            <a:r>
              <a:rPr lang="en-US" dirty="0">
                <a:solidFill>
                  <a:srgbClr val="AA5500"/>
                </a:solidFill>
                <a:latin typeface="Consolas" panose="020B0609020204030204" pitchFamily="49" charset="0"/>
              </a:rPr>
              <a:t>"Hamilton Lincoln", </a:t>
            </a:r>
            <a:r>
              <a:rPr lang="en-US" dirty="0">
                <a:solidFill>
                  <a:srgbClr val="009999"/>
                </a:solidFill>
                <a:latin typeface="Consolas" panose="020B0609020204030204" pitchFamily="49" charset="0"/>
              </a:rPr>
              <a:t>67);</a:t>
            </a:r>
          </a:p>
          <a:p>
            <a:r>
              <a:rPr lang="en-US" dirty="0">
                <a:solidFill>
                  <a:srgbClr val="4C8317"/>
                </a:solidFill>
                <a:latin typeface="Consolas" panose="020B0609020204030204" pitchFamily="49" charset="0"/>
              </a:rPr>
              <a:t>?&gt;</a:t>
            </a:r>
          </a:p>
        </p:txBody>
      </p:sp>
    </p:spTree>
    <p:extLst>
      <p:ext uri="{BB962C8B-B14F-4D97-AF65-F5344CB8AC3E}">
        <p14:creationId xmlns:p14="http://schemas.microsoft.com/office/powerpoint/2010/main" val="3278810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and </a:t>
            </a:r>
            <a:r>
              <a:rPr lang="en-US" dirty="0" smtClean="0"/>
              <a:t>destructors [2]</a:t>
            </a:r>
            <a:endParaRPr lang="en-US" dirty="0"/>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19</a:t>
            </a:fld>
            <a:endParaRPr lang="mn-MN"/>
          </a:p>
        </p:txBody>
      </p:sp>
      <p:sp>
        <p:nvSpPr>
          <p:cNvPr id="5" name="Content Placeholder 2"/>
          <p:cNvSpPr txBox="1">
            <a:spLocks noGrp="1"/>
          </p:cNvSpPr>
          <p:nvPr>
            <p:ph idx="1"/>
          </p:nvPr>
        </p:nvSpPr>
        <p:spPr bwMode="auto">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20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Wingdings" pitchFamily="2" charset="2"/>
              <a:buChar char="§"/>
              <a:defRPr sz="1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1">
                  <a:lumMod val="75000"/>
                </a:schemeClr>
              </a:buClr>
              <a:buFont typeface="Courier New" pitchFamily="49" charset="0"/>
              <a:buChar char="o"/>
              <a:defRPr sz="16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14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14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dirty="0"/>
              <a:t>Destructors </a:t>
            </a:r>
            <a:endParaRPr lang="en-US" dirty="0" smtClean="0"/>
          </a:p>
          <a:p>
            <a:pPr lvl="1"/>
            <a:r>
              <a:rPr lang="en-US" dirty="0" smtClean="0"/>
              <a:t>a </a:t>
            </a:r>
            <a:r>
              <a:rPr lang="en-US" dirty="0"/>
              <a:t>function name of __destructor() </a:t>
            </a:r>
            <a:endParaRPr lang="en-US" dirty="0" smtClean="0"/>
          </a:p>
          <a:p>
            <a:pPr lvl="1"/>
            <a:r>
              <a:rPr lang="en-US" dirty="0" smtClean="0"/>
              <a:t>an </a:t>
            </a:r>
            <a:r>
              <a:rPr lang="en-US" dirty="0"/>
              <a:t>object is destroyed, such as </a:t>
            </a:r>
            <a:endParaRPr lang="en-US" dirty="0" smtClean="0"/>
          </a:p>
          <a:p>
            <a:pPr lvl="2"/>
            <a:r>
              <a:rPr lang="en-US" dirty="0" smtClean="0"/>
              <a:t>when </a:t>
            </a:r>
            <a:r>
              <a:rPr lang="en-US" dirty="0"/>
              <a:t>the last reference to an object is removed </a:t>
            </a:r>
            <a:endParaRPr lang="en-US" dirty="0" smtClean="0"/>
          </a:p>
          <a:p>
            <a:pPr lvl="2"/>
            <a:r>
              <a:rPr lang="en-US" dirty="0" smtClean="0"/>
              <a:t>or </a:t>
            </a:r>
            <a:r>
              <a:rPr lang="en-US" dirty="0"/>
              <a:t>the end of the script is reached (the usefulness of destructors in PHP is limited, since, for example dynamic memory allocation isn’t possible in the same way that it is in C/C++). </a:t>
            </a:r>
          </a:p>
        </p:txBody>
      </p:sp>
    </p:spTree>
    <p:extLst>
      <p:ext uri="{BB962C8B-B14F-4D97-AF65-F5344CB8AC3E}">
        <p14:creationId xmlns:p14="http://schemas.microsoft.com/office/powerpoint/2010/main" val="186952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a:t>Cookies</a:t>
            </a:r>
            <a:endParaRPr lang="en-US" dirty="0" smtClean="0"/>
          </a:p>
          <a:p>
            <a:r>
              <a:rPr lang="en-US" dirty="0" smtClean="0"/>
              <a:t>Sessions </a:t>
            </a:r>
            <a:r>
              <a:rPr lang="en-US" dirty="0"/>
              <a:t>and session variables</a:t>
            </a:r>
            <a:endParaRPr lang="mn-MN" dirty="0"/>
          </a:p>
          <a:p>
            <a:r>
              <a:rPr lang="en-US" dirty="0" smtClean="0"/>
              <a:t>Objects</a:t>
            </a:r>
            <a:endParaRPr lang="en-US" dirty="0"/>
          </a:p>
          <a:p>
            <a:r>
              <a:rPr lang="en-US" dirty="0"/>
              <a:t>Defining objects</a:t>
            </a:r>
          </a:p>
          <a:p>
            <a:r>
              <a:rPr lang="en-US" dirty="0" smtClean="0"/>
              <a:t>Inheritance</a:t>
            </a:r>
            <a:endParaRPr lang="en-US" dirty="0"/>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2</a:t>
            </a:fld>
            <a:endParaRPr lang="mn-MN"/>
          </a:p>
        </p:txBody>
      </p:sp>
    </p:spTree>
    <p:extLst>
      <p:ext uri="{BB962C8B-B14F-4D97-AF65-F5344CB8AC3E}">
        <p14:creationId xmlns:p14="http://schemas.microsoft.com/office/powerpoint/2010/main" val="34610863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a:xfrm>
            <a:off x="571473" y="1052736"/>
            <a:ext cx="8429684" cy="792088"/>
          </a:xfrm>
        </p:spPr>
        <p:txBody>
          <a:bodyPr/>
          <a:lstStyle/>
          <a:p>
            <a:r>
              <a:rPr lang="en-US" dirty="0"/>
              <a:t>Use the “extends” keyword in the class definition to define a new object that inherits from another</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20</a:t>
            </a:fld>
            <a:endParaRPr lang="mn-MN"/>
          </a:p>
        </p:txBody>
      </p:sp>
      <p:sp>
        <p:nvSpPr>
          <p:cNvPr id="6" name="TextBox 5"/>
          <p:cNvSpPr txBox="1"/>
          <p:nvPr/>
        </p:nvSpPr>
        <p:spPr>
          <a:xfrm>
            <a:off x="874702" y="2204864"/>
            <a:ext cx="8126455" cy="3693319"/>
          </a:xfrm>
          <a:prstGeom prst="rect">
            <a:avLst/>
          </a:prstGeom>
          <a:solidFill>
            <a:schemeClr val="bg1"/>
          </a:solidFill>
          <a:ln w="28575">
            <a:solidFill>
              <a:schemeClr val="tx1"/>
            </a:solidFill>
          </a:ln>
        </p:spPr>
        <p:txBody>
          <a:bodyPr wrap="square" rtlCol="0">
            <a:spAutoFit/>
          </a:bodyPr>
          <a:lstStyle/>
          <a:p>
            <a:r>
              <a:rPr lang="en-US" dirty="0">
                <a:latin typeface="Consolas" panose="020B0609020204030204" pitchFamily="49" charset="0"/>
              </a:rPr>
              <a:t>&lt;?</a:t>
            </a:r>
            <a:r>
              <a:rPr lang="en-US" dirty="0" err="1">
                <a:latin typeface="Consolas" panose="020B0609020204030204" pitchFamily="49" charset="0"/>
              </a:rPr>
              <a:t>php</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0000AA"/>
                </a:solidFill>
                <a:latin typeface="Consolas" panose="020B0609020204030204" pitchFamily="49" charset="0"/>
              </a:rPr>
              <a:t>class </a:t>
            </a:r>
            <a:r>
              <a:rPr lang="en-US" u="sng" dirty="0">
                <a:solidFill>
                  <a:srgbClr val="00AA00"/>
                </a:solidFill>
                <a:latin typeface="Consolas" panose="020B0609020204030204" pitchFamily="49" charset="0"/>
              </a:rPr>
              <a:t>Employee </a:t>
            </a:r>
            <a:r>
              <a:rPr lang="en-US" u="sng" dirty="0">
                <a:solidFill>
                  <a:srgbClr val="0000AA"/>
                </a:solidFill>
                <a:latin typeface="Consolas" panose="020B0609020204030204" pitchFamily="49" charset="0"/>
              </a:rPr>
              <a:t>extends Person  {</a:t>
            </a:r>
          </a:p>
          <a:p>
            <a:r>
              <a:rPr lang="en-US" dirty="0">
                <a:latin typeface="Consolas" panose="020B0609020204030204" pitchFamily="49" charset="0"/>
              </a:rPr>
              <a:t>     </a:t>
            </a:r>
            <a:r>
              <a:rPr lang="en-US" dirty="0" err="1">
                <a:solidFill>
                  <a:srgbClr val="0000AA"/>
                </a:solidFill>
                <a:latin typeface="Consolas" panose="020B0609020204030204" pitchFamily="49" charset="0"/>
              </a:rPr>
              <a:t>var</a:t>
            </a:r>
            <a:r>
              <a:rPr lang="en-US" dirty="0">
                <a:solidFill>
                  <a:srgbClr val="0000AA"/>
                </a:solidFill>
                <a:latin typeface="Consolas" panose="020B0609020204030204" pitchFamily="49" charset="0"/>
              </a:rPr>
              <a:t> </a:t>
            </a:r>
            <a:r>
              <a:rPr lang="en-US" dirty="0">
                <a:solidFill>
                  <a:srgbClr val="AA0000"/>
                </a:solidFill>
                <a:latin typeface="Consolas" panose="020B0609020204030204" pitchFamily="49" charset="0"/>
              </a:rPr>
              <a:t>$salary;</a:t>
            </a:r>
          </a:p>
          <a:p>
            <a:r>
              <a:rPr lang="en-US" dirty="0">
                <a:latin typeface="Consolas" panose="020B0609020204030204" pitchFamily="49" charset="0"/>
              </a:rPr>
              <a:t>     </a:t>
            </a:r>
          </a:p>
          <a:p>
            <a:r>
              <a:rPr lang="en-US" dirty="0">
                <a:latin typeface="Consolas" panose="020B0609020204030204" pitchFamily="49" charset="0"/>
              </a:rPr>
              <a:t>     </a:t>
            </a:r>
            <a:r>
              <a:rPr lang="en-US" dirty="0">
                <a:solidFill>
                  <a:srgbClr val="0000AA"/>
                </a:solidFill>
                <a:latin typeface="Consolas" panose="020B0609020204030204" pitchFamily="49" charset="0"/>
              </a:rPr>
              <a:t>function </a:t>
            </a:r>
            <a:r>
              <a:rPr lang="en-US" dirty="0">
                <a:solidFill>
                  <a:srgbClr val="00AA00"/>
                </a:solidFill>
                <a:latin typeface="Consolas" panose="020B0609020204030204" pitchFamily="49" charset="0"/>
              </a:rPr>
              <a:t>__construct(</a:t>
            </a:r>
            <a:r>
              <a:rPr lang="en-US" dirty="0">
                <a:solidFill>
                  <a:srgbClr val="AA0000"/>
                </a:solidFill>
                <a:latin typeface="Consolas" panose="020B0609020204030204" pitchFamily="49" charset="0"/>
              </a:rPr>
              <a:t>$</a:t>
            </a:r>
            <a:r>
              <a:rPr lang="en-US" dirty="0" err="1">
                <a:solidFill>
                  <a:srgbClr val="AA0000"/>
                </a:solidFill>
                <a:latin typeface="Consolas" panose="020B0609020204030204" pitchFamily="49" charset="0"/>
              </a:rPr>
              <a:t>new_name</a:t>
            </a:r>
            <a:r>
              <a:rPr lang="en-US" dirty="0">
                <a:solidFill>
                  <a:srgbClr val="AA0000"/>
                </a:solidFill>
                <a:latin typeface="Consolas" panose="020B0609020204030204" pitchFamily="49" charset="0"/>
              </a:rPr>
              <a:t>, $</a:t>
            </a:r>
            <a:r>
              <a:rPr lang="en-US" dirty="0" err="1">
                <a:solidFill>
                  <a:srgbClr val="AA0000"/>
                </a:solidFill>
                <a:latin typeface="Consolas" panose="020B0609020204030204" pitchFamily="49" charset="0"/>
              </a:rPr>
              <a:t>new_age</a:t>
            </a:r>
            <a:r>
              <a:rPr lang="en-US" dirty="0">
                <a:solidFill>
                  <a:srgbClr val="AA0000"/>
                </a:solidFill>
                <a:latin typeface="Consolas" panose="020B0609020204030204" pitchFamily="49" charset="0"/>
              </a:rPr>
              <a:t>, $</a:t>
            </a:r>
            <a:r>
              <a:rPr lang="en-US" dirty="0" err="1">
                <a:solidFill>
                  <a:srgbClr val="AA0000"/>
                </a:solidFill>
                <a:latin typeface="Consolas" panose="020B0609020204030204" pitchFamily="49" charset="0"/>
              </a:rPr>
              <a:t>new_salary</a:t>
            </a:r>
            <a:r>
              <a:rPr lang="en-US" dirty="0">
                <a:solidFill>
                  <a:srgbClr val="AA0000"/>
                </a:solidFill>
                <a:latin typeface="Consolas" panose="020B0609020204030204" pitchFamily="49" charset="0"/>
              </a:rPr>
              <a:t>);  {</a:t>
            </a:r>
          </a:p>
          <a:p>
            <a:r>
              <a:rPr lang="en-US" dirty="0">
                <a:latin typeface="Consolas" panose="020B0609020204030204" pitchFamily="49" charset="0"/>
              </a:rPr>
              <a:t>        </a:t>
            </a:r>
            <a:r>
              <a:rPr lang="en-US" dirty="0">
                <a:solidFill>
                  <a:srgbClr val="AA0000"/>
                </a:solidFill>
                <a:latin typeface="Consolas" panose="020B0609020204030204" pitchFamily="49" charset="0"/>
              </a:rPr>
              <a:t>$this -&gt; </a:t>
            </a:r>
            <a:r>
              <a:rPr lang="en-US" dirty="0">
                <a:solidFill>
                  <a:srgbClr val="1E90FF"/>
                </a:solidFill>
                <a:latin typeface="Consolas" panose="020B0609020204030204" pitchFamily="49" charset="0"/>
              </a:rPr>
              <a:t>salary = </a:t>
            </a:r>
            <a:r>
              <a:rPr lang="en-US" dirty="0">
                <a:solidFill>
                  <a:srgbClr val="AA0000"/>
                </a:solidFill>
                <a:latin typeface="Consolas" panose="020B0609020204030204" pitchFamily="49" charset="0"/>
              </a:rPr>
              <a:t>$</a:t>
            </a:r>
            <a:r>
              <a:rPr lang="en-US" dirty="0" err="1">
                <a:solidFill>
                  <a:srgbClr val="AA0000"/>
                </a:solidFill>
                <a:latin typeface="Consolas" panose="020B0609020204030204" pitchFamily="49" charset="0"/>
              </a:rPr>
              <a:t>new_salary</a:t>
            </a:r>
            <a:r>
              <a:rPr lang="en-US" dirty="0">
                <a:solidFill>
                  <a:srgbClr val="AA0000"/>
                </a:solidFill>
                <a:latin typeface="Consolas" panose="020B0609020204030204" pitchFamily="49" charset="0"/>
              </a:rPr>
              <a:t>;</a:t>
            </a:r>
          </a:p>
          <a:p>
            <a:r>
              <a:rPr lang="en-US" dirty="0">
                <a:latin typeface="Consolas" panose="020B0609020204030204" pitchFamily="49" charset="0"/>
              </a:rPr>
              <a:t>        </a:t>
            </a:r>
            <a:r>
              <a:rPr lang="en-US" dirty="0">
                <a:solidFill>
                  <a:srgbClr val="0000AA"/>
                </a:solidFill>
                <a:latin typeface="Consolas" panose="020B0609020204030204" pitchFamily="49" charset="0"/>
              </a:rPr>
              <a:t>parent::</a:t>
            </a:r>
            <a:r>
              <a:rPr lang="en-US" dirty="0">
                <a:solidFill>
                  <a:srgbClr val="1E90FF"/>
                </a:solidFill>
                <a:latin typeface="Consolas" panose="020B0609020204030204" pitchFamily="49" charset="0"/>
              </a:rPr>
              <a:t>__construct(</a:t>
            </a:r>
            <a:r>
              <a:rPr lang="en-US" dirty="0">
                <a:solidFill>
                  <a:srgbClr val="AA0000"/>
                </a:solidFill>
                <a:latin typeface="Consolas" panose="020B0609020204030204" pitchFamily="49" charset="0"/>
              </a:rPr>
              <a:t>$</a:t>
            </a:r>
            <a:r>
              <a:rPr lang="en-US" dirty="0" err="1">
                <a:solidFill>
                  <a:srgbClr val="AA0000"/>
                </a:solidFill>
                <a:latin typeface="Consolas" panose="020B0609020204030204" pitchFamily="49" charset="0"/>
              </a:rPr>
              <a:t>new_name</a:t>
            </a:r>
            <a:r>
              <a:rPr lang="en-US" dirty="0">
                <a:solidFill>
                  <a:srgbClr val="AA0000"/>
                </a:solidFill>
                <a:latin typeface="Consolas" panose="020B0609020204030204" pitchFamily="49" charset="0"/>
              </a:rPr>
              <a:t>, $</a:t>
            </a:r>
            <a:r>
              <a:rPr lang="en-US" dirty="0" err="1">
                <a:solidFill>
                  <a:srgbClr val="AA0000"/>
                </a:solidFill>
                <a:latin typeface="Consolas" panose="020B0609020204030204" pitchFamily="49" charset="0"/>
              </a:rPr>
              <a:t>new_age</a:t>
            </a:r>
            <a:r>
              <a:rPr lang="en-US" dirty="0">
                <a:solidFill>
                  <a:srgbClr val="AA0000"/>
                </a:solidFill>
                <a:latin typeface="Consolas" panose="020B0609020204030204" pitchFamily="49" charset="0"/>
              </a:rPr>
              <a:t>);</a:t>
            </a:r>
          </a:p>
          <a:p>
            <a:r>
              <a:rPr lang="en-US" dirty="0">
                <a:latin typeface="Consolas" panose="020B0609020204030204" pitchFamily="49" charset="0"/>
              </a:rPr>
              <a:t>     }  </a:t>
            </a:r>
          </a:p>
          <a:p>
            <a:r>
              <a:rPr lang="en-US" dirty="0">
                <a:latin typeface="Consolas" panose="020B0609020204030204" pitchFamily="49" charset="0"/>
              </a:rPr>
              <a:t>     </a:t>
            </a:r>
            <a:r>
              <a:rPr lang="en-US" dirty="0">
                <a:solidFill>
                  <a:srgbClr val="0000AA"/>
                </a:solidFill>
                <a:latin typeface="Consolas" panose="020B0609020204030204" pitchFamily="49" charset="0"/>
              </a:rPr>
              <a:t>function </a:t>
            </a:r>
            <a:r>
              <a:rPr lang="en-US" dirty="0" err="1">
                <a:solidFill>
                  <a:srgbClr val="00AA00"/>
                </a:solidFill>
                <a:latin typeface="Consolas" panose="020B0609020204030204" pitchFamily="49" charset="0"/>
              </a:rPr>
              <a:t>update_salary</a:t>
            </a:r>
            <a:r>
              <a:rPr lang="en-US" dirty="0">
                <a:solidFill>
                  <a:srgbClr val="00AA00"/>
                </a:solidFill>
                <a:latin typeface="Consolas" panose="020B0609020204030204" pitchFamily="49" charset="0"/>
              </a:rPr>
              <a:t>(</a:t>
            </a:r>
            <a:r>
              <a:rPr lang="en-US" dirty="0">
                <a:solidFill>
                  <a:srgbClr val="AA0000"/>
                </a:solidFill>
                <a:latin typeface="Consolas" panose="020B0609020204030204" pitchFamily="49" charset="0"/>
              </a:rPr>
              <a:t>$</a:t>
            </a:r>
            <a:r>
              <a:rPr lang="en-US" dirty="0" err="1">
                <a:solidFill>
                  <a:srgbClr val="AA0000"/>
                </a:solidFill>
                <a:latin typeface="Consolas" panose="020B0609020204030204" pitchFamily="49" charset="0"/>
              </a:rPr>
              <a:t>new_salary</a:t>
            </a:r>
            <a:r>
              <a:rPr lang="en-US" dirty="0">
                <a:solidFill>
                  <a:srgbClr val="AA0000"/>
                </a:solidFill>
                <a:latin typeface="Consolas" panose="020B0609020204030204" pitchFamily="49" charset="0"/>
              </a:rPr>
              <a:t>)  {</a:t>
            </a:r>
          </a:p>
          <a:p>
            <a:r>
              <a:rPr lang="en-US" dirty="0">
                <a:latin typeface="Consolas" panose="020B0609020204030204" pitchFamily="49" charset="0"/>
              </a:rPr>
              <a:t>              </a:t>
            </a:r>
            <a:r>
              <a:rPr lang="en-US" dirty="0">
                <a:solidFill>
                  <a:srgbClr val="AA0000"/>
                </a:solidFill>
                <a:latin typeface="Consolas" panose="020B0609020204030204" pitchFamily="49" charset="0"/>
              </a:rPr>
              <a:t>$this -&gt; </a:t>
            </a:r>
            <a:r>
              <a:rPr lang="en-US" dirty="0">
                <a:solidFill>
                  <a:srgbClr val="1E90FF"/>
                </a:solidFill>
                <a:latin typeface="Consolas" panose="020B0609020204030204" pitchFamily="49" charset="0"/>
              </a:rPr>
              <a:t>salary = </a:t>
            </a:r>
            <a:r>
              <a:rPr lang="en-US" dirty="0">
                <a:solidFill>
                  <a:srgbClr val="AA0000"/>
                </a:solidFill>
                <a:latin typeface="Consolas" panose="020B0609020204030204" pitchFamily="49" charset="0"/>
              </a:rPr>
              <a:t>$</a:t>
            </a:r>
            <a:r>
              <a:rPr lang="en-US" dirty="0" err="1">
                <a:solidFill>
                  <a:srgbClr val="AA0000"/>
                </a:solidFill>
                <a:latin typeface="Consolas" panose="020B0609020204030204" pitchFamily="49" charset="0"/>
              </a:rPr>
              <a:t>new_salary</a:t>
            </a:r>
            <a:r>
              <a:rPr lang="en-US" dirty="0">
                <a:solidFill>
                  <a:srgbClr val="AA0000"/>
                </a:solidFill>
                <a:latin typeface="Consolas" panose="020B0609020204030204" pitchFamily="49" charset="0"/>
              </a:rPr>
              <a:t>;</a:t>
            </a:r>
          </a:p>
          <a:p>
            <a:r>
              <a:rPr lang="en-US" dirty="0">
                <a:latin typeface="Consolas" panose="020B0609020204030204" pitchFamily="49" charset="0"/>
              </a:rPr>
              <a:t>     }</a:t>
            </a:r>
          </a:p>
          <a:p>
            <a:r>
              <a:rPr lang="en-US" dirty="0" smtClean="0">
                <a:solidFill>
                  <a:srgbClr val="AA0000"/>
                </a:solidFill>
                <a:latin typeface="Consolas" panose="020B0609020204030204" pitchFamily="49" charset="0"/>
              </a:rPr>
              <a:t>  $</a:t>
            </a:r>
            <a:r>
              <a:rPr lang="en-US" dirty="0" err="1">
                <a:solidFill>
                  <a:srgbClr val="AA0000"/>
                </a:solidFill>
                <a:latin typeface="Consolas" panose="020B0609020204030204" pitchFamily="49" charset="0"/>
              </a:rPr>
              <a:t>emp</a:t>
            </a:r>
            <a:r>
              <a:rPr lang="en-US" dirty="0">
                <a:solidFill>
                  <a:srgbClr val="AA0000"/>
                </a:solidFill>
                <a:latin typeface="Consolas" panose="020B0609020204030204" pitchFamily="49" charset="0"/>
              </a:rPr>
              <a:t> = </a:t>
            </a:r>
            <a:r>
              <a:rPr lang="en-US" dirty="0">
                <a:solidFill>
                  <a:srgbClr val="0000AA"/>
                </a:solidFill>
                <a:latin typeface="Consolas" panose="020B0609020204030204" pitchFamily="49" charset="0"/>
              </a:rPr>
              <a:t>new Employee(</a:t>
            </a:r>
            <a:r>
              <a:rPr lang="en-US" dirty="0">
                <a:solidFill>
                  <a:srgbClr val="AA5500"/>
                </a:solidFill>
                <a:latin typeface="Consolas" panose="020B0609020204030204" pitchFamily="49" charset="0"/>
              </a:rPr>
              <a:t>"Dave Underwood", </a:t>
            </a:r>
            <a:r>
              <a:rPr lang="en-US" dirty="0">
                <a:solidFill>
                  <a:srgbClr val="009999"/>
                </a:solidFill>
                <a:latin typeface="Consolas" panose="020B0609020204030204" pitchFamily="49" charset="0"/>
              </a:rPr>
              <a:t>25, 25000</a:t>
            </a:r>
            <a:r>
              <a:rPr lang="en-US" dirty="0" smtClean="0">
                <a:solidFill>
                  <a:srgbClr val="009999"/>
                </a:solidFill>
                <a:latin typeface="Consolas" panose="020B0609020204030204" pitchFamily="49" charset="0"/>
              </a:rPr>
              <a:t>);</a:t>
            </a:r>
            <a:endParaRPr lang="en-US" dirty="0">
              <a:latin typeface="Consolas" panose="020B0609020204030204" pitchFamily="49" charset="0"/>
            </a:endParaRPr>
          </a:p>
          <a:p>
            <a:r>
              <a:rPr lang="en-US" dirty="0">
                <a:solidFill>
                  <a:srgbClr val="4C8317"/>
                </a:solidFill>
                <a:latin typeface="Consolas" panose="020B0609020204030204" pitchFamily="49" charset="0"/>
              </a:rPr>
              <a:t>?&gt;</a:t>
            </a:r>
          </a:p>
        </p:txBody>
      </p:sp>
    </p:spTree>
    <p:extLst>
      <p:ext uri="{BB962C8B-B14F-4D97-AF65-F5344CB8AC3E}">
        <p14:creationId xmlns:p14="http://schemas.microsoft.com/office/powerpoint/2010/main" val="13031457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[2]</a:t>
            </a:r>
            <a:endParaRPr lang="en-US" dirty="0"/>
          </a:p>
        </p:txBody>
      </p:sp>
      <p:sp>
        <p:nvSpPr>
          <p:cNvPr id="3" name="Content Placeholder 2"/>
          <p:cNvSpPr>
            <a:spLocks noGrp="1"/>
          </p:cNvSpPr>
          <p:nvPr>
            <p:ph idx="1"/>
          </p:nvPr>
        </p:nvSpPr>
        <p:spPr/>
        <p:txBody>
          <a:bodyPr/>
          <a:lstStyle/>
          <a:p>
            <a:r>
              <a:rPr lang="en-US" sz="1800" dirty="0"/>
              <a:t>The constructor of the parent isn’t called unless the child explicitly references it (as in this previous case).  </a:t>
            </a:r>
            <a:endParaRPr lang="en-US" sz="1800" dirty="0" smtClean="0"/>
          </a:p>
          <a:p>
            <a:pPr lvl="1"/>
            <a:r>
              <a:rPr lang="en-US" sz="1600" dirty="0" smtClean="0"/>
              <a:t>There </a:t>
            </a:r>
            <a:r>
              <a:rPr lang="en-US" sz="1600" dirty="0"/>
              <a:t>is no automatic chain of calls to constructors in a sequence of objects defined through inheritance.  </a:t>
            </a:r>
          </a:p>
          <a:p>
            <a:r>
              <a:rPr lang="en-US" sz="1800" dirty="0"/>
              <a:t>You could “hard-code” the call to the parent constructor using the function call </a:t>
            </a:r>
            <a:endParaRPr lang="en-US" sz="1800" dirty="0" smtClean="0"/>
          </a:p>
          <a:p>
            <a:pPr lvl="1"/>
            <a:r>
              <a:rPr lang="en-US" sz="1600" dirty="0" smtClean="0">
                <a:latin typeface="Consolas" panose="020B0609020204030204" pitchFamily="49" charset="0"/>
              </a:rPr>
              <a:t>Person</a:t>
            </a:r>
            <a:r>
              <a:rPr lang="en-US" sz="1600" dirty="0">
                <a:latin typeface="Consolas" panose="020B0609020204030204" pitchFamily="49" charset="0"/>
              </a:rPr>
              <a:t>::</a:t>
            </a:r>
            <a:r>
              <a:rPr lang="en-US" sz="1600" dirty="0">
                <a:solidFill>
                  <a:srgbClr val="1E90FF"/>
                </a:solidFill>
                <a:latin typeface="Consolas" panose="020B0609020204030204" pitchFamily="49" charset="0"/>
              </a:rPr>
              <a:t>__construct(</a:t>
            </a:r>
            <a:r>
              <a:rPr lang="en-US" sz="1600" dirty="0">
                <a:solidFill>
                  <a:srgbClr val="AA0000"/>
                </a:solidFill>
                <a:latin typeface="Consolas" panose="020B0609020204030204" pitchFamily="49" charset="0"/>
              </a:rPr>
              <a:t>$</a:t>
            </a:r>
            <a:r>
              <a:rPr lang="en-US" sz="1600" dirty="0" err="1">
                <a:solidFill>
                  <a:srgbClr val="AA0000"/>
                </a:solidFill>
                <a:latin typeface="Consolas" panose="020B0609020204030204" pitchFamily="49" charset="0"/>
              </a:rPr>
              <a:t>new_name</a:t>
            </a:r>
            <a:r>
              <a:rPr lang="en-US" sz="1600" dirty="0">
                <a:solidFill>
                  <a:srgbClr val="AA0000"/>
                </a:solidFill>
                <a:latin typeface="Consolas" panose="020B0609020204030204" pitchFamily="49" charset="0"/>
              </a:rPr>
              <a:t>, $</a:t>
            </a:r>
            <a:r>
              <a:rPr lang="en-US" sz="1600" dirty="0" err="1">
                <a:solidFill>
                  <a:srgbClr val="AA0000"/>
                </a:solidFill>
                <a:latin typeface="Consolas" panose="020B0609020204030204" pitchFamily="49" charset="0"/>
              </a:rPr>
              <a:t>new_age</a:t>
            </a:r>
            <a:r>
              <a:rPr lang="en-US" sz="1600" dirty="0">
                <a:solidFill>
                  <a:srgbClr val="1E90FF"/>
                </a:solidFill>
                <a:latin typeface="Consolas" panose="020B0609020204030204" pitchFamily="49" charset="0"/>
              </a:rPr>
              <a:t>);</a:t>
            </a:r>
          </a:p>
          <a:p>
            <a:pPr lvl="1"/>
            <a:r>
              <a:rPr lang="en-US" sz="1600" dirty="0" smtClean="0"/>
              <a:t>but </a:t>
            </a:r>
            <a:r>
              <a:rPr lang="en-US" sz="1600" dirty="0"/>
              <a:t>it’s better to define it in the manner given using the </a:t>
            </a:r>
            <a:r>
              <a:rPr lang="en-US" sz="1600" b="1" dirty="0"/>
              <a:t>parent::method()</a:t>
            </a:r>
            <a:r>
              <a:rPr lang="en-US" sz="1600" dirty="0"/>
              <a:t> notation.  </a:t>
            </a:r>
            <a:endParaRPr lang="en-US" sz="1600" dirty="0" smtClean="0"/>
          </a:p>
          <a:p>
            <a:pPr lvl="1"/>
            <a:r>
              <a:rPr lang="en-US" sz="1600" dirty="0" smtClean="0"/>
              <a:t>The </a:t>
            </a:r>
            <a:r>
              <a:rPr lang="en-US" sz="1600" dirty="0"/>
              <a:t>same manner is used to call the method of a parent that has been overridden by its child.</a:t>
            </a:r>
          </a:p>
          <a:p>
            <a:r>
              <a:rPr lang="en-US" sz="1800" dirty="0" smtClean="0"/>
              <a:t>You </a:t>
            </a:r>
            <a:r>
              <a:rPr lang="en-US" sz="1800" dirty="0"/>
              <a:t>can use the “self” keyword to ensure that a method is called on the current class (if a method might be </a:t>
            </a:r>
            <a:r>
              <a:rPr lang="en-US" sz="1800" dirty="0" err="1"/>
              <a:t>subclassed</a:t>
            </a:r>
            <a:r>
              <a:rPr lang="en-US" sz="1800" dirty="0"/>
              <a:t>), in this style  self::method();</a:t>
            </a:r>
          </a:p>
          <a:p>
            <a:r>
              <a:rPr lang="en-US" sz="1800" dirty="0" smtClean="0"/>
              <a:t>To </a:t>
            </a:r>
            <a:r>
              <a:rPr lang="en-US" sz="1800" dirty="0"/>
              <a:t>check if an object is of a particular class, you can use the </a:t>
            </a:r>
            <a:r>
              <a:rPr lang="en-US" sz="1800" dirty="0" err="1"/>
              <a:t>instanceof</a:t>
            </a:r>
            <a:r>
              <a:rPr lang="en-US" sz="1800" dirty="0"/>
              <a:t> operator. </a:t>
            </a:r>
            <a:endParaRPr lang="en-US" sz="1800" dirty="0" smtClean="0"/>
          </a:p>
          <a:p>
            <a:pPr marL="82550" indent="0">
              <a:buNone/>
            </a:pPr>
            <a:endParaRPr lang="en-US" sz="800" dirty="0" smtClean="0">
              <a:solidFill>
                <a:srgbClr val="0000AA"/>
              </a:solidFill>
              <a:latin typeface="Consolas" panose="020B0609020204030204" pitchFamily="49" charset="0"/>
            </a:endParaRPr>
          </a:p>
          <a:p>
            <a:pPr marL="914400" indent="0">
              <a:buNone/>
            </a:pPr>
            <a:r>
              <a:rPr lang="en-US" sz="1800" dirty="0" smtClean="0">
                <a:solidFill>
                  <a:srgbClr val="0000AA"/>
                </a:solidFill>
                <a:latin typeface="Consolas" panose="020B0609020204030204" pitchFamily="49" charset="0"/>
              </a:rPr>
              <a:t>if </a:t>
            </a:r>
            <a:r>
              <a:rPr lang="en-US" sz="1800" dirty="0">
                <a:solidFill>
                  <a:srgbClr val="0000AA"/>
                </a:solidFill>
                <a:latin typeface="Consolas" panose="020B0609020204030204" pitchFamily="49" charset="0"/>
              </a:rPr>
              <a:t>(</a:t>
            </a:r>
            <a:r>
              <a:rPr lang="en-US" sz="1800" dirty="0">
                <a:solidFill>
                  <a:srgbClr val="AA0000"/>
                </a:solidFill>
                <a:latin typeface="Consolas" panose="020B0609020204030204" pitchFamily="49" charset="0"/>
              </a:rPr>
              <a:t>$p </a:t>
            </a:r>
            <a:r>
              <a:rPr lang="en-US" sz="1800" dirty="0" err="1">
                <a:solidFill>
                  <a:srgbClr val="AA0000"/>
                </a:solidFill>
                <a:latin typeface="Consolas" panose="020B0609020204030204" pitchFamily="49" charset="0"/>
              </a:rPr>
              <a:t>instanceof</a:t>
            </a:r>
            <a:r>
              <a:rPr lang="en-US" sz="1800" dirty="0">
                <a:solidFill>
                  <a:srgbClr val="AA0000"/>
                </a:solidFill>
                <a:latin typeface="Consolas" panose="020B0609020204030204" pitchFamily="49" charset="0"/>
              </a:rPr>
              <a:t> Employee</a:t>
            </a:r>
            <a:r>
              <a:rPr lang="en-US" sz="1800" dirty="0">
                <a:solidFill>
                  <a:srgbClr val="0000AA"/>
                </a:solidFill>
                <a:latin typeface="Consolas" panose="020B0609020204030204" pitchFamily="49" charset="0"/>
              </a:rPr>
              <a:t>) {</a:t>
            </a:r>
          </a:p>
          <a:p>
            <a:pPr marL="914400" indent="0">
              <a:buNone/>
            </a:pPr>
            <a:r>
              <a:rPr lang="en-US" sz="1800" dirty="0">
                <a:latin typeface="Consolas" panose="020B0609020204030204" pitchFamily="49" charset="0"/>
              </a:rPr>
              <a:t>    </a:t>
            </a:r>
            <a:r>
              <a:rPr lang="en-US" sz="1800" i="1" dirty="0">
                <a:solidFill>
                  <a:srgbClr val="AAAAAA"/>
                </a:solidFill>
                <a:latin typeface="Consolas" panose="020B0609020204030204" pitchFamily="49" charset="0"/>
              </a:rPr>
              <a:t>//  do something here</a:t>
            </a:r>
          </a:p>
          <a:p>
            <a:pPr marL="914400" indent="0">
              <a:buNone/>
            </a:pPr>
            <a:r>
              <a:rPr lang="en-US" sz="1800" dirty="0" smtClean="0">
                <a:latin typeface="Consolas" panose="020B0609020204030204" pitchFamily="49" charset="0"/>
              </a:rPr>
              <a:t>}</a:t>
            </a:r>
            <a:endParaRPr lang="en-US" sz="2800" dirty="0" smtClean="0"/>
          </a:p>
          <a:p>
            <a:pPr marL="82550" indent="0">
              <a:buNone/>
            </a:pPr>
            <a:endParaRPr lang="en-US" sz="1800" dirty="0"/>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21</a:t>
            </a:fld>
            <a:endParaRPr lang="mn-MN"/>
          </a:p>
        </p:txBody>
      </p:sp>
    </p:spTree>
    <p:extLst>
      <p:ext uri="{BB962C8B-B14F-4D97-AF65-F5344CB8AC3E}">
        <p14:creationId xmlns:p14="http://schemas.microsoft.com/office/powerpoint/2010/main" val="1272310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Abstract Class</a:t>
            </a:r>
            <a:endParaRPr lang="en-US" dirty="0"/>
          </a:p>
        </p:txBody>
      </p:sp>
      <p:sp>
        <p:nvSpPr>
          <p:cNvPr id="3" name="Content Placeholder 2"/>
          <p:cNvSpPr>
            <a:spLocks noGrp="1"/>
          </p:cNvSpPr>
          <p:nvPr>
            <p:ph idx="1"/>
          </p:nvPr>
        </p:nvSpPr>
        <p:spPr>
          <a:xfrm>
            <a:off x="571473" y="1052736"/>
            <a:ext cx="8429684" cy="2520280"/>
          </a:xfrm>
        </p:spPr>
        <p:txBody>
          <a:bodyPr/>
          <a:lstStyle/>
          <a:p>
            <a:r>
              <a:rPr lang="en-US" dirty="0" smtClean="0"/>
              <a:t>interfaces </a:t>
            </a:r>
            <a:r>
              <a:rPr lang="en-US" dirty="0"/>
              <a:t>for objects </a:t>
            </a:r>
            <a:endParaRPr lang="en-US" dirty="0" smtClean="0"/>
          </a:p>
          <a:p>
            <a:pPr lvl="1"/>
            <a:r>
              <a:rPr lang="en-US" dirty="0" smtClean="0"/>
              <a:t>for </a:t>
            </a:r>
            <a:r>
              <a:rPr lang="en-US" dirty="0"/>
              <a:t>which any object that uses that interface must provide implementations of certain </a:t>
            </a:r>
            <a:r>
              <a:rPr lang="en-US" dirty="0" smtClean="0"/>
              <a:t>methods </a:t>
            </a:r>
          </a:p>
          <a:p>
            <a:r>
              <a:rPr lang="en-US" dirty="0" smtClean="0"/>
              <a:t>abstract </a:t>
            </a:r>
            <a:r>
              <a:rPr lang="en-US" dirty="0"/>
              <a:t>classes or methods </a:t>
            </a:r>
            <a:endParaRPr lang="en-US" dirty="0" smtClean="0"/>
          </a:p>
          <a:p>
            <a:pPr lvl="1"/>
            <a:r>
              <a:rPr lang="en-US" dirty="0" smtClean="0"/>
              <a:t>that </a:t>
            </a:r>
            <a:r>
              <a:rPr lang="en-US" dirty="0"/>
              <a:t>must </a:t>
            </a:r>
            <a:r>
              <a:rPr lang="en-US" dirty="0" smtClean="0"/>
              <a:t>be overridden </a:t>
            </a:r>
            <a:r>
              <a:rPr lang="en-US" dirty="0"/>
              <a:t>by its </a:t>
            </a:r>
            <a:r>
              <a:rPr lang="en-US" dirty="0" smtClean="0"/>
              <a:t>children</a:t>
            </a:r>
            <a:endParaRPr lang="en-US" dirty="0"/>
          </a:p>
          <a:p>
            <a:r>
              <a:rPr lang="en-US" dirty="0"/>
              <a:t>The keyword “final” can be used to denote a method that cannot be overridden by its children</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22</a:t>
            </a:fld>
            <a:endParaRPr lang="mn-MN"/>
          </a:p>
        </p:txBody>
      </p:sp>
      <p:sp>
        <p:nvSpPr>
          <p:cNvPr id="5" name="TextBox 4"/>
          <p:cNvSpPr txBox="1"/>
          <p:nvPr/>
        </p:nvSpPr>
        <p:spPr>
          <a:xfrm>
            <a:off x="874702" y="3861368"/>
            <a:ext cx="7739073" cy="2031325"/>
          </a:xfrm>
          <a:prstGeom prst="rect">
            <a:avLst/>
          </a:prstGeom>
          <a:solidFill>
            <a:schemeClr val="bg1"/>
          </a:solidFill>
          <a:ln w="28575">
            <a:solidFill>
              <a:schemeClr val="tx1"/>
            </a:solidFill>
          </a:ln>
        </p:spPr>
        <p:txBody>
          <a:bodyPr wrap="square" rtlCol="0">
            <a:spAutoFit/>
          </a:bodyPr>
          <a:lstStyle/>
          <a:p>
            <a:r>
              <a:rPr lang="en-US" dirty="0">
                <a:solidFill>
                  <a:srgbClr val="0000AA"/>
                </a:solidFill>
                <a:latin typeface="Consolas" panose="020B0609020204030204" pitchFamily="49" charset="0"/>
              </a:rPr>
              <a:t>class </a:t>
            </a:r>
            <a:r>
              <a:rPr lang="en-US" u="sng" dirty="0">
                <a:solidFill>
                  <a:srgbClr val="00AA00"/>
                </a:solidFill>
                <a:latin typeface="Consolas" panose="020B0609020204030204" pitchFamily="49" charset="0"/>
              </a:rPr>
              <a:t>Person {</a:t>
            </a:r>
          </a:p>
          <a:p>
            <a:r>
              <a:rPr lang="en-US" dirty="0">
                <a:latin typeface="Consolas" panose="020B0609020204030204" pitchFamily="49" charset="0"/>
              </a:rPr>
              <a:t>   </a:t>
            </a:r>
            <a:r>
              <a:rPr lang="en-US" dirty="0" err="1">
                <a:solidFill>
                  <a:srgbClr val="0000AA"/>
                </a:solidFill>
                <a:latin typeface="Consolas" panose="020B0609020204030204" pitchFamily="49" charset="0"/>
              </a:rPr>
              <a:t>var</a:t>
            </a:r>
            <a:r>
              <a:rPr lang="en-US" dirty="0">
                <a:solidFill>
                  <a:srgbClr val="0000AA"/>
                </a:solidFill>
                <a:latin typeface="Consolas" panose="020B0609020204030204" pitchFamily="49" charset="0"/>
              </a:rPr>
              <a:t> </a:t>
            </a:r>
            <a:r>
              <a:rPr lang="en-US" dirty="0">
                <a:solidFill>
                  <a:srgbClr val="AA0000"/>
                </a:solidFill>
                <a:latin typeface="Consolas" panose="020B0609020204030204" pitchFamily="49" charset="0"/>
              </a:rPr>
              <a:t>$name; </a:t>
            </a:r>
          </a:p>
          <a:p>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0000AA"/>
                </a:solidFill>
                <a:latin typeface="Consolas" panose="020B0609020204030204" pitchFamily="49" charset="0"/>
              </a:rPr>
              <a:t>final function </a:t>
            </a:r>
            <a:r>
              <a:rPr lang="en-US" dirty="0" err="1">
                <a:solidFill>
                  <a:srgbClr val="00AA00"/>
                </a:solidFill>
                <a:latin typeface="Consolas" panose="020B0609020204030204" pitchFamily="49" charset="0"/>
              </a:rPr>
              <a:t>get_name</a:t>
            </a:r>
            <a:r>
              <a:rPr lang="en-US" dirty="0">
                <a:solidFill>
                  <a:srgbClr val="00AA00"/>
                </a:solidFill>
                <a:latin typeface="Consolas" panose="020B0609020204030204" pitchFamily="49" charset="0"/>
              </a:rPr>
              <a:t>() {</a:t>
            </a:r>
          </a:p>
          <a:p>
            <a:r>
              <a:rPr lang="en-US" dirty="0">
                <a:latin typeface="Consolas" panose="020B0609020204030204" pitchFamily="49" charset="0"/>
              </a:rPr>
              <a:t>      </a:t>
            </a:r>
            <a:r>
              <a:rPr lang="en-US" dirty="0">
                <a:solidFill>
                  <a:srgbClr val="0000AA"/>
                </a:solidFill>
                <a:latin typeface="Consolas" panose="020B0609020204030204" pitchFamily="49" charset="0"/>
              </a:rPr>
              <a:t>return </a:t>
            </a:r>
            <a:r>
              <a:rPr lang="en-US" dirty="0">
                <a:solidFill>
                  <a:srgbClr val="AA0000"/>
                </a:solidFill>
                <a:latin typeface="Consolas" panose="020B0609020204030204" pitchFamily="49" charset="0"/>
              </a:rPr>
              <a:t>$this -&gt; </a:t>
            </a:r>
            <a:r>
              <a:rPr lang="en-US" dirty="0">
                <a:solidFill>
                  <a:srgbClr val="1E90FF"/>
                </a:solidFill>
                <a:latin typeface="Consolas" panose="020B0609020204030204" pitchFamily="49" charset="0"/>
              </a:rPr>
              <a:t>name;  </a:t>
            </a:r>
          </a:p>
          <a:p>
            <a:r>
              <a:rPr lang="en-US" dirty="0">
                <a:latin typeface="Consolas" panose="020B0609020204030204" pitchFamily="49" charset="0"/>
              </a:rPr>
              <a:t>   }</a:t>
            </a:r>
          </a:p>
          <a:p>
            <a:r>
              <a:rPr lang="en-US" dirty="0">
                <a:latin typeface="Consolas" panose="020B0609020204030204" pitchFamily="49" charset="0"/>
              </a:rPr>
              <a:t>}</a:t>
            </a:r>
          </a:p>
        </p:txBody>
      </p:sp>
    </p:spTree>
    <p:extLst>
      <p:ext uri="{BB962C8B-B14F-4D97-AF65-F5344CB8AC3E}">
        <p14:creationId xmlns:p14="http://schemas.microsoft.com/office/powerpoint/2010/main" val="37787370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Classes/Object Functions</a:t>
            </a:r>
          </a:p>
        </p:txBody>
      </p:sp>
      <p:sp>
        <p:nvSpPr>
          <p:cNvPr id="3" name="Content Placeholder 2"/>
          <p:cNvSpPr>
            <a:spLocks noGrp="1"/>
          </p:cNvSpPr>
          <p:nvPr>
            <p:ph idx="1"/>
          </p:nvPr>
        </p:nvSpPr>
        <p:spPr>
          <a:xfrm>
            <a:off x="571473" y="1052736"/>
            <a:ext cx="8429684" cy="3240360"/>
          </a:xfrm>
        </p:spPr>
        <p:txBody>
          <a:bodyPr/>
          <a:lstStyle/>
          <a:p>
            <a:r>
              <a:rPr lang="en-US" dirty="0"/>
              <a:t>There are methods for “introspection” about classes, i.e. the ability of a program to examine an object’s characteristics</a:t>
            </a:r>
            <a:r>
              <a:rPr lang="en-US" dirty="0" smtClean="0"/>
              <a:t>.</a:t>
            </a:r>
          </a:p>
          <a:p>
            <a:r>
              <a:rPr lang="en-US" dirty="0"/>
              <a:t>For example, the function </a:t>
            </a:r>
            <a:r>
              <a:rPr lang="en-US" b="1" dirty="0" err="1">
                <a:latin typeface="Consolas" panose="020B0609020204030204" pitchFamily="49" charset="0"/>
              </a:rPr>
              <a:t>class_exists</a:t>
            </a:r>
            <a:r>
              <a:rPr lang="en-US" b="1" dirty="0">
                <a:latin typeface="Consolas" panose="020B0609020204030204" pitchFamily="49" charset="0"/>
              </a:rPr>
              <a:t>()</a:t>
            </a:r>
            <a:r>
              <a:rPr lang="en-US" dirty="0"/>
              <a:t> can be used (surprise!) to determine whether a class exists or not.   </a:t>
            </a:r>
          </a:p>
          <a:p>
            <a:r>
              <a:rPr lang="en-US" dirty="0"/>
              <a:t>The function </a:t>
            </a:r>
            <a:r>
              <a:rPr lang="en-US" b="1" dirty="0" err="1">
                <a:latin typeface="Consolas" panose="020B0609020204030204" pitchFamily="49" charset="0"/>
              </a:rPr>
              <a:t>get_declared_classes</a:t>
            </a:r>
            <a:r>
              <a:rPr lang="en-US" b="1" dirty="0">
                <a:latin typeface="Consolas" panose="020B0609020204030204" pitchFamily="49" charset="0"/>
              </a:rPr>
              <a:t>()</a:t>
            </a:r>
            <a:r>
              <a:rPr lang="en-US" dirty="0"/>
              <a:t> returns an array of declared classes</a:t>
            </a:r>
            <a:r>
              <a:rPr lang="en-US" dirty="0" smtClean="0"/>
              <a:t>.</a:t>
            </a:r>
          </a:p>
          <a:p>
            <a:pPr marL="82550" indent="0">
              <a:buNone/>
            </a:pPr>
            <a:r>
              <a:rPr lang="en-US" dirty="0" smtClean="0">
                <a:solidFill>
                  <a:srgbClr val="AA0000"/>
                </a:solidFill>
                <a:latin typeface="Consolas" panose="020B0609020204030204" pitchFamily="49" charset="0"/>
              </a:rPr>
              <a:t>		$</a:t>
            </a:r>
            <a:r>
              <a:rPr lang="en-US" dirty="0">
                <a:solidFill>
                  <a:srgbClr val="AA0000"/>
                </a:solidFill>
                <a:latin typeface="Consolas" panose="020B0609020204030204" pitchFamily="49" charset="0"/>
              </a:rPr>
              <a:t>classes = </a:t>
            </a:r>
            <a:r>
              <a:rPr lang="en-US" dirty="0" err="1">
                <a:solidFill>
                  <a:srgbClr val="00AAAA"/>
                </a:solidFill>
                <a:latin typeface="Consolas" panose="020B0609020204030204" pitchFamily="49" charset="0"/>
              </a:rPr>
              <a:t>get_declared_classes</a:t>
            </a:r>
            <a:r>
              <a:rPr lang="en-US" dirty="0" smtClean="0">
                <a:solidFill>
                  <a:srgbClr val="00AAAA"/>
                </a:solidFill>
                <a:latin typeface="Consolas" panose="020B0609020204030204" pitchFamily="49" charset="0"/>
              </a:rPr>
              <a:t>();</a:t>
            </a:r>
            <a:endParaRPr lang="en-US" dirty="0" smtClean="0"/>
          </a:p>
          <a:p>
            <a:r>
              <a:rPr lang="en-US" dirty="0"/>
              <a:t>You can also get an array of method names in any of the following (equivalent) </a:t>
            </a:r>
            <a:r>
              <a:rPr lang="en-US" dirty="0" smtClean="0"/>
              <a:t>manners:</a:t>
            </a:r>
            <a:endParaRPr lang="en-US" dirty="0"/>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23</a:t>
            </a:fld>
            <a:endParaRPr lang="mn-MN"/>
          </a:p>
        </p:txBody>
      </p:sp>
      <p:sp>
        <p:nvSpPr>
          <p:cNvPr id="5" name="TextBox 4"/>
          <p:cNvSpPr txBox="1"/>
          <p:nvPr/>
        </p:nvSpPr>
        <p:spPr>
          <a:xfrm>
            <a:off x="755576" y="4489014"/>
            <a:ext cx="7739073" cy="1200329"/>
          </a:xfrm>
          <a:prstGeom prst="rect">
            <a:avLst/>
          </a:prstGeom>
          <a:solidFill>
            <a:schemeClr val="bg1"/>
          </a:solidFill>
          <a:ln w="28575">
            <a:solidFill>
              <a:schemeClr val="tx1"/>
            </a:solidFill>
          </a:ln>
        </p:spPr>
        <p:txBody>
          <a:bodyPr wrap="square" rtlCol="0">
            <a:spAutoFit/>
          </a:bodyPr>
          <a:lstStyle/>
          <a:p>
            <a:r>
              <a:rPr lang="en-US" dirty="0" smtClean="0">
                <a:solidFill>
                  <a:srgbClr val="AA0000"/>
                </a:solidFill>
                <a:latin typeface="Consolas" panose="020B0609020204030204" pitchFamily="49" charset="0"/>
              </a:rPr>
              <a:t>$methods = </a:t>
            </a:r>
            <a:r>
              <a:rPr lang="en-US" dirty="0" err="1" smtClean="0">
                <a:solidFill>
                  <a:srgbClr val="00AAAA"/>
                </a:solidFill>
                <a:latin typeface="Consolas" panose="020B0609020204030204" pitchFamily="49" charset="0"/>
              </a:rPr>
              <a:t>get_class_methods</a:t>
            </a:r>
            <a:r>
              <a:rPr lang="en-US" dirty="0" smtClean="0">
                <a:solidFill>
                  <a:srgbClr val="00AAAA"/>
                </a:solidFill>
                <a:latin typeface="Consolas" panose="020B0609020204030204" pitchFamily="49" charset="0"/>
              </a:rPr>
              <a:t>(Person);</a:t>
            </a:r>
          </a:p>
          <a:p>
            <a:r>
              <a:rPr lang="en-US" dirty="0" smtClean="0">
                <a:solidFill>
                  <a:srgbClr val="AA0000"/>
                </a:solidFill>
                <a:latin typeface="Consolas" panose="020B0609020204030204" pitchFamily="49" charset="0"/>
              </a:rPr>
              <a:t>$methods = </a:t>
            </a:r>
            <a:r>
              <a:rPr lang="en-US" dirty="0" err="1" smtClean="0">
                <a:solidFill>
                  <a:srgbClr val="00AAAA"/>
                </a:solidFill>
                <a:latin typeface="Consolas" panose="020B0609020204030204" pitchFamily="49" charset="0"/>
              </a:rPr>
              <a:t>get_class_methods</a:t>
            </a:r>
            <a:r>
              <a:rPr lang="en-US" dirty="0" smtClean="0">
                <a:solidFill>
                  <a:srgbClr val="00AAAA"/>
                </a:solidFill>
                <a:latin typeface="Consolas" panose="020B0609020204030204" pitchFamily="49" charset="0"/>
              </a:rPr>
              <a:t>(</a:t>
            </a:r>
            <a:r>
              <a:rPr lang="en-US" dirty="0" smtClean="0">
                <a:solidFill>
                  <a:srgbClr val="AA5500"/>
                </a:solidFill>
                <a:latin typeface="Consolas" panose="020B0609020204030204" pitchFamily="49" charset="0"/>
              </a:rPr>
              <a:t>"Person"</a:t>
            </a:r>
            <a:r>
              <a:rPr lang="en-US" dirty="0" smtClean="0">
                <a:solidFill>
                  <a:srgbClr val="00AAAA"/>
                </a:solidFill>
                <a:latin typeface="Consolas" panose="020B0609020204030204" pitchFamily="49" charset="0"/>
              </a:rPr>
              <a:t>);</a:t>
            </a:r>
          </a:p>
          <a:p>
            <a:r>
              <a:rPr lang="en-US" dirty="0" smtClean="0">
                <a:solidFill>
                  <a:srgbClr val="AA0000"/>
                </a:solidFill>
                <a:latin typeface="Consolas" panose="020B0609020204030204" pitchFamily="49" charset="0"/>
              </a:rPr>
              <a:t>$class = </a:t>
            </a:r>
            <a:r>
              <a:rPr lang="en-US" dirty="0" smtClean="0">
                <a:solidFill>
                  <a:srgbClr val="AA5500"/>
                </a:solidFill>
                <a:latin typeface="Consolas" panose="020B0609020204030204" pitchFamily="49" charset="0"/>
              </a:rPr>
              <a:t>"Person";</a:t>
            </a:r>
          </a:p>
          <a:p>
            <a:r>
              <a:rPr lang="en-US" dirty="0" smtClean="0">
                <a:solidFill>
                  <a:srgbClr val="AA0000"/>
                </a:solidFill>
                <a:latin typeface="Consolas" panose="020B0609020204030204" pitchFamily="49" charset="0"/>
              </a:rPr>
              <a:t>$methods = </a:t>
            </a:r>
            <a:r>
              <a:rPr lang="en-US" dirty="0" err="1" smtClean="0">
                <a:solidFill>
                  <a:srgbClr val="00AAAA"/>
                </a:solidFill>
                <a:latin typeface="Consolas" panose="020B0609020204030204" pitchFamily="49" charset="0"/>
              </a:rPr>
              <a:t>get_class_methods</a:t>
            </a:r>
            <a:r>
              <a:rPr lang="en-US" dirty="0" smtClean="0">
                <a:solidFill>
                  <a:srgbClr val="00AAAA"/>
                </a:solidFill>
                <a:latin typeface="Consolas" panose="020B0609020204030204" pitchFamily="49" charset="0"/>
              </a:rPr>
              <a:t>(</a:t>
            </a:r>
            <a:r>
              <a:rPr lang="en-US" dirty="0" smtClean="0">
                <a:solidFill>
                  <a:srgbClr val="AA0000"/>
                </a:solidFill>
                <a:latin typeface="Consolas" panose="020B0609020204030204" pitchFamily="49" charset="0"/>
              </a:rPr>
              <a:t>$class</a:t>
            </a:r>
            <a:r>
              <a:rPr lang="en-US" dirty="0" smtClean="0">
                <a:solidFill>
                  <a:srgbClr val="00AAAA"/>
                </a:solidFill>
                <a:latin typeface="Consolas" panose="020B0609020204030204" pitchFamily="49" charset="0"/>
              </a:rPr>
              <a:t>);</a:t>
            </a:r>
            <a:endParaRPr lang="en-US" dirty="0">
              <a:solidFill>
                <a:srgbClr val="00AAAA"/>
              </a:solidFill>
              <a:latin typeface="Consolas" panose="020B0609020204030204" pitchFamily="49" charset="0"/>
            </a:endParaRPr>
          </a:p>
        </p:txBody>
      </p:sp>
    </p:spTree>
    <p:extLst>
      <p:ext uri="{BB962C8B-B14F-4D97-AF65-F5344CB8AC3E}">
        <p14:creationId xmlns:p14="http://schemas.microsoft.com/office/powerpoint/2010/main" val="3261170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Classes/Object </a:t>
            </a:r>
            <a:r>
              <a:rPr lang="en-US" dirty="0" smtClean="0"/>
              <a:t>Functions [2]</a:t>
            </a:r>
            <a:endParaRPr lang="en-US" dirty="0"/>
          </a:p>
        </p:txBody>
      </p:sp>
      <p:sp>
        <p:nvSpPr>
          <p:cNvPr id="3" name="Content Placeholder 2"/>
          <p:cNvSpPr>
            <a:spLocks noGrp="1"/>
          </p:cNvSpPr>
          <p:nvPr>
            <p:ph idx="1"/>
          </p:nvPr>
        </p:nvSpPr>
        <p:spPr>
          <a:xfrm>
            <a:off x="571473" y="1052736"/>
            <a:ext cx="8429684" cy="3240360"/>
          </a:xfrm>
        </p:spPr>
        <p:txBody>
          <a:bodyPr/>
          <a:lstStyle/>
          <a:p>
            <a:r>
              <a:rPr lang="en-US" dirty="0"/>
              <a:t>There are a wide variety of introspection functions, several more are listed below</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24</a:t>
            </a:fld>
            <a:endParaRPr lang="mn-MN"/>
          </a:p>
        </p:txBody>
      </p:sp>
      <p:sp>
        <p:nvSpPr>
          <p:cNvPr id="5" name="TextBox 4"/>
          <p:cNvSpPr txBox="1"/>
          <p:nvPr/>
        </p:nvSpPr>
        <p:spPr>
          <a:xfrm>
            <a:off x="855686" y="1844824"/>
            <a:ext cx="8145471" cy="4555093"/>
          </a:xfrm>
          <a:prstGeom prst="rect">
            <a:avLst/>
          </a:prstGeom>
          <a:solidFill>
            <a:schemeClr val="bg1"/>
          </a:solidFill>
          <a:ln w="28575">
            <a:solidFill>
              <a:schemeClr val="tx1"/>
            </a:solidFill>
          </a:ln>
        </p:spPr>
        <p:txBody>
          <a:bodyPr wrap="square" rtlCol="0">
            <a:spAutoFit/>
          </a:bodyPr>
          <a:lstStyle/>
          <a:p>
            <a:r>
              <a:rPr lang="en-US" sz="1600" b="1" dirty="0" err="1">
                <a:solidFill>
                  <a:srgbClr val="00AAAA"/>
                </a:solidFill>
                <a:latin typeface="Consolas" panose="020B0609020204030204" pitchFamily="49" charset="0"/>
              </a:rPr>
              <a:t>get_class_vars</a:t>
            </a:r>
            <a:r>
              <a:rPr lang="en-US" sz="1600" b="1" dirty="0">
                <a:solidFill>
                  <a:srgbClr val="00AAAA"/>
                </a:solidFill>
                <a:latin typeface="Consolas" panose="020B0609020204030204" pitchFamily="49" charset="0"/>
              </a:rPr>
              <a:t>(</a:t>
            </a:r>
            <a:r>
              <a:rPr lang="en-US" sz="1600" b="1" dirty="0">
                <a:solidFill>
                  <a:srgbClr val="AA0000"/>
                </a:solidFill>
                <a:latin typeface="Consolas" panose="020B0609020204030204" pitchFamily="49" charset="0"/>
              </a:rPr>
              <a:t>$object);  </a:t>
            </a:r>
            <a:r>
              <a:rPr lang="en-US" sz="1600" i="1" dirty="0">
                <a:solidFill>
                  <a:srgbClr val="AAAAAA"/>
                </a:solidFill>
                <a:latin typeface="Consolas" panose="020B0609020204030204" pitchFamily="49" charset="0"/>
              </a:rPr>
              <a:t>/*  gets an associative array that maps    </a:t>
            </a:r>
          </a:p>
          <a:p>
            <a:r>
              <a:rPr lang="en-US" sz="1600" i="1" dirty="0">
                <a:solidFill>
                  <a:srgbClr val="AAAAAA"/>
                </a:solidFill>
                <a:latin typeface="Consolas" panose="020B0609020204030204" pitchFamily="49" charset="0"/>
              </a:rPr>
              <a:t>                              property names to values (including</a:t>
            </a:r>
          </a:p>
          <a:p>
            <a:r>
              <a:rPr lang="en-US" sz="1600" i="1" dirty="0">
                <a:solidFill>
                  <a:srgbClr val="AAAAAA"/>
                </a:solidFill>
                <a:latin typeface="Consolas" panose="020B0609020204030204" pitchFamily="49" charset="0"/>
              </a:rPr>
              <a:t>                              inherited properties), but it *only*</a:t>
            </a:r>
          </a:p>
          <a:p>
            <a:r>
              <a:rPr lang="en-US" sz="1600" i="1" dirty="0">
                <a:solidFill>
                  <a:srgbClr val="AAAAAA"/>
                </a:solidFill>
                <a:latin typeface="Consolas" panose="020B0609020204030204" pitchFamily="49" charset="0"/>
              </a:rPr>
              <a:t>                              gets properties that have default</a:t>
            </a:r>
          </a:p>
          <a:p>
            <a:r>
              <a:rPr lang="en-US" sz="1600" i="1" dirty="0">
                <a:solidFill>
                  <a:srgbClr val="AAAAAA"/>
                </a:solidFill>
                <a:latin typeface="Consolas" panose="020B0609020204030204" pitchFamily="49" charset="0"/>
              </a:rPr>
              <a:t>                              values (those initialized with </a:t>
            </a:r>
          </a:p>
          <a:p>
            <a:r>
              <a:rPr lang="en-US" sz="1600" i="1" dirty="0">
                <a:solidFill>
                  <a:srgbClr val="AAAAAA"/>
                </a:solidFill>
                <a:latin typeface="Consolas" panose="020B0609020204030204" pitchFamily="49" charset="0"/>
              </a:rPr>
              <a:t>                              simple constants)  */</a:t>
            </a:r>
          </a:p>
          <a:p>
            <a:endParaRPr lang="en-US" sz="1600" dirty="0">
              <a:latin typeface="Consolas" panose="020B0609020204030204" pitchFamily="49" charset="0"/>
            </a:endParaRPr>
          </a:p>
          <a:p>
            <a:r>
              <a:rPr lang="en-US" sz="1600" b="1" dirty="0" err="1">
                <a:solidFill>
                  <a:srgbClr val="00AAAA"/>
                </a:solidFill>
                <a:latin typeface="Consolas" panose="020B0609020204030204" pitchFamily="49" charset="0"/>
              </a:rPr>
              <a:t>is_object</a:t>
            </a:r>
            <a:r>
              <a:rPr lang="en-US" sz="1600" b="1" dirty="0">
                <a:solidFill>
                  <a:srgbClr val="00AAAA"/>
                </a:solidFill>
                <a:latin typeface="Consolas" panose="020B0609020204030204" pitchFamily="49" charset="0"/>
              </a:rPr>
              <a:t>(</a:t>
            </a:r>
            <a:r>
              <a:rPr lang="en-US" sz="1600" b="1" dirty="0">
                <a:solidFill>
                  <a:srgbClr val="AA0000"/>
                </a:solidFill>
                <a:latin typeface="Consolas" panose="020B0609020204030204" pitchFamily="49" charset="0"/>
              </a:rPr>
              <a:t>$object); </a:t>
            </a:r>
            <a:r>
              <a:rPr lang="en-US" sz="1600" dirty="0">
                <a:solidFill>
                  <a:srgbClr val="AA0000"/>
                </a:solidFill>
                <a:latin typeface="Consolas" panose="020B0609020204030204" pitchFamily="49" charset="0"/>
              </a:rPr>
              <a:t> </a:t>
            </a:r>
            <a:r>
              <a:rPr lang="en-US" sz="1600" i="1" dirty="0">
                <a:solidFill>
                  <a:srgbClr val="AAAAAA"/>
                </a:solidFill>
                <a:latin typeface="Consolas" panose="020B0609020204030204" pitchFamily="49" charset="0"/>
              </a:rPr>
              <a:t>//  returns a </a:t>
            </a:r>
            <a:r>
              <a:rPr lang="en-US" sz="1600" i="1" dirty="0" err="1">
                <a:solidFill>
                  <a:srgbClr val="AAAAAA"/>
                </a:solidFill>
                <a:latin typeface="Consolas" panose="020B0609020204030204" pitchFamily="49" charset="0"/>
              </a:rPr>
              <a:t>boolean</a:t>
            </a:r>
            <a:r>
              <a:rPr lang="en-US" sz="1600" i="1" dirty="0">
                <a:solidFill>
                  <a:srgbClr val="AAAAAA"/>
                </a:solidFill>
                <a:latin typeface="Consolas" panose="020B0609020204030204" pitchFamily="49" charset="0"/>
              </a:rPr>
              <a:t> value</a:t>
            </a:r>
          </a:p>
          <a:p>
            <a:endParaRPr lang="en-US" sz="1600" dirty="0">
              <a:latin typeface="Consolas" panose="020B0609020204030204" pitchFamily="49" charset="0"/>
            </a:endParaRPr>
          </a:p>
          <a:p>
            <a:r>
              <a:rPr lang="en-US" sz="1600" b="1" dirty="0" err="1">
                <a:solidFill>
                  <a:srgbClr val="00AAAA"/>
                </a:solidFill>
                <a:latin typeface="Consolas" panose="020B0609020204030204" pitchFamily="49" charset="0"/>
              </a:rPr>
              <a:t>get_class</a:t>
            </a:r>
            <a:r>
              <a:rPr lang="en-US" sz="1600" b="1" dirty="0">
                <a:solidFill>
                  <a:srgbClr val="00AAAA"/>
                </a:solidFill>
                <a:latin typeface="Consolas" panose="020B0609020204030204" pitchFamily="49" charset="0"/>
              </a:rPr>
              <a:t>(</a:t>
            </a:r>
            <a:r>
              <a:rPr lang="en-US" sz="1600" b="1" dirty="0">
                <a:solidFill>
                  <a:srgbClr val="AA0000"/>
                </a:solidFill>
                <a:latin typeface="Consolas" panose="020B0609020204030204" pitchFamily="49" charset="0"/>
              </a:rPr>
              <a:t>$object); </a:t>
            </a:r>
            <a:r>
              <a:rPr lang="en-US" sz="1600" dirty="0">
                <a:solidFill>
                  <a:srgbClr val="AA0000"/>
                </a:solidFill>
                <a:latin typeface="Consolas" panose="020B0609020204030204" pitchFamily="49" charset="0"/>
              </a:rPr>
              <a:t> </a:t>
            </a:r>
            <a:r>
              <a:rPr lang="en-US" sz="1600" i="1" dirty="0">
                <a:solidFill>
                  <a:srgbClr val="AAAAAA"/>
                </a:solidFill>
                <a:latin typeface="Consolas" panose="020B0609020204030204" pitchFamily="49" charset="0"/>
              </a:rPr>
              <a:t>/* returns the class to which an object </a:t>
            </a:r>
          </a:p>
          <a:p>
            <a:r>
              <a:rPr lang="en-US" sz="1600" i="1" dirty="0">
                <a:solidFill>
                  <a:srgbClr val="AAAAAA"/>
                </a:solidFill>
                <a:latin typeface="Consolas" panose="020B0609020204030204" pitchFamily="49" charset="0"/>
              </a:rPr>
              <a:t>                        belongs  */</a:t>
            </a:r>
          </a:p>
          <a:p>
            <a:endParaRPr lang="en-US" sz="1600" dirty="0">
              <a:latin typeface="Consolas" panose="020B0609020204030204" pitchFamily="49" charset="0"/>
            </a:endParaRPr>
          </a:p>
          <a:p>
            <a:r>
              <a:rPr lang="en-US" sz="1600" b="1" dirty="0" err="1">
                <a:solidFill>
                  <a:srgbClr val="00AAAA"/>
                </a:solidFill>
                <a:latin typeface="Consolas" panose="020B0609020204030204" pitchFamily="49" charset="0"/>
              </a:rPr>
              <a:t>method_exists</a:t>
            </a:r>
            <a:r>
              <a:rPr lang="en-US" sz="1600" b="1" dirty="0">
                <a:solidFill>
                  <a:srgbClr val="00AAAA"/>
                </a:solidFill>
                <a:latin typeface="Consolas" panose="020B0609020204030204" pitchFamily="49" charset="0"/>
              </a:rPr>
              <a:t>(</a:t>
            </a:r>
            <a:r>
              <a:rPr lang="en-US" sz="1600" b="1" dirty="0">
                <a:solidFill>
                  <a:srgbClr val="AA0000"/>
                </a:solidFill>
                <a:latin typeface="Consolas" panose="020B0609020204030204" pitchFamily="49" charset="0"/>
              </a:rPr>
              <a:t>$object, $method); </a:t>
            </a:r>
            <a:r>
              <a:rPr lang="en-US" sz="1600" dirty="0">
                <a:solidFill>
                  <a:srgbClr val="AA0000"/>
                </a:solidFill>
                <a:latin typeface="Consolas" panose="020B0609020204030204" pitchFamily="49" charset="0"/>
              </a:rPr>
              <a:t> </a:t>
            </a:r>
            <a:r>
              <a:rPr lang="en-US" sz="1600" i="1" dirty="0">
                <a:solidFill>
                  <a:srgbClr val="AAAAAA"/>
                </a:solidFill>
                <a:latin typeface="Consolas" panose="020B0609020204030204" pitchFamily="49" charset="0"/>
              </a:rPr>
              <a:t>// returns a </a:t>
            </a:r>
            <a:r>
              <a:rPr lang="en-US" sz="1600" i="1" dirty="0" err="1">
                <a:solidFill>
                  <a:srgbClr val="AAAAAA"/>
                </a:solidFill>
                <a:latin typeface="Consolas" panose="020B0609020204030204" pitchFamily="49" charset="0"/>
              </a:rPr>
              <a:t>boolean</a:t>
            </a:r>
            <a:r>
              <a:rPr lang="en-US" sz="1600" i="1" dirty="0">
                <a:solidFill>
                  <a:srgbClr val="AAAAAA"/>
                </a:solidFill>
                <a:latin typeface="Consolas" panose="020B0609020204030204" pitchFamily="49" charset="0"/>
              </a:rPr>
              <a:t> value</a:t>
            </a:r>
          </a:p>
          <a:p>
            <a:endParaRPr lang="en-US" sz="1600" dirty="0">
              <a:latin typeface="Consolas" panose="020B0609020204030204" pitchFamily="49" charset="0"/>
            </a:endParaRPr>
          </a:p>
          <a:p>
            <a:r>
              <a:rPr lang="en-US" sz="1600" b="1" dirty="0" err="1">
                <a:solidFill>
                  <a:srgbClr val="00AAAA"/>
                </a:solidFill>
                <a:latin typeface="Consolas" panose="020B0609020204030204" pitchFamily="49" charset="0"/>
              </a:rPr>
              <a:t>get_object_vars</a:t>
            </a:r>
            <a:r>
              <a:rPr lang="en-US" sz="1600" b="1" dirty="0">
                <a:solidFill>
                  <a:srgbClr val="00AAAA"/>
                </a:solidFill>
                <a:latin typeface="Consolas" panose="020B0609020204030204" pitchFamily="49" charset="0"/>
              </a:rPr>
              <a:t>(</a:t>
            </a:r>
            <a:r>
              <a:rPr lang="en-US" sz="1600" b="1" dirty="0">
                <a:solidFill>
                  <a:srgbClr val="AA0000"/>
                </a:solidFill>
                <a:latin typeface="Consolas" panose="020B0609020204030204" pitchFamily="49" charset="0"/>
              </a:rPr>
              <a:t>$object); </a:t>
            </a:r>
            <a:r>
              <a:rPr lang="en-US" sz="1600" dirty="0">
                <a:solidFill>
                  <a:srgbClr val="AA0000"/>
                </a:solidFill>
                <a:latin typeface="Consolas" panose="020B0609020204030204" pitchFamily="49" charset="0"/>
              </a:rPr>
              <a:t> </a:t>
            </a:r>
            <a:r>
              <a:rPr lang="en-US" sz="1600" i="1" dirty="0">
                <a:solidFill>
                  <a:srgbClr val="AAAAAA"/>
                </a:solidFill>
                <a:latin typeface="Consolas" panose="020B0609020204030204" pitchFamily="49" charset="0"/>
              </a:rPr>
              <a:t>/*  returns an associative array </a:t>
            </a:r>
          </a:p>
          <a:p>
            <a:r>
              <a:rPr lang="en-US" sz="1600" i="1" dirty="0">
                <a:solidFill>
                  <a:srgbClr val="AAAAAA"/>
                </a:solidFill>
                <a:latin typeface="Consolas" panose="020B0609020204030204" pitchFamily="49" charset="0"/>
              </a:rPr>
              <a:t>                               mapping properties to values (for </a:t>
            </a:r>
          </a:p>
          <a:p>
            <a:r>
              <a:rPr lang="en-US" sz="1600" i="1" dirty="0">
                <a:solidFill>
                  <a:srgbClr val="AAAAAA"/>
                </a:solidFill>
                <a:latin typeface="Consolas" panose="020B0609020204030204" pitchFamily="49" charset="0"/>
              </a:rPr>
              <a:t>                               those values that are set (i.e.</a:t>
            </a:r>
          </a:p>
          <a:p>
            <a:r>
              <a:rPr lang="en-US" sz="1600" i="1" dirty="0">
                <a:solidFill>
                  <a:srgbClr val="AAAAAA"/>
                </a:solidFill>
                <a:latin typeface="Consolas" panose="020B0609020204030204" pitchFamily="49" charset="0"/>
              </a:rPr>
              <a:t>                               not null)  */</a:t>
            </a:r>
          </a:p>
        </p:txBody>
      </p:sp>
    </p:spTree>
    <p:extLst>
      <p:ext uri="{BB962C8B-B14F-4D97-AF65-F5344CB8AC3E}">
        <p14:creationId xmlns:p14="http://schemas.microsoft.com/office/powerpoint/2010/main" val="4054984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methods</a:t>
            </a:r>
            <a:endParaRPr lang="en-US" dirty="0"/>
          </a:p>
        </p:txBody>
      </p:sp>
      <p:sp>
        <p:nvSpPr>
          <p:cNvPr id="3" name="Content Placeholder 2"/>
          <p:cNvSpPr>
            <a:spLocks noGrp="1"/>
          </p:cNvSpPr>
          <p:nvPr>
            <p:ph idx="1"/>
          </p:nvPr>
        </p:nvSpPr>
        <p:spPr/>
        <p:txBody>
          <a:bodyPr/>
          <a:lstStyle/>
          <a:p>
            <a:r>
              <a:rPr lang="en-US" dirty="0"/>
              <a:t>When defining the names of your own object methods, you should generally avoid starting them with a double underscore.  Why?  </a:t>
            </a:r>
          </a:p>
          <a:p>
            <a:endParaRPr lang="en-US" dirty="0"/>
          </a:p>
          <a:p>
            <a:r>
              <a:rPr lang="en-US" dirty="0"/>
              <a:t>There are some “built-in” or predefined PHP method names that start in this manner, most notably constructors and destructors using the </a:t>
            </a:r>
            <a:r>
              <a:rPr lang="en-US" b="1" dirty="0">
                <a:latin typeface="Consolas" panose="020B0609020204030204" pitchFamily="49" charset="0"/>
              </a:rPr>
              <a:t>__construct()</a:t>
            </a:r>
            <a:r>
              <a:rPr lang="en-US" dirty="0"/>
              <a:t> and </a:t>
            </a:r>
            <a:r>
              <a:rPr lang="en-US" b="1" dirty="0">
                <a:latin typeface="Consolas" panose="020B0609020204030204" pitchFamily="49" charset="0"/>
              </a:rPr>
              <a:t>__destructor()</a:t>
            </a:r>
            <a:r>
              <a:rPr lang="en-US" dirty="0"/>
              <a:t> names</a:t>
            </a:r>
            <a:r>
              <a:rPr lang="en-US" dirty="0" smtClean="0"/>
              <a:t>.</a:t>
            </a:r>
            <a:endParaRPr lang="en-US" dirty="0"/>
          </a:p>
          <a:p>
            <a:endParaRPr lang="en-US" dirty="0"/>
          </a:p>
          <a:p>
            <a:r>
              <a:rPr lang="en-US" b="1" dirty="0">
                <a:latin typeface="Consolas" panose="020B0609020204030204" pitchFamily="49" charset="0"/>
              </a:rPr>
              <a:t>__sleep() </a:t>
            </a:r>
            <a:r>
              <a:rPr lang="en-US" dirty="0"/>
              <a:t>and </a:t>
            </a:r>
            <a:r>
              <a:rPr lang="en-US" b="1" dirty="0">
                <a:latin typeface="Consolas" panose="020B0609020204030204" pitchFamily="49" charset="0"/>
              </a:rPr>
              <a:t>__wakeup() </a:t>
            </a:r>
          </a:p>
          <a:p>
            <a:pPr lvl="1"/>
            <a:r>
              <a:rPr lang="en-US" dirty="0" smtClean="0"/>
              <a:t>which </a:t>
            </a:r>
            <a:r>
              <a:rPr lang="en-US" dirty="0"/>
              <a:t>are used for object serialization </a:t>
            </a:r>
            <a:endParaRPr lang="en-US" dirty="0" smtClean="0"/>
          </a:p>
          <a:p>
            <a:r>
              <a:rPr lang="en-US" dirty="0" smtClean="0"/>
              <a:t>and </a:t>
            </a:r>
            <a:r>
              <a:rPr lang="en-US" dirty="0"/>
              <a:t>_</a:t>
            </a:r>
            <a:r>
              <a:rPr lang="en-US" b="1" dirty="0">
                <a:latin typeface="Consolas" panose="020B0609020204030204" pitchFamily="49" charset="0"/>
              </a:rPr>
              <a:t>_get() </a:t>
            </a:r>
            <a:r>
              <a:rPr lang="en-US" sz="1800" dirty="0"/>
              <a:t>and</a:t>
            </a:r>
            <a:r>
              <a:rPr lang="en-US" b="1" dirty="0">
                <a:latin typeface="Consolas" panose="020B0609020204030204" pitchFamily="49" charset="0"/>
              </a:rPr>
              <a:t> __set</a:t>
            </a:r>
            <a:r>
              <a:rPr lang="en-US" b="1" dirty="0" smtClean="0">
                <a:latin typeface="Consolas" panose="020B0609020204030204" pitchFamily="49" charset="0"/>
              </a:rPr>
              <a:t>()</a:t>
            </a:r>
            <a:endParaRPr lang="en-US" b="1" dirty="0">
              <a:latin typeface="Consolas" panose="020B0609020204030204" pitchFamily="49" charset="0"/>
            </a:endParaRPr>
          </a:p>
          <a:p>
            <a:pPr lvl="1"/>
            <a:r>
              <a:rPr lang="en-US" sz="2000" dirty="0"/>
              <a:t>wh</a:t>
            </a:r>
            <a:r>
              <a:rPr lang="en-US" dirty="0" smtClean="0"/>
              <a:t>ich </a:t>
            </a:r>
            <a:r>
              <a:rPr lang="en-US" dirty="0"/>
              <a:t>can be defined so that if you try to access an object property that doesn’t exist, these methods give an opportunity to either retrieve a value or set the (default?) value for that property.  </a:t>
            </a:r>
            <a:endParaRPr lang="en-US" dirty="0" smtClean="0"/>
          </a:p>
          <a:p>
            <a:pPr lvl="1"/>
            <a:r>
              <a:rPr lang="en-US" dirty="0" smtClean="0"/>
              <a:t>For </a:t>
            </a:r>
            <a:r>
              <a:rPr lang="en-US" dirty="0"/>
              <a:t>example, if a class is used to represent data obtained from a database, you could write __get() and __set() methods that read and write data whenever requested. </a:t>
            </a:r>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25</a:t>
            </a:fld>
            <a:endParaRPr lang="mn-MN"/>
          </a:p>
        </p:txBody>
      </p:sp>
    </p:spTree>
    <p:extLst>
      <p:ext uri="{BB962C8B-B14F-4D97-AF65-F5344CB8AC3E}">
        <p14:creationId xmlns:p14="http://schemas.microsoft.com/office/powerpoint/2010/main" val="143658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a:t>
            </a:r>
            <a:endParaRPr lang="en-US" dirty="0"/>
          </a:p>
        </p:txBody>
      </p:sp>
      <p:sp>
        <p:nvSpPr>
          <p:cNvPr id="3" name="Content Placeholder 2"/>
          <p:cNvSpPr>
            <a:spLocks noGrp="1"/>
          </p:cNvSpPr>
          <p:nvPr>
            <p:ph idx="1"/>
          </p:nvPr>
        </p:nvSpPr>
        <p:spPr/>
        <p:txBody>
          <a:bodyPr/>
          <a:lstStyle/>
          <a:p>
            <a:r>
              <a:rPr lang="en-US" dirty="0"/>
              <a:t>A </a:t>
            </a:r>
            <a:r>
              <a:rPr lang="en-US" i="1" dirty="0"/>
              <a:t>cookie </a:t>
            </a:r>
            <a:r>
              <a:rPr lang="en-US" dirty="0"/>
              <a:t>is an item of data that a web server saves to your computer’s hard disk via </a:t>
            </a:r>
            <a:r>
              <a:rPr lang="en-US" dirty="0" smtClean="0"/>
              <a:t>a web </a:t>
            </a:r>
            <a:r>
              <a:rPr lang="en-US" dirty="0"/>
              <a:t>browser</a:t>
            </a:r>
            <a:r>
              <a:rPr lang="en-US" dirty="0" smtClean="0"/>
              <a:t>.</a:t>
            </a:r>
          </a:p>
          <a:p>
            <a:pPr lvl="1"/>
            <a:r>
              <a:rPr lang="en-US" dirty="0" smtClean="0"/>
              <a:t>almost </a:t>
            </a:r>
            <a:r>
              <a:rPr lang="en-US" dirty="0"/>
              <a:t>any alphanumeric information (as long as it’s </a:t>
            </a:r>
            <a:r>
              <a:rPr lang="en-US" dirty="0" smtClean="0"/>
              <a:t>under 4 </a:t>
            </a:r>
            <a:r>
              <a:rPr lang="en-US" dirty="0"/>
              <a:t>KB) </a:t>
            </a:r>
            <a:endParaRPr lang="en-US" dirty="0" smtClean="0"/>
          </a:p>
          <a:p>
            <a:pPr lvl="1"/>
            <a:r>
              <a:rPr lang="en-US" dirty="0" smtClean="0"/>
              <a:t>and </a:t>
            </a:r>
            <a:r>
              <a:rPr lang="en-US" dirty="0"/>
              <a:t>can be retrieved from your computer and returned to the server. </a:t>
            </a:r>
            <a:endParaRPr lang="en-US" dirty="0" smtClean="0"/>
          </a:p>
          <a:p>
            <a:pPr lvl="1"/>
            <a:r>
              <a:rPr lang="en-US" dirty="0" smtClean="0"/>
              <a:t>Common uses </a:t>
            </a:r>
            <a:r>
              <a:rPr lang="en-US" dirty="0"/>
              <a:t>include session tracking, maintaining data across multiple visits, holding </a:t>
            </a:r>
            <a:r>
              <a:rPr lang="en-US" dirty="0" smtClean="0"/>
              <a:t>shopping cart </a:t>
            </a:r>
            <a:r>
              <a:rPr lang="en-US" dirty="0"/>
              <a:t>contents, storing login details, and more</a:t>
            </a:r>
            <a:r>
              <a:rPr lang="en-US" dirty="0" smtClean="0"/>
              <a:t>.</a:t>
            </a:r>
          </a:p>
          <a:p>
            <a:pPr marL="82550" indent="0">
              <a:buNone/>
            </a:pP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3</a:t>
            </a:fld>
            <a:endParaRPr lang="mn-MN"/>
          </a:p>
        </p:txBody>
      </p:sp>
      <p:pic>
        <p:nvPicPr>
          <p:cNvPr id="5" name="Picture 4"/>
          <p:cNvPicPr>
            <a:picLocks noChangeAspect="1"/>
          </p:cNvPicPr>
          <p:nvPr/>
        </p:nvPicPr>
        <p:blipFill>
          <a:blip r:embed="rId2"/>
          <a:stretch>
            <a:fillRect/>
          </a:stretch>
        </p:blipFill>
        <p:spPr>
          <a:xfrm>
            <a:off x="1725975" y="3139458"/>
            <a:ext cx="6120680" cy="3361357"/>
          </a:xfrm>
          <a:prstGeom prst="rect">
            <a:avLst/>
          </a:prstGeom>
        </p:spPr>
      </p:pic>
    </p:spTree>
    <p:extLst>
      <p:ext uri="{BB962C8B-B14F-4D97-AF65-F5344CB8AC3E}">
        <p14:creationId xmlns:p14="http://schemas.microsoft.com/office/powerpoint/2010/main" val="3054996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 parameters</a:t>
            </a:r>
            <a:endParaRPr lang="en-US" dirty="0"/>
          </a:p>
        </p:txBody>
      </p:sp>
      <p:pic>
        <p:nvPicPr>
          <p:cNvPr id="5" name="Content Placeholder 4"/>
          <p:cNvPicPr>
            <a:picLocks noGrp="1" noChangeAspect="1"/>
          </p:cNvPicPr>
          <p:nvPr>
            <p:ph idx="1"/>
          </p:nvPr>
        </p:nvPicPr>
        <p:blipFill>
          <a:blip r:embed="rId2"/>
          <a:stretch>
            <a:fillRect/>
          </a:stretch>
        </p:blipFill>
        <p:spPr>
          <a:xfrm>
            <a:off x="596715" y="972842"/>
            <a:ext cx="7385308" cy="5768525"/>
          </a:xfrm>
          <a:prstGeom prst="rect">
            <a:avLst/>
          </a:prstGeom>
        </p:spPr>
      </p:pic>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4</a:t>
            </a:fld>
            <a:endParaRPr lang="mn-MN"/>
          </a:p>
        </p:txBody>
      </p:sp>
    </p:spTree>
    <p:extLst>
      <p:ext uri="{BB962C8B-B14F-4D97-AF65-F5344CB8AC3E}">
        <p14:creationId xmlns:p14="http://schemas.microsoft.com/office/powerpoint/2010/main" val="239154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smtClean="0"/>
              <a:t> Cookie in PHP</a:t>
            </a:r>
          </a:p>
        </p:txBody>
      </p:sp>
      <p:sp>
        <p:nvSpPr>
          <p:cNvPr id="24579" name="Rectangle 3"/>
          <p:cNvSpPr>
            <a:spLocks noGrp="1" noChangeArrowheads="1"/>
          </p:cNvSpPr>
          <p:nvPr>
            <p:ph type="body" idx="1"/>
          </p:nvPr>
        </p:nvSpPr>
        <p:spPr>
          <a:xfrm>
            <a:off x="539552" y="980728"/>
            <a:ext cx="8532813" cy="431800"/>
          </a:xfrm>
        </p:spPr>
        <p:txBody>
          <a:bodyPr/>
          <a:lstStyle/>
          <a:p>
            <a:pPr eaLnBrk="1" hangingPunct="1">
              <a:lnSpc>
                <a:spcPct val="80000"/>
              </a:lnSpc>
              <a:buFontTx/>
              <a:buNone/>
            </a:pPr>
            <a:r>
              <a:rPr lang="en-US" altLang="en-US" sz="2000" dirty="0" err="1" smtClean="0">
                <a:solidFill>
                  <a:schemeClr val="tx2"/>
                </a:solidFill>
                <a:latin typeface="Lucida Console" panose="020B0609040504020204" pitchFamily="49" charset="0"/>
              </a:rPr>
              <a:t>setcookie</a:t>
            </a:r>
            <a:r>
              <a:rPr lang="en-US" altLang="en-US" sz="2000" dirty="0" smtClean="0">
                <a:solidFill>
                  <a:schemeClr val="tx2"/>
                </a:solidFill>
                <a:latin typeface="Lucida Console" panose="020B0609040504020204" pitchFamily="49" charset="0"/>
              </a:rPr>
              <a:t>(</a:t>
            </a:r>
            <a:r>
              <a:rPr lang="en-US" altLang="en-US" sz="2000" dirty="0" err="1" smtClean="0">
                <a:solidFill>
                  <a:srgbClr val="009900"/>
                </a:solidFill>
                <a:latin typeface="Lucida Console" panose="020B0609040504020204" pitchFamily="49" charset="0"/>
              </a:rPr>
              <a:t>name</a:t>
            </a:r>
            <a:r>
              <a:rPr lang="en-US" altLang="en-US" sz="2000" dirty="0" err="1" smtClean="0">
                <a:solidFill>
                  <a:schemeClr val="tx2"/>
                </a:solidFill>
                <a:latin typeface="Lucida Console" panose="020B0609040504020204" pitchFamily="49" charset="0"/>
              </a:rPr>
              <a:t>,</a:t>
            </a:r>
            <a:r>
              <a:rPr lang="en-US" altLang="en-US" sz="2000" dirty="0" err="1" smtClean="0">
                <a:solidFill>
                  <a:srgbClr val="009900"/>
                </a:solidFill>
                <a:latin typeface="Lucida Console" panose="020B0609040504020204" pitchFamily="49" charset="0"/>
              </a:rPr>
              <a:t>value</a:t>
            </a:r>
            <a:r>
              <a:rPr lang="en-US" altLang="en-US" sz="2000" dirty="0" err="1" smtClean="0">
                <a:solidFill>
                  <a:schemeClr val="tx2"/>
                </a:solidFill>
                <a:latin typeface="Lucida Console" panose="020B0609040504020204" pitchFamily="49" charset="0"/>
              </a:rPr>
              <a:t>,</a:t>
            </a:r>
            <a:r>
              <a:rPr lang="en-US" altLang="en-US" sz="2000" dirty="0" err="1" smtClean="0">
                <a:solidFill>
                  <a:srgbClr val="009900"/>
                </a:solidFill>
                <a:latin typeface="Lucida Console" panose="020B0609040504020204" pitchFamily="49" charset="0"/>
              </a:rPr>
              <a:t>expire</a:t>
            </a:r>
            <a:r>
              <a:rPr lang="en-US" altLang="en-US" sz="2000" dirty="0" err="1" smtClean="0">
                <a:solidFill>
                  <a:schemeClr val="tx2"/>
                </a:solidFill>
                <a:latin typeface="Lucida Console" panose="020B0609040504020204" pitchFamily="49" charset="0"/>
              </a:rPr>
              <a:t>,</a:t>
            </a:r>
            <a:r>
              <a:rPr lang="en-US" altLang="en-US" sz="2000" dirty="0" err="1" smtClean="0">
                <a:solidFill>
                  <a:srgbClr val="009900"/>
                </a:solidFill>
                <a:latin typeface="Lucida Console" panose="020B0609040504020204" pitchFamily="49" charset="0"/>
              </a:rPr>
              <a:t>path</a:t>
            </a:r>
            <a:r>
              <a:rPr lang="en-US" altLang="en-US" sz="2000" dirty="0" err="1" smtClean="0">
                <a:solidFill>
                  <a:schemeClr val="tx2"/>
                </a:solidFill>
                <a:latin typeface="Lucida Console" panose="020B0609040504020204" pitchFamily="49" charset="0"/>
              </a:rPr>
              <a:t>,</a:t>
            </a:r>
            <a:r>
              <a:rPr lang="en-US" altLang="en-US" sz="2000" dirty="0" err="1" smtClean="0">
                <a:solidFill>
                  <a:srgbClr val="009900"/>
                </a:solidFill>
                <a:latin typeface="Lucida Console" panose="020B0609040504020204" pitchFamily="49" charset="0"/>
              </a:rPr>
              <a:t>domain</a:t>
            </a:r>
            <a:r>
              <a:rPr lang="en-US" altLang="en-US" sz="2000" dirty="0" smtClean="0">
                <a:solidFill>
                  <a:schemeClr val="tx2"/>
                </a:solidFill>
                <a:latin typeface="Lucida Console" panose="020B0609040504020204" pitchFamily="49" charset="0"/>
              </a:rPr>
              <a:t>)</a:t>
            </a:r>
            <a:r>
              <a:rPr lang="en-US" altLang="en-US" sz="2000" dirty="0" smtClean="0">
                <a:latin typeface="Lucida Console" panose="020B0609040504020204" pitchFamily="49" charset="0"/>
              </a:rPr>
              <a:t> </a:t>
            </a:r>
            <a:r>
              <a:rPr lang="en-US" altLang="en-US" sz="2000" dirty="0" smtClean="0"/>
              <a:t>creates </a:t>
            </a:r>
            <a:r>
              <a:rPr lang="en-US" altLang="en-US" sz="2000" dirty="0" smtClean="0"/>
              <a:t>cookies.</a:t>
            </a:r>
          </a:p>
        </p:txBody>
      </p:sp>
      <p:sp>
        <p:nvSpPr>
          <p:cNvPr id="24580" name="Text Box 4"/>
          <p:cNvSpPr txBox="1">
            <a:spLocks noChangeArrowheads="1"/>
          </p:cNvSpPr>
          <p:nvPr/>
        </p:nvSpPr>
        <p:spPr bwMode="auto">
          <a:xfrm>
            <a:off x="538162" y="1543432"/>
            <a:ext cx="5976938" cy="2677656"/>
          </a:xfrm>
          <a:prstGeom prst="rect">
            <a:avLst/>
          </a:prstGeom>
          <a:solidFill>
            <a:schemeClr val="bg1"/>
          </a:solidFill>
          <a:ln w="28575" algn="ctr">
            <a:solidFill>
              <a:schemeClr val="tx1"/>
            </a:solidFill>
            <a:miter lim="800000"/>
            <a:headEnd/>
            <a:tailEnd/>
          </a:ln>
        </p:spPr>
        <p:txBody>
          <a:bodyP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9pPr>
          </a:lstStyle>
          <a:p>
            <a:pPr eaLnBrk="1" hangingPunct="1">
              <a:lnSpc>
                <a:spcPct val="100000"/>
              </a:lnSpc>
            </a:pPr>
            <a:r>
              <a:rPr lang="en-US" altLang="en-US" dirty="0">
                <a:latin typeface="Lucida Console" panose="020B0609040504020204" pitchFamily="49" charset="0"/>
              </a:rPr>
              <a:t>&lt;?</a:t>
            </a:r>
            <a:r>
              <a:rPr lang="en-US" altLang="en-US" dirty="0" err="1">
                <a:latin typeface="Lucida Console" panose="020B0609040504020204" pitchFamily="49" charset="0"/>
              </a:rPr>
              <a:t>php</a:t>
            </a:r>
            <a:r>
              <a:rPr lang="en-US" altLang="en-US" dirty="0">
                <a:latin typeface="Lucida Console" panose="020B0609040504020204" pitchFamily="49" charset="0"/>
              </a:rPr>
              <a:t> </a:t>
            </a:r>
          </a:p>
          <a:p>
            <a:pPr eaLnBrk="1" hangingPunct="1">
              <a:lnSpc>
                <a:spcPct val="100000"/>
              </a:lnSpc>
            </a:pPr>
            <a:r>
              <a:rPr lang="en-US" altLang="en-US" dirty="0" err="1">
                <a:solidFill>
                  <a:schemeClr val="tx2"/>
                </a:solidFill>
                <a:latin typeface="Lucida Console" panose="020B0609040504020204" pitchFamily="49" charset="0"/>
              </a:rPr>
              <a:t>setcookie</a:t>
            </a:r>
            <a:r>
              <a:rPr lang="en-US" altLang="en-US" dirty="0">
                <a:solidFill>
                  <a:schemeClr val="tx2"/>
                </a:solidFill>
                <a:latin typeface="Lucida Console" panose="020B0609040504020204" pitchFamily="49" charset="0"/>
              </a:rPr>
              <a:t>(</a:t>
            </a:r>
            <a:r>
              <a:rPr lang="en-US" altLang="en-US" dirty="0">
                <a:solidFill>
                  <a:srgbClr val="009900"/>
                </a:solidFill>
                <a:latin typeface="Lucida Console" panose="020B0609040504020204" pitchFamily="49" charset="0"/>
              </a:rPr>
              <a:t>"</a:t>
            </a:r>
            <a:r>
              <a:rPr lang="en-US" altLang="en-US" dirty="0" err="1">
                <a:solidFill>
                  <a:srgbClr val="009900"/>
                </a:solidFill>
                <a:latin typeface="Lucida Console" panose="020B0609040504020204" pitchFamily="49" charset="0"/>
              </a:rPr>
              <a:t>uname</a:t>
            </a:r>
            <a:r>
              <a:rPr lang="en-US" altLang="en-US" dirty="0">
                <a:solidFill>
                  <a:srgbClr val="009900"/>
                </a:solidFill>
                <a:latin typeface="Lucida Console" panose="020B0609040504020204" pitchFamily="49" charset="0"/>
              </a:rPr>
              <a:t>"</a:t>
            </a:r>
            <a:r>
              <a:rPr lang="en-US" altLang="en-US" dirty="0">
                <a:latin typeface="Lucida Console" panose="020B0609040504020204" pitchFamily="49" charset="0"/>
              </a:rPr>
              <a:t>, $_POST[</a:t>
            </a:r>
            <a:r>
              <a:rPr lang="en-US" altLang="en-US" dirty="0">
                <a:solidFill>
                  <a:srgbClr val="009900"/>
                </a:solidFill>
                <a:latin typeface="Lucida Console" panose="020B0609040504020204" pitchFamily="49" charset="0"/>
              </a:rPr>
              <a:t>"name"</a:t>
            </a:r>
            <a:r>
              <a:rPr lang="en-US" altLang="en-US" dirty="0">
                <a:latin typeface="Lucida Console" panose="020B0609040504020204" pitchFamily="49" charset="0"/>
              </a:rPr>
              <a:t>], time()+36000</a:t>
            </a:r>
            <a:r>
              <a:rPr lang="en-US" altLang="en-US" dirty="0">
                <a:solidFill>
                  <a:schemeClr val="tx2"/>
                </a:solidFill>
                <a:latin typeface="Lucida Console" panose="020B0609040504020204" pitchFamily="49" charset="0"/>
              </a:rPr>
              <a:t>)</a:t>
            </a:r>
            <a:r>
              <a:rPr lang="en-US" altLang="en-US" dirty="0">
                <a:latin typeface="Lucida Console" panose="020B0609040504020204" pitchFamily="49" charset="0"/>
              </a:rPr>
              <a:t>;</a:t>
            </a:r>
          </a:p>
          <a:p>
            <a:pPr eaLnBrk="1" hangingPunct="1">
              <a:lnSpc>
                <a:spcPct val="100000"/>
              </a:lnSpc>
            </a:pPr>
            <a:r>
              <a:rPr lang="en-US" altLang="en-US" dirty="0">
                <a:latin typeface="Lucida Console" panose="020B0609040504020204" pitchFamily="49" charset="0"/>
              </a:rPr>
              <a:t>?&gt;</a:t>
            </a:r>
          </a:p>
          <a:p>
            <a:pPr eaLnBrk="1" hangingPunct="1">
              <a:lnSpc>
                <a:spcPct val="100000"/>
              </a:lnSpc>
            </a:pPr>
            <a:r>
              <a:rPr lang="en-US" altLang="en-US" dirty="0">
                <a:latin typeface="Lucida Console" panose="020B0609040504020204" pitchFamily="49" charset="0"/>
              </a:rPr>
              <a:t>&lt;html&gt;</a:t>
            </a:r>
          </a:p>
          <a:p>
            <a:pPr eaLnBrk="1" hangingPunct="1">
              <a:lnSpc>
                <a:spcPct val="100000"/>
              </a:lnSpc>
            </a:pPr>
            <a:r>
              <a:rPr lang="en-US" altLang="en-US" dirty="0">
                <a:latin typeface="Lucida Console" panose="020B0609040504020204" pitchFamily="49" charset="0"/>
              </a:rPr>
              <a:t>&lt;body&gt;</a:t>
            </a:r>
          </a:p>
          <a:p>
            <a:pPr eaLnBrk="1" hangingPunct="1">
              <a:lnSpc>
                <a:spcPct val="100000"/>
              </a:lnSpc>
            </a:pPr>
            <a:r>
              <a:rPr lang="en-US" altLang="en-US" dirty="0">
                <a:latin typeface="Lucida Console" panose="020B0609040504020204" pitchFamily="49" charset="0"/>
              </a:rPr>
              <a:t>&lt;p&gt;</a:t>
            </a:r>
          </a:p>
          <a:p>
            <a:pPr eaLnBrk="1" hangingPunct="1">
              <a:lnSpc>
                <a:spcPct val="100000"/>
              </a:lnSpc>
            </a:pPr>
            <a:r>
              <a:rPr lang="en-US" altLang="en-US" dirty="0">
                <a:latin typeface="Lucida Console" panose="020B0609040504020204" pitchFamily="49" charset="0"/>
              </a:rPr>
              <a:t>Dear &lt;?</a:t>
            </a:r>
            <a:r>
              <a:rPr lang="en-US" altLang="en-US" dirty="0" err="1">
                <a:latin typeface="Lucida Console" panose="020B0609040504020204" pitchFamily="49" charset="0"/>
              </a:rPr>
              <a:t>php</a:t>
            </a:r>
            <a:r>
              <a:rPr lang="en-US" altLang="en-US" dirty="0">
                <a:latin typeface="Lucida Console" panose="020B0609040504020204" pitchFamily="49" charset="0"/>
              </a:rPr>
              <a:t> echo $_POST[</a:t>
            </a:r>
            <a:r>
              <a:rPr lang="en-US" altLang="en-US" dirty="0">
                <a:solidFill>
                  <a:srgbClr val="009900"/>
                </a:solidFill>
                <a:latin typeface="Lucida Console" panose="020B0609040504020204" pitchFamily="49" charset="0"/>
              </a:rPr>
              <a:t>"name"</a:t>
            </a:r>
            <a:r>
              <a:rPr lang="en-US" altLang="en-US" dirty="0">
                <a:latin typeface="Lucida Console" panose="020B0609040504020204" pitchFamily="49" charset="0"/>
              </a:rPr>
              <a:t>] ?&gt;, a cookie was set on </a:t>
            </a:r>
            <a:r>
              <a:rPr lang="en-US" altLang="en-US" dirty="0" smtClean="0">
                <a:latin typeface="Lucida Console" panose="020B0609040504020204" pitchFamily="49" charset="0"/>
              </a:rPr>
              <a:t>this page</a:t>
            </a:r>
            <a:r>
              <a:rPr lang="en-US" altLang="en-US" dirty="0">
                <a:latin typeface="Lucida Console" panose="020B0609040504020204" pitchFamily="49" charset="0"/>
              </a:rPr>
              <a:t>! The cookie will be active when the client has sent </a:t>
            </a:r>
            <a:r>
              <a:rPr lang="en-US" altLang="en-US" dirty="0" smtClean="0">
                <a:latin typeface="Lucida Console" panose="020B0609040504020204" pitchFamily="49" charset="0"/>
              </a:rPr>
              <a:t>the cookie </a:t>
            </a:r>
            <a:r>
              <a:rPr lang="en-US" altLang="en-US" dirty="0">
                <a:latin typeface="Lucida Console" panose="020B0609040504020204" pitchFamily="49" charset="0"/>
              </a:rPr>
              <a:t>back to the server.</a:t>
            </a:r>
          </a:p>
          <a:p>
            <a:pPr eaLnBrk="1" hangingPunct="1">
              <a:lnSpc>
                <a:spcPct val="100000"/>
              </a:lnSpc>
            </a:pPr>
            <a:r>
              <a:rPr lang="en-US" altLang="en-US" dirty="0">
                <a:latin typeface="Lucida Console" panose="020B0609040504020204" pitchFamily="49" charset="0"/>
              </a:rPr>
              <a:t>&lt;/p&gt;</a:t>
            </a:r>
          </a:p>
          <a:p>
            <a:pPr eaLnBrk="1" hangingPunct="1">
              <a:lnSpc>
                <a:spcPct val="100000"/>
              </a:lnSpc>
            </a:pPr>
            <a:r>
              <a:rPr lang="en-US" altLang="en-US" dirty="0">
                <a:latin typeface="Lucida Console" panose="020B0609040504020204" pitchFamily="49" charset="0"/>
              </a:rPr>
              <a:t>&lt;/body&gt;</a:t>
            </a:r>
          </a:p>
          <a:p>
            <a:pPr eaLnBrk="1" hangingPunct="1">
              <a:lnSpc>
                <a:spcPct val="100000"/>
              </a:lnSpc>
            </a:pPr>
            <a:r>
              <a:rPr lang="en-US" altLang="en-US" dirty="0">
                <a:latin typeface="Lucida Console" panose="020B0609040504020204" pitchFamily="49" charset="0"/>
              </a:rPr>
              <a:t>&lt;/html&gt;</a:t>
            </a:r>
          </a:p>
        </p:txBody>
      </p:sp>
      <p:sp>
        <p:nvSpPr>
          <p:cNvPr id="24581" name="Text Box 5"/>
          <p:cNvSpPr txBox="1">
            <a:spLocks noChangeArrowheads="1"/>
          </p:cNvSpPr>
          <p:nvPr/>
        </p:nvSpPr>
        <p:spPr bwMode="auto">
          <a:xfrm>
            <a:off x="6623050" y="1740760"/>
            <a:ext cx="25209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9pPr>
          </a:lstStyle>
          <a:p>
            <a:pPr eaLnBrk="1" hangingPunct="1"/>
            <a:r>
              <a:rPr lang="en-US" altLang="en-US" sz="1600" dirty="0">
                <a:solidFill>
                  <a:schemeClr val="tx2"/>
                </a:solidFill>
                <a:latin typeface="+mn-lt"/>
              </a:rPr>
              <a:t>NOTE:</a:t>
            </a:r>
          </a:p>
          <a:p>
            <a:pPr eaLnBrk="1" hangingPunct="1"/>
            <a:r>
              <a:rPr lang="en-US" altLang="en-US" sz="1600" dirty="0" err="1">
                <a:solidFill>
                  <a:schemeClr val="tx2"/>
                </a:solidFill>
                <a:latin typeface="+mn-lt"/>
              </a:rPr>
              <a:t>setcookie</a:t>
            </a:r>
            <a:r>
              <a:rPr lang="en-US" altLang="en-US" sz="1600" dirty="0">
                <a:solidFill>
                  <a:schemeClr val="tx2"/>
                </a:solidFill>
                <a:latin typeface="+mn-lt"/>
              </a:rPr>
              <a:t>()</a:t>
            </a:r>
            <a:r>
              <a:rPr lang="en-US" altLang="en-US" sz="1600" dirty="0">
                <a:latin typeface="+mn-lt"/>
              </a:rPr>
              <a:t> must appear </a:t>
            </a:r>
          </a:p>
          <a:p>
            <a:pPr eaLnBrk="1" hangingPunct="1"/>
            <a:r>
              <a:rPr lang="en-US" altLang="en-US" sz="1600" dirty="0">
                <a:latin typeface="+mn-lt"/>
              </a:rPr>
              <a:t>BEFORE  </a:t>
            </a:r>
            <a:r>
              <a:rPr lang="en-US" altLang="en-US" sz="1600" dirty="0">
                <a:solidFill>
                  <a:schemeClr val="accent2"/>
                </a:solidFill>
                <a:latin typeface="+mn-lt"/>
              </a:rPr>
              <a:t>&lt;html&gt; </a:t>
            </a:r>
            <a:r>
              <a:rPr lang="en-US" altLang="en-US" sz="1600" dirty="0">
                <a:latin typeface="+mn-lt"/>
              </a:rPr>
              <a:t>(or any output)</a:t>
            </a:r>
            <a:r>
              <a:rPr lang="en-US" altLang="en-US" sz="1600" dirty="0">
                <a:solidFill>
                  <a:schemeClr val="accent2"/>
                </a:solidFill>
                <a:latin typeface="+mn-lt"/>
              </a:rPr>
              <a:t> </a:t>
            </a:r>
            <a:r>
              <a:rPr lang="en-US" altLang="en-US" sz="1600" dirty="0">
                <a:latin typeface="+mn-lt"/>
              </a:rPr>
              <a:t>as it’s part of the header information sent with the page.  </a:t>
            </a:r>
          </a:p>
        </p:txBody>
      </p:sp>
      <p:sp>
        <p:nvSpPr>
          <p:cNvPr id="24582" name="Text Box 12">
            <a:hlinkClick r:id="rId3"/>
          </p:cNvPr>
          <p:cNvSpPr txBox="1">
            <a:spLocks noChangeArrowheads="1"/>
          </p:cNvSpPr>
          <p:nvPr/>
        </p:nvSpPr>
        <p:spPr bwMode="auto">
          <a:xfrm>
            <a:off x="4211960" y="3751471"/>
            <a:ext cx="2160588" cy="3651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9pPr>
          </a:lstStyle>
          <a:p>
            <a:pPr eaLnBrk="1" hangingPunct="1">
              <a:spcBef>
                <a:spcPct val="50000"/>
              </a:spcBef>
            </a:pPr>
            <a:r>
              <a:rPr lang="en-GB" altLang="en-US" sz="2000" dirty="0">
                <a:latin typeface="Arial Narrow" panose="020B0606020202030204" pitchFamily="34" charset="0"/>
              </a:rPr>
              <a:t>view the output page</a:t>
            </a:r>
            <a:endParaRPr lang="en-US" altLang="en-US" sz="2000" dirty="0">
              <a:latin typeface="Arial Narrow" panose="020B0606020202030204" pitchFamily="34" charset="0"/>
            </a:endParaRPr>
          </a:p>
        </p:txBody>
      </p:sp>
      <p:grpSp>
        <p:nvGrpSpPr>
          <p:cNvPr id="2" name="Group 15"/>
          <p:cNvGrpSpPr>
            <a:grpSpLocks/>
          </p:cNvGrpSpPr>
          <p:nvPr/>
        </p:nvGrpSpPr>
        <p:grpSpPr bwMode="auto">
          <a:xfrm>
            <a:off x="611187" y="4279155"/>
            <a:ext cx="8461375" cy="2462213"/>
            <a:chOff x="204" y="2478"/>
            <a:chExt cx="5330" cy="1551"/>
          </a:xfrm>
        </p:grpSpPr>
        <p:grpSp>
          <p:nvGrpSpPr>
            <p:cNvPr id="24584" name="Group 13"/>
            <p:cNvGrpSpPr>
              <a:grpSpLocks/>
            </p:cNvGrpSpPr>
            <p:nvPr/>
          </p:nvGrpSpPr>
          <p:grpSpPr bwMode="auto">
            <a:xfrm>
              <a:off x="204" y="2478"/>
              <a:ext cx="5330" cy="1551"/>
              <a:chOff x="204" y="2478"/>
              <a:chExt cx="5330" cy="1551"/>
            </a:xfrm>
          </p:grpSpPr>
          <p:sp>
            <p:nvSpPr>
              <p:cNvPr id="24586" name="Text Box 6"/>
              <p:cNvSpPr txBox="1">
                <a:spLocks noChangeArrowheads="1"/>
              </p:cNvSpPr>
              <p:nvPr/>
            </p:nvSpPr>
            <p:spPr bwMode="auto">
              <a:xfrm>
                <a:off x="204" y="2614"/>
                <a:ext cx="3402" cy="1415"/>
              </a:xfrm>
              <a:prstGeom prst="rect">
                <a:avLst/>
              </a:prstGeom>
              <a:solidFill>
                <a:srgbClr val="FFFFFF"/>
              </a:solidFill>
              <a:ln w="28575" algn="ctr">
                <a:solidFill>
                  <a:schemeClr val="tx1"/>
                </a:solidFill>
                <a:miter lim="800000"/>
                <a:headEnd/>
                <a:tailEnd/>
              </a:ln>
            </p:spPr>
            <p:txBody>
              <a:bodyP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9pPr>
              </a:lstStyle>
              <a:p>
                <a:pPr eaLnBrk="1" hangingPunct="1"/>
                <a:r>
                  <a:rPr lang="en-US" altLang="en-US" dirty="0">
                    <a:latin typeface="Lucida Console" panose="020B0609040504020204" pitchFamily="49" charset="0"/>
                  </a:rPr>
                  <a:t>&lt;html&gt;</a:t>
                </a:r>
              </a:p>
              <a:p>
                <a:pPr eaLnBrk="1" hangingPunct="1"/>
                <a:r>
                  <a:rPr lang="en-US" altLang="en-US" dirty="0">
                    <a:latin typeface="Lucida Console" panose="020B0609040504020204" pitchFamily="49" charset="0"/>
                  </a:rPr>
                  <a:t>&lt;body&gt;</a:t>
                </a:r>
              </a:p>
              <a:p>
                <a:pPr eaLnBrk="1" hangingPunct="1"/>
                <a:r>
                  <a:rPr lang="en-US" altLang="en-US" dirty="0">
                    <a:latin typeface="Lucida Console" panose="020B0609040504020204" pitchFamily="49" charset="0"/>
                  </a:rPr>
                  <a:t>&lt;?</a:t>
                </a:r>
                <a:r>
                  <a:rPr lang="en-US" altLang="en-US" dirty="0" err="1">
                    <a:latin typeface="Lucida Console" panose="020B0609040504020204" pitchFamily="49" charset="0"/>
                  </a:rPr>
                  <a:t>php</a:t>
                </a:r>
                <a:endParaRPr lang="en-US" altLang="en-US" dirty="0">
                  <a:latin typeface="Lucida Console" panose="020B0609040504020204" pitchFamily="49" charset="0"/>
                </a:endParaRPr>
              </a:p>
              <a:p>
                <a:pPr eaLnBrk="1" hangingPunct="1"/>
                <a:r>
                  <a:rPr lang="en-US" altLang="en-US" dirty="0">
                    <a:latin typeface="Lucida Console" panose="020B0609040504020204" pitchFamily="49" charset="0"/>
                  </a:rPr>
                  <a:t>if (</a:t>
                </a:r>
                <a:r>
                  <a:rPr lang="en-US" altLang="en-US" dirty="0" err="1">
                    <a:solidFill>
                      <a:schemeClr val="tx2"/>
                    </a:solidFill>
                    <a:latin typeface="Lucida Console" panose="020B0609040504020204" pitchFamily="49" charset="0"/>
                  </a:rPr>
                  <a:t>isset</a:t>
                </a:r>
                <a:r>
                  <a:rPr lang="en-US" altLang="en-US" dirty="0">
                    <a:solidFill>
                      <a:schemeClr val="tx2"/>
                    </a:solidFill>
                    <a:latin typeface="Lucida Console" panose="020B0609040504020204" pitchFamily="49" charset="0"/>
                  </a:rPr>
                  <a:t>($_COOKIE[</a:t>
                </a:r>
                <a:r>
                  <a:rPr lang="en-US" altLang="en-US" dirty="0">
                    <a:solidFill>
                      <a:srgbClr val="009900"/>
                    </a:solidFill>
                    <a:latin typeface="Lucida Console" panose="020B0609040504020204" pitchFamily="49" charset="0"/>
                  </a:rPr>
                  <a:t>"</a:t>
                </a:r>
                <a:r>
                  <a:rPr lang="en-US" altLang="en-US" dirty="0" err="1">
                    <a:solidFill>
                      <a:srgbClr val="009900"/>
                    </a:solidFill>
                    <a:latin typeface="Lucida Console" panose="020B0609040504020204" pitchFamily="49" charset="0"/>
                  </a:rPr>
                  <a:t>uname</a:t>
                </a:r>
                <a:r>
                  <a:rPr lang="en-US" altLang="en-US" dirty="0">
                    <a:solidFill>
                      <a:srgbClr val="009900"/>
                    </a:solidFill>
                    <a:latin typeface="Lucida Console" panose="020B0609040504020204" pitchFamily="49" charset="0"/>
                  </a:rPr>
                  <a:t>"</a:t>
                </a:r>
                <a:r>
                  <a:rPr lang="en-US" altLang="en-US" dirty="0">
                    <a:solidFill>
                      <a:schemeClr val="tx2"/>
                    </a:solidFill>
                    <a:latin typeface="Lucida Console" panose="020B0609040504020204" pitchFamily="49" charset="0"/>
                  </a:rPr>
                  <a:t>])</a:t>
                </a:r>
                <a:r>
                  <a:rPr lang="en-US" altLang="en-US" dirty="0">
                    <a:latin typeface="Lucida Console" panose="020B0609040504020204" pitchFamily="49" charset="0"/>
                  </a:rPr>
                  <a:t>)</a:t>
                </a:r>
              </a:p>
              <a:p>
                <a:pPr eaLnBrk="1" hangingPunct="1"/>
                <a:r>
                  <a:rPr lang="en-US" altLang="en-US" dirty="0">
                    <a:latin typeface="Lucida Console" panose="020B0609040504020204" pitchFamily="49" charset="0"/>
                  </a:rPr>
                  <a:t>echo "Welcome " . </a:t>
                </a:r>
                <a:r>
                  <a:rPr lang="en-US" altLang="en-US" dirty="0">
                    <a:solidFill>
                      <a:schemeClr val="tx2"/>
                    </a:solidFill>
                    <a:latin typeface="Lucida Console" panose="020B0609040504020204" pitchFamily="49" charset="0"/>
                  </a:rPr>
                  <a:t>$_COOKIE[</a:t>
                </a:r>
                <a:r>
                  <a:rPr lang="en-US" altLang="en-US" dirty="0">
                    <a:solidFill>
                      <a:srgbClr val="009900"/>
                    </a:solidFill>
                    <a:latin typeface="Lucida Console" panose="020B0609040504020204" pitchFamily="49" charset="0"/>
                  </a:rPr>
                  <a:t>"</a:t>
                </a:r>
                <a:r>
                  <a:rPr lang="en-US" altLang="en-US" dirty="0" err="1">
                    <a:solidFill>
                      <a:srgbClr val="009900"/>
                    </a:solidFill>
                    <a:latin typeface="Lucida Console" panose="020B0609040504020204" pitchFamily="49" charset="0"/>
                  </a:rPr>
                  <a:t>uname</a:t>
                </a:r>
                <a:r>
                  <a:rPr lang="en-US" altLang="en-US" dirty="0">
                    <a:solidFill>
                      <a:srgbClr val="009900"/>
                    </a:solidFill>
                    <a:latin typeface="Lucida Console" panose="020B0609040504020204" pitchFamily="49" charset="0"/>
                  </a:rPr>
                  <a:t>"</a:t>
                </a:r>
                <a:r>
                  <a:rPr lang="en-US" altLang="en-US" dirty="0">
                    <a:solidFill>
                      <a:schemeClr val="tx2"/>
                    </a:solidFill>
                    <a:latin typeface="Lucida Console" panose="020B0609040504020204" pitchFamily="49" charset="0"/>
                  </a:rPr>
                  <a:t>]</a:t>
                </a:r>
                <a:r>
                  <a:rPr lang="en-US" altLang="en-US" dirty="0">
                    <a:latin typeface="Lucida Console" panose="020B0609040504020204" pitchFamily="49" charset="0"/>
                  </a:rPr>
                  <a:t> . "!&lt;</a:t>
                </a:r>
                <a:r>
                  <a:rPr lang="en-US" altLang="en-US" dirty="0" err="1">
                    <a:latin typeface="Lucida Console" panose="020B0609040504020204" pitchFamily="49" charset="0"/>
                  </a:rPr>
                  <a:t>br</a:t>
                </a:r>
                <a:r>
                  <a:rPr lang="en-US" altLang="en-US" dirty="0">
                    <a:latin typeface="Lucida Console" panose="020B0609040504020204" pitchFamily="49" charset="0"/>
                  </a:rPr>
                  <a:t> /&gt;";</a:t>
                </a:r>
              </a:p>
              <a:p>
                <a:pPr eaLnBrk="1" hangingPunct="1"/>
                <a:r>
                  <a:rPr lang="en-US" altLang="en-US" dirty="0">
                    <a:latin typeface="Lucida Console" panose="020B0609040504020204" pitchFamily="49" charset="0"/>
                  </a:rPr>
                  <a:t>else</a:t>
                </a:r>
              </a:p>
              <a:p>
                <a:pPr eaLnBrk="1" hangingPunct="1"/>
                <a:r>
                  <a:rPr lang="en-US" altLang="en-US" dirty="0">
                    <a:latin typeface="Lucida Console" panose="020B0609040504020204" pitchFamily="49" charset="0"/>
                  </a:rPr>
                  <a:t>echo "You are not logged in!&lt;</a:t>
                </a:r>
                <a:r>
                  <a:rPr lang="en-US" altLang="en-US" dirty="0" err="1">
                    <a:latin typeface="Lucida Console" panose="020B0609040504020204" pitchFamily="49" charset="0"/>
                  </a:rPr>
                  <a:t>br</a:t>
                </a:r>
                <a:r>
                  <a:rPr lang="en-US" altLang="en-US" dirty="0">
                    <a:latin typeface="Lucida Console" panose="020B0609040504020204" pitchFamily="49" charset="0"/>
                  </a:rPr>
                  <a:t> /&gt;";</a:t>
                </a:r>
              </a:p>
              <a:p>
                <a:pPr eaLnBrk="1" hangingPunct="1"/>
                <a:r>
                  <a:rPr lang="en-US" altLang="en-US" dirty="0">
                    <a:latin typeface="Lucida Console" panose="020B0609040504020204" pitchFamily="49" charset="0"/>
                  </a:rPr>
                  <a:t>?&gt;</a:t>
                </a:r>
              </a:p>
              <a:p>
                <a:pPr eaLnBrk="1" hangingPunct="1"/>
                <a:r>
                  <a:rPr lang="en-US" altLang="en-US" dirty="0">
                    <a:latin typeface="Lucida Console" panose="020B0609040504020204" pitchFamily="49" charset="0"/>
                  </a:rPr>
                  <a:t>&lt;/body&gt;</a:t>
                </a:r>
              </a:p>
              <a:p>
                <a:pPr eaLnBrk="1" hangingPunct="1"/>
                <a:r>
                  <a:rPr lang="en-US" altLang="en-US" dirty="0">
                    <a:latin typeface="Lucida Console" panose="020B0609040504020204" pitchFamily="49" charset="0"/>
                  </a:rPr>
                  <a:t>&lt;/html&gt;</a:t>
                </a:r>
              </a:p>
            </p:txBody>
          </p:sp>
          <p:sp>
            <p:nvSpPr>
              <p:cNvPr id="24587" name="Text Box 7"/>
              <p:cNvSpPr txBox="1">
                <a:spLocks noChangeArrowheads="1"/>
              </p:cNvSpPr>
              <p:nvPr/>
            </p:nvSpPr>
            <p:spPr bwMode="auto">
              <a:xfrm>
                <a:off x="3674" y="3518"/>
                <a:ext cx="172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9pPr>
              </a:lstStyle>
              <a:p>
                <a:pPr eaLnBrk="1" hangingPunct="1"/>
                <a:r>
                  <a:rPr lang="en-US" altLang="en-US" sz="1600" dirty="0">
                    <a:latin typeface="+mn-lt"/>
                  </a:rPr>
                  <a:t>use the cookie name as a variable</a:t>
                </a:r>
              </a:p>
            </p:txBody>
          </p:sp>
          <p:sp>
            <p:nvSpPr>
              <p:cNvPr id="24588" name="Text Box 8"/>
              <p:cNvSpPr txBox="1">
                <a:spLocks noChangeArrowheads="1"/>
              </p:cNvSpPr>
              <p:nvPr/>
            </p:nvSpPr>
            <p:spPr bwMode="auto">
              <a:xfrm>
                <a:off x="3674" y="3168"/>
                <a:ext cx="186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9pPr>
              </a:lstStyle>
              <a:p>
                <a:pPr eaLnBrk="1" hangingPunct="1"/>
                <a:r>
                  <a:rPr lang="en-US" altLang="en-US" sz="1600" dirty="0" err="1">
                    <a:solidFill>
                      <a:schemeClr val="tx2"/>
                    </a:solidFill>
                    <a:latin typeface="+mn-lt"/>
                  </a:rPr>
                  <a:t>isset</a:t>
                </a:r>
                <a:r>
                  <a:rPr lang="en-US" altLang="en-US" sz="1600" dirty="0" smtClean="0">
                    <a:solidFill>
                      <a:schemeClr val="tx2"/>
                    </a:solidFill>
                    <a:latin typeface="+mn-lt"/>
                  </a:rPr>
                  <a:t>() </a:t>
                </a:r>
                <a:r>
                  <a:rPr lang="en-US" altLang="en-US" sz="1600" dirty="0" smtClean="0">
                    <a:latin typeface="+mn-lt"/>
                  </a:rPr>
                  <a:t>finds </a:t>
                </a:r>
                <a:r>
                  <a:rPr lang="en-US" altLang="en-US" sz="1600" dirty="0">
                    <a:latin typeface="+mn-lt"/>
                  </a:rPr>
                  <a:t>out if a cookie is set</a:t>
                </a:r>
              </a:p>
            </p:txBody>
          </p:sp>
          <p:sp>
            <p:nvSpPr>
              <p:cNvPr id="24589" name="Text Box 9"/>
              <p:cNvSpPr txBox="1">
                <a:spLocks noChangeArrowheads="1"/>
              </p:cNvSpPr>
              <p:nvPr/>
            </p:nvSpPr>
            <p:spPr bwMode="auto">
              <a:xfrm>
                <a:off x="3742" y="2478"/>
                <a:ext cx="113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9pPr>
              </a:lstStyle>
              <a:p>
                <a:pPr eaLnBrk="1" hangingPunct="1">
                  <a:spcBef>
                    <a:spcPct val="50000"/>
                  </a:spcBef>
                </a:pPr>
                <a:endParaRPr lang="en-GB" altLang="en-US"/>
              </a:p>
            </p:txBody>
          </p:sp>
          <p:sp>
            <p:nvSpPr>
              <p:cNvPr id="24590" name="Text Box 10"/>
              <p:cNvSpPr txBox="1">
                <a:spLocks noChangeArrowheads="1"/>
              </p:cNvSpPr>
              <p:nvPr/>
            </p:nvSpPr>
            <p:spPr bwMode="auto">
              <a:xfrm>
                <a:off x="3674" y="2776"/>
                <a:ext cx="181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9pPr>
              </a:lstStyle>
              <a:p>
                <a:pPr eaLnBrk="1" hangingPunct="1"/>
                <a:r>
                  <a:rPr lang="en-US" altLang="en-US" sz="1600" dirty="0">
                    <a:solidFill>
                      <a:schemeClr val="tx2"/>
                    </a:solidFill>
                    <a:latin typeface="+mn-lt"/>
                  </a:rPr>
                  <a:t>$_COOKIE</a:t>
                </a:r>
                <a:endParaRPr lang="en-US" altLang="en-US" sz="1600" dirty="0">
                  <a:latin typeface="+mn-lt"/>
                </a:endParaRPr>
              </a:p>
              <a:p>
                <a:pPr eaLnBrk="1" hangingPunct="1"/>
                <a:r>
                  <a:rPr lang="en-US" altLang="en-US" sz="1600" dirty="0">
                    <a:latin typeface="+mn-lt"/>
                  </a:rPr>
                  <a:t>contains all COOKIE data. </a:t>
                </a:r>
              </a:p>
            </p:txBody>
          </p:sp>
        </p:grpSp>
        <p:sp>
          <p:nvSpPr>
            <p:cNvPr id="24585" name="Text Box 14">
              <a:hlinkClick r:id="rId4"/>
            </p:cNvPr>
            <p:cNvSpPr txBox="1">
              <a:spLocks noChangeArrowheads="1"/>
            </p:cNvSpPr>
            <p:nvPr/>
          </p:nvSpPr>
          <p:spPr bwMode="auto">
            <a:xfrm>
              <a:off x="2109" y="3702"/>
              <a:ext cx="1361" cy="23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defRPr sz="1400">
                  <a:solidFill>
                    <a:schemeClr val="tx1"/>
                  </a:solidFill>
                  <a:latin typeface="Courier New" panose="02070309020205020404" pitchFamily="49" charset="0"/>
                </a:defRPr>
              </a:lvl9pPr>
            </a:lstStyle>
            <a:p>
              <a:pPr eaLnBrk="1" hangingPunct="1">
                <a:spcBef>
                  <a:spcPct val="50000"/>
                </a:spcBef>
              </a:pPr>
              <a:r>
                <a:rPr lang="en-GB" altLang="en-US" sz="2000">
                  <a:latin typeface="Arial Narrow" panose="020B0606020202030204" pitchFamily="34" charset="0"/>
                </a:rPr>
                <a:t>view the output page</a:t>
              </a:r>
              <a:endParaRPr lang="en-US" altLang="en-US" sz="2000">
                <a:latin typeface="Arial Narrow" panose="020B0606020202030204" pitchFamily="34" charset="0"/>
              </a:endParaRPr>
            </a:p>
          </p:txBody>
        </p:sp>
      </p:grpSp>
    </p:spTree>
    <p:extLst>
      <p:ext uri="{BB962C8B-B14F-4D97-AF65-F5344CB8AC3E}">
        <p14:creationId xmlns:p14="http://schemas.microsoft.com/office/powerpoint/2010/main" val="4136912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Php</a:t>
            </a:r>
            <a:r>
              <a:rPr lang="en-US" dirty="0" smtClean="0"/>
              <a:t> Session</a:t>
            </a:r>
            <a:endParaRPr lang="en-US" dirty="0"/>
          </a:p>
        </p:txBody>
      </p:sp>
      <p:sp>
        <p:nvSpPr>
          <p:cNvPr id="3" name="Content Placeholder 2"/>
          <p:cNvSpPr>
            <a:spLocks noGrp="1"/>
          </p:cNvSpPr>
          <p:nvPr>
            <p:ph idx="1"/>
          </p:nvPr>
        </p:nvSpPr>
        <p:spPr/>
        <p:txBody>
          <a:bodyPr/>
          <a:lstStyle/>
          <a:p>
            <a:r>
              <a:rPr lang="en-US" dirty="0"/>
              <a:t>By default, HTML and web servers don’t keep track of information entered on a page when the client’s browser opens another page.  </a:t>
            </a:r>
            <a:endParaRPr lang="en-US" dirty="0" smtClean="0"/>
          </a:p>
          <a:p>
            <a:pPr lvl="1"/>
            <a:r>
              <a:rPr lang="en-US" dirty="0" smtClean="0"/>
              <a:t>Thus</a:t>
            </a:r>
            <a:r>
              <a:rPr lang="en-US" dirty="0"/>
              <a:t>, doing anything involving the </a:t>
            </a:r>
            <a:r>
              <a:rPr lang="en-US" b="1" i="1" dirty="0"/>
              <a:t>same information across several pages</a:t>
            </a:r>
            <a:r>
              <a:rPr lang="en-US" dirty="0"/>
              <a:t> can sometimes be difficult.  </a:t>
            </a:r>
          </a:p>
          <a:p>
            <a:r>
              <a:rPr lang="en-US" dirty="0"/>
              <a:t>Sessions help solve this problem by </a:t>
            </a:r>
            <a:r>
              <a:rPr lang="en-US" b="1" i="1" dirty="0"/>
              <a:t>maintaining data during a user’s visit</a:t>
            </a:r>
            <a:r>
              <a:rPr lang="en-US" dirty="0"/>
              <a:t>, </a:t>
            </a:r>
            <a:endParaRPr lang="en-US" dirty="0" smtClean="0"/>
          </a:p>
          <a:p>
            <a:pPr lvl="1"/>
            <a:r>
              <a:rPr lang="en-US" dirty="0" smtClean="0"/>
              <a:t>and </a:t>
            </a:r>
            <a:r>
              <a:rPr lang="en-US" dirty="0"/>
              <a:t>can store data that can be accessed from page to page in your site.  </a:t>
            </a:r>
          </a:p>
          <a:p>
            <a:r>
              <a:rPr lang="en-US" dirty="0"/>
              <a:t>You can use session variables for storing information </a:t>
            </a:r>
            <a:endParaRPr lang="en-US" dirty="0" smtClean="0"/>
          </a:p>
          <a:p>
            <a:pPr lvl="1"/>
            <a:r>
              <a:rPr lang="en-US" dirty="0" smtClean="0"/>
              <a:t>(</a:t>
            </a:r>
            <a:r>
              <a:rPr lang="en-US" dirty="0"/>
              <a:t>this is one way that a “shopping cart” function can work for an online shop, for example).  </a:t>
            </a:r>
          </a:p>
          <a:p>
            <a:pPr marL="82550" indent="0">
              <a:buNone/>
            </a:pPr>
            <a:endParaRPr lang="en-US" dirty="0"/>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6</a:t>
            </a:fld>
            <a:endParaRPr lang="mn-MN"/>
          </a:p>
        </p:txBody>
      </p:sp>
    </p:spTree>
    <p:extLst>
      <p:ext uri="{BB962C8B-B14F-4D97-AF65-F5344CB8AC3E}">
        <p14:creationId xmlns:p14="http://schemas.microsoft.com/office/powerpoint/2010/main" val="383763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Php</a:t>
            </a:r>
            <a:r>
              <a:rPr lang="en-US" dirty="0" smtClean="0"/>
              <a:t> Session [2]</a:t>
            </a:r>
            <a:endParaRPr lang="en-US" dirty="0"/>
          </a:p>
        </p:txBody>
      </p:sp>
      <p:sp>
        <p:nvSpPr>
          <p:cNvPr id="3" name="Content Placeholder 2"/>
          <p:cNvSpPr>
            <a:spLocks noGrp="1"/>
          </p:cNvSpPr>
          <p:nvPr>
            <p:ph idx="1"/>
          </p:nvPr>
        </p:nvSpPr>
        <p:spPr>
          <a:xfrm>
            <a:off x="571473" y="1052736"/>
            <a:ext cx="8429684" cy="3744416"/>
          </a:xfrm>
        </p:spPr>
        <p:txBody>
          <a:bodyPr/>
          <a:lstStyle/>
          <a:p>
            <a:r>
              <a:rPr lang="en-US" dirty="0" smtClean="0"/>
              <a:t>Servers </a:t>
            </a:r>
            <a:r>
              <a:rPr lang="en-US" dirty="0"/>
              <a:t>keep track of users’ sessions by using a </a:t>
            </a:r>
            <a:r>
              <a:rPr lang="en-US" i="1" dirty="0"/>
              <a:t>session identifier</a:t>
            </a:r>
            <a:r>
              <a:rPr lang="en-US" dirty="0"/>
              <a:t>, </a:t>
            </a:r>
          </a:p>
          <a:p>
            <a:pPr lvl="1"/>
            <a:r>
              <a:rPr lang="en-US" dirty="0"/>
              <a:t>which is generated by the server when a session starts </a:t>
            </a:r>
          </a:p>
          <a:p>
            <a:pPr lvl="1"/>
            <a:r>
              <a:rPr lang="en-US" dirty="0"/>
              <a:t>and is then used by the browser when it requests a page from the server.  </a:t>
            </a:r>
          </a:p>
          <a:p>
            <a:pPr lvl="1"/>
            <a:r>
              <a:rPr lang="en-US" dirty="0"/>
              <a:t>This </a:t>
            </a:r>
            <a:r>
              <a:rPr lang="en-US" i="1" dirty="0"/>
              <a:t>session ID</a:t>
            </a:r>
            <a:r>
              <a:rPr lang="en-US" dirty="0"/>
              <a:t> can be sent through a </a:t>
            </a:r>
            <a:r>
              <a:rPr lang="en-US" i="1" dirty="0"/>
              <a:t>cookie</a:t>
            </a:r>
            <a:r>
              <a:rPr lang="en-US" dirty="0"/>
              <a:t> (the default behavior) </a:t>
            </a:r>
          </a:p>
          <a:p>
            <a:pPr lvl="2"/>
            <a:r>
              <a:rPr lang="en-US" dirty="0"/>
              <a:t>or by passing the session ID in the URL string.   </a:t>
            </a:r>
          </a:p>
          <a:p>
            <a:endParaRPr lang="en-US" dirty="0" smtClean="0"/>
          </a:p>
          <a:p>
            <a:r>
              <a:rPr lang="en-US" dirty="0" smtClean="0"/>
              <a:t>Sessions </a:t>
            </a:r>
            <a:r>
              <a:rPr lang="en-US" dirty="0"/>
              <a:t>only store information </a:t>
            </a:r>
            <a:r>
              <a:rPr lang="en-US" b="1" dirty="0"/>
              <a:t>temporarily</a:t>
            </a:r>
            <a:r>
              <a:rPr lang="en-US" dirty="0"/>
              <a:t>, </a:t>
            </a:r>
            <a:endParaRPr lang="en-US" dirty="0" smtClean="0"/>
          </a:p>
          <a:p>
            <a:pPr lvl="1"/>
            <a:r>
              <a:rPr lang="en-US" dirty="0" smtClean="0"/>
              <a:t>so </a:t>
            </a:r>
            <a:r>
              <a:rPr lang="en-US" dirty="0"/>
              <a:t>if you need to preserve information, say, between visits to the same site, </a:t>
            </a:r>
            <a:endParaRPr lang="en-US" dirty="0" smtClean="0"/>
          </a:p>
          <a:p>
            <a:pPr lvl="1"/>
            <a:r>
              <a:rPr lang="en-US" dirty="0" smtClean="0"/>
              <a:t>you </a:t>
            </a:r>
            <a:r>
              <a:rPr lang="en-US" dirty="0"/>
              <a:t>should likely consider a method such as using a cookie or a database to store such information.</a:t>
            </a:r>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7</a:t>
            </a:fld>
            <a:endParaRPr lang="mn-MN"/>
          </a:p>
        </p:txBody>
      </p:sp>
    </p:spTree>
    <p:extLst>
      <p:ext uri="{BB962C8B-B14F-4D97-AF65-F5344CB8AC3E}">
        <p14:creationId xmlns:p14="http://schemas.microsoft.com/office/powerpoint/2010/main" val="3075172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Php</a:t>
            </a:r>
            <a:r>
              <a:rPr lang="en-US" dirty="0" smtClean="0"/>
              <a:t> Session in action</a:t>
            </a:r>
            <a:endParaRPr lang="en-US" dirty="0"/>
          </a:p>
        </p:txBody>
      </p:sp>
      <p:sp>
        <p:nvSpPr>
          <p:cNvPr id="3" name="Content Placeholder 2"/>
          <p:cNvSpPr>
            <a:spLocks noGrp="1"/>
          </p:cNvSpPr>
          <p:nvPr>
            <p:ph idx="1"/>
          </p:nvPr>
        </p:nvSpPr>
        <p:spPr>
          <a:xfrm>
            <a:off x="569944" y="5300676"/>
            <a:ext cx="8429684" cy="576064"/>
          </a:xfrm>
        </p:spPr>
        <p:txBody>
          <a:bodyPr/>
          <a:lstStyle/>
          <a:p>
            <a:r>
              <a:rPr lang="en-US" dirty="0"/>
              <a:t>Sessions use a cookie called PHPSESSID. The value of the PHPSESSID cookie is a random alphanumeric string.</a:t>
            </a:r>
          </a:p>
          <a:p>
            <a:r>
              <a:rPr lang="en-US" dirty="0"/>
              <a:t>The session ID in the PHPSESSID cookie identifies that web client uniquely to the server</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8</a:t>
            </a:fld>
            <a:endParaRPr lang="mn-M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44" y="985466"/>
            <a:ext cx="8431213" cy="4267200"/>
          </a:xfrm>
          <a:prstGeom prst="rect">
            <a:avLst/>
          </a:prstGeom>
          <a:noFill/>
          <a:ln w="9525">
            <a:noFill/>
            <a:miter lim="800000"/>
            <a:headEnd/>
            <a:tailEnd/>
          </a:ln>
        </p:spPr>
      </p:pic>
    </p:spTree>
    <p:extLst>
      <p:ext uri="{BB962C8B-B14F-4D97-AF65-F5344CB8AC3E}">
        <p14:creationId xmlns:p14="http://schemas.microsoft.com/office/powerpoint/2010/main" val="3541970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Session and Storing values</a:t>
            </a:r>
            <a:endParaRPr lang="en-US" dirty="0"/>
          </a:p>
        </p:txBody>
      </p:sp>
      <p:sp>
        <p:nvSpPr>
          <p:cNvPr id="3" name="Content Placeholder 2"/>
          <p:cNvSpPr>
            <a:spLocks noGrp="1"/>
          </p:cNvSpPr>
          <p:nvPr>
            <p:ph idx="1"/>
          </p:nvPr>
        </p:nvSpPr>
        <p:spPr>
          <a:xfrm>
            <a:off x="571473" y="1052736"/>
            <a:ext cx="8429684" cy="1512168"/>
          </a:xfrm>
        </p:spPr>
        <p:txBody>
          <a:bodyPr/>
          <a:lstStyle/>
          <a:p>
            <a:r>
              <a:rPr lang="en-US" dirty="0"/>
              <a:t>To start a session, use the function </a:t>
            </a:r>
            <a:r>
              <a:rPr lang="en-US" b="1" dirty="0" err="1">
                <a:latin typeface="Consolas" panose="020B0609020204030204" pitchFamily="49" charset="0"/>
              </a:rPr>
              <a:t>session_start</a:t>
            </a:r>
            <a:r>
              <a:rPr lang="en-US" b="1" dirty="0">
                <a:latin typeface="Consolas" panose="020B0609020204030204" pitchFamily="49" charset="0"/>
              </a:rPr>
              <a:t>()</a:t>
            </a:r>
            <a:r>
              <a:rPr lang="en-US" dirty="0"/>
              <a:t> at the beginning of your PHP script before you store or access any data.  </a:t>
            </a:r>
            <a:endParaRPr lang="en-US" dirty="0" smtClean="0"/>
          </a:p>
          <a:p>
            <a:r>
              <a:rPr lang="en-US" dirty="0" smtClean="0"/>
              <a:t>For </a:t>
            </a:r>
            <a:r>
              <a:rPr lang="en-US" dirty="0"/>
              <a:t>the session to work properly, this function needs to execute before any other header calls or other output is sent to the browser.</a:t>
            </a:r>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9</a:t>
            </a:fld>
            <a:endParaRPr lang="mn-MN"/>
          </a:p>
        </p:txBody>
      </p:sp>
      <p:sp>
        <p:nvSpPr>
          <p:cNvPr id="5" name="TextBox 4"/>
          <p:cNvSpPr txBox="1"/>
          <p:nvPr/>
        </p:nvSpPr>
        <p:spPr>
          <a:xfrm>
            <a:off x="850067" y="2564904"/>
            <a:ext cx="8145471" cy="4185761"/>
          </a:xfrm>
          <a:prstGeom prst="rect">
            <a:avLst/>
          </a:prstGeom>
          <a:solidFill>
            <a:schemeClr val="bg1"/>
          </a:solidFill>
          <a:ln w="28575">
            <a:solidFill>
              <a:schemeClr val="tx1"/>
            </a:solidFill>
          </a:ln>
        </p:spPr>
        <p:txBody>
          <a:bodyPr wrap="square" rtlCol="0">
            <a:spAutoFit/>
          </a:bodyPr>
          <a:lstStyle/>
          <a:p>
            <a:r>
              <a:rPr lang="en-US" sz="1400" b="1" dirty="0">
                <a:latin typeface="Consolas" panose="020B0609020204030204" pitchFamily="49" charset="0"/>
              </a:rPr>
              <a:t>&lt;?</a:t>
            </a:r>
            <a:r>
              <a:rPr lang="en-US" sz="1400" b="1" dirty="0" err="1">
                <a:latin typeface="Consolas" panose="020B0609020204030204" pitchFamily="49" charset="0"/>
              </a:rPr>
              <a:t>php</a:t>
            </a:r>
            <a:endParaRPr lang="en-US" sz="1400" b="1" dirty="0">
              <a:latin typeface="Consolas" panose="020B0609020204030204" pitchFamily="49" charset="0"/>
            </a:endParaRPr>
          </a:p>
          <a:p>
            <a:r>
              <a:rPr lang="en-US" sz="1400" b="1" dirty="0" err="1">
                <a:solidFill>
                  <a:srgbClr val="00AAAA"/>
                </a:solidFill>
                <a:latin typeface="Consolas" panose="020B0609020204030204" pitchFamily="49" charset="0"/>
              </a:rPr>
              <a:t>session_start</a:t>
            </a:r>
            <a:r>
              <a:rPr lang="en-US" sz="1400" b="1" dirty="0">
                <a:solidFill>
                  <a:srgbClr val="00AAAA"/>
                </a:solidFill>
                <a:latin typeface="Consolas" panose="020B0609020204030204" pitchFamily="49" charset="0"/>
              </a:rPr>
              <a:t>();</a:t>
            </a:r>
          </a:p>
          <a:p>
            <a:r>
              <a:rPr lang="en-US" sz="1400" b="1" dirty="0">
                <a:solidFill>
                  <a:srgbClr val="4C8317"/>
                </a:solidFill>
                <a:latin typeface="Consolas" panose="020B0609020204030204" pitchFamily="49" charset="0"/>
              </a:rPr>
              <a:t>?&gt;</a:t>
            </a:r>
          </a:p>
          <a:p>
            <a:r>
              <a:rPr lang="en-US" sz="1400" b="1" dirty="0">
                <a:latin typeface="Consolas" panose="020B0609020204030204" pitchFamily="49" charset="0"/>
              </a:rPr>
              <a:t>&lt;!DOCTYPE html &gt;</a:t>
            </a:r>
          </a:p>
          <a:p>
            <a:r>
              <a:rPr lang="en-US" sz="1400" b="1" dirty="0">
                <a:latin typeface="Consolas" panose="020B0609020204030204" pitchFamily="49" charset="0"/>
              </a:rPr>
              <a:t>&lt;html&gt;</a:t>
            </a:r>
          </a:p>
          <a:p>
            <a:r>
              <a:rPr lang="en-US" sz="1400" b="1" dirty="0">
                <a:latin typeface="Consolas" panose="020B0609020204030204" pitchFamily="49" charset="0"/>
              </a:rPr>
              <a:t>&lt;head</a:t>
            </a:r>
            <a:r>
              <a:rPr lang="en-US" sz="1400" b="1" dirty="0" smtClean="0">
                <a:latin typeface="Consolas" panose="020B0609020204030204" pitchFamily="49" charset="0"/>
              </a:rPr>
              <a:t>&gt;&lt;</a:t>
            </a:r>
            <a:r>
              <a:rPr lang="en-US" sz="1400" b="1" dirty="0">
                <a:latin typeface="Consolas" panose="020B0609020204030204" pitchFamily="49" charset="0"/>
              </a:rPr>
              <a:t>title&gt;Session example&lt;/title</a:t>
            </a:r>
            <a:r>
              <a:rPr lang="en-US" sz="1400" b="1" dirty="0" smtClean="0">
                <a:latin typeface="Consolas" panose="020B0609020204030204" pitchFamily="49" charset="0"/>
              </a:rPr>
              <a:t>&gt;&lt;/</a:t>
            </a:r>
            <a:r>
              <a:rPr lang="en-US" sz="1400" b="1" dirty="0">
                <a:latin typeface="Consolas" panose="020B0609020204030204" pitchFamily="49" charset="0"/>
              </a:rPr>
              <a:t>head&gt;</a:t>
            </a:r>
          </a:p>
          <a:p>
            <a:r>
              <a:rPr lang="en-US" sz="1400" b="1" dirty="0">
                <a:latin typeface="Consolas" panose="020B0609020204030204" pitchFamily="49" charset="0"/>
              </a:rPr>
              <a:t>&lt;body&gt;</a:t>
            </a:r>
          </a:p>
          <a:p>
            <a:r>
              <a:rPr lang="en-US" sz="1400" b="1" dirty="0">
                <a:solidFill>
                  <a:srgbClr val="4C8317"/>
                </a:solidFill>
                <a:latin typeface="Consolas" panose="020B0609020204030204" pitchFamily="49" charset="0"/>
              </a:rPr>
              <a:t>&lt;?</a:t>
            </a:r>
            <a:r>
              <a:rPr lang="en-US" sz="1400" b="1" dirty="0" err="1">
                <a:solidFill>
                  <a:srgbClr val="4C8317"/>
                </a:solidFill>
                <a:latin typeface="Consolas" panose="020B0609020204030204" pitchFamily="49" charset="0"/>
              </a:rPr>
              <a:t>php</a:t>
            </a:r>
            <a:endParaRPr lang="en-US" sz="1400" b="1" dirty="0">
              <a:solidFill>
                <a:srgbClr val="4C8317"/>
              </a:solidFill>
              <a:latin typeface="Consolas" panose="020B0609020204030204" pitchFamily="49" charset="0"/>
            </a:endParaRPr>
          </a:p>
          <a:p>
            <a:r>
              <a:rPr lang="en-US" sz="1400" b="1" dirty="0" smtClean="0">
                <a:solidFill>
                  <a:srgbClr val="0000AA"/>
                </a:solidFill>
                <a:latin typeface="Consolas" panose="020B0609020204030204" pitchFamily="49" charset="0"/>
              </a:rPr>
              <a:t>  </a:t>
            </a:r>
            <a:r>
              <a:rPr lang="en-US" sz="1400" b="1" dirty="0" err="1" smtClean="0">
                <a:solidFill>
                  <a:srgbClr val="0000AA"/>
                </a:solidFill>
                <a:latin typeface="Consolas" panose="020B0609020204030204" pitchFamily="49" charset="0"/>
              </a:rPr>
              <a:t>include_once</a:t>
            </a:r>
            <a:r>
              <a:rPr lang="en-US" sz="1400" b="1" dirty="0" smtClean="0">
                <a:solidFill>
                  <a:srgbClr val="0000AA"/>
                </a:solidFill>
                <a:latin typeface="Consolas" panose="020B0609020204030204" pitchFamily="49" charset="0"/>
              </a:rPr>
              <a:t> </a:t>
            </a:r>
            <a:r>
              <a:rPr lang="en-US" sz="1400" b="1" dirty="0">
                <a:solidFill>
                  <a:srgbClr val="0000AA"/>
                </a:solidFill>
                <a:latin typeface="Consolas" panose="020B0609020204030204" pitchFamily="49" charset="0"/>
              </a:rPr>
              <a:t>(</a:t>
            </a:r>
            <a:r>
              <a:rPr lang="en-US" sz="1400" b="1" dirty="0">
                <a:solidFill>
                  <a:srgbClr val="AA5500"/>
                </a:solidFill>
                <a:latin typeface="Consolas" panose="020B0609020204030204" pitchFamily="49" charset="0"/>
              </a:rPr>
              <a:t>'</a:t>
            </a:r>
            <a:r>
              <a:rPr lang="en-US" sz="1400" b="1" dirty="0" err="1">
                <a:solidFill>
                  <a:srgbClr val="AA5500"/>
                </a:solidFill>
                <a:latin typeface="Consolas" panose="020B0609020204030204" pitchFamily="49" charset="0"/>
              </a:rPr>
              <a:t>object.php</a:t>
            </a:r>
            <a:r>
              <a:rPr lang="en-US" sz="1400" b="1" dirty="0">
                <a:solidFill>
                  <a:srgbClr val="AA5500"/>
                </a:solidFill>
                <a:latin typeface="Consolas" panose="020B0609020204030204" pitchFamily="49" charset="0"/>
              </a:rPr>
              <a:t>');  </a:t>
            </a:r>
            <a:r>
              <a:rPr lang="en-US" sz="1400" b="1" i="1" dirty="0">
                <a:solidFill>
                  <a:srgbClr val="AAAAAA"/>
                </a:solidFill>
                <a:latin typeface="Consolas" panose="020B0609020204030204" pitchFamily="49" charset="0"/>
              </a:rPr>
              <a:t>//  Includes definition of the Person class</a:t>
            </a:r>
          </a:p>
          <a:p>
            <a:r>
              <a:rPr lang="en-US" sz="1400" b="1" dirty="0" smtClean="0">
                <a:solidFill>
                  <a:srgbClr val="AA0000"/>
                </a:solidFill>
                <a:latin typeface="Consolas" panose="020B0609020204030204" pitchFamily="49" charset="0"/>
              </a:rPr>
              <a:t>  $_</a:t>
            </a:r>
            <a:r>
              <a:rPr lang="en-US" sz="1400" b="1" dirty="0">
                <a:solidFill>
                  <a:srgbClr val="AA0000"/>
                </a:solidFill>
                <a:latin typeface="Consolas" panose="020B0609020204030204" pitchFamily="49" charset="0"/>
              </a:rPr>
              <a:t>SESSION[</a:t>
            </a:r>
            <a:r>
              <a:rPr lang="en-US" sz="1400" b="1" dirty="0">
                <a:solidFill>
                  <a:srgbClr val="AA5500"/>
                </a:solidFill>
                <a:latin typeface="Consolas" panose="020B0609020204030204" pitchFamily="49" charset="0"/>
              </a:rPr>
              <a:t>'hello'] = 'Hello world';</a:t>
            </a:r>
          </a:p>
          <a:p>
            <a:r>
              <a:rPr lang="pt-BR" sz="1400" b="1" dirty="0" smtClean="0">
                <a:solidFill>
                  <a:srgbClr val="0000AA"/>
                </a:solidFill>
                <a:latin typeface="Consolas" panose="020B0609020204030204" pitchFamily="49" charset="0"/>
              </a:rPr>
              <a:t>  echo </a:t>
            </a:r>
            <a:r>
              <a:rPr lang="pt-BR" sz="1400" b="1" dirty="0">
                <a:solidFill>
                  <a:srgbClr val="AA0000"/>
                </a:solidFill>
                <a:latin typeface="Consolas" panose="020B0609020204030204" pitchFamily="49" charset="0"/>
              </a:rPr>
              <a:t>$_SESSION[</a:t>
            </a:r>
            <a:r>
              <a:rPr lang="pt-BR" sz="1400" b="1" dirty="0">
                <a:solidFill>
                  <a:srgbClr val="AA5500"/>
                </a:solidFill>
                <a:latin typeface="Consolas" panose="020B0609020204030204" pitchFamily="49" charset="0"/>
              </a:rPr>
              <a:t>'hello'] . "&lt;br/&gt;&lt;br/&gt;\n";</a:t>
            </a:r>
          </a:p>
          <a:p>
            <a:r>
              <a:rPr lang="en-US" sz="1400" b="1" dirty="0" smtClean="0">
                <a:solidFill>
                  <a:srgbClr val="AA0000"/>
                </a:solidFill>
                <a:latin typeface="Consolas" panose="020B0609020204030204" pitchFamily="49" charset="0"/>
              </a:rPr>
              <a:t>  $_</a:t>
            </a:r>
            <a:r>
              <a:rPr lang="en-US" sz="1400" b="1" dirty="0">
                <a:solidFill>
                  <a:srgbClr val="AA0000"/>
                </a:solidFill>
                <a:latin typeface="Consolas" panose="020B0609020204030204" pitchFamily="49" charset="0"/>
              </a:rPr>
              <a:t>SESSION[</a:t>
            </a:r>
            <a:r>
              <a:rPr lang="en-US" sz="1400" b="1" dirty="0">
                <a:solidFill>
                  <a:srgbClr val="AA5500"/>
                </a:solidFill>
                <a:latin typeface="Consolas" panose="020B0609020204030204" pitchFamily="49" charset="0"/>
              </a:rPr>
              <a:t>'one'] = 'one';</a:t>
            </a:r>
          </a:p>
          <a:p>
            <a:r>
              <a:rPr lang="en-US" sz="1400" b="1" dirty="0" smtClean="0">
                <a:solidFill>
                  <a:srgbClr val="AA0000"/>
                </a:solidFill>
                <a:latin typeface="Consolas" panose="020B0609020204030204" pitchFamily="49" charset="0"/>
              </a:rPr>
              <a:t>  $_</a:t>
            </a:r>
            <a:r>
              <a:rPr lang="en-US" sz="1400" b="1" dirty="0">
                <a:solidFill>
                  <a:srgbClr val="AA0000"/>
                </a:solidFill>
                <a:latin typeface="Consolas" panose="020B0609020204030204" pitchFamily="49" charset="0"/>
              </a:rPr>
              <a:t>SESSION[</a:t>
            </a:r>
            <a:r>
              <a:rPr lang="en-US" sz="1400" b="1" dirty="0">
                <a:solidFill>
                  <a:srgbClr val="AA5500"/>
                </a:solidFill>
                <a:latin typeface="Consolas" panose="020B0609020204030204" pitchFamily="49" charset="0"/>
              </a:rPr>
              <a:t>'two'] = 'two';</a:t>
            </a:r>
          </a:p>
          <a:p>
            <a:r>
              <a:rPr lang="en-US" sz="1400" b="1" dirty="0" smtClean="0">
                <a:solidFill>
                  <a:srgbClr val="AA0000"/>
                </a:solidFill>
                <a:latin typeface="Consolas" panose="020B0609020204030204" pitchFamily="49" charset="0"/>
              </a:rPr>
              <a:t>  $</a:t>
            </a:r>
            <a:r>
              <a:rPr lang="en-US" sz="1400" b="1" dirty="0">
                <a:solidFill>
                  <a:srgbClr val="AA0000"/>
                </a:solidFill>
                <a:latin typeface="Consolas" panose="020B0609020204030204" pitchFamily="49" charset="0"/>
              </a:rPr>
              <a:t>me = </a:t>
            </a:r>
            <a:r>
              <a:rPr lang="en-US" sz="1400" b="1" dirty="0">
                <a:solidFill>
                  <a:srgbClr val="0000AA"/>
                </a:solidFill>
                <a:latin typeface="Consolas" panose="020B0609020204030204" pitchFamily="49" charset="0"/>
              </a:rPr>
              <a:t>new Person(</a:t>
            </a:r>
            <a:r>
              <a:rPr lang="en-US" sz="1400" b="1" dirty="0">
                <a:solidFill>
                  <a:srgbClr val="AA5500"/>
                </a:solidFill>
                <a:latin typeface="Consolas" panose="020B0609020204030204" pitchFamily="49" charset="0"/>
              </a:rPr>
              <a:t>"Russ", </a:t>
            </a:r>
            <a:r>
              <a:rPr lang="en-US" sz="1400" b="1" dirty="0">
                <a:solidFill>
                  <a:srgbClr val="009999"/>
                </a:solidFill>
                <a:latin typeface="Consolas" panose="020B0609020204030204" pitchFamily="49" charset="0"/>
              </a:rPr>
              <a:t>36, 2892700);</a:t>
            </a:r>
          </a:p>
          <a:p>
            <a:r>
              <a:rPr lang="en-US" sz="1400" b="1" dirty="0" smtClean="0">
                <a:solidFill>
                  <a:srgbClr val="AA0000"/>
                </a:solidFill>
                <a:latin typeface="Consolas" panose="020B0609020204030204" pitchFamily="49" charset="0"/>
              </a:rPr>
              <a:t>  $_</a:t>
            </a:r>
            <a:r>
              <a:rPr lang="en-US" sz="1400" b="1" dirty="0">
                <a:solidFill>
                  <a:srgbClr val="AA0000"/>
                </a:solidFill>
                <a:latin typeface="Consolas" panose="020B0609020204030204" pitchFamily="49" charset="0"/>
              </a:rPr>
              <a:t>SESSION[</a:t>
            </a:r>
            <a:r>
              <a:rPr lang="en-US" sz="1400" b="1" dirty="0">
                <a:solidFill>
                  <a:srgbClr val="AA5500"/>
                </a:solidFill>
                <a:latin typeface="Consolas" panose="020B0609020204030204" pitchFamily="49" charset="0"/>
              </a:rPr>
              <a:t>'name'] = </a:t>
            </a:r>
            <a:r>
              <a:rPr lang="en-US" sz="1400" b="1" dirty="0">
                <a:solidFill>
                  <a:srgbClr val="AA0000"/>
                </a:solidFill>
                <a:latin typeface="Consolas" panose="020B0609020204030204" pitchFamily="49" charset="0"/>
              </a:rPr>
              <a:t>$me-&gt;</a:t>
            </a:r>
            <a:r>
              <a:rPr lang="en-US" sz="1400" b="1" dirty="0" err="1">
                <a:solidFill>
                  <a:srgbClr val="1E90FF"/>
                </a:solidFill>
                <a:latin typeface="Consolas" panose="020B0609020204030204" pitchFamily="49" charset="0"/>
              </a:rPr>
              <a:t>get_name</a:t>
            </a:r>
            <a:r>
              <a:rPr lang="en-US" sz="1400" b="1" dirty="0">
                <a:solidFill>
                  <a:srgbClr val="1E90FF"/>
                </a:solidFill>
                <a:latin typeface="Consolas" panose="020B0609020204030204" pitchFamily="49" charset="0"/>
              </a:rPr>
              <a:t>();</a:t>
            </a:r>
          </a:p>
          <a:p>
            <a:r>
              <a:rPr lang="en-US" sz="1400" b="1" dirty="0" smtClean="0">
                <a:solidFill>
                  <a:srgbClr val="0000AA"/>
                </a:solidFill>
                <a:latin typeface="Consolas" panose="020B0609020204030204" pitchFamily="49" charset="0"/>
              </a:rPr>
              <a:t>  echo </a:t>
            </a:r>
            <a:r>
              <a:rPr lang="en-US" sz="1400" b="1" dirty="0">
                <a:solidFill>
                  <a:srgbClr val="AA5500"/>
                </a:solidFill>
                <a:latin typeface="Consolas" panose="020B0609020204030204" pitchFamily="49" charset="0"/>
              </a:rPr>
              <a:t>"Testing " . </a:t>
            </a:r>
            <a:r>
              <a:rPr lang="en-US" sz="1400" b="1" dirty="0">
                <a:solidFill>
                  <a:srgbClr val="AA0000"/>
                </a:solidFill>
                <a:latin typeface="Consolas" panose="020B0609020204030204" pitchFamily="49" charset="0"/>
              </a:rPr>
              <a:t>$_SESSION[</a:t>
            </a:r>
            <a:r>
              <a:rPr lang="en-US" sz="1400" b="1" dirty="0">
                <a:solidFill>
                  <a:srgbClr val="AA5500"/>
                </a:solidFill>
                <a:latin typeface="Consolas" panose="020B0609020204030204" pitchFamily="49" charset="0"/>
              </a:rPr>
              <a:t>'one'] .", " . </a:t>
            </a:r>
            <a:r>
              <a:rPr lang="en-US" sz="1400" b="1" dirty="0">
                <a:solidFill>
                  <a:srgbClr val="AA0000"/>
                </a:solidFill>
                <a:latin typeface="Consolas" panose="020B0609020204030204" pitchFamily="49" charset="0"/>
              </a:rPr>
              <a:t>$_SESSION[</a:t>
            </a:r>
            <a:r>
              <a:rPr lang="en-US" sz="1400" b="1" dirty="0">
                <a:solidFill>
                  <a:srgbClr val="AA5500"/>
                </a:solidFill>
                <a:latin typeface="Consolas" panose="020B0609020204030204" pitchFamily="49" charset="0"/>
              </a:rPr>
              <a:t>'two'] . ", " </a:t>
            </a:r>
            <a:endParaRPr lang="en-US" sz="1400" b="1" dirty="0" smtClean="0">
              <a:solidFill>
                <a:srgbClr val="AA5500"/>
              </a:solidFill>
              <a:latin typeface="Consolas" panose="020B0609020204030204" pitchFamily="49" charset="0"/>
            </a:endParaRPr>
          </a:p>
          <a:p>
            <a:r>
              <a:rPr lang="en-US" sz="1400" b="1" dirty="0">
                <a:solidFill>
                  <a:srgbClr val="AA5500"/>
                </a:solidFill>
                <a:latin typeface="Consolas" panose="020B0609020204030204" pitchFamily="49" charset="0"/>
              </a:rPr>
              <a:t> </a:t>
            </a:r>
            <a:r>
              <a:rPr lang="en-US" sz="1400" b="1" dirty="0" smtClean="0">
                <a:solidFill>
                  <a:srgbClr val="AA5500"/>
                </a:solidFill>
                <a:latin typeface="Consolas" panose="020B0609020204030204" pitchFamily="49" charset="0"/>
              </a:rPr>
              <a:t>      . </a:t>
            </a:r>
            <a:r>
              <a:rPr lang="en-US" sz="1400" b="1" dirty="0">
                <a:solidFill>
                  <a:srgbClr val="AA0000"/>
                </a:solidFill>
                <a:latin typeface="Consolas" panose="020B0609020204030204" pitchFamily="49" charset="0"/>
              </a:rPr>
              <a:t>$me-&gt;</a:t>
            </a:r>
            <a:r>
              <a:rPr lang="en-US" sz="1400" b="1" dirty="0" err="1">
                <a:solidFill>
                  <a:srgbClr val="1E90FF"/>
                </a:solidFill>
                <a:latin typeface="Consolas" panose="020B0609020204030204" pitchFamily="49" charset="0"/>
              </a:rPr>
              <a:t>get_number</a:t>
            </a:r>
            <a:r>
              <a:rPr lang="en-US" sz="1400" b="1" dirty="0">
                <a:solidFill>
                  <a:srgbClr val="1E90FF"/>
                </a:solidFill>
                <a:latin typeface="Consolas" panose="020B0609020204030204" pitchFamily="49" charset="0"/>
              </a:rPr>
              <a:t>() . </a:t>
            </a:r>
            <a:r>
              <a:rPr lang="en-US" sz="1400" b="1" dirty="0">
                <a:solidFill>
                  <a:srgbClr val="AA5500"/>
                </a:solidFill>
                <a:latin typeface="Consolas" panose="020B0609020204030204" pitchFamily="49" charset="0"/>
              </a:rPr>
              <a:t>" . . .&lt;</a:t>
            </a:r>
            <a:r>
              <a:rPr lang="en-US" sz="1400" b="1" dirty="0" err="1">
                <a:solidFill>
                  <a:srgbClr val="AA5500"/>
                </a:solidFill>
                <a:latin typeface="Consolas" panose="020B0609020204030204" pitchFamily="49" charset="0"/>
              </a:rPr>
              <a:t>br</a:t>
            </a:r>
            <a:r>
              <a:rPr lang="en-US" sz="1400" b="1" dirty="0">
                <a:solidFill>
                  <a:srgbClr val="AA5500"/>
                </a:solidFill>
                <a:latin typeface="Consolas" panose="020B0609020204030204" pitchFamily="49" charset="0"/>
              </a:rPr>
              <a:t>/&gt;\n";</a:t>
            </a:r>
          </a:p>
          <a:p>
            <a:r>
              <a:rPr lang="en-US" sz="1400" b="1" dirty="0">
                <a:solidFill>
                  <a:srgbClr val="4C8317"/>
                </a:solidFill>
                <a:latin typeface="Consolas" panose="020B0609020204030204" pitchFamily="49" charset="0"/>
              </a:rPr>
              <a:t>?&gt;</a:t>
            </a:r>
          </a:p>
          <a:p>
            <a:r>
              <a:rPr lang="en-US" sz="1400" b="1" dirty="0">
                <a:latin typeface="Consolas" panose="020B0609020204030204" pitchFamily="49" charset="0"/>
              </a:rPr>
              <a:t>&lt;/body&gt;&lt;/html&gt;</a:t>
            </a:r>
          </a:p>
        </p:txBody>
      </p:sp>
      <p:sp>
        <p:nvSpPr>
          <p:cNvPr id="7" name="Text Box 5">
            <a:hlinkClick r:id="rId2"/>
          </p:cNvPr>
          <p:cNvSpPr txBox="1">
            <a:spLocks noChangeArrowheads="1"/>
          </p:cNvSpPr>
          <p:nvPr/>
        </p:nvSpPr>
        <p:spPr bwMode="auto">
          <a:xfrm>
            <a:off x="6546756" y="6292058"/>
            <a:ext cx="2305050" cy="34925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75000"/>
              </a:lnSpc>
              <a:spcBef>
                <a:spcPct val="50000"/>
              </a:spcBef>
              <a:buFontTx/>
              <a:buNone/>
            </a:pPr>
            <a:r>
              <a:rPr lang="en-GB" altLang="en-US" sz="2000">
                <a:latin typeface="Arial Narrow" panose="020B0606020202030204" pitchFamily="34" charset="0"/>
              </a:rPr>
              <a:t>view the output page</a:t>
            </a:r>
            <a:endParaRPr lang="en-US" altLang="en-US" sz="2000">
              <a:latin typeface="Arial Narrow" panose="020B0606020202030204" pitchFamily="34" charset="0"/>
            </a:endParaRPr>
          </a:p>
        </p:txBody>
      </p:sp>
    </p:spTree>
    <p:extLst>
      <p:ext uri="{BB962C8B-B14F-4D97-AF65-F5344CB8AC3E}">
        <p14:creationId xmlns:p14="http://schemas.microsoft.com/office/powerpoint/2010/main" val="23839059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ustom 2">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C00000"/>
      </a:hlink>
      <a:folHlink>
        <a:srgbClr val="AA8A14"/>
      </a:folHlink>
    </a:clrScheme>
    <a:fontScheme name="Custom 1">
      <a:majorFont>
        <a:latin typeface="Segoe UI"/>
        <a:ea typeface=""/>
        <a:cs typeface=""/>
      </a:majorFont>
      <a:minorFont>
        <a:latin typeface="Segoe UI"/>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27678</TotalTime>
  <Words>2629</Words>
  <Application>Microsoft Office PowerPoint</Application>
  <PresentationFormat>On-screen Show (4:3)</PresentationFormat>
  <Paragraphs>356</Paragraphs>
  <Slides>25</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25</vt:i4>
      </vt:variant>
    </vt:vector>
  </HeadingPairs>
  <TitlesOfParts>
    <vt:vector size="40" baseType="lpstr">
      <vt:lpstr>Arial</vt:lpstr>
      <vt:lpstr>Arial Narrow</vt:lpstr>
      <vt:lpstr>Calibri</vt:lpstr>
      <vt:lpstr>Consolas</vt:lpstr>
      <vt:lpstr>Corbel</vt:lpstr>
      <vt:lpstr>Courier New</vt:lpstr>
      <vt:lpstr>Droid Sans</vt:lpstr>
      <vt:lpstr>Lucida Console</vt:lpstr>
      <vt:lpstr>Segoe UI</vt:lpstr>
      <vt:lpstr>Segoe UI (Headings)</vt:lpstr>
      <vt:lpstr>Segoe UI Semibold</vt:lpstr>
      <vt:lpstr>Verdana</vt:lpstr>
      <vt:lpstr>Wingdings</vt:lpstr>
      <vt:lpstr>Wingdings 2</vt:lpstr>
      <vt:lpstr>Solstice</vt:lpstr>
      <vt:lpstr>PowerPoint Presentation</vt:lpstr>
      <vt:lpstr>Objectives</vt:lpstr>
      <vt:lpstr>Cookie</vt:lpstr>
      <vt:lpstr>Cookie parameters</vt:lpstr>
      <vt:lpstr> Cookie in PHP</vt:lpstr>
      <vt:lpstr>Php Session</vt:lpstr>
      <vt:lpstr>Php Session [2]</vt:lpstr>
      <vt:lpstr>Php Session in action</vt:lpstr>
      <vt:lpstr>Starting Session and Storing values</vt:lpstr>
      <vt:lpstr>Using Session Variable</vt:lpstr>
      <vt:lpstr>More on Session variables</vt:lpstr>
      <vt:lpstr>Deleting All Session variables</vt:lpstr>
      <vt:lpstr>Object oriented programming in PHP</vt:lpstr>
      <vt:lpstr>Declaring a class</vt:lpstr>
      <vt:lpstr>Declaring a Class [2]</vt:lpstr>
      <vt:lpstr>Declaring a Class [3]</vt:lpstr>
      <vt:lpstr>Accessing properties and methods</vt:lpstr>
      <vt:lpstr>Constructors and destructors</vt:lpstr>
      <vt:lpstr>Constructors and destructors [2]</vt:lpstr>
      <vt:lpstr>Inheritance</vt:lpstr>
      <vt:lpstr>Inheritance [2]</vt:lpstr>
      <vt:lpstr>Interface, Abstract Class</vt:lpstr>
      <vt:lpstr>Classes/Object Functions</vt:lpstr>
      <vt:lpstr>Classes/Object Functions [2]</vt:lpstr>
      <vt:lpstr>Object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Amaraa</dc:creator>
  <cp:lastModifiedBy>Amarsanaa Ganbold</cp:lastModifiedBy>
  <cp:revision>1392</cp:revision>
  <cp:lastPrinted>2013-11-14T14:42:21Z</cp:lastPrinted>
  <dcterms:created xsi:type="dcterms:W3CDTF">2009-10-12T07:06:06Z</dcterms:created>
  <dcterms:modified xsi:type="dcterms:W3CDTF">2017-10-09T02:59:17Z</dcterms:modified>
</cp:coreProperties>
</file>