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50"/>
  </p:notesMasterIdLst>
  <p:handoutMasterIdLst>
    <p:handoutMasterId r:id="rId5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0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300" r:id="rId22"/>
    <p:sldId id="301" r:id="rId23"/>
    <p:sldId id="302" r:id="rId24"/>
    <p:sldId id="303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x="9144000" cy="6858000" type="screen4x3"/>
  <p:notesSz cx="6797675" cy="9926638"/>
  <p:defaultTextStyle>
    <a:defPPr>
      <a:defRPr lang="mn-M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EF1"/>
    <a:srgbClr val="3891A7"/>
    <a:srgbClr val="B30108"/>
    <a:srgbClr val="84AA33"/>
    <a:srgbClr val="99C33B"/>
    <a:srgbClr val="1DB2E8"/>
    <a:srgbClr val="AEC7D0"/>
    <a:srgbClr val="D4EBF1"/>
    <a:srgbClr val="637ABD"/>
    <a:srgbClr val="1C4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27" autoAdjust="0"/>
  </p:normalViewPr>
  <p:slideViewPr>
    <p:cSldViewPr>
      <p:cViewPr varScale="1">
        <p:scale>
          <a:sx n="106" d="100"/>
          <a:sy n="106" d="100"/>
        </p:scale>
        <p:origin x="191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82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0955" tIns="45478" rIns="90955" bIns="4547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mn-M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0955" tIns="45478" rIns="90955" bIns="4547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F91F8A7-3CCF-4AE4-923F-C4B6FAE7C99A}" type="datetimeFigureOut">
              <a:rPr lang="mn-MN"/>
              <a:pPr>
                <a:defRPr/>
              </a:pPr>
              <a:t>2017-12-04</a:t>
            </a:fld>
            <a:endParaRPr lang="mn-M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0955" tIns="45478" rIns="90955" bIns="4547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mn-M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0955" tIns="45478" rIns="90955" bIns="4547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83D1B59-C76B-4017-A0AF-E1D2CD01405C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2893582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0955" tIns="45478" rIns="90955" bIns="4547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mn-M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0955" tIns="45478" rIns="90955" bIns="4547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E2F02CE-97E6-4376-B41A-5D7D58784938}" type="datetimeFigureOut">
              <a:rPr lang="mn-MN"/>
              <a:pPr>
                <a:defRPr/>
              </a:pPr>
              <a:t>2017-12-04</a:t>
            </a:fld>
            <a:endParaRPr lang="mn-M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55" tIns="45478" rIns="90955" bIns="45478" rtlCol="0" anchor="ctr"/>
          <a:lstStyle/>
          <a:p>
            <a:pPr lvl="0"/>
            <a:endParaRPr lang="mn-M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0955" tIns="45478" rIns="90955" bIns="45478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mn-M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0955" tIns="45478" rIns="90955" bIns="4547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mn-M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0955" tIns="45478" rIns="90955" bIns="4547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EA6A074-FC3E-4DAC-B6B1-A4424A3B3DA4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20854433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4113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6E87BA-6CBA-4129-A98B-370DCAE541B6}" type="slidenum">
              <a:rPr lang="mn-M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mn-MN" smtClean="0"/>
          </a:p>
        </p:txBody>
      </p:sp>
      <p:sp>
        <p:nvSpPr>
          <p:cNvPr id="23556" name="Notes Placeholder 4"/>
          <p:cNvSpPr>
            <a:spLocks noGrp="1"/>
          </p:cNvSpPr>
          <p:nvPr>
            <p:ph type="body" sz="quarter" idx="1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213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The HTML parser runs &lt;script&gt; before resume parsing and rendering the document.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C99C925-782C-4FCF-BC76-72A111D4A141}" type="slidenum">
              <a:rPr lang="mn-MN" altLang="en-US" smtClean="0">
                <a:latin typeface="Calibri" panose="020F0502020204030204" pitchFamily="34" charset="0"/>
              </a:rPr>
              <a:pPr/>
              <a:t>9</a:t>
            </a:fld>
            <a:endParaRPr lang="mn-M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729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setTimeout(expression, timeout); runs the code/function </a:t>
            </a:r>
            <a:r>
              <a:rPr lang="en-US" altLang="en-US" b="1" smtClean="0"/>
              <a:t>once</a:t>
            </a:r>
            <a:r>
              <a:rPr lang="en-US" altLang="en-US" smtClean="0"/>
              <a:t> after the timeout.</a:t>
            </a:r>
          </a:p>
          <a:p>
            <a:r>
              <a:rPr lang="en-US" altLang="en-US" smtClean="0"/>
              <a:t>setInterval(expression, timeout); runs the code/function in </a:t>
            </a:r>
            <a:r>
              <a:rPr lang="en-US" altLang="en-US" b="1" smtClean="0"/>
              <a:t>intervals</a:t>
            </a:r>
            <a:r>
              <a:rPr lang="en-US" altLang="en-US" smtClean="0"/>
              <a:t>, with the length of the timeout between them.</a:t>
            </a:r>
          </a:p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C9624B4-466F-4D4B-9AF0-B7743C388BC9}" type="slidenum">
              <a:rPr lang="mn-MN" altLang="en-US" smtClean="0">
                <a:latin typeface="Calibri" panose="020F0502020204030204" pitchFamily="34" charset="0"/>
              </a:rPr>
              <a:pPr/>
              <a:t>12</a:t>
            </a:fld>
            <a:endParaRPr lang="mn-M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589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 web worker is a background thread for performing computationally intensive tasks without freezing the user interface. </a:t>
            </a:r>
          </a:p>
          <a:p>
            <a:r>
              <a:rPr lang="en-US" altLang="en-US" smtClean="0"/>
              <a:t>It can communicate with the main thread only through </a:t>
            </a:r>
            <a:r>
              <a:rPr lang="en-US" altLang="en-US" b="1" smtClean="0"/>
              <a:t>asynchronous message passing (Events)</a:t>
            </a:r>
            <a:r>
              <a:rPr lang="en-US" altLang="en-US" smtClean="0"/>
              <a:t>. </a:t>
            </a:r>
          </a:p>
          <a:p>
            <a:r>
              <a:rPr lang="en-US" altLang="en-US" b="1" smtClean="0"/>
              <a:t>No concurrent modifications </a:t>
            </a:r>
            <a:r>
              <a:rPr lang="en-US" altLang="en-US" smtClean="0"/>
              <a:t>of the DOM!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0CB369E-2FEF-4FBA-ADF6-19CB4497F44B}" type="slidenum">
              <a:rPr lang="mn-MN" altLang="en-US" smtClean="0">
                <a:latin typeface="Calibri" panose="020F0502020204030204" pitchFamily="34" charset="0"/>
              </a:rPr>
              <a:pPr/>
              <a:t>13</a:t>
            </a:fld>
            <a:endParaRPr lang="mn-M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33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muis zurma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2000250"/>
            <a:ext cx="5643562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28728" y="278605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28728" y="4357694"/>
            <a:ext cx="7406640" cy="67373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100612" y="6305550"/>
            <a:ext cx="2133600" cy="4762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7CC54E8-7A4B-405C-8558-EEF7B9948EF8}" type="datetime1">
              <a:rPr lang="mn-MN" smtClean="0"/>
              <a:t>2017-12-04</a:t>
            </a:fld>
            <a:endParaRPr lang="en-US" dirty="0"/>
          </a:p>
        </p:txBody>
      </p:sp>
      <p:sp>
        <p:nvSpPr>
          <p:cNvPr id="8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1205012" y="6305550"/>
            <a:ext cx="2895600" cy="4762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E5B8B0-4175-4726-9A63-6C1CB4E2A6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" name="Picture 2" descr="http://seas.num.edu.mn/public/front_assets/images/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93" y="76199"/>
            <a:ext cx="2179877" cy="64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4498" cy="6858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11F0413-5539-40EF-BA5D-D1B916BE9060}" type="datetime1">
              <a:rPr lang="mn-MN" smtClean="0"/>
              <a:t>2017-12-04</a:t>
            </a:fld>
            <a:endParaRPr lang="mn-M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73C738F-7565-4B36-8C62-E65CB26A0D03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41"/>
            <a:ext cx="1828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2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BFDA969-C2CD-4078-84B5-B4B0BCC5F8E3}" type="datetime1">
              <a:rPr lang="mn-MN" smtClean="0"/>
              <a:t>2017-12-04</a:t>
            </a:fld>
            <a:endParaRPr lang="mn-M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B0A1A18-DED6-4BDA-B6E5-F233A524F0CE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" y="0"/>
            <a:ext cx="4889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3" y="254021"/>
            <a:ext cx="8429684" cy="510363"/>
          </a:xfrm>
        </p:spPr>
        <p:txBody>
          <a:bodyPr>
            <a:noAutofit/>
          </a:bodyPr>
          <a:lstStyle>
            <a:lvl1pPr>
              <a:defRPr sz="3600" cap="small" baseline="0">
                <a:solidFill>
                  <a:schemeClr val="accent1">
                    <a:lumMod val="50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3" y="1052736"/>
            <a:ext cx="8429684" cy="5376660"/>
          </a:xfrm>
        </p:spPr>
        <p:txBody>
          <a:bodyPr/>
          <a:lstStyle>
            <a:lvl1pPr>
              <a:defRPr sz="2000"/>
            </a:lvl1pPr>
            <a:lvl2pPr>
              <a:buFont typeface="Wingdings" pitchFamily="2" charset="2"/>
              <a:buChar char="§"/>
              <a:defRPr sz="1800"/>
            </a:lvl2pPr>
            <a:lvl3pPr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  <a:defRPr sz="1600"/>
            </a:lvl3pPr>
            <a:lvl4pPr>
              <a:defRPr sz="1400"/>
            </a:lvl4pPr>
            <a:lvl5pPr>
              <a:defRPr sz="14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500815"/>
            <a:ext cx="2133600" cy="280987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D00270C-56FD-4740-9FA4-2D878E6F623D}" type="datetime1">
              <a:rPr lang="mn-MN" smtClean="0"/>
              <a:t>2017-12-04</a:t>
            </a:fld>
            <a:endParaRPr lang="mn-MN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472" y="6500814"/>
            <a:ext cx="2895600" cy="280987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mn-MN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500815"/>
            <a:ext cx="457200" cy="280987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10600D5-7913-4E68-9CF7-B5E33E63F38F}" type="slidenum">
              <a:rPr lang="mn-MN"/>
              <a:pPr>
                <a:defRPr/>
              </a:pPr>
              <a:t>‹#›</a:t>
            </a:fld>
            <a:endParaRPr lang="mn-MN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78004" y="836712"/>
            <a:ext cx="593821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9" y="74161"/>
            <a:ext cx="359719" cy="35971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17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>
                <a:latin typeface="Segoe UI (Headings)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A1F5C55-64C0-42C3-97FF-CE2ECB237A6E}" type="datetime1">
              <a:rPr lang="mn-MN" smtClean="0"/>
              <a:t>2017-12-04</a:t>
            </a:fld>
            <a:endParaRPr lang="mn-M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C7BE7F6-AE38-479F-A849-827F786C6D8E}" type="slidenum">
              <a:rPr lang="mn-MN"/>
              <a:pPr>
                <a:defRPr/>
              </a:pPr>
              <a:t>‹#›</a:t>
            </a:fld>
            <a:endParaRPr lang="mn-M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" y="254019"/>
            <a:ext cx="510364" cy="510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muis-dugui-eng copy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3751" y="72166"/>
            <a:ext cx="476128" cy="476128"/>
          </a:xfrm>
          <a:prstGeom prst="rect">
            <a:avLst/>
          </a:prstGeom>
          <a:effectLst>
            <a:glow rad="101600">
              <a:schemeClr val="bg1">
                <a:lumMod val="85000"/>
                <a:alpha val="60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EDAC4EB-8B90-4C06-B05F-35B4637F1F26}" type="datetime1">
              <a:rPr lang="mn-MN" smtClean="0"/>
              <a:t>2017-12-04</a:t>
            </a:fld>
            <a:endParaRPr lang="mn-MN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F58F3D7-A253-44A8-A0D9-85DD5C7A17C7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02FF56-2D7F-44D4-824F-30406973FB67}" type="datetime1">
              <a:rPr lang="mn-MN" smtClean="0"/>
              <a:t>2017-12-04</a:t>
            </a:fld>
            <a:endParaRPr lang="mn-M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D2C36D0-884D-45E8-8746-CC914DE63971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0471F4-264A-4A61-A5FC-88234FD2DC12}" type="datetime1">
              <a:rPr lang="mn-MN" smtClean="0"/>
              <a:t>2017-12-04</a:t>
            </a:fld>
            <a:endParaRPr lang="mn-M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E5C790-CF07-4769-B1F7-76048D8DEC1C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4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 userDrawn="1"/>
        </p:nvSpPr>
        <p:spPr bwMode="invGray">
          <a:xfrm>
            <a:off x="1014414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15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7E524D8-FE18-403B-90B4-55A0ABFA417E}" type="datetime1">
              <a:rPr lang="mn-MN" smtClean="0"/>
              <a:t>2017-12-04</a:t>
            </a:fld>
            <a:endParaRPr lang="mn-MN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3613D49-DFBD-4482-9D0E-FA964C2E8A6F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2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FA4BC8E-1429-478D-B2F6-8CD462E974EB}" type="datetime1">
              <a:rPr lang="mn-MN" smtClean="0"/>
              <a:t>2017-12-04</a:t>
            </a:fld>
            <a:endParaRPr lang="mn-M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3271407-6CA4-4A13-AC39-CA512743EED4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90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1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16" descr="long kha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04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5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9066528-0F2E-4C55-8D90-3A036054739B}" type="datetime1">
              <a:rPr lang="mn-MN" smtClean="0"/>
              <a:t>2017-12-04</a:t>
            </a:fld>
            <a:endParaRPr lang="mn-M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eKnow2014</a:t>
            </a:r>
            <a:endParaRPr lang="mn-MN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4BDFFC6-41BD-4BAE-A525-030B468CB644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2826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1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1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4FAA327B-985D-4CC6-9F9B-9A04F7F3B8F6}" type="datetime1">
              <a:rPr lang="mn-MN" smtClean="0"/>
              <a:t>2017-12-04</a:t>
            </a:fld>
            <a:endParaRPr lang="mn-M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mn-M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A11381AF-E13B-480D-B909-98169328A27E}" type="slidenum">
              <a:rPr lang="mn-MN"/>
              <a:pPr>
                <a:defRPr/>
              </a:pPr>
              <a:t>‹#›</a:t>
            </a:fld>
            <a:endParaRPr lang="mn-M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Droid San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Droid San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Droid San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Droid San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javascript.crockford.com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stepbook.com/supplements-2ed/slides/lectureXX-jquery.s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854" y="4365104"/>
            <a:ext cx="7614146" cy="2016224"/>
          </a:xfrm>
          <a:noFill/>
        </p:spPr>
        <p:txBody>
          <a:bodyPr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mn-M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Ганболдын АМАРСАНАА</a:t>
            </a:r>
            <a:endParaRPr lang="mn-MN" sz="1400" b="1" baseline="30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mn-MN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mn-MN" sz="500" cap="al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mn-MN" sz="1200" b="1" cap="all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Мэдээлэл, компьютерийн ухааны тэнхим</a:t>
            </a:r>
            <a:endParaRPr lang="mn-MN" sz="1200" b="1" cap="al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mn-M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МУИС, Хэрэглээний шинжлэх ухаан инженерчлэлийн сургууль</a:t>
            </a:r>
            <a:endParaRPr lang="en-US" sz="1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amarsanaag@num.edu.mn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cap="all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mn-MN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mn-M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mn-M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ICSI301 </a:t>
            </a:r>
            <a:r>
              <a:rPr lang="mn-M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Вэб програмчлал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mn-M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mn-M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оны Хавар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mn-MN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19672" y="4653136"/>
            <a:ext cx="5922466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/>
        </p:nvSpPr>
        <p:spPr>
          <a:xfrm>
            <a:off x="1529854" y="2420888"/>
            <a:ext cx="7614146" cy="743503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txBody>
          <a:bodyPr anchor="t">
            <a:noAutofit/>
          </a:bodyPr>
          <a:lstStyle>
            <a:lvl1pPr algn="l" rtl="0" eaLnBrk="0" fontAlgn="base" hangingPunct="0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None/>
              <a:defRPr sz="4000" b="1" kern="1200" cap="all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Segoe UI (Headings)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Droid Sans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Droid Sans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Droid Sans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Droid Sans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Corbe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Corbe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Corbe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Corbel" pitchFamily="34" charset="0"/>
              </a:defRPr>
            </a:lvl9pPr>
            <a:extLst/>
          </a:lstStyle>
          <a:p>
            <a:r>
              <a:rPr lang="en-US" sz="3200" cap="small" dirty="0" smtClean="0">
                <a:solidFill>
                  <a:schemeClr val="accent1">
                    <a:lumMod val="50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Client-Side JavaScript</a:t>
            </a:r>
            <a:endParaRPr lang="mn-MN" sz="3200" cap="small" dirty="0">
              <a:solidFill>
                <a:schemeClr val="accent1">
                  <a:lumMod val="50000"/>
                </a:schemeClr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Asynchronous and deferred </a:t>
            </a:r>
            <a:r>
              <a:rPr lang="en-US" sz="2800" dirty="0" smtClean="0"/>
              <a:t>execution </a:t>
            </a:r>
            <a:r>
              <a:rPr lang="en-US" sz="2800" dirty="0"/>
              <a:t>explained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00D5-7913-4E68-9CF7-B5E33E63F38F}" type="slidenum">
              <a:rPr lang="mn-MN" smtClean="0"/>
              <a:pPr>
                <a:defRPr/>
              </a:pPr>
              <a:t>10</a:t>
            </a:fld>
            <a:endParaRPr lang="mn-MN"/>
          </a:p>
        </p:txBody>
      </p:sp>
      <p:pic>
        <p:nvPicPr>
          <p:cNvPr id="1026" name="Picture 2" descr="http://peter.sh/wp-content/uploads/2010/09/execution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973600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817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1438"/>
            <a:ext cx="8429625" cy="857250"/>
          </a:xfrm>
        </p:spPr>
        <p:txBody>
          <a:bodyPr/>
          <a:lstStyle/>
          <a:p>
            <a:pPr>
              <a:defRPr/>
            </a:pPr>
            <a:r>
              <a:rPr lang="en-US" dirty="0"/>
              <a:t>Event-Driven JavaScript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429625" cy="5429250"/>
          </a:xfrm>
        </p:spPr>
        <p:txBody>
          <a:bodyPr/>
          <a:lstStyle/>
          <a:p>
            <a:r>
              <a:rPr lang="en-US" altLang="en-US" dirty="0" smtClean="0"/>
              <a:t>Event handler functions are invoked asynchronously</a:t>
            </a:r>
          </a:p>
          <a:p>
            <a:r>
              <a:rPr lang="en-US" altLang="en-US" dirty="0" smtClean="0"/>
              <a:t>the simplest way to register an event handler is usually to assign a JavaScript function to a property of the target object</a:t>
            </a:r>
          </a:p>
          <a:p>
            <a:pPr marL="685800" lvl="1" indent="0">
              <a:buFont typeface="Wingdings" pitchFamily="2" charset="2"/>
              <a:buNone/>
            </a:pPr>
            <a:r>
              <a:rPr lang="en-US" altLang="en-US" sz="1400" dirty="0" err="1" smtClean="0">
                <a:latin typeface="Consolas" panose="020B0609020204030204" pitchFamily="49" charset="0"/>
              </a:rPr>
              <a:t>window.onload</a:t>
            </a:r>
            <a:r>
              <a:rPr lang="en-US" altLang="en-US" sz="1400" dirty="0" smtClean="0">
                <a:latin typeface="Consolas" panose="020B0609020204030204" pitchFamily="49" charset="0"/>
              </a:rPr>
              <a:t> = function() { ... };</a:t>
            </a:r>
          </a:p>
          <a:p>
            <a:pPr marL="685800" lvl="1" indent="0">
              <a:buFont typeface="Wingdings" pitchFamily="2" charset="2"/>
              <a:buNone/>
            </a:pPr>
            <a:r>
              <a:rPr lang="en-US" altLang="en-US" sz="1400" dirty="0" err="1" smtClean="0">
                <a:latin typeface="Consolas" panose="020B0609020204030204" pitchFamily="49" charset="0"/>
              </a:rPr>
              <a:t>document.getElementById</a:t>
            </a:r>
            <a:r>
              <a:rPr lang="en-US" altLang="en-US" sz="1400" dirty="0" smtClean="0">
                <a:latin typeface="Consolas" panose="020B0609020204030204" pitchFamily="49" charset="0"/>
              </a:rPr>
              <a:t>("button1").</a:t>
            </a:r>
            <a:r>
              <a:rPr lang="en-US" altLang="en-US" sz="1400" dirty="0" err="1" smtClean="0">
                <a:latin typeface="Consolas" panose="020B0609020204030204" pitchFamily="49" charset="0"/>
              </a:rPr>
              <a:t>onclick</a:t>
            </a:r>
            <a:r>
              <a:rPr lang="en-US" altLang="en-US" sz="1400" dirty="0" smtClean="0">
                <a:latin typeface="Consolas" panose="020B0609020204030204" pitchFamily="49" charset="0"/>
              </a:rPr>
              <a:t> = function() { ... };</a:t>
            </a:r>
          </a:p>
          <a:p>
            <a:pPr marL="685800" lvl="1" indent="0">
              <a:buFont typeface="Wingdings" pitchFamily="2" charset="2"/>
              <a:buNone/>
            </a:pPr>
            <a:r>
              <a:rPr lang="en-US" altLang="en-US" sz="1400" dirty="0" smtClean="0">
                <a:latin typeface="Consolas" panose="020B0609020204030204" pitchFamily="49" charset="0"/>
              </a:rPr>
              <a:t>function </a:t>
            </a:r>
            <a:r>
              <a:rPr lang="en-US" altLang="en-US" sz="1400" dirty="0" err="1" smtClean="0">
                <a:latin typeface="Consolas" panose="020B0609020204030204" pitchFamily="49" charset="0"/>
              </a:rPr>
              <a:t>handleResponse</a:t>
            </a:r>
            <a:r>
              <a:rPr lang="en-US" altLang="en-US" sz="1400" dirty="0" smtClean="0">
                <a:latin typeface="Consolas" panose="020B0609020204030204" pitchFamily="49" charset="0"/>
              </a:rPr>
              <a:t>() { ... }</a:t>
            </a:r>
          </a:p>
          <a:p>
            <a:pPr marL="685800" lvl="1" indent="0">
              <a:buFont typeface="Wingdings" pitchFamily="2" charset="2"/>
              <a:buNone/>
            </a:pPr>
            <a:r>
              <a:rPr lang="en-US" altLang="en-US" sz="1400" dirty="0" err="1" smtClean="0">
                <a:latin typeface="Consolas" panose="020B0609020204030204" pitchFamily="49" charset="0"/>
              </a:rPr>
              <a:t>request.onreadystatechange</a:t>
            </a:r>
            <a:r>
              <a:rPr lang="en-US" altLang="en-US" sz="1400" dirty="0" smtClean="0">
                <a:latin typeface="Consolas" panose="020B0609020204030204" pitchFamily="49" charset="0"/>
              </a:rPr>
              <a:t> = </a:t>
            </a:r>
            <a:r>
              <a:rPr lang="en-US" altLang="en-US" sz="1400" dirty="0" err="1" smtClean="0">
                <a:latin typeface="Consolas" panose="020B0609020204030204" pitchFamily="49" charset="0"/>
              </a:rPr>
              <a:t>handleResponse</a:t>
            </a:r>
            <a:r>
              <a:rPr lang="en-US" altLang="en-US" sz="14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en-US" dirty="0" smtClean="0"/>
              <a:t>Events elements in a document often propagate up the document tree in a process known as “bubbling.”</a:t>
            </a:r>
            <a:endParaRPr lang="mn-MN" altLang="en-US" dirty="0" smtClean="0"/>
          </a:p>
          <a:p>
            <a:r>
              <a:rPr lang="en-US" altLang="en-US" dirty="0" err="1" smtClean="0">
                <a:latin typeface="Consolas" panose="020B0609020204030204" pitchFamily="49" charset="0"/>
              </a:rPr>
              <a:t>addEventListener</a:t>
            </a:r>
            <a:r>
              <a:rPr lang="en-US" altLang="en-US" dirty="0" smtClean="0">
                <a:latin typeface="Consolas" panose="020B0609020204030204" pitchFamily="49" charset="0"/>
              </a:rPr>
              <a:t>()</a:t>
            </a:r>
            <a:r>
              <a:rPr lang="en-US" altLang="en-US" dirty="0" smtClean="0"/>
              <a:t> allows the registration  of</a:t>
            </a:r>
            <a:r>
              <a:rPr lang="mn-MN" altLang="en-US" dirty="0" smtClean="0"/>
              <a:t> </a:t>
            </a:r>
            <a:r>
              <a:rPr lang="en-US" altLang="en-US" dirty="0" smtClean="0"/>
              <a:t>multiple listeners (</a:t>
            </a:r>
            <a:r>
              <a:rPr lang="en-US" altLang="en-US" dirty="0" err="1" smtClean="0"/>
              <a:t>attachEvent</a:t>
            </a:r>
            <a:r>
              <a:rPr lang="en-US" altLang="en-US" dirty="0" smtClean="0"/>
              <a:t> for IE8 and earlier)</a:t>
            </a:r>
          </a:p>
          <a:p>
            <a:pPr marL="685800" lvl="1" indent="0">
              <a:buFont typeface="Wingdings" pitchFamily="2" charset="2"/>
              <a:buNone/>
            </a:pPr>
            <a:r>
              <a:rPr lang="en-US" altLang="en-US" sz="1400" dirty="0" err="1" smtClean="0">
                <a:latin typeface="Consolas" panose="020B0609020204030204" pitchFamily="49" charset="0"/>
              </a:rPr>
              <a:t>window.addEventListener</a:t>
            </a:r>
            <a:r>
              <a:rPr lang="en-US" altLang="en-US" sz="1400" dirty="0" smtClean="0">
                <a:latin typeface="Consolas" panose="020B0609020204030204" pitchFamily="49" charset="0"/>
              </a:rPr>
              <a:t>("load", function() {...}, false);</a:t>
            </a:r>
          </a:p>
          <a:p>
            <a:pPr marL="685800" lvl="1" indent="0">
              <a:buFont typeface="Wingdings" pitchFamily="2" charset="2"/>
              <a:buNone/>
            </a:pPr>
            <a:r>
              <a:rPr lang="en-US" altLang="en-US" sz="1400" dirty="0" err="1" smtClean="0">
                <a:latin typeface="Consolas" panose="020B0609020204030204" pitchFamily="49" charset="0"/>
              </a:rPr>
              <a:t>request.addEventListener</a:t>
            </a:r>
            <a:r>
              <a:rPr lang="en-US" altLang="en-US" sz="1400" dirty="0" smtClean="0">
                <a:latin typeface="Consolas" panose="020B0609020204030204" pitchFamily="49" charset="0"/>
              </a:rPr>
              <a:t>("</a:t>
            </a:r>
            <a:r>
              <a:rPr lang="en-US" altLang="en-US" sz="1400" dirty="0" err="1" smtClean="0">
                <a:latin typeface="Consolas" panose="020B0609020204030204" pitchFamily="49" charset="0"/>
              </a:rPr>
              <a:t>readystatechange</a:t>
            </a:r>
            <a:r>
              <a:rPr lang="en-US" altLang="en-US" sz="1400" dirty="0" smtClean="0">
                <a:latin typeface="Consolas" panose="020B0609020204030204" pitchFamily="49" charset="0"/>
              </a:rPr>
              <a:t>", </a:t>
            </a:r>
            <a:br>
              <a:rPr lang="en-US" altLang="en-US" sz="1400" dirty="0" smtClean="0">
                <a:latin typeface="Consolas" panose="020B0609020204030204" pitchFamily="49" charset="0"/>
              </a:rPr>
            </a:br>
            <a:r>
              <a:rPr lang="en-US" altLang="en-US" sz="1400" dirty="0" smtClean="0">
                <a:latin typeface="Consolas" panose="020B0609020204030204" pitchFamily="49" charset="0"/>
              </a:rPr>
              <a:t>				function() {...}, false);</a:t>
            </a:r>
            <a:endParaRPr lang="en-US" altLang="en-US" sz="2000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585ED78-E012-4363-A976-89DBF7F492C7}" type="slidenum">
              <a:rPr lang="mn-MN" altLang="en-US" smtClean="0">
                <a:solidFill>
                  <a:srgbClr val="B5A788"/>
                </a:solidFill>
                <a:latin typeface="Tahoma" panose="020B0604030504040204" pitchFamily="34" charset="0"/>
              </a:rPr>
              <a:pPr/>
              <a:t>11</a:t>
            </a:fld>
            <a:endParaRPr lang="mn-MN" altLang="en-US" smtClean="0">
              <a:solidFill>
                <a:srgbClr val="B5A788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74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1438"/>
            <a:ext cx="8429625" cy="857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Event-Driven JavaScript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429625" cy="542925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setTimeout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setInterval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functions trigger the invocation of a specified function after a specified amount of time.</a:t>
            </a:r>
          </a:p>
          <a:p>
            <a:pPr lvl="1">
              <a:defRPr/>
            </a:pPr>
            <a:r>
              <a:rPr lang="en-US" dirty="0" smtClean="0"/>
              <a:t>called “callbacks” instead of “handlers”</a:t>
            </a:r>
          </a:p>
          <a:p>
            <a:pPr lvl="1">
              <a:defRPr/>
            </a:pPr>
            <a:r>
              <a:rPr lang="en-US" dirty="0"/>
              <a:t>asynchronous just as event </a:t>
            </a:r>
            <a:r>
              <a:rPr lang="en-US" dirty="0" smtClean="0"/>
              <a:t>handlers are</a:t>
            </a:r>
          </a:p>
          <a:p>
            <a:pPr lvl="1">
              <a:defRPr/>
            </a:pPr>
            <a:r>
              <a:rPr lang="en-US" dirty="0"/>
              <a:t>general-purpose functions and don’t really have anything to do with </a:t>
            </a:r>
            <a:r>
              <a:rPr lang="en-US" dirty="0" smtClean="0"/>
              <a:t>the window</a:t>
            </a:r>
          </a:p>
          <a:p>
            <a:pPr lvl="1">
              <a:defRPr/>
            </a:pPr>
            <a:r>
              <a:rPr lang="en-US" dirty="0" err="1">
                <a:latin typeface="Consolas" panose="020B0609020204030204" pitchFamily="49" charset="0"/>
              </a:rPr>
              <a:t>setInterval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updateClock</a:t>
            </a:r>
            <a:r>
              <a:rPr lang="en-US" dirty="0">
                <a:latin typeface="Consolas" panose="020B0609020204030204" pitchFamily="49" charset="0"/>
              </a:rPr>
              <a:t>, 60000);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>
                <a:latin typeface="Consolas" panose="020B0609020204030204" pitchFamily="49" charset="0"/>
              </a:rPr>
              <a:t>Call </a:t>
            </a:r>
            <a:r>
              <a:rPr lang="en-US" dirty="0" err="1">
                <a:latin typeface="Consolas" panose="020B0609020204030204" pitchFamily="49" charset="0"/>
              </a:rPr>
              <a:t>updateClock</a:t>
            </a:r>
            <a:r>
              <a:rPr lang="en-US" dirty="0">
                <a:latin typeface="Consolas" panose="020B0609020204030204" pitchFamily="49" charset="0"/>
              </a:rPr>
              <a:t>() every 60 </a:t>
            </a:r>
            <a:r>
              <a:rPr lang="en-US" dirty="0" smtClean="0">
                <a:latin typeface="Consolas" panose="020B0609020204030204" pitchFamily="49" charset="0"/>
              </a:rPr>
              <a:t>seconds</a:t>
            </a:r>
          </a:p>
          <a:p>
            <a:pPr>
              <a:defRPr/>
            </a:pP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clearTimeout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() </a:t>
            </a:r>
            <a:r>
              <a:rPr lang="en-US" dirty="0" smtClean="0">
                <a:latin typeface="+mj-lt"/>
              </a:rPr>
              <a:t>to cancel the execution of the scheduled function</a:t>
            </a:r>
          </a:p>
          <a:p>
            <a:pPr>
              <a:defRPr/>
            </a:pP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clearInterval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to cancel any future invocations of the scheduled function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E7FAE80-9E60-482C-A8C1-0AED25A54482}" type="slidenum">
              <a:rPr lang="mn-MN" altLang="en-US" smtClean="0">
                <a:solidFill>
                  <a:srgbClr val="B5A788"/>
                </a:solidFill>
                <a:latin typeface="Tahoma" panose="020B0604030504040204" pitchFamily="34" charset="0"/>
              </a:rPr>
              <a:pPr/>
              <a:t>12</a:t>
            </a:fld>
            <a:endParaRPr lang="mn-MN" altLang="en-US" smtClean="0">
              <a:solidFill>
                <a:srgbClr val="B5A788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20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1438"/>
            <a:ext cx="8429625" cy="85725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Client-Side JavaScript Threading Model</a:t>
            </a:r>
            <a:endParaRPr lang="en-US" sz="3600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429625" cy="5429250"/>
          </a:xfrm>
        </p:spPr>
        <p:txBody>
          <a:bodyPr/>
          <a:lstStyle/>
          <a:p>
            <a:r>
              <a:rPr lang="en-US" altLang="en-US" sz="1800" dirty="0" smtClean="0"/>
              <a:t>The core JavaScript language does not contain any threading mechanism</a:t>
            </a:r>
          </a:p>
          <a:p>
            <a:pPr lvl="1"/>
            <a:r>
              <a:rPr lang="en-US" altLang="en-US" sz="1600" dirty="0" smtClean="0"/>
              <a:t>No worry about locks, deadlock, or race conditions on concurrent execution</a:t>
            </a:r>
          </a:p>
          <a:p>
            <a:pPr lvl="1"/>
            <a:r>
              <a:rPr lang="en-US" altLang="en-US" sz="1600" dirty="0" smtClean="0"/>
              <a:t>It stops responding to user input while scripts and event handlers are executing</a:t>
            </a:r>
          </a:p>
          <a:p>
            <a:pPr lvl="1"/>
            <a:r>
              <a:rPr lang="en-US" altLang="en-US" sz="1600" dirty="0" smtClean="0"/>
              <a:t>JavaScript scripts and event handlers are not for computationally intensive task (may cause nonresponsive or crashed)</a:t>
            </a:r>
          </a:p>
          <a:p>
            <a:r>
              <a:rPr lang="en-US" altLang="en-US" sz="1800" dirty="0" smtClean="0"/>
              <a:t>Advice: </a:t>
            </a:r>
          </a:p>
          <a:p>
            <a:pPr lvl="1"/>
            <a:r>
              <a:rPr lang="en-US" altLang="en-US" sz="1600" dirty="0" smtClean="0"/>
              <a:t>Load document fully before performing that computation</a:t>
            </a:r>
          </a:p>
          <a:p>
            <a:pPr lvl="1"/>
            <a:r>
              <a:rPr lang="en-US" altLang="en-US" sz="1600" dirty="0" smtClean="0"/>
              <a:t>Notify the user that computation is underway</a:t>
            </a:r>
          </a:p>
          <a:p>
            <a:pPr lvl="1"/>
            <a:r>
              <a:rPr lang="en-US" altLang="en-US" sz="1600" dirty="0" smtClean="0"/>
              <a:t>break your computation down into discrete subtasks</a:t>
            </a:r>
          </a:p>
          <a:p>
            <a:pPr lvl="1"/>
            <a:r>
              <a:rPr lang="en-US" altLang="en-US" sz="1600" dirty="0" err="1" smtClean="0"/>
              <a:t>setTimeout</a:t>
            </a:r>
            <a:r>
              <a:rPr lang="en-US" altLang="en-US" sz="1600" dirty="0" smtClean="0"/>
              <a:t>()and </a:t>
            </a:r>
            <a:r>
              <a:rPr lang="en-US" altLang="en-US" sz="1600" dirty="0" err="1" smtClean="0"/>
              <a:t>setInterval</a:t>
            </a:r>
            <a:r>
              <a:rPr lang="en-US" altLang="en-US" sz="1600" dirty="0" smtClean="0"/>
              <a:t>()to run the subtasks in the background</a:t>
            </a:r>
          </a:p>
          <a:p>
            <a:r>
              <a:rPr lang="en-US" altLang="en-US" sz="1800" dirty="0" smtClean="0"/>
              <a:t>HTML5 defines a controlled form of concurrency called a “web worker.” No access Window or Document object. 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8DE964B-1454-442A-8979-099FBA7836EE}" type="slidenum">
              <a:rPr lang="mn-MN" altLang="en-US" smtClean="0">
                <a:solidFill>
                  <a:srgbClr val="B5A788"/>
                </a:solidFill>
                <a:latin typeface="Tahoma" panose="020B0604030504040204" pitchFamily="34" charset="0"/>
              </a:rPr>
              <a:pPr/>
              <a:t>13</a:t>
            </a:fld>
            <a:endParaRPr lang="mn-MN" altLang="en-US" smtClean="0">
              <a:solidFill>
                <a:srgbClr val="B5A788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61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1438"/>
            <a:ext cx="8429625" cy="857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Client-Side JavaScript Timeline</a:t>
            </a:r>
            <a:endParaRPr 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429625" cy="5429250"/>
          </a:xfrm>
        </p:spPr>
        <p:txBody>
          <a:bodyPr/>
          <a:lstStyle/>
          <a:p>
            <a:pPr marL="596900" indent="-514350">
              <a:buFont typeface="Tahoma" panose="020B0604030504040204" pitchFamily="34" charset="0"/>
              <a:buAutoNum type="arabicPeriod"/>
            </a:pPr>
            <a:r>
              <a:rPr lang="en-US" altLang="en-US" sz="1800" smtClean="0"/>
              <a:t>creates a Document object and begins parsing the web page (</a:t>
            </a:r>
            <a:r>
              <a:rPr lang="en-US" altLang="en-US" sz="1800" smtClean="0">
                <a:latin typeface="Consolas" panose="020B0609020204030204" pitchFamily="49" charset="0"/>
              </a:rPr>
              <a:t>document.readyState</a:t>
            </a:r>
            <a:r>
              <a:rPr lang="en-US" altLang="en-US" sz="1800" smtClean="0"/>
              <a:t> = “loading”)</a:t>
            </a:r>
          </a:p>
          <a:p>
            <a:pPr marL="596900" indent="-514350">
              <a:buFont typeface="Tahoma" panose="020B0604030504040204" pitchFamily="34" charset="0"/>
              <a:buAutoNum type="arabicPeriod"/>
            </a:pPr>
            <a:r>
              <a:rPr lang="en-US" altLang="en-US" sz="1800" smtClean="0"/>
              <a:t>HTML parser executes </a:t>
            </a:r>
            <a:r>
              <a:rPr lang="en-US" altLang="en-US" sz="1800" smtClean="0">
                <a:latin typeface="Consolas" panose="020B0609020204030204" pitchFamily="49" charset="0"/>
              </a:rPr>
              <a:t>&lt;script&gt;</a:t>
            </a:r>
            <a:r>
              <a:rPr lang="en-US" altLang="en-US" sz="1800" smtClean="0"/>
              <a:t> synchronously and pauses while the script downloads and runs</a:t>
            </a:r>
          </a:p>
          <a:p>
            <a:pPr marL="596900" indent="-514350">
              <a:buFont typeface="Tahoma" panose="020B0604030504040204" pitchFamily="34" charset="0"/>
              <a:buAutoNum type="arabicPeriod"/>
            </a:pPr>
            <a:r>
              <a:rPr lang="en-US" altLang="en-US" sz="1800" smtClean="0"/>
              <a:t>When parser encounters a </a:t>
            </a:r>
            <a:r>
              <a:rPr lang="en-US" altLang="en-US" sz="1800" smtClean="0">
                <a:latin typeface="Consolas" panose="020B0609020204030204" pitchFamily="49" charset="0"/>
              </a:rPr>
              <a:t>&lt;script async&gt;</a:t>
            </a:r>
            <a:r>
              <a:rPr lang="en-US" altLang="en-US" sz="1800" smtClean="0"/>
              <a:t>, it begins downloading the script text and continues parsing the document</a:t>
            </a:r>
          </a:p>
          <a:p>
            <a:pPr marL="596900" indent="-514350">
              <a:buFont typeface="Tahoma" panose="020B0604030504040204" pitchFamily="34" charset="0"/>
              <a:buAutoNum type="arabicPeriod"/>
            </a:pPr>
            <a:r>
              <a:rPr lang="en-US" altLang="en-US" sz="1800" smtClean="0"/>
              <a:t>When  the  document  is  completely  parsed,  the  </a:t>
            </a:r>
            <a:r>
              <a:rPr lang="en-US" altLang="en-US" sz="1800" smtClean="0">
                <a:latin typeface="Consolas" panose="020B0609020204030204" pitchFamily="49" charset="0"/>
              </a:rPr>
              <a:t>document.readyState</a:t>
            </a:r>
            <a:r>
              <a:rPr lang="en-US" altLang="en-US" sz="1800" smtClean="0"/>
              <a:t> property changes to “interactive”.</a:t>
            </a:r>
          </a:p>
          <a:p>
            <a:pPr marL="596900" indent="-514350">
              <a:buFont typeface="Tahoma" panose="020B0604030504040204" pitchFamily="34" charset="0"/>
              <a:buAutoNum type="arabicPeriod"/>
            </a:pPr>
            <a:r>
              <a:rPr lang="en-US" altLang="en-US" sz="1800" smtClean="0"/>
              <a:t>Any </a:t>
            </a:r>
            <a:r>
              <a:rPr lang="en-US" altLang="en-US" sz="1800" smtClean="0">
                <a:latin typeface="Consolas" panose="020B0609020204030204" pitchFamily="49" charset="0"/>
              </a:rPr>
              <a:t>&lt;script defer&gt;</a:t>
            </a:r>
            <a:r>
              <a:rPr lang="en-US" altLang="en-US" sz="1800" smtClean="0"/>
              <a:t> are executed in the order in which they appeared in the document. Async scripts may also be executed at this time.</a:t>
            </a:r>
          </a:p>
          <a:p>
            <a:pPr marL="596900" indent="-514350">
              <a:buFont typeface="Tahoma" panose="020B0604030504040204" pitchFamily="34" charset="0"/>
              <a:buAutoNum type="arabicPeriod"/>
            </a:pPr>
            <a:r>
              <a:rPr lang="en-US" altLang="en-US" sz="1800" smtClean="0"/>
              <a:t>DOMContentLoaded event on the Document object is invoked. </a:t>
            </a:r>
          </a:p>
          <a:p>
            <a:pPr marL="357188" lvl="1" indent="0">
              <a:buFont typeface="Wingdings" pitchFamily="2" charset="2"/>
              <a:buNone/>
            </a:pPr>
            <a:r>
              <a:rPr lang="en-US" altLang="en-US" sz="1400" smtClean="0"/>
              <a:t>      synchronous script execution phase -&gt; asynchronous event-driven phase</a:t>
            </a:r>
          </a:p>
          <a:p>
            <a:pPr marL="596900" indent="-514350">
              <a:buFont typeface="Tahoma" panose="020B0604030504040204" pitchFamily="34" charset="0"/>
              <a:buAutoNum type="arabicPeriod"/>
            </a:pPr>
            <a:r>
              <a:rPr lang="en-US" altLang="en-US" sz="1800" smtClean="0"/>
              <a:t>The document is completely parsed at this point (still waiting additional content). When all contents are loaded, and when all async scripts have executed, the </a:t>
            </a:r>
            <a:r>
              <a:rPr lang="en-US" altLang="en-US" sz="1800" smtClean="0">
                <a:latin typeface="Consolas" panose="020B0609020204030204" pitchFamily="49" charset="0"/>
              </a:rPr>
              <a:t>document.readyStateproperty</a:t>
            </a:r>
            <a:r>
              <a:rPr lang="en-US" altLang="en-US" sz="1800" smtClean="0"/>
              <a:t> changes to “complete” and load event on the Window object is fired.</a:t>
            </a:r>
          </a:p>
          <a:p>
            <a:pPr marL="596900" indent="-514350">
              <a:buFont typeface="Tahoma" panose="020B0604030504040204" pitchFamily="34" charset="0"/>
              <a:buAutoNum type="arabicPeriod"/>
            </a:pPr>
            <a:r>
              <a:rPr lang="en-US" altLang="en-US" sz="1800" smtClean="0"/>
              <a:t>From this point on, event handlers are invoked asynchronously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1599A96-FF01-4AA3-9494-898897F9F89D}" type="slidenum">
              <a:rPr lang="mn-MN" altLang="en-US" smtClean="0">
                <a:solidFill>
                  <a:srgbClr val="B5A788"/>
                </a:solidFill>
                <a:latin typeface="Tahoma" panose="020B0604030504040204" pitchFamily="34" charset="0"/>
              </a:rPr>
              <a:pPr/>
              <a:t>14</a:t>
            </a:fld>
            <a:endParaRPr lang="mn-MN" altLang="en-US" smtClean="0">
              <a:solidFill>
                <a:srgbClr val="B5A788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32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1438"/>
            <a:ext cx="8429625" cy="857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Compatibility and Interoperability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429625" cy="5429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three general categories</a:t>
            </a:r>
          </a:p>
          <a:p>
            <a:pPr lvl="1">
              <a:defRPr/>
            </a:pPr>
            <a:r>
              <a:rPr lang="en-US" dirty="0">
                <a:solidFill>
                  <a:schemeClr val="accent5"/>
                </a:solidFill>
              </a:rPr>
              <a:t>Evolution</a:t>
            </a:r>
            <a:r>
              <a:rPr lang="en-US" dirty="0"/>
              <a:t> - A standards body </a:t>
            </a:r>
            <a:r>
              <a:rPr lang="en-US" dirty="0" smtClean="0"/>
              <a:t>proposes a </a:t>
            </a:r>
            <a:r>
              <a:rPr lang="en-US" dirty="0"/>
              <a:t>new feature or </a:t>
            </a:r>
            <a:r>
              <a:rPr lang="en-US" dirty="0" smtClean="0"/>
              <a:t>API (New feature and large number of visitors)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/>
                </a:solidFill>
              </a:rPr>
              <a:t>Non-implementation</a:t>
            </a:r>
            <a:r>
              <a:rPr lang="en-US" dirty="0" smtClean="0"/>
              <a:t> </a:t>
            </a:r>
            <a:r>
              <a:rPr lang="en-US" dirty="0"/>
              <a:t>- browser vendors differ in their opinions of whether a particular </a:t>
            </a:r>
            <a:r>
              <a:rPr lang="en-US" dirty="0" smtClean="0"/>
              <a:t>feature is </a:t>
            </a:r>
            <a:r>
              <a:rPr lang="en-US" dirty="0"/>
              <a:t>useful enough to </a:t>
            </a:r>
            <a:r>
              <a:rPr lang="en-US" dirty="0" smtClean="0"/>
              <a:t>implement (e.g., IE8 does not support the 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</a:rPr>
              <a:t>canvas&gt;</a:t>
            </a:r>
            <a:r>
              <a:rPr lang="en-US" dirty="0"/>
              <a:t>, DOM  Level  2  Events  specification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>
                <a:solidFill>
                  <a:schemeClr val="accent5"/>
                </a:solidFill>
              </a:rPr>
              <a:t>Bugs</a:t>
            </a:r>
            <a:r>
              <a:rPr lang="en-US" dirty="0"/>
              <a:t> - Every browser has bugs, and none implement all of the client-side JavaScript </a:t>
            </a:r>
            <a:r>
              <a:rPr lang="en-US" dirty="0" smtClean="0"/>
              <a:t>APIs exactly </a:t>
            </a:r>
            <a:r>
              <a:rPr lang="en-US" dirty="0"/>
              <a:t>as </a:t>
            </a:r>
            <a:r>
              <a:rPr lang="en-US" dirty="0" smtClean="0"/>
              <a:t>specified.</a:t>
            </a:r>
          </a:p>
          <a:p>
            <a:pPr>
              <a:defRPr/>
            </a:pPr>
            <a:r>
              <a:rPr lang="en-US" sz="1800" dirty="0" smtClean="0"/>
              <a:t>JavaScript language itself is </a:t>
            </a:r>
            <a:r>
              <a:rPr lang="en-US" sz="1800" dirty="0" err="1" smtClean="0"/>
              <a:t>interoperably</a:t>
            </a:r>
            <a:r>
              <a:rPr lang="en-US" sz="1800" dirty="0" smtClean="0"/>
              <a:t> implemented by all browser vendors!</a:t>
            </a:r>
            <a:endParaRPr lang="en-US" sz="1800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BE9FEEA-EC5C-4164-8640-F44A664FE8C9}" type="slidenum">
              <a:rPr lang="mn-MN" altLang="en-US" smtClean="0">
                <a:solidFill>
                  <a:srgbClr val="B5A788"/>
                </a:solidFill>
                <a:latin typeface="Tahoma" panose="020B0604030504040204" pitchFamily="34" charset="0"/>
              </a:rPr>
              <a:pPr/>
              <a:t>15</a:t>
            </a:fld>
            <a:endParaRPr lang="mn-MN" altLang="en-US" smtClean="0">
              <a:solidFill>
                <a:srgbClr val="B5A788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95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1438"/>
            <a:ext cx="8429625" cy="857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Feature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429625" cy="542925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Feature testing (sometimes called capability testing) is a powerful technique for coping with incompatibilities.</a:t>
            </a:r>
          </a:p>
          <a:p>
            <a:pPr marL="82550" indent="0">
              <a:buFont typeface="Wingdings 2" panose="05020102010507070707" pitchFamily="18" charset="2"/>
              <a:buNone/>
              <a:defRPr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631825" indent="0">
              <a:buFont typeface="Wingdings 2" panose="05020102010507070707" pitchFamily="18" charset="2"/>
              <a:buNone/>
              <a:defRPr/>
            </a:pPr>
            <a:r>
              <a:rPr lang="en-US" sz="1400" dirty="0" smtClean="0">
                <a:latin typeface="Consolas" panose="020B0609020204030204" pitchFamily="49" charset="0"/>
              </a:rPr>
              <a:t>if (</a:t>
            </a:r>
            <a:r>
              <a:rPr lang="en-US" sz="1400" dirty="0" err="1" smtClean="0">
                <a:latin typeface="Consolas" panose="020B0609020204030204" pitchFamily="49" charset="0"/>
              </a:rPr>
              <a:t>element.addEventListener</a:t>
            </a:r>
            <a:r>
              <a:rPr lang="en-US" sz="1400" dirty="0" smtClean="0">
                <a:latin typeface="Consolas" panose="020B0609020204030204" pitchFamily="49" charset="0"/>
              </a:rPr>
              <a:t>) { // Test for this W3C method before using it</a:t>
            </a:r>
          </a:p>
          <a:p>
            <a:pPr marL="631825" indent="0">
              <a:buFont typeface="Wingdings 2" panose="05020102010507070707" pitchFamily="18" charset="2"/>
              <a:buNone/>
              <a:defRPr/>
            </a:pP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element.addEventListener</a:t>
            </a:r>
            <a:r>
              <a:rPr lang="en-US" sz="1400" dirty="0" smtClean="0">
                <a:latin typeface="Consolas" panose="020B0609020204030204" pitchFamily="49" charset="0"/>
              </a:rPr>
              <a:t>("</a:t>
            </a:r>
            <a:r>
              <a:rPr lang="en-US" sz="1400" dirty="0" err="1" smtClean="0">
                <a:latin typeface="Consolas" panose="020B0609020204030204" pitchFamily="49" charset="0"/>
              </a:rPr>
              <a:t>keydown</a:t>
            </a:r>
            <a:r>
              <a:rPr lang="en-US" sz="1400" dirty="0" smtClean="0">
                <a:latin typeface="Consolas" panose="020B0609020204030204" pitchFamily="49" charset="0"/>
              </a:rPr>
              <a:t>", handler, false);</a:t>
            </a:r>
          </a:p>
          <a:p>
            <a:pPr marL="631825" indent="0">
              <a:buFont typeface="Wingdings 2" panose="05020102010507070707" pitchFamily="18" charset="2"/>
              <a:buNone/>
              <a:defRPr/>
            </a:pP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element.addEventListener</a:t>
            </a:r>
            <a:r>
              <a:rPr lang="en-US" sz="1400" dirty="0" smtClean="0">
                <a:latin typeface="Consolas" panose="020B0609020204030204" pitchFamily="49" charset="0"/>
              </a:rPr>
              <a:t>("</a:t>
            </a:r>
            <a:r>
              <a:rPr lang="en-US" sz="1400" dirty="0" err="1" smtClean="0">
                <a:latin typeface="Consolas" panose="020B0609020204030204" pitchFamily="49" charset="0"/>
              </a:rPr>
              <a:t>keypress</a:t>
            </a:r>
            <a:r>
              <a:rPr lang="en-US" sz="1400" dirty="0" smtClean="0">
                <a:latin typeface="Consolas" panose="020B0609020204030204" pitchFamily="49" charset="0"/>
              </a:rPr>
              <a:t>", handler, false);</a:t>
            </a:r>
          </a:p>
          <a:p>
            <a:pPr marL="631825" indent="0">
              <a:buFont typeface="Wingdings 2" panose="05020102010507070707" pitchFamily="18" charset="2"/>
              <a:buNone/>
              <a:defRPr/>
            </a:pPr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  <a:p>
            <a:pPr marL="631825" indent="0">
              <a:buFont typeface="Wingdings 2" panose="05020102010507070707" pitchFamily="18" charset="2"/>
              <a:buNone/>
              <a:defRPr/>
            </a:pPr>
            <a:r>
              <a:rPr lang="en-US" sz="1400" dirty="0" smtClean="0">
                <a:latin typeface="Consolas" panose="020B0609020204030204" pitchFamily="49" charset="0"/>
              </a:rPr>
              <a:t>// Test for this IE method before using it</a:t>
            </a:r>
          </a:p>
          <a:p>
            <a:pPr marL="631825" indent="0">
              <a:buFont typeface="Wingdings 2" panose="05020102010507070707" pitchFamily="18" charset="2"/>
              <a:buNone/>
              <a:defRPr/>
            </a:pPr>
            <a:r>
              <a:rPr lang="en-US" sz="1400" dirty="0" smtClean="0">
                <a:latin typeface="Consolas" panose="020B0609020204030204" pitchFamily="49" charset="0"/>
              </a:rPr>
              <a:t>else if (</a:t>
            </a:r>
            <a:r>
              <a:rPr lang="en-US" sz="1400" dirty="0" err="1" smtClean="0">
                <a:latin typeface="Consolas" panose="020B0609020204030204" pitchFamily="49" charset="0"/>
              </a:rPr>
              <a:t>element.attachEvent</a:t>
            </a:r>
            <a:r>
              <a:rPr lang="en-US" sz="1400" dirty="0" smtClean="0">
                <a:latin typeface="Consolas" panose="020B0609020204030204" pitchFamily="49" charset="0"/>
              </a:rPr>
              <a:t>) {</a:t>
            </a:r>
          </a:p>
          <a:p>
            <a:pPr marL="631825" indent="0">
              <a:buFont typeface="Wingdings 2" panose="05020102010507070707" pitchFamily="18" charset="2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</a:rPr>
              <a:t>element.attachEvent</a:t>
            </a:r>
            <a:r>
              <a:rPr lang="en-US" sz="1400" dirty="0" smtClean="0">
                <a:latin typeface="Consolas" panose="020B0609020204030204" pitchFamily="49" charset="0"/>
              </a:rPr>
              <a:t>("</a:t>
            </a:r>
            <a:r>
              <a:rPr lang="en-US" sz="1400" dirty="0" err="1" smtClean="0">
                <a:latin typeface="Consolas" panose="020B0609020204030204" pitchFamily="49" charset="0"/>
              </a:rPr>
              <a:t>onkeydown</a:t>
            </a:r>
            <a:r>
              <a:rPr lang="en-US" sz="1400" dirty="0" smtClean="0">
                <a:latin typeface="Consolas" panose="020B0609020204030204" pitchFamily="49" charset="0"/>
              </a:rPr>
              <a:t>", handler);</a:t>
            </a:r>
          </a:p>
          <a:p>
            <a:pPr marL="631825" indent="0">
              <a:buFont typeface="Wingdings 2" panose="05020102010507070707" pitchFamily="18" charset="2"/>
              <a:buNone/>
              <a:defRPr/>
            </a:pP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element.attachEvent</a:t>
            </a:r>
            <a:r>
              <a:rPr lang="en-US" sz="1400" dirty="0" smtClean="0">
                <a:latin typeface="Consolas" panose="020B0609020204030204" pitchFamily="49" charset="0"/>
              </a:rPr>
              <a:t>("</a:t>
            </a:r>
            <a:r>
              <a:rPr lang="en-US" sz="1400" dirty="0" err="1" smtClean="0">
                <a:latin typeface="Consolas" panose="020B0609020204030204" pitchFamily="49" charset="0"/>
              </a:rPr>
              <a:t>onkeypress</a:t>
            </a:r>
            <a:r>
              <a:rPr lang="en-US" sz="1400" dirty="0" smtClean="0">
                <a:latin typeface="Consolas" panose="020B0609020204030204" pitchFamily="49" charset="0"/>
              </a:rPr>
              <a:t>", handler);</a:t>
            </a:r>
          </a:p>
          <a:p>
            <a:pPr marL="631825" indent="0">
              <a:buFont typeface="Wingdings 2" panose="05020102010507070707" pitchFamily="18" charset="2"/>
              <a:buNone/>
              <a:defRPr/>
            </a:pPr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  <a:p>
            <a:pPr marL="631825" indent="0">
              <a:buFont typeface="Wingdings 2" panose="05020102010507070707" pitchFamily="18" charset="2"/>
              <a:buNone/>
              <a:defRPr/>
            </a:pPr>
            <a:r>
              <a:rPr lang="en-US" sz="1400" dirty="0" smtClean="0">
                <a:latin typeface="Consolas" panose="020B0609020204030204" pitchFamily="49" charset="0"/>
              </a:rPr>
              <a:t>else { // Otherwise, fall back on a universally supported technique</a:t>
            </a:r>
          </a:p>
          <a:p>
            <a:pPr marL="631825" indent="0">
              <a:buFont typeface="Wingdings 2" panose="05020102010507070707" pitchFamily="18" charset="2"/>
              <a:buNone/>
              <a:defRPr/>
            </a:pP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element.onkeydown</a:t>
            </a:r>
            <a:r>
              <a:rPr lang="en-US" sz="1400" dirty="0" smtClean="0">
                <a:latin typeface="Consolas" panose="020B0609020204030204" pitchFamily="49" charset="0"/>
              </a:rPr>
              <a:t> = </a:t>
            </a:r>
            <a:r>
              <a:rPr lang="en-US" sz="1400" dirty="0" err="1" smtClean="0">
                <a:latin typeface="Consolas" panose="020B0609020204030204" pitchFamily="49" charset="0"/>
              </a:rPr>
              <a:t>element.onkeypress</a:t>
            </a:r>
            <a:r>
              <a:rPr lang="en-US" sz="1400" dirty="0" smtClean="0">
                <a:latin typeface="Consolas" panose="020B0609020204030204" pitchFamily="49" charset="0"/>
              </a:rPr>
              <a:t> = handler;</a:t>
            </a:r>
          </a:p>
          <a:p>
            <a:pPr marL="631825" indent="0">
              <a:buFont typeface="Wingdings 2" panose="05020102010507070707" pitchFamily="18" charset="2"/>
              <a:buNone/>
              <a:defRPr/>
            </a:pPr>
            <a:r>
              <a:rPr lang="en-US" sz="1400" dirty="0" smtClean="0"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  <a:p>
            <a:pPr>
              <a:defRPr/>
            </a:pPr>
            <a:endParaRPr lang="en-US" sz="2400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7793521-082C-4D2E-B1D9-E849663C7BF6}" type="slidenum">
              <a:rPr lang="mn-MN" altLang="en-US" smtClean="0">
                <a:solidFill>
                  <a:srgbClr val="B5A788"/>
                </a:solidFill>
                <a:latin typeface="Tahoma" panose="020B0604030504040204" pitchFamily="34" charset="0"/>
              </a:rPr>
              <a:pPr/>
              <a:t>16</a:t>
            </a:fld>
            <a:endParaRPr lang="mn-MN" altLang="en-US" smtClean="0">
              <a:solidFill>
                <a:srgbClr val="B5A788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77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1438"/>
            <a:ext cx="8429625" cy="8572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fr-FR" sz="3200" dirty="0" err="1" smtClean="0"/>
              <a:t>Conditional</a:t>
            </a:r>
            <a:r>
              <a:rPr lang="fr-FR" sz="3200" dirty="0" smtClean="0"/>
              <a:t> </a:t>
            </a:r>
            <a:r>
              <a:rPr lang="fr-FR" sz="3200" dirty="0" err="1" smtClean="0"/>
              <a:t>Comments</a:t>
            </a:r>
            <a:r>
              <a:rPr lang="fr-FR" sz="3200" dirty="0" smtClean="0"/>
              <a:t> in Internet Explorer</a:t>
            </a:r>
            <a:endParaRPr lang="en-US" sz="3200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429625" cy="54292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403225" indent="0">
              <a:buFont typeface="Wingdings 2" panose="05020102010507070707" pitchFamily="18" charset="2"/>
              <a:buNone/>
            </a:pPr>
            <a:endParaRPr lang="en-US" altLang="en-US" sz="1400" dirty="0" smtClean="0">
              <a:latin typeface="Consolas" panose="020B0609020204030204" pitchFamily="49" charset="0"/>
            </a:endParaRPr>
          </a:p>
          <a:p>
            <a:pPr marL="403225" indent="0">
              <a:buFont typeface="Wingdings 2" panose="05020102010507070707" pitchFamily="18" charset="2"/>
              <a:buNone/>
            </a:pPr>
            <a:r>
              <a:rPr lang="en-US" altLang="en-US" sz="1400" dirty="0" smtClean="0">
                <a:latin typeface="Consolas" panose="020B0609020204030204" pitchFamily="49" charset="0"/>
              </a:rPr>
              <a:t>&lt;!--[if IE 6]&gt;</a:t>
            </a:r>
          </a:p>
          <a:p>
            <a:pPr marL="403225" indent="0">
              <a:buFont typeface="Wingdings 2" panose="05020102010507070707" pitchFamily="18" charset="2"/>
              <a:buNone/>
            </a:pPr>
            <a:r>
              <a:rPr lang="en-US" altLang="en-US" sz="1400" dirty="0" smtClean="0">
                <a:latin typeface="Consolas" panose="020B0609020204030204" pitchFamily="49" charset="0"/>
              </a:rPr>
              <a:t>This content is actually inside an HTML comment.</a:t>
            </a:r>
          </a:p>
          <a:p>
            <a:pPr marL="403225" indent="0">
              <a:buFont typeface="Wingdings 2" panose="05020102010507070707" pitchFamily="18" charset="2"/>
              <a:buNone/>
            </a:pPr>
            <a:r>
              <a:rPr lang="en-US" altLang="en-US" sz="1400" dirty="0" smtClean="0">
                <a:latin typeface="Consolas" panose="020B0609020204030204" pitchFamily="49" charset="0"/>
              </a:rPr>
              <a:t>It will only be displayed in IE 6.</a:t>
            </a:r>
          </a:p>
          <a:p>
            <a:pPr marL="403225" indent="0">
              <a:buFont typeface="Wingdings 2" panose="05020102010507070707" pitchFamily="18" charset="2"/>
              <a:buNone/>
            </a:pPr>
            <a:r>
              <a:rPr lang="en-US" altLang="en-US" sz="1400" dirty="0" smtClean="0">
                <a:latin typeface="Consolas" panose="020B0609020204030204" pitchFamily="49" charset="0"/>
              </a:rPr>
              <a:t>&lt;![</a:t>
            </a:r>
            <a:r>
              <a:rPr lang="en-US" altLang="en-US" sz="1400" dirty="0" err="1" smtClean="0">
                <a:latin typeface="Consolas" panose="020B0609020204030204" pitchFamily="49" charset="0"/>
              </a:rPr>
              <a:t>endif</a:t>
            </a:r>
            <a:r>
              <a:rPr lang="en-US" altLang="en-US" sz="1400" dirty="0" smtClean="0">
                <a:latin typeface="Consolas" panose="020B0609020204030204" pitchFamily="49" charset="0"/>
              </a:rPr>
              <a:t>]--&gt;</a:t>
            </a:r>
          </a:p>
          <a:p>
            <a:pPr marL="403225" indent="0">
              <a:buFont typeface="Wingdings 2" panose="05020102010507070707" pitchFamily="18" charset="2"/>
              <a:buNone/>
            </a:pPr>
            <a:endParaRPr lang="en-US" altLang="en-US" sz="1400" dirty="0" smtClean="0">
              <a:latin typeface="Consolas" panose="020B0609020204030204" pitchFamily="49" charset="0"/>
            </a:endParaRPr>
          </a:p>
          <a:p>
            <a:pPr marL="403225" indent="0">
              <a:buFont typeface="Wingdings 2" panose="05020102010507070707" pitchFamily="18" charset="2"/>
              <a:buNone/>
            </a:pPr>
            <a:r>
              <a:rPr lang="en-US" altLang="en-US" sz="1400" dirty="0" smtClean="0">
                <a:latin typeface="Consolas" panose="020B0609020204030204" pitchFamily="49" charset="0"/>
              </a:rPr>
              <a:t>&lt;!--[if </a:t>
            </a:r>
            <a:r>
              <a:rPr lang="en-US" altLang="en-US" sz="1400" dirty="0" err="1" smtClean="0">
                <a:latin typeface="Consolas" panose="020B0609020204030204" pitchFamily="49" charset="0"/>
              </a:rPr>
              <a:t>lte</a:t>
            </a:r>
            <a:r>
              <a:rPr lang="en-US" altLang="en-US" sz="1400" dirty="0" smtClean="0">
                <a:latin typeface="Consolas" panose="020B0609020204030204" pitchFamily="49" charset="0"/>
              </a:rPr>
              <a:t> IE 7]&gt;</a:t>
            </a:r>
          </a:p>
          <a:p>
            <a:pPr marL="403225" indent="0">
              <a:buFont typeface="Wingdings 2" panose="05020102010507070707" pitchFamily="18" charset="2"/>
              <a:buNone/>
            </a:pPr>
            <a:r>
              <a:rPr lang="en-US" altLang="en-US" sz="1400" dirty="0" smtClean="0">
                <a:latin typeface="Consolas" panose="020B0609020204030204" pitchFamily="49" charset="0"/>
              </a:rPr>
              <a:t>This content will only be displayed by IE 5, 6 and 7 and earlier.</a:t>
            </a:r>
          </a:p>
          <a:p>
            <a:pPr marL="403225" indent="0">
              <a:buFont typeface="Wingdings 2" panose="05020102010507070707" pitchFamily="18" charset="2"/>
              <a:buNone/>
            </a:pPr>
            <a:r>
              <a:rPr lang="en-US" altLang="en-US" sz="1400" dirty="0" err="1" smtClean="0">
                <a:latin typeface="Consolas" panose="020B0609020204030204" pitchFamily="49" charset="0"/>
              </a:rPr>
              <a:t>lte</a:t>
            </a:r>
            <a:r>
              <a:rPr lang="en-US" altLang="en-US" sz="1400" dirty="0" smtClean="0">
                <a:latin typeface="Consolas" panose="020B0609020204030204" pitchFamily="49" charset="0"/>
              </a:rPr>
              <a:t> stands for "less than or equal". You can also use "</a:t>
            </a:r>
            <a:r>
              <a:rPr lang="en-US" altLang="en-US" sz="1400" dirty="0" err="1" smtClean="0">
                <a:latin typeface="Consolas" panose="020B0609020204030204" pitchFamily="49" charset="0"/>
              </a:rPr>
              <a:t>lt</a:t>
            </a:r>
            <a:r>
              <a:rPr lang="en-US" altLang="en-US" sz="1400" dirty="0" smtClean="0">
                <a:latin typeface="Consolas" panose="020B0609020204030204" pitchFamily="49" charset="0"/>
              </a:rPr>
              <a:t>", "</a:t>
            </a:r>
            <a:r>
              <a:rPr lang="en-US" altLang="en-US" sz="1400" dirty="0" err="1" smtClean="0">
                <a:latin typeface="Consolas" panose="020B0609020204030204" pitchFamily="49" charset="0"/>
              </a:rPr>
              <a:t>gt</a:t>
            </a:r>
            <a:r>
              <a:rPr lang="en-US" altLang="en-US" sz="1400" dirty="0" smtClean="0">
                <a:latin typeface="Consolas" panose="020B0609020204030204" pitchFamily="49" charset="0"/>
              </a:rPr>
              <a:t>" and "</a:t>
            </a:r>
            <a:r>
              <a:rPr lang="en-US" altLang="en-US" sz="1400" dirty="0" err="1" smtClean="0">
                <a:latin typeface="Consolas" panose="020B0609020204030204" pitchFamily="49" charset="0"/>
              </a:rPr>
              <a:t>gte</a:t>
            </a:r>
            <a:r>
              <a:rPr lang="en-US" altLang="en-US" sz="1400" dirty="0" smtClean="0">
                <a:latin typeface="Consolas" panose="020B0609020204030204" pitchFamily="49" charset="0"/>
              </a:rPr>
              <a:t>".</a:t>
            </a:r>
          </a:p>
          <a:p>
            <a:pPr marL="403225" indent="0">
              <a:buFont typeface="Wingdings 2" panose="05020102010507070707" pitchFamily="18" charset="2"/>
              <a:buNone/>
            </a:pPr>
            <a:r>
              <a:rPr lang="en-US" altLang="en-US" sz="1400" dirty="0" smtClean="0">
                <a:latin typeface="Consolas" panose="020B0609020204030204" pitchFamily="49" charset="0"/>
              </a:rPr>
              <a:t>&lt;![</a:t>
            </a:r>
            <a:r>
              <a:rPr lang="en-US" altLang="en-US" sz="1400" dirty="0" err="1" smtClean="0">
                <a:latin typeface="Consolas" panose="020B0609020204030204" pitchFamily="49" charset="0"/>
              </a:rPr>
              <a:t>endif</a:t>
            </a:r>
            <a:r>
              <a:rPr lang="en-US" altLang="en-US" sz="1400" dirty="0" smtClean="0">
                <a:latin typeface="Consolas" panose="020B0609020204030204" pitchFamily="49" charset="0"/>
              </a:rPr>
              <a:t>]--&gt;</a:t>
            </a:r>
          </a:p>
          <a:p>
            <a:pPr marL="403225" indent="0">
              <a:buFont typeface="Wingdings 2" panose="05020102010507070707" pitchFamily="18" charset="2"/>
              <a:buNone/>
            </a:pPr>
            <a:endParaRPr lang="en-US" altLang="en-US" sz="1400" dirty="0" smtClean="0">
              <a:latin typeface="Consolas" panose="020B0609020204030204" pitchFamily="49" charset="0"/>
            </a:endParaRPr>
          </a:p>
          <a:p>
            <a:pPr marL="403225" indent="0">
              <a:buFont typeface="Wingdings 2" panose="05020102010507070707" pitchFamily="18" charset="2"/>
              <a:buNone/>
            </a:pPr>
            <a:r>
              <a:rPr lang="en-US" altLang="en-US" sz="1400" dirty="0" smtClean="0">
                <a:latin typeface="Consolas" panose="020B0609020204030204" pitchFamily="49" charset="0"/>
              </a:rPr>
              <a:t>&lt;!--[if !IE]&gt; &lt;--&gt;</a:t>
            </a:r>
          </a:p>
          <a:p>
            <a:pPr marL="403225" indent="0">
              <a:buFont typeface="Wingdings 2" panose="05020102010507070707" pitchFamily="18" charset="2"/>
              <a:buNone/>
            </a:pPr>
            <a:r>
              <a:rPr lang="en-US" altLang="en-US" sz="1400" dirty="0" smtClean="0">
                <a:latin typeface="Consolas" panose="020B0609020204030204" pitchFamily="49" charset="0"/>
              </a:rPr>
              <a:t>This is normal HTML content, but IE will not display it</a:t>
            </a:r>
          </a:p>
          <a:p>
            <a:pPr marL="403225" indent="0">
              <a:buFont typeface="Wingdings 2" panose="05020102010507070707" pitchFamily="18" charset="2"/>
              <a:buNone/>
            </a:pPr>
            <a:r>
              <a:rPr lang="en-US" altLang="en-US" sz="1400" dirty="0" smtClean="0">
                <a:latin typeface="Consolas" panose="020B0609020204030204" pitchFamily="49" charset="0"/>
              </a:rPr>
              <a:t>because of the comment above and the comment below.</a:t>
            </a:r>
          </a:p>
          <a:p>
            <a:pPr marL="403225" indent="0">
              <a:buFont typeface="Wingdings 2" panose="05020102010507070707" pitchFamily="18" charset="2"/>
              <a:buNone/>
            </a:pPr>
            <a:r>
              <a:rPr lang="en-US" altLang="en-US" sz="1400" dirty="0" smtClean="0">
                <a:latin typeface="Consolas" panose="020B0609020204030204" pitchFamily="49" charset="0"/>
              </a:rPr>
              <a:t>&lt;!--&gt; &lt;![</a:t>
            </a:r>
            <a:r>
              <a:rPr lang="en-US" altLang="en-US" sz="1400" dirty="0" err="1" smtClean="0">
                <a:latin typeface="Consolas" panose="020B0609020204030204" pitchFamily="49" charset="0"/>
              </a:rPr>
              <a:t>endif</a:t>
            </a:r>
            <a:r>
              <a:rPr lang="en-US" altLang="en-US" sz="1400" dirty="0" smtClean="0">
                <a:latin typeface="Consolas" panose="020B0609020204030204" pitchFamily="49" charset="0"/>
              </a:rPr>
              <a:t>]--&gt;</a:t>
            </a:r>
          </a:p>
          <a:p>
            <a:pPr marL="403225" indent="0">
              <a:buFont typeface="Wingdings 2" panose="05020102010507070707" pitchFamily="18" charset="2"/>
              <a:buNone/>
            </a:pPr>
            <a:endParaRPr lang="en-US" altLang="en-US" sz="1400" dirty="0" smtClean="0">
              <a:latin typeface="Consolas" panose="020B0609020204030204" pitchFamily="49" charset="0"/>
            </a:endParaRPr>
          </a:p>
          <a:p>
            <a:pPr marL="403225" indent="0">
              <a:buFont typeface="Wingdings 2" panose="05020102010507070707" pitchFamily="18" charset="2"/>
              <a:buNone/>
            </a:pPr>
            <a:r>
              <a:rPr lang="en-US" altLang="en-US" sz="1400" dirty="0" smtClean="0">
                <a:latin typeface="Consolas" panose="020B0609020204030204" pitchFamily="49" charset="0"/>
              </a:rPr>
              <a:t>This is normal content, displayed by all browsers.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77900C6-F7DB-4884-8856-565A7CA374FC}" type="slidenum">
              <a:rPr lang="mn-MN" altLang="en-US" smtClean="0">
                <a:solidFill>
                  <a:srgbClr val="B5A788"/>
                </a:solidFill>
                <a:latin typeface="Tahoma" panose="020B0604030504040204" pitchFamily="34" charset="0"/>
              </a:rPr>
              <a:pPr/>
              <a:t>17</a:t>
            </a:fld>
            <a:endParaRPr lang="mn-MN" altLang="en-US" smtClean="0">
              <a:solidFill>
                <a:srgbClr val="B5A788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1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1438"/>
            <a:ext cx="8429625" cy="857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429625" cy="5429250"/>
          </a:xfrm>
        </p:spPr>
        <p:txBody>
          <a:bodyPr/>
          <a:lstStyle/>
          <a:p>
            <a:r>
              <a:rPr lang="en-US" altLang="en-US" dirty="0" smtClean="0"/>
              <a:t>browser vendors have worked hard to balance two competing goals:</a:t>
            </a:r>
          </a:p>
          <a:p>
            <a:pPr lvl="1"/>
            <a:r>
              <a:rPr lang="en-US" altLang="en-US" dirty="0" smtClean="0"/>
              <a:t>Defining powerful client-side APIs to enable useful web applications.</a:t>
            </a:r>
          </a:p>
          <a:p>
            <a:pPr lvl="1"/>
            <a:r>
              <a:rPr lang="en-US" altLang="en-US" dirty="0" smtClean="0"/>
              <a:t>Preventing malicious code from reading or altering your data, compromising your privacy, scamming you, or wasting time.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AB84C28-E406-4A13-9AE0-FDD500FA43B9}" type="slidenum">
              <a:rPr lang="mn-MN" altLang="en-US" smtClean="0">
                <a:solidFill>
                  <a:srgbClr val="B5A788"/>
                </a:solidFill>
                <a:latin typeface="Tahoma" panose="020B0604030504040204" pitchFamily="34" charset="0"/>
              </a:rPr>
              <a:pPr/>
              <a:t>18</a:t>
            </a:fld>
            <a:endParaRPr lang="mn-MN" altLang="en-US" smtClean="0">
              <a:solidFill>
                <a:srgbClr val="B5A788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1438"/>
            <a:ext cx="8429625" cy="857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JavaScript Can’t Do?</a:t>
            </a:r>
            <a:endParaRPr 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429625" cy="5429250"/>
          </a:xfrm>
        </p:spPr>
        <p:txBody>
          <a:bodyPr/>
          <a:lstStyle/>
          <a:p>
            <a:r>
              <a:rPr lang="en-US" altLang="en-US" sz="1800" dirty="0" smtClean="0"/>
              <a:t>cannot access file system (cannot delete data or plant  viruses)</a:t>
            </a:r>
          </a:p>
          <a:p>
            <a:r>
              <a:rPr lang="en-US" altLang="en-US" sz="1800" dirty="0" smtClean="0"/>
              <a:t>does not have any general-purpose networking capabilities (except HTTP protocol, </a:t>
            </a:r>
            <a:r>
              <a:rPr lang="en-US" altLang="en-US" sz="1800" dirty="0" err="1" smtClean="0"/>
              <a:t>WebSockets</a:t>
            </a:r>
            <a:r>
              <a:rPr lang="en-US" altLang="en-US" sz="1800" dirty="0" smtClean="0"/>
              <a:t> - socket-like API for communicating with specialized servers)</a:t>
            </a:r>
          </a:p>
          <a:p>
            <a:r>
              <a:rPr lang="en-US" altLang="en-US" sz="1800" dirty="0" smtClean="0"/>
              <a:t>new browser windows can happen only in response to a user-initiated events, such as mouse click</a:t>
            </a:r>
          </a:p>
          <a:p>
            <a:r>
              <a:rPr lang="en-US" altLang="en-US" sz="1800" dirty="0" smtClean="0"/>
              <a:t>A JavaScript program can close browser windows that it opened itself, but it is not allowed to close other windows without user confirmation.</a:t>
            </a:r>
          </a:p>
          <a:p>
            <a:r>
              <a:rPr lang="en-US" altLang="en-US" sz="1800" dirty="0" smtClean="0"/>
              <a:t>The </a:t>
            </a:r>
            <a:r>
              <a:rPr lang="en-US" altLang="en-US" sz="1800" dirty="0" smtClean="0">
                <a:latin typeface="Consolas" panose="020B0609020204030204" pitchFamily="49" charset="0"/>
              </a:rPr>
              <a:t>value</a:t>
            </a:r>
            <a:r>
              <a:rPr lang="en-US" altLang="en-US" sz="1800" dirty="0" smtClean="0"/>
              <a:t> property of HTML </a:t>
            </a:r>
            <a:r>
              <a:rPr lang="en-US" altLang="en-US" sz="1800" dirty="0" err="1" smtClean="0"/>
              <a:t>FileUpload</a:t>
            </a:r>
            <a:r>
              <a:rPr lang="en-US" altLang="en-US" sz="1800" dirty="0" smtClean="0"/>
              <a:t> elements cannot be set.</a:t>
            </a:r>
          </a:p>
          <a:p>
            <a:r>
              <a:rPr lang="en-US" altLang="en-US" sz="1800" dirty="0" smtClean="0"/>
              <a:t>A script cannot read the content of documents loaded from different servers than the document that contains the script.</a:t>
            </a:r>
          </a:p>
          <a:p>
            <a:r>
              <a:rPr lang="en-US" altLang="en-US" sz="1800" dirty="0" smtClean="0"/>
              <a:t>A script cannot register event listeners on documents from different servers.</a:t>
            </a:r>
          </a:p>
          <a:p>
            <a:endParaRPr lang="en-US" altLang="en-US" sz="1800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FECD97F-3F33-4DE1-8D8F-214EF5E6390A}" type="slidenum">
              <a:rPr lang="mn-MN" altLang="en-US" smtClean="0">
                <a:solidFill>
                  <a:srgbClr val="B5A788"/>
                </a:solidFill>
                <a:latin typeface="Tahoma" panose="020B0604030504040204" pitchFamily="34" charset="0"/>
              </a:rPr>
              <a:pPr/>
              <a:t>19</a:t>
            </a:fld>
            <a:endParaRPr lang="mn-MN" altLang="en-US" smtClean="0">
              <a:solidFill>
                <a:srgbClr val="B5A788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1438"/>
            <a:ext cx="8429625" cy="857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Outline</a:t>
            </a:r>
            <a:endParaRPr lang="mn-MN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429625" cy="5429250"/>
          </a:xfrm>
        </p:spPr>
        <p:txBody>
          <a:bodyPr/>
          <a:lstStyle/>
          <a:p>
            <a:pPr marL="59690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altLang="en-US" dirty="0" smtClean="0"/>
              <a:t>JavaScript in Web Browsers</a:t>
            </a:r>
          </a:p>
          <a:p>
            <a:pPr marL="59690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altLang="en-US" dirty="0" smtClean="0"/>
              <a:t>The Window object</a:t>
            </a:r>
            <a:endParaRPr lang="en-US" altLang="en-US" dirty="0"/>
          </a:p>
          <a:p>
            <a:pPr marL="59690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altLang="en-US" dirty="0" smtClean="0"/>
              <a:t>Scripting Documents</a:t>
            </a:r>
          </a:p>
          <a:p>
            <a:pPr marL="59690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altLang="en-US" dirty="0" smtClean="0"/>
              <a:t>Scripting CSS</a:t>
            </a:r>
          </a:p>
          <a:p>
            <a:pPr marL="59690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altLang="en-US" dirty="0" smtClean="0"/>
              <a:t>Scripted HTTP</a:t>
            </a:r>
          </a:p>
          <a:p>
            <a:pPr marL="59690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altLang="en-US" dirty="0" smtClean="0"/>
              <a:t>The jQuery Library</a:t>
            </a:r>
            <a:endParaRPr lang="mn-MN" altLang="en-US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523568-BDC7-44E2-9FBA-E6A443889F47}" type="slidenum">
              <a:rPr lang="mn-MN" altLang="en-US" sz="1200" smtClean="0">
                <a:solidFill>
                  <a:srgbClr val="B5A78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mn-MN" altLang="en-US" sz="1200" smtClean="0">
              <a:solidFill>
                <a:srgbClr val="B5A7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70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1438"/>
            <a:ext cx="8429625" cy="857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Same-Origin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429625" cy="5429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 </a:t>
            </a:r>
            <a:r>
              <a:rPr lang="en-US" b="1" dirty="0" smtClean="0"/>
              <a:t>same-origin policy</a:t>
            </a:r>
            <a:r>
              <a:rPr lang="en-US" dirty="0" smtClean="0"/>
              <a:t> is a security restriction on what web content JavaScript code can interact with.</a:t>
            </a:r>
          </a:p>
          <a:p>
            <a:pPr lvl="1">
              <a:defRPr/>
            </a:pPr>
            <a:r>
              <a:rPr lang="en-US" dirty="0" smtClean="0"/>
              <a:t>It happens when loads 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iframe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 smtClean="0"/>
              <a:t>elements </a:t>
            </a:r>
            <a:r>
              <a:rPr lang="en-US" dirty="0"/>
              <a:t>or opens other browser </a:t>
            </a:r>
            <a:r>
              <a:rPr lang="en-US" dirty="0" smtClean="0"/>
              <a:t>windows</a:t>
            </a:r>
          </a:p>
          <a:p>
            <a:pPr>
              <a:defRPr/>
            </a:pPr>
            <a:r>
              <a:rPr lang="en-US" dirty="0" smtClean="0"/>
              <a:t>A script can read only the properties of windows and documents that have the same origin as the document that contains the script</a:t>
            </a:r>
          </a:p>
          <a:p>
            <a:pPr>
              <a:defRPr/>
            </a:pPr>
            <a:r>
              <a:rPr lang="en-US" dirty="0" smtClean="0"/>
              <a:t>The origin of a document is defined as the protocol, host, and port of the URL</a:t>
            </a:r>
          </a:p>
          <a:p>
            <a:pPr lvl="1">
              <a:defRPr/>
            </a:pPr>
            <a:r>
              <a:rPr lang="en-US" dirty="0" smtClean="0"/>
              <a:t>Different origins:</a:t>
            </a:r>
          </a:p>
          <a:p>
            <a:pPr lvl="2">
              <a:defRPr/>
            </a:pPr>
            <a:r>
              <a:rPr lang="en-US" sz="1400" dirty="0" smtClean="0"/>
              <a:t>Different host</a:t>
            </a:r>
          </a:p>
          <a:p>
            <a:pPr lvl="2">
              <a:defRPr/>
            </a:pPr>
            <a:r>
              <a:rPr lang="en-US" sz="1400" dirty="0" smtClean="0"/>
              <a:t>Different ports of the same host</a:t>
            </a:r>
          </a:p>
          <a:p>
            <a:pPr lvl="2">
              <a:defRPr/>
            </a:pPr>
            <a:r>
              <a:rPr lang="en-US" sz="1400" dirty="0" smtClean="0"/>
              <a:t>Different protocols of same host</a:t>
            </a:r>
          </a:p>
          <a:p>
            <a:pPr>
              <a:defRPr/>
            </a:pPr>
            <a:r>
              <a:rPr lang="en-US" dirty="0" smtClean="0"/>
              <a:t>origin of the script itself is not relevant to the same-origin policy </a:t>
            </a:r>
            <a:br>
              <a:rPr lang="en-US" dirty="0" smtClean="0"/>
            </a:br>
            <a:r>
              <a:rPr lang="en-US" sz="1600" dirty="0" smtClean="0"/>
              <a:t>e.g., &lt;script </a:t>
            </a:r>
            <a:r>
              <a:rPr lang="en-US" sz="1600" dirty="0" err="1" smtClean="0"/>
              <a:t>src</a:t>
            </a:r>
            <a:r>
              <a:rPr lang="en-US" sz="1600" dirty="0" smtClean="0"/>
              <a:t>=“http://</a:t>
            </a:r>
            <a:r>
              <a:rPr lang="en-US" sz="1600" dirty="0"/>
              <a:t>code.jquery.com/jquery-1.11.0.min.js</a:t>
            </a:r>
            <a:r>
              <a:rPr lang="en-US" sz="1600" dirty="0" smtClean="0"/>
              <a:t>”&gt;&lt;/script&gt;</a:t>
            </a:r>
            <a:endParaRPr lang="en-US" sz="1600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A6F268A-72AA-42DB-987E-AD5D42F49F9C}" type="slidenum">
              <a:rPr lang="mn-MN" altLang="en-US" smtClean="0">
                <a:solidFill>
                  <a:srgbClr val="B5A788"/>
                </a:solidFill>
                <a:latin typeface="Tahoma" panose="020B0604030504040204" pitchFamily="34" charset="0"/>
              </a:rPr>
              <a:pPr/>
              <a:t>20</a:t>
            </a:fld>
            <a:endParaRPr lang="mn-MN" altLang="en-US" smtClean="0">
              <a:solidFill>
                <a:srgbClr val="B5A788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9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81400" y="6500813"/>
            <a:ext cx="2133600" cy="28098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4F1A5FB-1ADE-4561-8AEE-106ED7BD9A11}" type="slidenum">
              <a:rPr lang="en-US">
                <a:solidFill>
                  <a:srgbClr val="B5A788"/>
                </a:solidFill>
                <a:latin typeface="Tahoma" panose="020B0604030504040204" pitchFamily="34" charset="0"/>
              </a:rPr>
              <a:pPr algn="r" eaLnBrk="1" hangingPunct="1"/>
              <a:t>21</a:t>
            </a:fld>
            <a:endParaRPr lang="en-US">
              <a:solidFill>
                <a:srgbClr val="B5A788"/>
              </a:solidFill>
              <a:latin typeface="Tahoma" panose="020B060403050404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71438"/>
            <a:ext cx="8429625" cy="857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DOM (Document Object Model)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00125"/>
            <a:ext cx="8429625" cy="5429250"/>
          </a:xfrm>
        </p:spPr>
        <p:txBody>
          <a:bodyPr/>
          <a:lstStyle/>
          <a:p>
            <a:pPr eaLnBrk="1" hangingPunct="1"/>
            <a:r>
              <a:rPr lang="en-US" dirty="0" smtClean="0"/>
              <a:t>You can attach event handlers to HTML elements with very little knowledge of the DOM</a:t>
            </a:r>
          </a:p>
          <a:p>
            <a:pPr eaLnBrk="1" hangingPunct="1"/>
            <a:r>
              <a:rPr lang="en-US" dirty="0" smtClean="0"/>
              <a:t>However, to </a:t>
            </a:r>
            <a:r>
              <a:rPr lang="en-US" i="1" dirty="0" smtClean="0"/>
              <a:t>change</a:t>
            </a:r>
            <a:r>
              <a:rPr lang="en-US" dirty="0" smtClean="0"/>
              <a:t> what is displayed on the page requires knowledge of how to refer to the various elements</a:t>
            </a:r>
          </a:p>
          <a:p>
            <a:pPr eaLnBrk="1" hangingPunct="1"/>
            <a:r>
              <a:rPr lang="en-US" dirty="0" smtClean="0"/>
              <a:t>The basic DOM is a W3C standard and is consistent across various browsers</a:t>
            </a:r>
          </a:p>
          <a:p>
            <a:pPr lvl="1" eaLnBrk="1" hangingPunct="1"/>
            <a:r>
              <a:rPr lang="en-US" dirty="0" smtClean="0"/>
              <a:t>More complex features are browser-dependent</a:t>
            </a:r>
          </a:p>
          <a:p>
            <a:pPr eaLnBrk="1" hangingPunct="1"/>
            <a:r>
              <a:rPr lang="en-US" dirty="0" smtClean="0"/>
              <a:t>The highest level element (for the current page) is </a:t>
            </a:r>
            <a:r>
              <a:rPr 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window</a:t>
            </a:r>
            <a:r>
              <a:rPr lang="en-US" dirty="0" smtClean="0"/>
              <a:t>, and everything else descends from that</a:t>
            </a:r>
          </a:p>
          <a:p>
            <a:pPr lvl="1" eaLnBrk="1" hangingPunct="1"/>
            <a:r>
              <a:rPr lang="en-US" dirty="0" smtClean="0"/>
              <a:t>Every JavaScript variable is a field of some object</a:t>
            </a:r>
          </a:p>
          <a:p>
            <a:pPr lvl="1" eaLnBrk="1" hangingPunct="1"/>
            <a:r>
              <a:rPr lang="en-US" dirty="0" smtClean="0"/>
              <a:t>In the DOM, all variables are assumed to start with “</a:t>
            </a:r>
            <a:r>
              <a:rPr 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window.</a:t>
            </a:r>
            <a:r>
              <a:rPr lang="en-US" dirty="0" smtClean="0"/>
              <a:t>”</a:t>
            </a:r>
          </a:p>
          <a:p>
            <a:pPr lvl="1" eaLnBrk="1" hangingPunct="1"/>
            <a:r>
              <a:rPr lang="en-US" dirty="0" smtClean="0"/>
              <a:t>All other elements can be reached by working down from there </a:t>
            </a:r>
          </a:p>
        </p:txBody>
      </p:sp>
    </p:spTree>
    <p:extLst>
      <p:ext uri="{BB962C8B-B14F-4D97-AF65-F5344CB8AC3E}">
        <p14:creationId xmlns:p14="http://schemas.microsoft.com/office/powerpoint/2010/main" val="273152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581400" y="6305550"/>
            <a:ext cx="2133600" cy="4762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A10F451-BA56-4ACD-A7B4-8439330AF1E4}" type="slidenum">
              <a:rPr lang="en-US">
                <a:solidFill>
                  <a:srgbClr val="B5A788"/>
                </a:solidFill>
                <a:latin typeface="Tahoma" panose="020B0604030504040204" pitchFamily="34" charset="0"/>
              </a:rPr>
              <a:pPr algn="r" eaLnBrk="1" hangingPunct="1"/>
              <a:t>22</a:t>
            </a:fld>
            <a:endParaRPr lang="en-US">
              <a:solidFill>
                <a:srgbClr val="B5A788"/>
              </a:solidFill>
              <a:latin typeface="Tahoma" panose="020B0604030504040204" pitchFamily="34" charset="0"/>
            </a:endParaRP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title"/>
          </p:nvPr>
        </p:nvSpPr>
        <p:spPr>
          <a:xfrm>
            <a:off x="857250" y="2571750"/>
            <a:ext cx="2667000" cy="1371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rgbClr val="C00000"/>
                </a:solidFill>
              </a:rPr>
              <a:t>The DOM hierarchy</a:t>
            </a:r>
          </a:p>
        </p:txBody>
      </p:sp>
      <p:pic>
        <p:nvPicPr>
          <p:cNvPr id="22531" name="Picture 3" descr="&#10;hierarchy.gif                                                  00000033DOK20132                       00000000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0"/>
            <a:ext cx="4906963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52400" y="5943600"/>
            <a:ext cx="5562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Source:</a:t>
            </a:r>
            <a:r>
              <a:rPr lang="en-US" sz="2000"/>
              <a:t> </a:t>
            </a:r>
            <a:r>
              <a:rPr lang="en-US" sz="2000">
                <a:latin typeface="Trebuchet MS" panose="020B0603020202020204" pitchFamily="34" charset="0"/>
              </a:rPr>
              <a:t>http://sislands.com/coin70/week1/dom.htm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4367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81400" y="6500813"/>
            <a:ext cx="2133600" cy="28098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5232349-499E-4CB1-AAA0-EF3601A3AB97}" type="slidenum">
              <a:rPr lang="en-US">
                <a:solidFill>
                  <a:srgbClr val="B5A788"/>
                </a:solidFill>
                <a:latin typeface="Tahoma" panose="020B0604030504040204" pitchFamily="34" charset="0"/>
              </a:rPr>
              <a:pPr algn="r" eaLnBrk="1" hangingPunct="1"/>
              <a:t>23</a:t>
            </a:fld>
            <a:endParaRPr lang="en-US">
              <a:solidFill>
                <a:srgbClr val="B5A788"/>
              </a:solidFill>
              <a:latin typeface="Tahom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71438"/>
            <a:ext cx="8429625" cy="85725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</a:t>
            </a: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 properties/fields</a:t>
            </a:r>
            <a:endParaRPr lang="en-US" dirty="0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00125"/>
            <a:ext cx="8429625" cy="5429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C00000"/>
                </a:solidFill>
                <a:latin typeface="Trebuchet MS" panose="020B0603020202020204" pitchFamily="34" charset="0"/>
              </a:rPr>
              <a:t>window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current window (not usually needed).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C00000"/>
                </a:solidFill>
                <a:latin typeface="Trebuchet MS" panose="020B0603020202020204" pitchFamily="34" charset="0"/>
              </a:rPr>
              <a:t>self</a:t>
            </a:r>
            <a:r>
              <a:rPr lang="en-US" sz="2400" smtClean="0">
                <a:solidFill>
                  <a:srgbClr val="C000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Same as window.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C00000"/>
                </a:solidFill>
                <a:latin typeface="Trebuchet MS" panose="020B0603020202020204" pitchFamily="34" charset="0"/>
              </a:rPr>
              <a:t>parent</a:t>
            </a:r>
            <a:r>
              <a:rPr lang="en-US" sz="2400" smtClean="0">
                <a:solidFill>
                  <a:srgbClr val="C000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If in a frame, the immediately enclosing window.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C00000"/>
                </a:solidFill>
                <a:latin typeface="Trebuchet MS" panose="020B0603020202020204" pitchFamily="34" charset="0"/>
              </a:rPr>
              <a:t>top</a:t>
            </a:r>
            <a:r>
              <a:rPr lang="en-US" sz="24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If in a frame, the outermost enclosing window.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C00000"/>
                </a:solidFill>
                <a:latin typeface="Trebuchet MS" panose="020B0603020202020204" pitchFamily="34" charset="0"/>
              </a:rPr>
              <a:t>frames[ ]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An array of frames (if any) within the current window. Frames are themselves windows.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C00000"/>
                </a:solidFill>
                <a:latin typeface="Trebuchet MS" panose="020B0603020202020204" pitchFamily="34" charset="0"/>
              </a:rPr>
              <a:t>length</a:t>
            </a:r>
            <a:r>
              <a:rPr lang="en-US" sz="2400" smtClean="0">
                <a:solidFill>
                  <a:srgbClr val="C000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number of frames contained in this window.</a:t>
            </a:r>
          </a:p>
        </p:txBody>
      </p:sp>
    </p:spTree>
    <p:extLst>
      <p:ext uri="{BB962C8B-B14F-4D97-AF65-F5344CB8AC3E}">
        <p14:creationId xmlns:p14="http://schemas.microsoft.com/office/powerpoint/2010/main" val="200702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81400" y="6500813"/>
            <a:ext cx="2133600" cy="28098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4812964E-B524-4E94-ADFF-26E65A95900A}" type="slidenum">
              <a:rPr lang="en-US">
                <a:solidFill>
                  <a:srgbClr val="B5A788"/>
                </a:solidFill>
                <a:latin typeface="Tahoma" panose="020B0604030504040204" pitchFamily="34" charset="0"/>
              </a:rPr>
              <a:pPr algn="r" eaLnBrk="1" hangingPunct="1"/>
              <a:t>24</a:t>
            </a:fld>
            <a:endParaRPr lang="en-US">
              <a:solidFill>
                <a:srgbClr val="B5A788"/>
              </a:solidFill>
              <a:latin typeface="Tahoma" panose="020B060403050404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71438"/>
            <a:ext cx="8429625" cy="85725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window</a:t>
            </a: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 properties/fields [2]</a:t>
            </a:r>
            <a:endParaRPr lang="en-US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00125"/>
            <a:ext cx="8429625" cy="54292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C00000"/>
                </a:solidFill>
                <a:latin typeface="Trebuchet MS" pitchFamily="34" charset="0"/>
              </a:rPr>
              <a:t>document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The HTML document being displayed in this window.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C00000"/>
                </a:solidFill>
                <a:latin typeface="Trebuchet MS" pitchFamily="34" charset="0"/>
              </a:rPr>
              <a:t>location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The URL of the document being displayed in this window. If you set this property to a new URL, that URL will be loaded into this window. Calling </a:t>
            </a:r>
            <a:r>
              <a:rPr lang="en-US" sz="2000" dirty="0" err="1" smtClean="0">
                <a:solidFill>
                  <a:srgbClr val="C00000"/>
                </a:solidFill>
                <a:latin typeface="Trebuchet MS" pitchFamily="34" charset="0"/>
              </a:rPr>
              <a:t>location.reload</a:t>
            </a:r>
            <a:r>
              <a:rPr lang="en-US" sz="2000" dirty="0" smtClean="0">
                <a:solidFill>
                  <a:srgbClr val="C00000"/>
                </a:solidFill>
                <a:latin typeface="Trebuchet MS" pitchFamily="34" charset="0"/>
              </a:rPr>
              <a:t>()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will refresh the window.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C00000"/>
                </a:solidFill>
                <a:latin typeface="Trebuchet MS" pitchFamily="34" charset="0"/>
              </a:rPr>
              <a:t>navigator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A reference to the Navigator (browser) object. Some properties of Navigator are: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 err="1" smtClean="0">
                <a:solidFill>
                  <a:srgbClr val="C00000"/>
                </a:solidFill>
                <a:latin typeface="Trebuchet MS" pitchFamily="34" charset="0"/>
              </a:rPr>
              <a:t>appName</a:t>
            </a:r>
            <a:r>
              <a:rPr lang="en-US" sz="1800" dirty="0" smtClean="0"/>
              <a:t> -- the name of the browser, such as "Netscape"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 smtClean="0">
                <a:solidFill>
                  <a:srgbClr val="C00000"/>
                </a:solidFill>
                <a:latin typeface="Trebuchet MS" pitchFamily="34" charset="0"/>
              </a:rPr>
              <a:t>platform</a:t>
            </a:r>
            <a:r>
              <a:rPr lang="en-US" sz="1800" dirty="0" smtClean="0"/>
              <a:t> -- the computer running the browser, such as "Win32"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C00000"/>
                </a:solidFill>
                <a:latin typeface="Trebuchet MS" pitchFamily="34" charset="0"/>
              </a:rPr>
              <a:t>status</a:t>
            </a:r>
            <a:r>
              <a:rPr lang="en-US" sz="2400" dirty="0" smtClean="0"/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A read/write string displayed in the status area of the browser window. Can be changed with a simple assignment statement. </a:t>
            </a:r>
          </a:p>
        </p:txBody>
      </p:sp>
    </p:spTree>
    <p:extLst>
      <p:ext uri="{BB962C8B-B14F-4D97-AF65-F5344CB8AC3E}">
        <p14:creationId xmlns:p14="http://schemas.microsoft.com/office/powerpoint/2010/main" val="411313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1438"/>
            <a:ext cx="8429625" cy="857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2. The Window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429625" cy="5429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Window object is the main entry point to all client-side JavaScript features and APIs.</a:t>
            </a:r>
          </a:p>
          <a:p>
            <a:pPr lvl="1">
              <a:defRPr/>
            </a:pPr>
            <a:r>
              <a:rPr lang="en-US" dirty="0" smtClean="0"/>
              <a:t>load </a:t>
            </a:r>
            <a:r>
              <a:rPr lang="en-US" dirty="0"/>
              <a:t>a new URL into the window</a:t>
            </a:r>
          </a:p>
          <a:p>
            <a:pPr marL="657225" lvl="2" indent="0">
              <a:buFont typeface="Courier New" pitchFamily="49" charset="0"/>
              <a:buNone/>
              <a:defRPr/>
            </a:pPr>
            <a:r>
              <a:rPr lang="en-US" dirty="0" err="1" smtClean="0">
                <a:latin typeface="Consolas" panose="020B0609020204030204" pitchFamily="49" charset="0"/>
              </a:rPr>
              <a:t>window.location</a:t>
            </a:r>
            <a:r>
              <a:rPr lang="en-US" dirty="0" smtClean="0">
                <a:latin typeface="Consolas" panose="020B0609020204030204" pitchFamily="49" charset="0"/>
              </a:rPr>
              <a:t> = “http://num.edu.mn”;</a:t>
            </a:r>
            <a:r>
              <a:rPr lang="en-US" dirty="0" smtClean="0"/>
              <a:t> </a:t>
            </a:r>
          </a:p>
          <a:p>
            <a:pPr lvl="1">
              <a:defRPr/>
            </a:pPr>
            <a:r>
              <a:rPr lang="en-US" dirty="0" smtClean="0"/>
              <a:t>register </a:t>
            </a:r>
            <a:r>
              <a:rPr lang="en-US" dirty="0"/>
              <a:t>a function to be invoked after a </a:t>
            </a:r>
            <a:r>
              <a:rPr lang="en-US" dirty="0" smtClean="0"/>
              <a:t>specified amount </a:t>
            </a:r>
            <a:r>
              <a:rPr lang="en-US" dirty="0"/>
              <a:t>of time</a:t>
            </a:r>
            <a:endParaRPr lang="en-US" dirty="0" smtClean="0"/>
          </a:p>
          <a:p>
            <a:pPr marL="631825" lvl="1" indent="0">
              <a:buFont typeface="Wingdings" pitchFamily="2" charset="2"/>
              <a:buNone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setTimeout</a:t>
            </a:r>
            <a:r>
              <a:rPr lang="en-US" sz="1600" dirty="0" smtClean="0">
                <a:latin typeface="Consolas" panose="020B0609020204030204" pitchFamily="49" charset="0"/>
              </a:rPr>
              <a:t>(function</a:t>
            </a:r>
            <a:r>
              <a:rPr lang="en-US" sz="1600" dirty="0">
                <a:latin typeface="Consolas" panose="020B0609020204030204" pitchFamily="49" charset="0"/>
              </a:rPr>
              <a:t>() { alert("hello world"); }, 2000);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dirty="0" smtClean="0"/>
              <a:t>Window object is also the global object </a:t>
            </a:r>
          </a:p>
          <a:p>
            <a:pPr>
              <a:defRPr/>
            </a:pPr>
            <a:r>
              <a:rPr lang="en-US" dirty="0"/>
              <a:t>T</a:t>
            </a:r>
            <a:r>
              <a:rPr lang="en-US" dirty="0" smtClean="0"/>
              <a:t>op of the scope chain</a:t>
            </a:r>
          </a:p>
          <a:p>
            <a:pPr>
              <a:defRPr/>
            </a:pPr>
            <a:r>
              <a:rPr lang="en-US" dirty="0" smtClean="0"/>
              <a:t>Properties and methods are effectively global variables and global functions</a:t>
            </a:r>
          </a:p>
          <a:p>
            <a:pPr>
              <a:defRPr/>
            </a:pPr>
            <a:r>
              <a:rPr lang="en-US" dirty="0" err="1" smtClean="0">
                <a:latin typeface="Consolas" panose="020B0609020204030204" pitchFamily="49" charset="0"/>
              </a:rPr>
              <a:t>window.document</a:t>
            </a:r>
            <a:r>
              <a:rPr lang="en-US" dirty="0" smtClean="0"/>
              <a:t> – a Document object that represents the content displayed in the window</a:t>
            </a:r>
            <a:endParaRPr 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278DE4A-B08D-41EB-8983-3722D9E42648}" type="slidenum">
              <a:rPr lang="mn-MN" altLang="en-US" smtClean="0">
                <a:solidFill>
                  <a:srgbClr val="B5A788"/>
                </a:solidFill>
                <a:latin typeface="Tahoma" panose="020B0604030504040204" pitchFamily="34" charset="0"/>
              </a:rPr>
              <a:pPr/>
              <a:t>25</a:t>
            </a:fld>
            <a:endParaRPr lang="mn-MN" altLang="en-US" smtClean="0">
              <a:solidFill>
                <a:srgbClr val="B5A788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7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1438"/>
            <a:ext cx="8429625" cy="857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Browser Location and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429625" cy="542925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Consolas" panose="020B0609020204030204" pitchFamily="49" charset="0"/>
              </a:rPr>
              <a:t>window.location</a:t>
            </a:r>
            <a:r>
              <a:rPr lang="en-US" dirty="0" smtClean="0">
                <a:latin typeface="Consolas" panose="020B0609020204030204" pitchFamily="49" charset="0"/>
              </a:rPr>
              <a:t> === </a:t>
            </a:r>
            <a:r>
              <a:rPr lang="en-US" dirty="0" err="1" smtClean="0">
                <a:latin typeface="Consolas" panose="020B0609020204030204" pitchFamily="49" charset="0"/>
              </a:rPr>
              <a:t>document.location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>
              <a:defRPr/>
            </a:pPr>
            <a:r>
              <a:rPr lang="en-US" dirty="0"/>
              <a:t>refers to a Location object, which represents the current URL of the document displayed in the window</a:t>
            </a:r>
            <a:r>
              <a:rPr lang="en-US" dirty="0" smtClean="0"/>
              <a:t>,</a:t>
            </a:r>
            <a:endParaRPr lang="en-US" dirty="0" smtClean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dirty="0" smtClean="0">
                <a:latin typeface="Consolas" panose="020B0609020204030204" pitchFamily="49" charset="0"/>
              </a:rPr>
              <a:t>document.URL</a:t>
            </a:r>
            <a:r>
              <a:rPr lang="en-US" dirty="0" smtClean="0"/>
              <a:t> – read only</a:t>
            </a:r>
          </a:p>
          <a:p>
            <a:pPr>
              <a:defRPr/>
            </a:pPr>
            <a:r>
              <a:rPr lang="en-US" sz="1600" dirty="0" smtClean="0"/>
              <a:t>Parsing URLs: Extracting arguments from the search string of a URL</a:t>
            </a:r>
            <a:endParaRPr lang="en-US" dirty="0" smtClean="0"/>
          </a:p>
          <a:p>
            <a:pPr marL="403225" lvl="1" indent="0">
              <a:buFont typeface="Wingdings" pitchFamily="2" charset="2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function </a:t>
            </a:r>
            <a:r>
              <a:rPr lang="en-US" sz="1400" dirty="0" err="1">
                <a:latin typeface="Consolas" panose="020B0609020204030204" pitchFamily="49" charset="0"/>
              </a:rPr>
              <a:t>urlArgs</a:t>
            </a:r>
            <a:r>
              <a:rPr lang="en-US" sz="1400" dirty="0">
                <a:latin typeface="Consolas" panose="020B0609020204030204" pitchFamily="49" charset="0"/>
              </a:rPr>
              <a:t>() {</a:t>
            </a:r>
          </a:p>
          <a:p>
            <a:pPr marL="914400" lvl="1" indent="0">
              <a:buFont typeface="Wingdings" pitchFamily="2" charset="2"/>
              <a:buNone/>
              <a:defRPr/>
            </a:pPr>
            <a:r>
              <a:rPr lang="en-US" sz="1400" dirty="0" err="1">
                <a:latin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 = {}; // Start with an empty object</a:t>
            </a:r>
          </a:p>
          <a:p>
            <a:pPr marL="914400" lvl="1" indent="0">
              <a:buFont typeface="Wingdings" pitchFamily="2" charset="2"/>
              <a:buNone/>
              <a:defRPr/>
            </a:pPr>
            <a:r>
              <a:rPr lang="en-US" sz="1400" dirty="0" err="1">
                <a:latin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</a:rPr>
              <a:t> query = </a:t>
            </a:r>
            <a:r>
              <a:rPr lang="en-US" sz="1400" dirty="0" err="1">
                <a:latin typeface="Consolas" panose="020B0609020204030204" pitchFamily="49" charset="0"/>
              </a:rPr>
              <a:t>location.search.substring</a:t>
            </a:r>
            <a:r>
              <a:rPr lang="en-US" sz="1400" dirty="0">
                <a:latin typeface="Consolas" panose="020B0609020204030204" pitchFamily="49" charset="0"/>
              </a:rPr>
              <a:t>(1); // Get query string, minus '?'</a:t>
            </a:r>
          </a:p>
          <a:p>
            <a:pPr marL="914400" lvl="1" indent="0">
              <a:buFont typeface="Wingdings" pitchFamily="2" charset="2"/>
              <a:buNone/>
              <a:defRPr/>
            </a:pPr>
            <a:r>
              <a:rPr lang="en-US" sz="1400" dirty="0" err="1">
                <a:latin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</a:rPr>
              <a:t> pairs = </a:t>
            </a:r>
            <a:r>
              <a:rPr lang="en-US" sz="1400" dirty="0" err="1">
                <a:latin typeface="Consolas" panose="020B0609020204030204" pitchFamily="49" charset="0"/>
              </a:rPr>
              <a:t>query.split</a:t>
            </a:r>
            <a:r>
              <a:rPr lang="en-US" sz="1400" dirty="0">
                <a:latin typeface="Consolas" panose="020B0609020204030204" pitchFamily="49" charset="0"/>
              </a:rPr>
              <a:t>("&amp;"); // Split at ampersands</a:t>
            </a:r>
          </a:p>
          <a:p>
            <a:pPr marL="914400" lvl="1" indent="0">
              <a:buFont typeface="Wingdings" pitchFamily="2" charset="2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for(</a:t>
            </a:r>
            <a:r>
              <a:rPr lang="en-US" sz="1400" dirty="0" err="1">
                <a:latin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latin typeface="Consolas" panose="020B0609020204030204" pitchFamily="49" charset="0"/>
              </a:rPr>
              <a:t>pairs.length</a:t>
            </a:r>
            <a:r>
              <a:rPr lang="en-US" sz="1400" dirty="0">
                <a:latin typeface="Consolas" panose="020B0609020204030204" pitchFamily="49" charset="0"/>
              </a:rPr>
              <a:t>;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++) { // For each fragment</a:t>
            </a:r>
          </a:p>
          <a:p>
            <a:pPr marL="1371600" lvl="1" indent="0">
              <a:buFont typeface="Wingdings" pitchFamily="2" charset="2"/>
              <a:buNone/>
              <a:defRPr/>
            </a:pPr>
            <a:r>
              <a:rPr lang="en-US" sz="1400" dirty="0" err="1">
                <a:latin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pos</a:t>
            </a:r>
            <a:r>
              <a:rPr lang="en-US" sz="1400" dirty="0">
                <a:latin typeface="Consolas" panose="020B0609020204030204" pitchFamily="49" charset="0"/>
              </a:rPr>
              <a:t> = pairs[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].</a:t>
            </a:r>
            <a:r>
              <a:rPr lang="en-US" sz="1400" dirty="0" err="1">
                <a:latin typeface="Consolas" panose="020B0609020204030204" pitchFamily="49" charset="0"/>
              </a:rPr>
              <a:t>indexOf</a:t>
            </a:r>
            <a:r>
              <a:rPr lang="en-US" sz="1400" dirty="0">
                <a:latin typeface="Consolas" panose="020B0609020204030204" pitchFamily="49" charset="0"/>
              </a:rPr>
              <a:t>('='); // Look for "name=value"</a:t>
            </a:r>
          </a:p>
          <a:p>
            <a:pPr marL="1371600" lvl="1" indent="0">
              <a:buFont typeface="Wingdings" pitchFamily="2" charset="2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if (</a:t>
            </a:r>
            <a:r>
              <a:rPr lang="en-US" sz="1400" dirty="0" err="1">
                <a:latin typeface="Consolas" panose="020B0609020204030204" pitchFamily="49" charset="0"/>
              </a:rPr>
              <a:t>pos</a:t>
            </a:r>
            <a:r>
              <a:rPr lang="en-US" sz="1400" dirty="0">
                <a:latin typeface="Consolas" panose="020B0609020204030204" pitchFamily="49" charset="0"/>
              </a:rPr>
              <a:t> == -1) continue; // If not found, skip it</a:t>
            </a:r>
          </a:p>
          <a:p>
            <a:pPr marL="1371600" lvl="1" indent="0">
              <a:buFont typeface="Wingdings" pitchFamily="2" charset="2"/>
              <a:buNone/>
              <a:defRPr/>
            </a:pPr>
            <a:r>
              <a:rPr lang="en-US" sz="1400" dirty="0" err="1">
                <a:latin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</a:rPr>
              <a:t> name = pairs[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].substring(0,pos); // Extract the name</a:t>
            </a:r>
          </a:p>
          <a:p>
            <a:pPr marL="1371600" lvl="1" indent="0">
              <a:buFont typeface="Wingdings" pitchFamily="2" charset="2"/>
              <a:buNone/>
              <a:defRPr/>
            </a:pPr>
            <a:r>
              <a:rPr lang="en-US" sz="1400" dirty="0" err="1">
                <a:latin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</a:rPr>
              <a:t> value = pairs[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].substring(pos+1); // Extract the value</a:t>
            </a:r>
          </a:p>
          <a:p>
            <a:pPr marL="1371600" lvl="1" indent="0">
              <a:buFont typeface="Wingdings" pitchFamily="2" charset="2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value = </a:t>
            </a:r>
            <a:r>
              <a:rPr lang="en-US" sz="1400" dirty="0" err="1">
                <a:latin typeface="Consolas" panose="020B0609020204030204" pitchFamily="49" charset="0"/>
              </a:rPr>
              <a:t>decodeURIComponent</a:t>
            </a:r>
            <a:r>
              <a:rPr lang="en-US" sz="1400" dirty="0">
                <a:latin typeface="Consolas" panose="020B0609020204030204" pitchFamily="49" charset="0"/>
              </a:rPr>
              <a:t>(value); // Decode the value</a:t>
            </a:r>
          </a:p>
          <a:p>
            <a:pPr marL="1371600" lvl="1" indent="0">
              <a:buFont typeface="Wingdings" pitchFamily="2" charset="2"/>
              <a:buNone/>
              <a:defRPr/>
            </a:pP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[name] = value; // Store as a property</a:t>
            </a:r>
          </a:p>
          <a:p>
            <a:pPr marL="914400" lvl="1" indent="0">
              <a:buFont typeface="Wingdings" pitchFamily="2" charset="2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403225" lvl="1" indent="0">
              <a:buFont typeface="Wingdings" pitchFamily="2" charset="2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return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; </a:t>
            </a:r>
            <a:r>
              <a:rPr lang="en-US" sz="1400" dirty="0" smtClean="0">
                <a:latin typeface="Consolas" panose="020B0609020204030204" pitchFamily="49" charset="0"/>
              </a:rPr>
              <a:t>} // </a:t>
            </a:r>
            <a:r>
              <a:rPr lang="en-US" sz="1400" dirty="0">
                <a:latin typeface="Consolas" panose="020B0609020204030204" pitchFamily="49" charset="0"/>
              </a:rPr>
              <a:t>Return the parsed </a:t>
            </a:r>
            <a:r>
              <a:rPr lang="en-US" sz="1400" dirty="0" smtClean="0">
                <a:latin typeface="Consolas" panose="020B0609020204030204" pitchFamily="49" charset="0"/>
              </a:rPr>
              <a:t>arguments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E869214-BADA-4950-ABF3-C53A2EF639E5}" type="slidenum">
              <a:rPr lang="mn-MN" altLang="en-US" smtClean="0">
                <a:solidFill>
                  <a:srgbClr val="B5A788"/>
                </a:solidFill>
                <a:latin typeface="Tahoma" panose="020B0604030504040204" pitchFamily="34" charset="0"/>
              </a:rPr>
              <a:pPr/>
              <a:t>26</a:t>
            </a:fld>
            <a:endParaRPr lang="mn-MN" altLang="en-US" smtClean="0">
              <a:solidFill>
                <a:srgbClr val="B5A788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30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1438"/>
            <a:ext cx="8429625" cy="857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Loading New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429625" cy="542925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replace or assign method</a:t>
            </a:r>
          </a:p>
          <a:p>
            <a:pPr marL="82550" indent="0">
              <a:buFont typeface="Wingdings 2" panose="05020102010507070707" pitchFamily="18" charset="2"/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if (!</a:t>
            </a:r>
            <a:r>
              <a:rPr lang="en-US" sz="1600" dirty="0" err="1" smtClean="0">
                <a:latin typeface="Consolas" panose="020B0609020204030204" pitchFamily="49" charset="0"/>
              </a:rPr>
              <a:t>XMLHttpRequest</a:t>
            </a:r>
            <a:r>
              <a:rPr lang="en-US" sz="1600" dirty="0" smtClean="0">
                <a:latin typeface="Consolas" panose="020B0609020204030204" pitchFamily="49" charset="0"/>
              </a:rPr>
              <a:t>) </a:t>
            </a:r>
            <a:r>
              <a:rPr lang="en-US" sz="1600" dirty="0" err="1" smtClean="0">
                <a:latin typeface="Consolas" panose="020B0609020204030204" pitchFamily="49" charset="0"/>
              </a:rPr>
              <a:t>location.replace</a:t>
            </a:r>
            <a:r>
              <a:rPr lang="en-US" sz="1600" dirty="0" smtClean="0">
                <a:latin typeface="Consolas" panose="020B0609020204030204" pitchFamily="49" charset="0"/>
              </a:rPr>
              <a:t>("staticpage.html");</a:t>
            </a:r>
          </a:p>
          <a:p>
            <a:pPr>
              <a:buClr>
                <a:srgbClr val="3891A7"/>
              </a:buClr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Absolute URL</a:t>
            </a:r>
            <a:endParaRPr lang="en-US" sz="2400" dirty="0">
              <a:solidFill>
                <a:prstClr val="black"/>
              </a:solidFill>
            </a:endParaRPr>
          </a:p>
          <a:p>
            <a:pPr marL="82550" indent="0">
              <a:buFont typeface="Wingdings 2" panose="05020102010507070707" pitchFamily="18" charset="2"/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location = "http://www.oreilly.com"; // Go buy some books!</a:t>
            </a:r>
          </a:p>
          <a:p>
            <a:pPr>
              <a:buClr>
                <a:srgbClr val="3891A7"/>
              </a:buClr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Relative URL</a:t>
            </a:r>
            <a:endParaRPr lang="en-US" sz="2400" dirty="0">
              <a:solidFill>
                <a:prstClr val="black"/>
              </a:solidFill>
            </a:endParaRPr>
          </a:p>
          <a:p>
            <a:pPr marL="82550" indent="0">
              <a:buFont typeface="Wingdings 2" panose="05020102010507070707" pitchFamily="18" charset="2"/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location = "page2.html"; // Load the next page by relative URL</a:t>
            </a:r>
          </a:p>
          <a:p>
            <a:pPr>
              <a:buClr>
                <a:srgbClr val="3891A7"/>
              </a:buClr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Document section</a:t>
            </a:r>
            <a:endParaRPr lang="en-US" sz="2400" dirty="0">
              <a:solidFill>
                <a:prstClr val="black"/>
              </a:solidFill>
            </a:endParaRPr>
          </a:p>
          <a:p>
            <a:pPr marL="82550" indent="0">
              <a:buFont typeface="Wingdings 2" panose="05020102010507070707" pitchFamily="18" charset="2"/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location = "#top"; // Jump to the top of the document</a:t>
            </a:r>
          </a:p>
          <a:p>
            <a:pPr>
              <a:buClr>
                <a:srgbClr val="3891A7"/>
              </a:buClr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By passing query string</a:t>
            </a:r>
            <a:endParaRPr lang="en-US" sz="2400" dirty="0">
              <a:solidFill>
                <a:prstClr val="black"/>
              </a:solidFill>
            </a:endParaRPr>
          </a:p>
          <a:p>
            <a:pPr marL="82550" indent="0">
              <a:buFont typeface="Wingdings 2" panose="05020102010507070707" pitchFamily="18" charset="2"/>
              <a:buNone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location.search</a:t>
            </a:r>
            <a:r>
              <a:rPr lang="en-US" sz="1600" dirty="0" smtClean="0">
                <a:latin typeface="Consolas" panose="020B0609020204030204" pitchFamily="49" charset="0"/>
              </a:rPr>
              <a:t> = "?page=" + (pagenum+1); // load the next page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BDAE139-22BB-451A-AF43-30403168B707}" type="slidenum">
              <a:rPr lang="mn-MN" altLang="en-US" smtClean="0">
                <a:solidFill>
                  <a:srgbClr val="B5A788"/>
                </a:solidFill>
                <a:latin typeface="Tahoma" panose="020B0604030504040204" pitchFamily="34" charset="0"/>
              </a:rPr>
              <a:pPr/>
              <a:t>27</a:t>
            </a:fld>
            <a:endParaRPr lang="mn-MN" altLang="en-US" smtClean="0">
              <a:solidFill>
                <a:srgbClr val="B5A788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3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1438"/>
            <a:ext cx="8429625" cy="857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Browsing History</a:t>
            </a:r>
            <a:endParaRPr 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429625" cy="5429250"/>
          </a:xfrm>
        </p:spPr>
        <p:txBody>
          <a:bodyPr/>
          <a:lstStyle/>
          <a:p>
            <a:r>
              <a:rPr lang="en-US" altLang="en-US" dirty="0" err="1" smtClean="0">
                <a:latin typeface="Consolas" panose="020B0609020204030204" pitchFamily="49" charset="0"/>
              </a:rPr>
              <a:t>window.history</a:t>
            </a:r>
            <a:r>
              <a:rPr lang="en-US" altLang="en-US" dirty="0" smtClean="0"/>
              <a:t> refers to the History object for the window</a:t>
            </a:r>
          </a:p>
          <a:p>
            <a:pPr lvl="1"/>
            <a:r>
              <a:rPr lang="en-US" altLang="en-US" dirty="0" smtClean="0"/>
              <a:t>models the browsing history of a window as a list of documents and document states</a:t>
            </a:r>
          </a:p>
          <a:p>
            <a:r>
              <a:rPr lang="en-US" altLang="en-US" dirty="0" err="1" smtClean="0">
                <a:latin typeface="Consolas" panose="020B0609020204030204" pitchFamily="49" charset="0"/>
              </a:rPr>
              <a:t>window.history.length</a:t>
            </a:r>
            <a:r>
              <a:rPr lang="en-US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smtClean="0"/>
              <a:t>specifies the number of elements in the browsing history list</a:t>
            </a:r>
          </a:p>
          <a:p>
            <a:r>
              <a:rPr lang="en-US" altLang="en-US" dirty="0" smtClean="0">
                <a:latin typeface="Consolas" panose="020B0609020204030204" pitchFamily="49" charset="0"/>
              </a:rPr>
              <a:t>back() </a:t>
            </a:r>
            <a:r>
              <a:rPr lang="en-US" altLang="en-US" dirty="0" smtClean="0"/>
              <a:t>and </a:t>
            </a:r>
            <a:r>
              <a:rPr lang="en-US" altLang="en-US" dirty="0" smtClean="0">
                <a:latin typeface="Consolas" panose="020B0609020204030204" pitchFamily="49" charset="0"/>
              </a:rPr>
              <a:t>forward() </a:t>
            </a:r>
            <a:r>
              <a:rPr lang="en-US" altLang="en-US" dirty="0" smtClean="0"/>
              <a:t>methods like the browser’s Back and Forward buttons </a:t>
            </a:r>
          </a:p>
          <a:p>
            <a:r>
              <a:rPr lang="en-US" altLang="en-US" dirty="0" err="1" smtClean="0">
                <a:latin typeface="Consolas" panose="020B0609020204030204" pitchFamily="49" charset="0"/>
              </a:rPr>
              <a:t>history.go</a:t>
            </a:r>
            <a:r>
              <a:rPr lang="en-US" altLang="en-US" dirty="0" smtClean="0">
                <a:latin typeface="Consolas" panose="020B0609020204030204" pitchFamily="49" charset="0"/>
              </a:rPr>
              <a:t>(); </a:t>
            </a:r>
            <a:r>
              <a:rPr lang="en-US" altLang="en-US" dirty="0" smtClean="0"/>
              <a:t>takes an integer argument and can skip any number of pages forward (for positive arguments) or backward (for negative arguments) in the history list</a:t>
            </a:r>
          </a:p>
          <a:p>
            <a:r>
              <a:rPr lang="en-US" altLang="en-US" dirty="0" smtClean="0"/>
              <a:t>If a window contains child windows (frames), the child windows goes into the history.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99E6643-A77C-46B6-8878-F95746623037}" type="slidenum">
              <a:rPr lang="mn-MN" altLang="en-US" smtClean="0">
                <a:solidFill>
                  <a:srgbClr val="B5A788"/>
                </a:solidFill>
                <a:latin typeface="Tahoma" panose="020B0604030504040204" pitchFamily="34" charset="0"/>
              </a:rPr>
              <a:pPr/>
              <a:t>28</a:t>
            </a:fld>
            <a:endParaRPr lang="mn-MN" altLang="en-US" smtClean="0">
              <a:solidFill>
                <a:srgbClr val="B5A788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1438"/>
            <a:ext cx="8429625" cy="857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Navigator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429625" cy="542925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Consolas" panose="020B0609020204030204" pitchFamily="49" charset="0"/>
              </a:rPr>
              <a:t>window.navigator</a:t>
            </a:r>
            <a:r>
              <a:rPr lang="en-US" dirty="0" smtClean="0"/>
              <a:t> refers to the Navigator object that that contains browser vendor and version number information</a:t>
            </a:r>
          </a:p>
          <a:p>
            <a:pPr lvl="1">
              <a:defRPr/>
            </a:pPr>
            <a:r>
              <a:rPr lang="en-US" dirty="0" err="1" smtClean="0"/>
              <a:t>appName</a:t>
            </a:r>
            <a:r>
              <a:rPr lang="en-US" dirty="0"/>
              <a:t> - The full name of the web browser</a:t>
            </a:r>
            <a:endParaRPr lang="en-US" dirty="0" smtClean="0"/>
          </a:p>
          <a:p>
            <a:pPr lvl="1">
              <a:defRPr/>
            </a:pPr>
            <a:r>
              <a:rPr lang="en-US" dirty="0" err="1" smtClean="0"/>
              <a:t>appVersion</a:t>
            </a:r>
            <a:r>
              <a:rPr lang="en-US" dirty="0"/>
              <a:t> - browser vendor and version information</a:t>
            </a:r>
            <a:endParaRPr lang="en-US" dirty="0" smtClean="0"/>
          </a:p>
          <a:p>
            <a:pPr lvl="1">
              <a:defRPr/>
            </a:pPr>
            <a:r>
              <a:rPr lang="en-US" dirty="0" err="1" smtClean="0"/>
              <a:t>userAgent</a:t>
            </a:r>
            <a:r>
              <a:rPr lang="en-US" dirty="0"/>
              <a:t> - The string that the browser sends in its </a:t>
            </a:r>
            <a:r>
              <a:rPr lang="en-US" dirty="0" smtClean="0"/>
              <a:t>USER-AGENT HTTP </a:t>
            </a:r>
            <a:r>
              <a:rPr lang="en-US" dirty="0"/>
              <a:t>header</a:t>
            </a:r>
            <a:endParaRPr lang="en-US" dirty="0" smtClean="0"/>
          </a:p>
          <a:p>
            <a:pPr lvl="1">
              <a:defRPr/>
            </a:pPr>
            <a:r>
              <a:rPr lang="en-US" dirty="0"/>
              <a:t>Platform - A string that identifies the operating </a:t>
            </a:r>
            <a:r>
              <a:rPr lang="en-US" dirty="0" smtClean="0"/>
              <a:t>system</a:t>
            </a:r>
          </a:p>
          <a:p>
            <a:pPr marL="82550" indent="0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Additionally,</a:t>
            </a:r>
          </a:p>
          <a:p>
            <a:pPr>
              <a:defRPr/>
            </a:pPr>
            <a:r>
              <a:rPr lang="en-US" dirty="0" smtClean="0"/>
              <a:t>online - specifies whether the browser is currently connected to the network</a:t>
            </a:r>
          </a:p>
          <a:p>
            <a:pPr>
              <a:defRPr/>
            </a:pPr>
            <a:r>
              <a:rPr lang="en-US" dirty="0" smtClean="0"/>
              <a:t>geolocation - A Geolocation object that defines an API for determining the user’s geographical location.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6DD0863-0155-48E0-90D2-16944EE5ABEF}" type="slidenum">
              <a:rPr lang="mn-MN" altLang="en-US" smtClean="0">
                <a:solidFill>
                  <a:srgbClr val="B5A788"/>
                </a:solidFill>
                <a:latin typeface="Tahoma" panose="020B0604030504040204" pitchFamily="34" charset="0"/>
              </a:rPr>
              <a:pPr/>
              <a:t>29</a:t>
            </a:fld>
            <a:endParaRPr lang="mn-MN" altLang="en-US" smtClean="0">
              <a:solidFill>
                <a:srgbClr val="B5A788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23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1438"/>
            <a:ext cx="8429625" cy="857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1. JavaScript in Web Browsers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429625" cy="5429250"/>
          </a:xfrm>
        </p:spPr>
        <p:txBody>
          <a:bodyPr/>
          <a:lstStyle/>
          <a:p>
            <a:r>
              <a:rPr lang="en-US" altLang="en-US" smtClean="0"/>
              <a:t>Client-Side JavaScript</a:t>
            </a:r>
          </a:p>
          <a:p>
            <a:r>
              <a:rPr lang="en-US" altLang="en-US" smtClean="0"/>
              <a:t>Embedding JavaScript in HTML</a:t>
            </a:r>
          </a:p>
          <a:p>
            <a:r>
              <a:rPr lang="en-US" altLang="en-US" smtClean="0"/>
              <a:t>Execution of JavaScript Programs</a:t>
            </a:r>
          </a:p>
          <a:p>
            <a:r>
              <a:rPr lang="en-US" altLang="en-US" smtClean="0"/>
              <a:t>Compatibility and Interoperability</a:t>
            </a:r>
          </a:p>
          <a:p>
            <a:r>
              <a:rPr lang="en-US" altLang="en-US" smtClean="0"/>
              <a:t>Security – Same Policy Origin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3665F44-6623-48E0-B1E4-0CEAFE457797}" type="slidenum">
              <a:rPr lang="mn-MN" altLang="en-US" smtClean="0">
                <a:solidFill>
                  <a:srgbClr val="B5A788"/>
                </a:solidFill>
                <a:latin typeface="Tahoma" panose="020B0604030504040204" pitchFamily="34" charset="0"/>
              </a:rPr>
              <a:pPr/>
              <a:t>3</a:t>
            </a:fld>
            <a:endParaRPr lang="mn-MN" altLang="en-US" smtClean="0">
              <a:solidFill>
                <a:srgbClr val="B5A788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57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1438"/>
            <a:ext cx="8429625" cy="857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429625" cy="5429250"/>
          </a:xfrm>
        </p:spPr>
        <p:txBody>
          <a:bodyPr/>
          <a:lstStyle/>
          <a:p>
            <a:pPr>
              <a:defRPr/>
            </a:pPr>
            <a:r>
              <a:rPr lang="en-US" sz="2400" dirty="0" err="1" smtClean="0">
                <a:latin typeface="Consolas" panose="020B0609020204030204" pitchFamily="49" charset="0"/>
              </a:rPr>
              <a:t>window.onerror</a:t>
            </a:r>
            <a:r>
              <a:rPr lang="en-US" sz="2400" dirty="0" smtClean="0"/>
              <a:t> is error handler that is invoked when an uncaught exception</a:t>
            </a:r>
          </a:p>
          <a:p>
            <a:pPr marL="806450" indent="0">
              <a:buFont typeface="Wingdings 2" panose="05020102010507070707" pitchFamily="18" charset="2"/>
              <a:buNone/>
              <a:defRPr/>
            </a:pPr>
            <a:r>
              <a:rPr lang="en-US" sz="1800" dirty="0" smtClean="0">
                <a:latin typeface="Consolas" panose="020B0609020204030204" pitchFamily="49" charset="0"/>
              </a:rPr>
              <a:t>// Display error messages in a dialog box, but never more than 3</a:t>
            </a:r>
          </a:p>
          <a:p>
            <a:pPr marL="806450" indent="0">
              <a:buFont typeface="Wingdings 2" panose="05020102010507070707" pitchFamily="18" charset="2"/>
              <a:buNone/>
              <a:defRPr/>
            </a:pPr>
            <a:r>
              <a:rPr lang="en-US" sz="1800" dirty="0" err="1" smtClean="0">
                <a:latin typeface="Consolas" panose="020B0609020204030204" pitchFamily="49" charset="0"/>
              </a:rPr>
              <a:t>window.onerror</a:t>
            </a:r>
            <a:r>
              <a:rPr lang="en-US" sz="1800" dirty="0" smtClean="0">
                <a:latin typeface="Consolas" panose="020B0609020204030204" pitchFamily="49" charset="0"/>
              </a:rPr>
              <a:t> = function(</a:t>
            </a:r>
            <a:r>
              <a:rPr lang="en-US" sz="1800" dirty="0" err="1" smtClean="0">
                <a:latin typeface="Consolas" panose="020B0609020204030204" pitchFamily="49" charset="0"/>
              </a:rPr>
              <a:t>msg</a:t>
            </a:r>
            <a:r>
              <a:rPr lang="en-US" sz="1800" dirty="0" smtClean="0"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</a:rPr>
              <a:t>url</a:t>
            </a:r>
            <a:r>
              <a:rPr lang="en-US" sz="1800" dirty="0" smtClean="0">
                <a:latin typeface="Consolas" panose="020B0609020204030204" pitchFamily="49" charset="0"/>
              </a:rPr>
              <a:t>, line) {</a:t>
            </a:r>
          </a:p>
          <a:p>
            <a:pPr marL="1196975" indent="0">
              <a:buFont typeface="Wingdings 2" panose="05020102010507070707" pitchFamily="18" charset="2"/>
              <a:buNone/>
              <a:defRPr/>
            </a:pPr>
            <a:r>
              <a:rPr lang="en-US" sz="1800" dirty="0" smtClean="0">
                <a:latin typeface="Consolas" panose="020B0609020204030204" pitchFamily="49" charset="0"/>
              </a:rPr>
              <a:t>if (</a:t>
            </a:r>
            <a:r>
              <a:rPr lang="en-US" sz="1800" dirty="0" err="1" smtClean="0">
                <a:latin typeface="Consolas" panose="020B0609020204030204" pitchFamily="49" charset="0"/>
              </a:rPr>
              <a:t>onerror.num</a:t>
            </a:r>
            <a:r>
              <a:rPr lang="en-US" sz="1800" dirty="0" smtClean="0">
                <a:latin typeface="Consolas" panose="020B0609020204030204" pitchFamily="49" charset="0"/>
              </a:rPr>
              <a:t>++ &lt; </a:t>
            </a:r>
            <a:r>
              <a:rPr lang="en-US" sz="1800" dirty="0" err="1" smtClean="0">
                <a:latin typeface="Consolas" panose="020B0609020204030204" pitchFamily="49" charset="0"/>
              </a:rPr>
              <a:t>onerror.max</a:t>
            </a:r>
            <a:r>
              <a:rPr lang="en-US" sz="1800" dirty="0" smtClean="0">
                <a:latin typeface="Consolas" panose="020B0609020204030204" pitchFamily="49" charset="0"/>
              </a:rPr>
              <a:t>) {</a:t>
            </a:r>
          </a:p>
          <a:p>
            <a:pPr marL="1196975" indent="0">
              <a:buFont typeface="Wingdings 2" panose="05020102010507070707" pitchFamily="18" charset="2"/>
              <a:buNone/>
              <a:defRPr/>
            </a:pPr>
            <a:r>
              <a:rPr lang="en-US" sz="1800" dirty="0" smtClean="0">
                <a:latin typeface="Consolas" panose="020B0609020204030204" pitchFamily="49" charset="0"/>
              </a:rPr>
              <a:t>alert("ERROR: " + </a:t>
            </a:r>
            <a:r>
              <a:rPr lang="en-US" sz="1800" dirty="0" err="1" smtClean="0">
                <a:latin typeface="Consolas" panose="020B0609020204030204" pitchFamily="49" charset="0"/>
              </a:rPr>
              <a:t>msg</a:t>
            </a:r>
            <a:r>
              <a:rPr lang="en-US" sz="1800" dirty="0" smtClean="0">
                <a:latin typeface="Consolas" panose="020B0609020204030204" pitchFamily="49" charset="0"/>
              </a:rPr>
              <a:t> + "\n" + </a:t>
            </a:r>
            <a:r>
              <a:rPr lang="en-US" sz="1800" dirty="0" err="1" smtClean="0">
                <a:latin typeface="Consolas" panose="020B0609020204030204" pitchFamily="49" charset="0"/>
              </a:rPr>
              <a:t>url</a:t>
            </a:r>
            <a:r>
              <a:rPr lang="en-US" sz="1800" dirty="0" smtClean="0">
                <a:latin typeface="Consolas" panose="020B0609020204030204" pitchFamily="49" charset="0"/>
              </a:rPr>
              <a:t> + ":" + line);</a:t>
            </a:r>
          </a:p>
          <a:p>
            <a:pPr marL="1196975" indent="0">
              <a:buFont typeface="Wingdings 2" panose="05020102010507070707" pitchFamily="18" charset="2"/>
              <a:buNone/>
              <a:defRPr/>
            </a:pPr>
            <a:r>
              <a:rPr lang="en-US" sz="1800" dirty="0" smtClean="0">
                <a:latin typeface="Consolas" panose="020B0609020204030204" pitchFamily="49" charset="0"/>
              </a:rPr>
              <a:t>return true;</a:t>
            </a:r>
          </a:p>
          <a:p>
            <a:pPr marL="1196975" indent="0">
              <a:buFont typeface="Wingdings 2" panose="05020102010507070707" pitchFamily="18" charset="2"/>
              <a:buNone/>
              <a:defRPr/>
            </a:pPr>
            <a:r>
              <a:rPr lang="en-US" sz="1800" dirty="0" smtClean="0">
                <a:latin typeface="Consolas" panose="020B0609020204030204" pitchFamily="49" charset="0"/>
              </a:rPr>
              <a:t>}</a:t>
            </a:r>
          </a:p>
          <a:p>
            <a:pPr marL="806450" indent="0">
              <a:buFont typeface="Wingdings 2" panose="05020102010507070707" pitchFamily="18" charset="2"/>
              <a:buNone/>
              <a:defRPr/>
            </a:pPr>
            <a:r>
              <a:rPr lang="en-US" sz="1800" dirty="0" smtClean="0">
                <a:latin typeface="Consolas" panose="020B0609020204030204" pitchFamily="49" charset="0"/>
              </a:rPr>
              <a:t>}</a:t>
            </a:r>
          </a:p>
          <a:p>
            <a:pPr marL="806450" indent="0">
              <a:buFont typeface="Wingdings 2" panose="05020102010507070707" pitchFamily="18" charset="2"/>
              <a:buNone/>
              <a:defRPr/>
            </a:pPr>
            <a:r>
              <a:rPr lang="en-US" sz="1800" dirty="0" err="1" smtClean="0">
                <a:latin typeface="Consolas" panose="020B0609020204030204" pitchFamily="49" charset="0"/>
              </a:rPr>
              <a:t>onerror.max</a:t>
            </a:r>
            <a:r>
              <a:rPr lang="en-US" sz="1800" dirty="0" smtClean="0">
                <a:latin typeface="Consolas" panose="020B0609020204030204" pitchFamily="49" charset="0"/>
              </a:rPr>
              <a:t> = 3;</a:t>
            </a:r>
          </a:p>
          <a:p>
            <a:pPr marL="806450" indent="0">
              <a:buFont typeface="Wingdings 2" panose="05020102010507070707" pitchFamily="18" charset="2"/>
              <a:buNone/>
              <a:defRPr/>
            </a:pPr>
            <a:r>
              <a:rPr lang="en-US" sz="1800" dirty="0" err="1" smtClean="0">
                <a:latin typeface="Consolas" panose="020B0609020204030204" pitchFamily="49" charset="0"/>
              </a:rPr>
              <a:t>onerror.num</a:t>
            </a:r>
            <a:r>
              <a:rPr lang="en-US" sz="1800" dirty="0" smtClean="0">
                <a:latin typeface="Consolas" panose="020B0609020204030204" pitchFamily="49" charset="0"/>
              </a:rPr>
              <a:t> = 0;</a:t>
            </a:r>
            <a:endParaRPr lang="en-US" sz="18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2400" dirty="0" smtClean="0">
                <a:latin typeface="Consolas" panose="020B0609020204030204" pitchFamily="49" charset="0"/>
              </a:rPr>
              <a:t>try/catch</a:t>
            </a:r>
            <a:r>
              <a:rPr lang="en-US" sz="2400" dirty="0" smtClean="0"/>
              <a:t> exception handling statement is best choice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79FA077-3061-4560-B8EE-72B201A1C410}" type="slidenum">
              <a:rPr lang="mn-MN" altLang="en-US" smtClean="0">
                <a:solidFill>
                  <a:srgbClr val="B5A788"/>
                </a:solidFill>
                <a:latin typeface="Tahoma" panose="020B0604030504040204" pitchFamily="34" charset="0"/>
              </a:rPr>
              <a:pPr/>
              <a:t>30</a:t>
            </a:fld>
            <a:endParaRPr lang="mn-MN" altLang="en-US" smtClean="0">
              <a:solidFill>
                <a:srgbClr val="B5A788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58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1438"/>
            <a:ext cx="8429625" cy="857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3. Scripting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429625" cy="542925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The </a:t>
            </a:r>
            <a:r>
              <a:rPr lang="en-US" sz="2400" b="1" dirty="0" smtClean="0"/>
              <a:t>Document Object Model</a:t>
            </a:r>
            <a:r>
              <a:rPr lang="en-US" sz="2400" dirty="0" smtClean="0"/>
              <a:t>, or DOM, is the fundamental API for representing and manipulating the content of HTML and XML documents.</a:t>
            </a:r>
          </a:p>
          <a:p>
            <a:pPr marL="53975" indent="0">
              <a:buFont typeface="Wingdings 2" panose="05020102010507070707" pitchFamily="18" charset="2"/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&lt;html&gt;</a:t>
            </a:r>
          </a:p>
          <a:p>
            <a:pPr marL="53975" indent="0">
              <a:buFont typeface="Wingdings 2" panose="05020102010507070707" pitchFamily="18" charset="2"/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&lt;head&gt;</a:t>
            </a:r>
          </a:p>
          <a:p>
            <a:pPr marL="53975" indent="0">
              <a:buFont typeface="Wingdings 2" panose="05020102010507070707" pitchFamily="18" charset="2"/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&lt;title&gt;Sample Document&lt;/title&gt;</a:t>
            </a:r>
          </a:p>
          <a:p>
            <a:pPr marL="53975" indent="0">
              <a:buFont typeface="Wingdings 2" panose="05020102010507070707" pitchFamily="18" charset="2"/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&lt;/head&gt;</a:t>
            </a:r>
          </a:p>
          <a:p>
            <a:pPr marL="53975" indent="0">
              <a:buFont typeface="Wingdings 2" panose="05020102010507070707" pitchFamily="18" charset="2"/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&lt;body&gt;</a:t>
            </a:r>
          </a:p>
          <a:p>
            <a:pPr marL="53975" indent="0">
              <a:buFont typeface="Wingdings 2" panose="05020102010507070707" pitchFamily="18" charset="2"/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&lt;h1&gt;An HTML Document&lt;/h1&gt;</a:t>
            </a:r>
          </a:p>
          <a:p>
            <a:pPr marL="53975" indent="0">
              <a:buFont typeface="Wingdings 2" panose="05020102010507070707" pitchFamily="18" charset="2"/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&lt;p&gt;This is a &lt;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&gt;simple&lt;/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&gt; 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document.</a:t>
            </a:r>
          </a:p>
          <a:p>
            <a:pPr marL="53975" indent="0">
              <a:buFont typeface="Wingdings 2" panose="05020102010507070707" pitchFamily="18" charset="2"/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&lt;/html&gt;</a:t>
            </a:r>
            <a:endParaRPr lang="en-US" sz="1600" dirty="0">
              <a:latin typeface="Consolas" panose="020B0609020204030204" pitchFamily="49" charset="0"/>
            </a:endParaRPr>
          </a:p>
          <a:p>
            <a:pPr>
              <a:defRPr/>
            </a:pPr>
            <a:endParaRPr lang="en-US" sz="2400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0AE1868-1B5D-4FEE-9B13-E104F38EEE35}" type="slidenum">
              <a:rPr lang="mn-MN" altLang="en-US" smtClean="0">
                <a:solidFill>
                  <a:srgbClr val="B5A788"/>
                </a:solidFill>
                <a:latin typeface="Tahoma" panose="020B0604030504040204" pitchFamily="34" charset="0"/>
              </a:rPr>
              <a:pPr/>
              <a:t>31</a:t>
            </a:fld>
            <a:endParaRPr lang="mn-MN" altLang="en-US" smtClean="0">
              <a:solidFill>
                <a:srgbClr val="B5A788"/>
              </a:solidFill>
              <a:latin typeface="Tahoma" panose="020B0604030504040204" pitchFamily="34" charset="0"/>
            </a:endParaRPr>
          </a:p>
        </p:txBody>
      </p:sp>
      <p:pic>
        <p:nvPicPr>
          <p:cNvPr id="4506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3357563"/>
            <a:ext cx="48768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3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1438"/>
            <a:ext cx="8429625" cy="8572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dirty="0" smtClean="0"/>
              <a:t>A partial class hierarchy of document nodes</a:t>
            </a:r>
            <a:endParaRPr lang="en-US" sz="3200" dirty="0"/>
          </a:p>
        </p:txBody>
      </p:sp>
      <p:pic>
        <p:nvPicPr>
          <p:cNvPr id="46083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125538"/>
            <a:ext cx="8142288" cy="5129212"/>
          </a:xfrm>
        </p:spPr>
      </p:pic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7076244-FACC-4C0D-A5A0-C8FCDC8545A7}" type="slidenum">
              <a:rPr lang="mn-MN" altLang="en-US" smtClean="0">
                <a:solidFill>
                  <a:srgbClr val="B5A788"/>
                </a:solidFill>
                <a:latin typeface="Tahoma" panose="020B0604030504040204" pitchFamily="34" charset="0"/>
              </a:rPr>
              <a:pPr/>
              <a:t>32</a:t>
            </a:fld>
            <a:endParaRPr lang="mn-MN" altLang="en-US" smtClean="0">
              <a:solidFill>
                <a:srgbClr val="B5A788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98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1438"/>
            <a:ext cx="8429625" cy="857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Selecting Document Elements</a:t>
            </a:r>
            <a:endParaRPr lang="en-US" dirty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429625" cy="5429250"/>
          </a:xfrm>
        </p:spPr>
        <p:txBody>
          <a:bodyPr/>
          <a:lstStyle/>
          <a:p>
            <a:r>
              <a:rPr lang="en-US" altLang="en-US" sz="2400" smtClean="0"/>
              <a:t>id attribute</a:t>
            </a:r>
          </a:p>
          <a:p>
            <a:pPr lvl="1"/>
            <a:r>
              <a:rPr lang="en-US" altLang="en-US" sz="2000" smtClean="0">
                <a:latin typeface="Consolas" panose="020B0609020204030204" pitchFamily="49" charset="0"/>
              </a:rPr>
              <a:t>document.getElementById("section1");</a:t>
            </a:r>
          </a:p>
          <a:p>
            <a:r>
              <a:rPr lang="en-US" altLang="en-US" sz="2400" smtClean="0"/>
              <a:t>name attribute</a:t>
            </a:r>
          </a:p>
          <a:p>
            <a:pPr lvl="1"/>
            <a:r>
              <a:rPr lang="en-US" altLang="en-US" sz="2000" smtClean="0">
                <a:latin typeface="Consolas" panose="020B0609020204030204" pitchFamily="49" charset="0"/>
              </a:rPr>
              <a:t>var rbuttons = document.getElementsByName("favorite_color");</a:t>
            </a:r>
          </a:p>
          <a:p>
            <a:r>
              <a:rPr lang="en-US" altLang="en-US" sz="2400" smtClean="0"/>
              <a:t>tag name</a:t>
            </a:r>
          </a:p>
          <a:p>
            <a:pPr lvl="1"/>
            <a:r>
              <a:rPr lang="en-US" altLang="en-US" sz="2000" smtClean="0">
                <a:latin typeface="Consolas" panose="020B0609020204030204" pitchFamily="49" charset="0"/>
              </a:rPr>
              <a:t>var spans = document.getElementsByTagName("span");</a:t>
            </a:r>
          </a:p>
          <a:p>
            <a:r>
              <a:rPr lang="en-US" altLang="en-US" sz="2400" smtClean="0"/>
              <a:t>CSS class or classes</a:t>
            </a:r>
          </a:p>
          <a:p>
            <a:pPr lvl="1"/>
            <a:r>
              <a:rPr lang="en-US" altLang="en-US" sz="2000" smtClean="0">
                <a:latin typeface="Consolas" panose="020B0609020204030204" pitchFamily="49" charset="0"/>
              </a:rPr>
              <a:t>var warnings = document.getElementsByClassName("warning");</a:t>
            </a:r>
          </a:p>
          <a:p>
            <a:r>
              <a:rPr lang="en-US" altLang="en-US" sz="2400" smtClean="0"/>
              <a:t>CSS selector</a:t>
            </a:r>
          </a:p>
          <a:p>
            <a:pPr lvl="1"/>
            <a:r>
              <a:rPr lang="en-US" altLang="en-US" sz="2000" smtClean="0">
                <a:latin typeface="Consolas" panose="020B0609020204030204" pitchFamily="49" charset="0"/>
              </a:rPr>
              <a:t>querySelector() and querySelectorAll()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D4CDBE7-EF5F-42B0-8BCE-A544EE4B19CE}" type="slidenum">
              <a:rPr lang="mn-MN" altLang="en-US" smtClean="0">
                <a:solidFill>
                  <a:srgbClr val="B5A788"/>
                </a:solidFill>
                <a:latin typeface="Tahoma" panose="020B0604030504040204" pitchFamily="34" charset="0"/>
              </a:rPr>
              <a:pPr/>
              <a:t>33</a:t>
            </a:fld>
            <a:endParaRPr lang="mn-MN" altLang="en-US" smtClean="0">
              <a:solidFill>
                <a:srgbClr val="B5A788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7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1438"/>
            <a:ext cx="8429625" cy="857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Document Structure and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429625" cy="542925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Documents As Trees of Nodes</a:t>
            </a:r>
          </a:p>
          <a:p>
            <a:pPr lvl="1">
              <a:defRPr/>
            </a:pPr>
            <a:r>
              <a:rPr lang="en-US" sz="2000" dirty="0" err="1" smtClean="0">
                <a:latin typeface="Consolas" panose="020B0609020204030204" pitchFamily="49" charset="0"/>
              </a:rPr>
              <a:t>parentNode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/>
              <a:t>- The Node that is the parent of this one</a:t>
            </a:r>
          </a:p>
          <a:p>
            <a:pPr lvl="1">
              <a:defRPr/>
            </a:pPr>
            <a:r>
              <a:rPr lang="en-US" sz="2000" dirty="0" err="1" smtClean="0">
                <a:latin typeface="Consolas" panose="020B0609020204030204" pitchFamily="49" charset="0"/>
              </a:rPr>
              <a:t>childNodes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/>
              <a:t>- A read-only array-like object </a:t>
            </a:r>
            <a:endParaRPr lang="en-US" sz="2000" dirty="0" smtClean="0"/>
          </a:p>
          <a:p>
            <a:pPr lvl="1">
              <a:defRPr/>
            </a:pPr>
            <a:r>
              <a:rPr lang="en-US" sz="2000" dirty="0" err="1" smtClean="0">
                <a:latin typeface="Consolas" panose="020B0609020204030204" pitchFamily="49" charset="0"/>
              </a:rPr>
              <a:t>firstChild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</a:rPr>
              <a:t>lastChild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/>
              <a:t>- The first and last child nodes of a node </a:t>
            </a:r>
            <a:endParaRPr lang="en-US" sz="2000" dirty="0" smtClean="0"/>
          </a:p>
          <a:p>
            <a:pPr lvl="1">
              <a:defRPr/>
            </a:pPr>
            <a:r>
              <a:rPr lang="en-US" sz="2000" dirty="0" err="1" smtClean="0">
                <a:latin typeface="Consolas" panose="020B0609020204030204" pitchFamily="49" charset="0"/>
              </a:rPr>
              <a:t>nextSibling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</a:rPr>
              <a:t>previousSibling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/>
              <a:t>- The next and previous sibling node of a node. </a:t>
            </a:r>
            <a:endParaRPr lang="en-US" sz="2000" dirty="0" smtClean="0"/>
          </a:p>
          <a:p>
            <a:pPr lvl="1">
              <a:defRPr/>
            </a:pPr>
            <a:r>
              <a:rPr lang="en-US" sz="2000" dirty="0" err="1" smtClean="0">
                <a:latin typeface="Consolas" panose="020B0609020204030204" pitchFamily="49" charset="0"/>
              </a:rPr>
              <a:t>nodeType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/>
              <a:t>- The kind of node this </a:t>
            </a:r>
            <a:r>
              <a:rPr lang="en-US" sz="2000" dirty="0" smtClean="0"/>
              <a:t>is (Element node 1, Text node 3)</a:t>
            </a:r>
          </a:p>
          <a:p>
            <a:pPr lvl="1">
              <a:defRPr/>
            </a:pPr>
            <a:r>
              <a:rPr lang="en-US" sz="2000" dirty="0" err="1">
                <a:latin typeface="Consolas" panose="020B0609020204030204" pitchFamily="49" charset="0"/>
              </a:rPr>
              <a:t>nodeValue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/>
              <a:t>- The textual content of a Text or Comment node.</a:t>
            </a:r>
          </a:p>
          <a:p>
            <a:pPr lvl="1">
              <a:defRPr/>
            </a:pPr>
            <a:r>
              <a:rPr lang="en-US" sz="2000" dirty="0" err="1">
                <a:latin typeface="Consolas" panose="020B0609020204030204" pitchFamily="49" charset="0"/>
              </a:rPr>
              <a:t>nodeName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/>
              <a:t>- The tag name of an Element, converted to uppercase</a:t>
            </a:r>
            <a:r>
              <a:rPr lang="en-US" sz="2000" dirty="0" smtClean="0"/>
              <a:t>.</a:t>
            </a:r>
            <a:endParaRPr lang="en-US" sz="2000" dirty="0">
              <a:latin typeface="Consolas" panose="020B0609020204030204" pitchFamily="49" charset="0"/>
            </a:endParaRPr>
          </a:p>
          <a:p>
            <a:pPr marL="82550" indent="0">
              <a:buFont typeface="Wingdings 2" panose="05020102010507070707" pitchFamily="18" charset="2"/>
              <a:buNone/>
              <a:defRPr/>
            </a:pPr>
            <a:r>
              <a:rPr lang="en-US" sz="2400" dirty="0" smtClean="0"/>
              <a:t>For example,</a:t>
            </a:r>
          </a:p>
          <a:p>
            <a:pPr marL="349250" indent="0">
              <a:buFont typeface="Wingdings 2" panose="05020102010507070707" pitchFamily="18" charset="2"/>
              <a:buNone/>
              <a:defRPr/>
            </a:pPr>
            <a:r>
              <a:rPr lang="en-US" sz="2000" dirty="0" err="1" smtClean="0">
                <a:latin typeface="Consolas" panose="020B0609020204030204" pitchFamily="49" charset="0"/>
              </a:rPr>
              <a:t>document.childNodes</a:t>
            </a:r>
            <a:r>
              <a:rPr lang="en-US" sz="2000" dirty="0" smtClean="0">
                <a:latin typeface="Consolas" panose="020B0609020204030204" pitchFamily="49" charset="0"/>
              </a:rPr>
              <a:t>[0].</a:t>
            </a:r>
            <a:r>
              <a:rPr lang="en-US" sz="2000" dirty="0" err="1" smtClean="0">
                <a:latin typeface="Consolas" panose="020B0609020204030204" pitchFamily="49" charset="0"/>
              </a:rPr>
              <a:t>childNodes</a:t>
            </a:r>
            <a:r>
              <a:rPr lang="en-US" sz="2000" dirty="0" smtClean="0">
                <a:latin typeface="Consolas" panose="020B0609020204030204" pitchFamily="49" charset="0"/>
              </a:rPr>
              <a:t>[1];</a:t>
            </a:r>
          </a:p>
          <a:p>
            <a:pPr marL="349250" indent="0">
              <a:buFont typeface="Wingdings 2" panose="05020102010507070707" pitchFamily="18" charset="2"/>
              <a:buNone/>
              <a:defRPr/>
            </a:pPr>
            <a:r>
              <a:rPr lang="en-US" sz="2000" dirty="0" err="1" smtClean="0">
                <a:latin typeface="Consolas" panose="020B0609020204030204" pitchFamily="49" charset="0"/>
              </a:rPr>
              <a:t>document.firstChild.firstChild.nextSibling</a:t>
            </a:r>
            <a:r>
              <a:rPr lang="en-US" sz="2000" dirty="0" smtClean="0">
                <a:latin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CA3602-F577-4F02-94B4-FC663C261A08}" type="slidenum">
              <a:rPr lang="mn-MN" altLang="en-US" smtClean="0">
                <a:solidFill>
                  <a:srgbClr val="B5A788"/>
                </a:solidFill>
                <a:latin typeface="Tahoma" panose="020B0604030504040204" pitchFamily="34" charset="0"/>
              </a:rPr>
              <a:pPr/>
              <a:t>34</a:t>
            </a:fld>
            <a:endParaRPr lang="mn-MN" altLang="en-US" smtClean="0">
              <a:solidFill>
                <a:srgbClr val="B5A788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56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1438"/>
            <a:ext cx="8429625" cy="857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Document Structure and Traversal</a:t>
            </a:r>
            <a:endParaRPr lang="en-US" dirty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429625" cy="5429250"/>
          </a:xfrm>
        </p:spPr>
        <p:txBody>
          <a:bodyPr/>
          <a:lstStyle/>
          <a:p>
            <a:r>
              <a:rPr lang="en-US" altLang="en-US" sz="2400" smtClean="0"/>
              <a:t>Documents As Trees of Elements</a:t>
            </a:r>
          </a:p>
          <a:p>
            <a:pPr lvl="1"/>
            <a:r>
              <a:rPr lang="en-US" altLang="en-US" sz="2000" smtClean="0">
                <a:latin typeface="Consolas" panose="020B0609020204030204" pitchFamily="49" charset="0"/>
              </a:rPr>
              <a:t>firstElementChild, lastElementChild </a:t>
            </a:r>
            <a:r>
              <a:rPr lang="en-US" altLang="en-US" sz="2000" smtClean="0"/>
              <a:t>- Like firstChildand lastChild, but for Element children only</a:t>
            </a:r>
          </a:p>
          <a:p>
            <a:pPr lvl="1"/>
            <a:r>
              <a:rPr lang="en-US" altLang="en-US" sz="2000" smtClean="0">
                <a:latin typeface="Consolas" panose="020B0609020204030204" pitchFamily="49" charset="0"/>
              </a:rPr>
              <a:t>nextElementSibling, previousElementSibling </a:t>
            </a:r>
            <a:r>
              <a:rPr lang="en-US" altLang="en-US" sz="2000" smtClean="0"/>
              <a:t>- Like nextSiblingand previousSibling, but for Element siblings only </a:t>
            </a:r>
          </a:p>
          <a:p>
            <a:pPr lvl="1"/>
            <a:r>
              <a:rPr lang="en-US" altLang="en-US" sz="2000" smtClean="0">
                <a:latin typeface="Consolas" panose="020B0609020204030204" pitchFamily="49" charset="0"/>
              </a:rPr>
              <a:t>childElementCount </a:t>
            </a:r>
            <a:r>
              <a:rPr lang="en-US" altLang="en-US" sz="2000" smtClean="0"/>
              <a:t>- The number of element children. Returns the same value as children.length.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DCF2745-71B4-456D-BEBD-177E6460CB36}" type="slidenum">
              <a:rPr lang="mn-MN" altLang="en-US" smtClean="0">
                <a:solidFill>
                  <a:srgbClr val="B5A788"/>
                </a:solidFill>
                <a:latin typeface="Tahoma" panose="020B0604030504040204" pitchFamily="34" charset="0"/>
              </a:rPr>
              <a:pPr/>
              <a:t>35</a:t>
            </a:fld>
            <a:endParaRPr lang="mn-MN" altLang="en-US" smtClean="0">
              <a:solidFill>
                <a:srgbClr val="B5A788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6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1438"/>
            <a:ext cx="8429625" cy="85725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Creating, Inserting, and Deleting Nodes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429625" cy="5429250"/>
          </a:xfrm>
        </p:spPr>
        <p:txBody>
          <a:bodyPr/>
          <a:lstStyle/>
          <a:p>
            <a:pPr marL="82550" indent="0">
              <a:buFont typeface="Wingdings 2" panose="05020102010507070707" pitchFamily="18" charset="2"/>
              <a:buNone/>
              <a:defRPr/>
            </a:pPr>
            <a:r>
              <a:rPr lang="en-US" sz="1800" dirty="0" smtClean="0">
                <a:latin typeface="Consolas" panose="020B0609020204030204" pitchFamily="49" charset="0"/>
              </a:rPr>
              <a:t>// Asynchronously load and execute a script from a specified URL</a:t>
            </a:r>
          </a:p>
          <a:p>
            <a:pPr marL="82550" indent="0">
              <a:buFont typeface="Wingdings 2" panose="05020102010507070707" pitchFamily="18" charset="2"/>
              <a:buNone/>
              <a:defRPr/>
            </a:pPr>
            <a:r>
              <a:rPr lang="en-US" sz="1800" dirty="0" smtClean="0">
                <a:latin typeface="Consolas" panose="020B0609020204030204" pitchFamily="49" charset="0"/>
              </a:rPr>
              <a:t>function </a:t>
            </a:r>
            <a:r>
              <a:rPr lang="en-US" sz="1800" dirty="0" err="1" smtClean="0">
                <a:latin typeface="Consolas" panose="020B0609020204030204" pitchFamily="49" charset="0"/>
              </a:rPr>
              <a:t>loadasync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url</a:t>
            </a:r>
            <a:r>
              <a:rPr lang="en-US" sz="1800" dirty="0" smtClean="0">
                <a:latin typeface="Consolas" panose="020B0609020204030204" pitchFamily="49" charset="0"/>
              </a:rPr>
              <a:t>) { </a:t>
            </a:r>
          </a:p>
          <a:p>
            <a:pPr marL="403225" indent="0">
              <a:buFont typeface="Wingdings 2" panose="05020102010507070707" pitchFamily="18" charset="2"/>
              <a:buNone/>
              <a:defRPr/>
            </a:pPr>
            <a:r>
              <a:rPr lang="en-US" sz="1800" dirty="0" err="1" smtClean="0"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latin typeface="Consolas" panose="020B0609020204030204" pitchFamily="49" charset="0"/>
              </a:rPr>
              <a:t> head = </a:t>
            </a:r>
            <a:r>
              <a:rPr lang="en-US" sz="1800" dirty="0" err="1" smtClean="0">
                <a:latin typeface="Consolas" panose="020B0609020204030204" pitchFamily="49" charset="0"/>
              </a:rPr>
              <a:t>document.getElementsByTagName</a:t>
            </a:r>
            <a:r>
              <a:rPr lang="en-US" sz="1800" dirty="0" smtClean="0">
                <a:latin typeface="Consolas" panose="020B0609020204030204" pitchFamily="49" charset="0"/>
              </a:rPr>
              <a:t>("head")[0]; </a:t>
            </a:r>
          </a:p>
          <a:p>
            <a:pPr marL="403225" indent="0">
              <a:buFont typeface="Wingdings 2" panose="05020102010507070707" pitchFamily="18" charset="2"/>
              <a:buNone/>
              <a:defRPr/>
            </a:pPr>
            <a:r>
              <a:rPr lang="en-US" sz="1800" dirty="0" err="1" smtClean="0"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latin typeface="Consolas" panose="020B0609020204030204" pitchFamily="49" charset="0"/>
              </a:rPr>
              <a:t> s = </a:t>
            </a:r>
            <a:r>
              <a:rPr lang="en-US" sz="1800" dirty="0" err="1" smtClean="0">
                <a:latin typeface="Consolas" panose="020B0609020204030204" pitchFamily="49" charset="0"/>
              </a:rPr>
              <a:t>document.createElement</a:t>
            </a:r>
            <a:r>
              <a:rPr lang="en-US" sz="1800" dirty="0" smtClean="0">
                <a:latin typeface="Consolas" panose="020B0609020204030204" pitchFamily="49" charset="0"/>
              </a:rPr>
              <a:t>("script"); 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err="1" smtClean="0">
                <a:latin typeface="Consolas" panose="020B0609020204030204" pitchFamily="49" charset="0"/>
              </a:rPr>
              <a:t>s.src</a:t>
            </a:r>
            <a:r>
              <a:rPr lang="en-US" sz="1800" dirty="0" smtClean="0">
                <a:latin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</a:rPr>
              <a:t>url</a:t>
            </a:r>
            <a:r>
              <a:rPr lang="en-US" sz="1800" dirty="0" smtClean="0">
                <a:latin typeface="Consolas" panose="020B0609020204030204" pitchFamily="49" charset="0"/>
              </a:rPr>
              <a:t>; </a:t>
            </a:r>
          </a:p>
          <a:p>
            <a:pPr marL="403225" indent="0">
              <a:buFont typeface="Wingdings 2" panose="05020102010507070707" pitchFamily="18" charset="2"/>
              <a:buNone/>
              <a:defRPr/>
            </a:pPr>
            <a:r>
              <a:rPr lang="en-US" sz="1800" dirty="0" err="1" smtClean="0">
                <a:latin typeface="Consolas" panose="020B0609020204030204" pitchFamily="49" charset="0"/>
              </a:rPr>
              <a:t>head.appendChild</a:t>
            </a:r>
            <a:r>
              <a:rPr lang="en-US" sz="1800" dirty="0" smtClean="0">
                <a:latin typeface="Consolas" panose="020B0609020204030204" pitchFamily="49" charset="0"/>
              </a:rPr>
              <a:t>(s);</a:t>
            </a:r>
          </a:p>
          <a:p>
            <a:pPr marL="82550" indent="0">
              <a:buFont typeface="Wingdings 2" panose="05020102010507070707" pitchFamily="18" charset="2"/>
              <a:buNone/>
              <a:defRPr/>
            </a:pPr>
            <a:r>
              <a:rPr lang="en-US" sz="1800" dirty="0" smtClean="0"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r>
              <a:rPr lang="en-US" sz="2400" dirty="0" smtClean="0"/>
              <a:t>Removing and Replacing Nodes</a:t>
            </a:r>
          </a:p>
          <a:p>
            <a:pPr marL="403225" indent="0">
              <a:buFont typeface="Wingdings 2" panose="05020102010507070707" pitchFamily="18" charset="2"/>
              <a:buNone/>
              <a:defRPr/>
            </a:pPr>
            <a:r>
              <a:rPr lang="en-US" sz="1800" dirty="0" err="1" smtClean="0">
                <a:latin typeface="Consolas" panose="020B0609020204030204" pitchFamily="49" charset="0"/>
              </a:rPr>
              <a:t>n.parentNode.removeChild</a:t>
            </a:r>
            <a:r>
              <a:rPr lang="en-US" sz="1800" dirty="0" smtClean="0">
                <a:latin typeface="Consolas" panose="020B0609020204030204" pitchFamily="49" charset="0"/>
              </a:rPr>
              <a:t>(n);</a:t>
            </a:r>
          </a:p>
          <a:p>
            <a:pPr marL="403225" indent="0">
              <a:buFont typeface="Wingdings 2" panose="05020102010507070707" pitchFamily="18" charset="2"/>
              <a:buNone/>
              <a:defRPr/>
            </a:pPr>
            <a:r>
              <a:rPr lang="en-US" sz="1800" dirty="0" err="1" smtClean="0">
                <a:latin typeface="Consolas" panose="020B0609020204030204" pitchFamily="49" charset="0"/>
              </a:rPr>
              <a:t>n.parentNode.replaceChild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		</a:t>
            </a:r>
            <a:r>
              <a:rPr lang="en-US" sz="1800" dirty="0" err="1" smtClean="0">
                <a:latin typeface="Consolas" panose="020B0609020204030204" pitchFamily="49" charset="0"/>
              </a:rPr>
              <a:t>document.createTextNode</a:t>
            </a:r>
            <a:r>
              <a:rPr lang="en-US" sz="1800" dirty="0" smtClean="0">
                <a:latin typeface="Consolas" panose="020B0609020204030204" pitchFamily="49" charset="0"/>
              </a:rPr>
              <a:t>("[ REDACTED ]"), n);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D7F97E-2E76-4E96-8E29-567D3F084D5B}" type="slidenum">
              <a:rPr lang="mn-MN" altLang="en-US" smtClean="0">
                <a:solidFill>
                  <a:srgbClr val="B5A788"/>
                </a:solidFill>
                <a:latin typeface="Tahoma" panose="020B0604030504040204" pitchFamily="34" charset="0"/>
              </a:rPr>
              <a:pPr/>
              <a:t>36</a:t>
            </a:fld>
            <a:endParaRPr lang="mn-MN" altLang="en-US" smtClean="0">
              <a:solidFill>
                <a:srgbClr val="B5A788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60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1438"/>
            <a:ext cx="8429625" cy="85725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4. Scripting CSS</a:t>
            </a:r>
            <a:endParaRPr lang="en-US" dirty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429625" cy="5429250"/>
          </a:xfrm>
        </p:spPr>
        <p:txBody>
          <a:bodyPr/>
          <a:lstStyle/>
          <a:p>
            <a:r>
              <a:rPr lang="en-US" altLang="en-US" sz="2400" smtClean="0"/>
              <a:t>CSS styles can be scripted</a:t>
            </a:r>
          </a:p>
          <a:p>
            <a:r>
              <a:rPr lang="en-US" altLang="en-US" sz="2400" smtClean="0"/>
              <a:t>Scripted CSS enables a variety of interesting visual effects</a:t>
            </a:r>
          </a:p>
          <a:p>
            <a:pPr lvl="1"/>
            <a:r>
              <a:rPr lang="en-US" altLang="en-US" sz="2000" smtClean="0"/>
              <a:t>animated transitions where document content “slides in” from the right</a:t>
            </a:r>
          </a:p>
          <a:p>
            <a:pPr lvl="1"/>
            <a:r>
              <a:rPr lang="en-US" altLang="en-US" sz="2000" smtClean="0"/>
              <a:t>expanding and collapsing outline list</a:t>
            </a:r>
          </a:p>
          <a:p>
            <a:r>
              <a:rPr lang="en-US" altLang="en-US" sz="2400" smtClean="0"/>
              <a:t>the most important features of CSS are the properties that specify the </a:t>
            </a:r>
            <a:r>
              <a:rPr lang="en-US" altLang="en-US" sz="2400" b="1" smtClean="0"/>
              <a:t>visibility</a:t>
            </a:r>
            <a:r>
              <a:rPr lang="en-US" altLang="en-US" sz="2400" smtClean="0"/>
              <a:t>, </a:t>
            </a:r>
            <a:r>
              <a:rPr lang="en-US" altLang="en-US" sz="2400" b="1" smtClean="0"/>
              <a:t>size</a:t>
            </a:r>
            <a:r>
              <a:rPr lang="en-US" altLang="en-US" sz="2400" smtClean="0"/>
              <a:t>, and precise </a:t>
            </a:r>
            <a:r>
              <a:rPr lang="en-US" altLang="en-US" sz="2400" b="1" smtClean="0"/>
              <a:t>position</a:t>
            </a:r>
            <a:r>
              <a:rPr lang="en-US" altLang="en-US" sz="2400" smtClean="0"/>
              <a:t> of individual elements of a document</a:t>
            </a:r>
          </a:p>
          <a:p>
            <a:endParaRPr lang="en-US" altLang="en-US" sz="240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87C0788-9A85-42B8-BC5C-F4AC198DFB0D}" type="slidenum">
              <a:rPr lang="mn-MN" altLang="en-US" smtClean="0">
                <a:solidFill>
                  <a:srgbClr val="B5A788"/>
                </a:solidFill>
                <a:latin typeface="Tahoma" panose="020B0604030504040204" pitchFamily="34" charset="0"/>
              </a:rPr>
              <a:pPr/>
              <a:t>37</a:t>
            </a:fld>
            <a:endParaRPr lang="mn-MN" altLang="en-US" smtClean="0">
              <a:solidFill>
                <a:srgbClr val="B5A788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1438"/>
            <a:ext cx="8429625" cy="857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Important CSS Properties</a:t>
            </a:r>
            <a:endParaRPr lang="en-US" dirty="0"/>
          </a:p>
        </p:txBody>
      </p:sp>
      <p:pic>
        <p:nvPicPr>
          <p:cNvPr id="52227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1675" y="1125538"/>
            <a:ext cx="8175625" cy="5183187"/>
          </a:xfrm>
        </p:spPr>
      </p:pic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69BC1D0-FCE4-4302-8033-F9D3088DF0E3}" type="slidenum">
              <a:rPr lang="mn-MN" altLang="en-US" smtClean="0">
                <a:solidFill>
                  <a:srgbClr val="B5A788"/>
                </a:solidFill>
                <a:latin typeface="Tahoma" panose="020B0604030504040204" pitchFamily="34" charset="0"/>
              </a:rPr>
              <a:pPr/>
              <a:t>38</a:t>
            </a:fld>
            <a:endParaRPr lang="mn-MN" altLang="en-US" smtClean="0">
              <a:solidFill>
                <a:srgbClr val="B5A788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9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1438"/>
            <a:ext cx="8429625" cy="857250"/>
          </a:xfrm>
        </p:spPr>
        <p:txBody>
          <a:bodyPr/>
          <a:lstStyle/>
          <a:p>
            <a:pPr>
              <a:defRPr/>
            </a:pPr>
            <a:r>
              <a:rPr lang="en-US" dirty="0"/>
              <a:t>Scripting Inline Styles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429625" cy="5429250"/>
          </a:xfrm>
        </p:spPr>
        <p:txBody>
          <a:bodyPr/>
          <a:lstStyle/>
          <a:p>
            <a:pPr>
              <a:defRPr/>
            </a:pPr>
            <a:r>
              <a:rPr lang="en-US" altLang="en-US" sz="2400" dirty="0" smtClean="0"/>
              <a:t>Alter style attribute of individual document elements</a:t>
            </a:r>
          </a:p>
          <a:p>
            <a:pPr marL="403225" lvl="1" indent="0"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altLang="en-US" sz="1600" dirty="0" smtClean="0">
                <a:latin typeface="Consolas" panose="020B0609020204030204" pitchFamily="49" charset="0"/>
              </a:rPr>
              <a:t>	</a:t>
            </a:r>
            <a:r>
              <a:rPr lang="en-US" altLang="en-US" sz="1600" dirty="0" err="1" smtClean="0">
                <a:latin typeface="Consolas" panose="020B0609020204030204" pitchFamily="49" charset="0"/>
              </a:rPr>
              <a:t>e.style.position</a:t>
            </a:r>
            <a:r>
              <a:rPr lang="en-US" altLang="en-US" sz="1600" dirty="0" smtClean="0"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latin typeface="Consolas" panose="020B0609020204030204" pitchFamily="49" charset="0"/>
              </a:rPr>
              <a:t>= "absolute";</a:t>
            </a:r>
          </a:p>
          <a:p>
            <a:pPr marL="403225" lvl="1" indent="0"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altLang="en-US" sz="1600" dirty="0" smtClean="0">
                <a:latin typeface="Consolas" panose="020B0609020204030204" pitchFamily="49" charset="0"/>
              </a:rPr>
              <a:t>	</a:t>
            </a:r>
            <a:r>
              <a:rPr lang="en-US" altLang="en-US" sz="1600" dirty="0" err="1" smtClean="0">
                <a:latin typeface="Consolas" panose="020B0609020204030204" pitchFamily="49" charset="0"/>
              </a:rPr>
              <a:t>e.style.fontFamily</a:t>
            </a:r>
            <a:r>
              <a:rPr lang="en-US" altLang="en-US" sz="1600" dirty="0" smtClean="0"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latin typeface="Consolas" panose="020B0609020204030204" pitchFamily="49" charset="0"/>
              </a:rPr>
              <a:t>= "sans-serif";</a:t>
            </a:r>
          </a:p>
          <a:p>
            <a:pPr marL="403225" lvl="1" indent="0"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altLang="en-US" sz="1600" dirty="0" smtClean="0">
                <a:latin typeface="Consolas" panose="020B0609020204030204" pitchFamily="49" charset="0"/>
              </a:rPr>
              <a:t>	</a:t>
            </a:r>
            <a:r>
              <a:rPr lang="en-US" altLang="en-US" sz="1600" dirty="0" err="1" smtClean="0">
                <a:latin typeface="Consolas" panose="020B0609020204030204" pitchFamily="49" charset="0"/>
              </a:rPr>
              <a:t>e.style.backgroundColor</a:t>
            </a:r>
            <a:r>
              <a:rPr lang="en-US" altLang="en-US" sz="1600" dirty="0" smtClean="0"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latin typeface="Consolas" panose="020B0609020204030204" pitchFamily="49" charset="0"/>
              </a:rPr>
              <a:t>= "#</a:t>
            </a:r>
            <a:r>
              <a:rPr lang="en-US" altLang="en-US" sz="1600" dirty="0" err="1">
                <a:latin typeface="Consolas" panose="020B0609020204030204" pitchFamily="49" charset="0"/>
              </a:rPr>
              <a:t>ffffff</a:t>
            </a:r>
            <a:r>
              <a:rPr lang="en-US" altLang="en-US" sz="1600" dirty="0" smtClean="0">
                <a:latin typeface="Consolas" panose="020B0609020204030204" pitchFamily="49" charset="0"/>
              </a:rPr>
              <a:t>";</a:t>
            </a:r>
          </a:p>
          <a:p>
            <a:pPr marL="403225" lvl="1" indent="0">
              <a:buFont typeface="Wingdings" pitchFamily="2" charset="2"/>
              <a:buNone/>
              <a:tabLst>
                <a:tab pos="685800" algn="l"/>
              </a:tabLst>
              <a:defRPr/>
            </a:pPr>
            <a:r>
              <a:rPr lang="en-US" altLang="en-US" sz="1600" dirty="0" smtClean="0">
                <a:latin typeface="Consolas" panose="020B0609020204030204" pitchFamily="49" charset="0"/>
              </a:rPr>
              <a:t>	</a:t>
            </a:r>
            <a:r>
              <a:rPr lang="en-US" altLang="en-US" sz="1600" dirty="0" err="1" smtClean="0">
                <a:latin typeface="Consolas" panose="020B0609020204030204" pitchFamily="49" charset="0"/>
              </a:rPr>
              <a:t>e.style.left</a:t>
            </a:r>
            <a:r>
              <a:rPr lang="en-US" altLang="en-US" sz="1600" dirty="0" smtClean="0"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latin typeface="Consolas" panose="020B0609020204030204" pitchFamily="49" charset="0"/>
              </a:rPr>
              <a:t>= (</a:t>
            </a:r>
            <a:r>
              <a:rPr lang="en-US" altLang="en-US" sz="1600" dirty="0" smtClean="0">
                <a:latin typeface="Consolas" panose="020B0609020204030204" pitchFamily="49" charset="0"/>
              </a:rPr>
              <a:t>x0+left_margin+left_border+left_padding</a:t>
            </a:r>
            <a:r>
              <a:rPr lang="en-US" altLang="en-US" sz="1600" dirty="0">
                <a:latin typeface="Consolas" panose="020B0609020204030204" pitchFamily="49" charset="0"/>
              </a:rPr>
              <a:t>) </a:t>
            </a:r>
            <a:r>
              <a:rPr lang="en-US" altLang="en-US" sz="1600" dirty="0" smtClean="0">
                <a:latin typeface="Consolas" panose="020B0609020204030204" pitchFamily="49" charset="0"/>
              </a:rPr>
              <a:t>+ </a:t>
            </a:r>
            <a:r>
              <a:rPr lang="en-US" altLang="en-US" sz="1600" dirty="0"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latin typeface="Consolas" panose="020B0609020204030204" pitchFamily="49" charset="0"/>
              </a:rPr>
              <a:t>px</a:t>
            </a:r>
            <a:r>
              <a:rPr lang="en-US" altLang="en-US" sz="1600" dirty="0">
                <a:latin typeface="Consolas" panose="020B0609020204030204" pitchFamily="49" charset="0"/>
              </a:rPr>
              <a:t>";</a:t>
            </a:r>
            <a:endParaRPr lang="en-US" altLang="en-US" sz="1600" dirty="0" smtClean="0">
              <a:latin typeface="Consolas" panose="020B0609020204030204" pitchFamily="49" charset="0"/>
            </a:endParaRPr>
          </a:p>
          <a:p>
            <a:pPr lvl="1">
              <a:defRPr/>
            </a:pPr>
            <a:r>
              <a:rPr lang="en-US" altLang="en-US" sz="2000" dirty="0" smtClean="0">
                <a:latin typeface="Consolas" panose="020B0609020204030204" pitchFamily="49" charset="0"/>
              </a:rPr>
              <a:t>style</a:t>
            </a:r>
            <a:r>
              <a:rPr lang="en-US" altLang="en-US" sz="2000" dirty="0" smtClean="0"/>
              <a:t> is </a:t>
            </a:r>
            <a:r>
              <a:rPr lang="en-US" altLang="en-US" sz="2000" dirty="0" err="1" smtClean="0"/>
              <a:t>CSSStyleDeclaration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object</a:t>
            </a:r>
            <a:endParaRPr lang="en-US" altLang="en-US" sz="2000" dirty="0" smtClean="0"/>
          </a:p>
          <a:p>
            <a:pPr lvl="1">
              <a:defRPr/>
            </a:pPr>
            <a:r>
              <a:rPr lang="en-US" altLang="en-US" sz="2000" dirty="0" smtClean="0"/>
              <a:t>all values must be specified as strings</a:t>
            </a:r>
          </a:p>
          <a:p>
            <a:pPr lvl="1">
              <a:defRPr/>
            </a:pPr>
            <a:r>
              <a:rPr lang="en-US" altLang="en-US" sz="2000" dirty="0"/>
              <a:t>The </a:t>
            </a:r>
            <a:r>
              <a:rPr lang="en-US" altLang="en-US" sz="2000" dirty="0" smtClean="0"/>
              <a:t>style attribute </a:t>
            </a:r>
            <a:r>
              <a:rPr lang="en-US" altLang="en-US" sz="2000" dirty="0"/>
              <a:t>of an HTML element is its </a:t>
            </a:r>
            <a:r>
              <a:rPr lang="en-US" altLang="en-US" sz="2000" dirty="0" smtClean="0">
                <a:solidFill>
                  <a:srgbClr val="C00000"/>
                </a:solidFill>
              </a:rPr>
              <a:t>inline </a:t>
            </a:r>
            <a:r>
              <a:rPr lang="en-US" altLang="en-US" sz="2000" dirty="0">
                <a:solidFill>
                  <a:srgbClr val="C00000"/>
                </a:solidFill>
              </a:rPr>
              <a:t>style </a:t>
            </a:r>
            <a:r>
              <a:rPr lang="en-US" altLang="en-US" sz="2000" dirty="0"/>
              <a:t>(overrides any style)</a:t>
            </a:r>
            <a:endParaRPr lang="en-US" altLang="en-US" sz="2000" dirty="0" smtClean="0"/>
          </a:p>
          <a:p>
            <a:pPr>
              <a:defRPr/>
            </a:pPr>
            <a:r>
              <a:rPr lang="en-US" altLang="en-US" sz="2200" dirty="0" smtClean="0"/>
              <a:t>Or, using Element </a:t>
            </a:r>
            <a:r>
              <a:rPr lang="en-US" altLang="en-US" sz="2200" dirty="0" err="1" smtClean="0"/>
              <a:t>getAttribute</a:t>
            </a:r>
            <a:r>
              <a:rPr lang="en-US" altLang="en-US" sz="2200" dirty="0" smtClean="0"/>
              <a:t>() and </a:t>
            </a:r>
            <a:r>
              <a:rPr lang="en-US" altLang="en-US" sz="2200" dirty="0" err="1" smtClean="0"/>
              <a:t>setAttribute</a:t>
            </a:r>
            <a:r>
              <a:rPr lang="en-US" altLang="en-US" sz="2200" dirty="0" smtClean="0"/>
              <a:t>() methods, or use the </a:t>
            </a:r>
            <a:r>
              <a:rPr lang="en-US" altLang="en-US" sz="2200" dirty="0" err="1" smtClean="0"/>
              <a:t>cssText</a:t>
            </a:r>
            <a:r>
              <a:rPr lang="en-US" altLang="en-US" sz="2200" dirty="0" smtClean="0"/>
              <a:t> property of the </a:t>
            </a:r>
            <a:r>
              <a:rPr lang="en-US" altLang="en-US" sz="2200" dirty="0" err="1" smtClean="0"/>
              <a:t>CSSStyleDeclaration</a:t>
            </a:r>
            <a:r>
              <a:rPr lang="en-US" altLang="en-US" sz="2200" dirty="0" smtClean="0"/>
              <a:t> object</a:t>
            </a:r>
          </a:p>
          <a:p>
            <a:pPr>
              <a:defRPr/>
            </a:pPr>
            <a:r>
              <a:rPr lang="en-US" altLang="en-US" sz="2200" dirty="0" smtClean="0"/>
              <a:t>The most common uses of scripted CSS is to produce animated visual effects</a:t>
            </a:r>
          </a:p>
          <a:p>
            <a:pPr lvl="1">
              <a:defRPr/>
            </a:pPr>
            <a:r>
              <a:rPr lang="en-US" altLang="en-US" sz="2000" dirty="0"/>
              <a:t>by using </a:t>
            </a:r>
            <a:r>
              <a:rPr lang="en-US" altLang="en-US" sz="2000" dirty="0" err="1"/>
              <a:t>setTimeout</a:t>
            </a:r>
            <a:r>
              <a:rPr lang="en-US" altLang="en-US" sz="2000" dirty="0"/>
              <a:t>()or </a:t>
            </a:r>
            <a:r>
              <a:rPr lang="en-US" altLang="en-US" sz="2000" dirty="0" err="1"/>
              <a:t>setInterval</a:t>
            </a:r>
            <a:r>
              <a:rPr lang="en-US" altLang="en-US" sz="2000" dirty="0" smtClean="0"/>
              <a:t>()</a:t>
            </a:r>
          </a:p>
          <a:p>
            <a:pPr>
              <a:tabLst>
                <a:tab pos="631825" algn="l"/>
              </a:tabLst>
              <a:defRPr/>
            </a:pPr>
            <a:r>
              <a:rPr lang="en-US" altLang="en-US" sz="2200" dirty="0" smtClean="0"/>
              <a:t>for querying the styles 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>	</a:t>
            </a:r>
            <a:r>
              <a:rPr lang="en-US" altLang="en-US" sz="1800" dirty="0" err="1" smtClean="0">
                <a:latin typeface="Consolas" panose="020B0609020204030204" pitchFamily="49" charset="0"/>
              </a:rPr>
              <a:t>window.getComputedStyle</a:t>
            </a:r>
            <a:r>
              <a:rPr lang="en-US" altLang="en-US" sz="1800" dirty="0" smtClean="0">
                <a:latin typeface="Consolas" panose="020B0609020204030204" pitchFamily="49" charset="0"/>
              </a:rPr>
              <a:t>(element, null);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500BBE1-173A-4FC3-A0F2-B1F21C29489A}" type="slidenum">
              <a:rPr lang="mn-MN" altLang="en-US" smtClean="0">
                <a:solidFill>
                  <a:srgbClr val="B5A788"/>
                </a:solidFill>
                <a:latin typeface="Tahoma" panose="020B0604030504040204" pitchFamily="34" charset="0"/>
              </a:rPr>
              <a:pPr/>
              <a:t>39</a:t>
            </a:fld>
            <a:endParaRPr lang="mn-MN" altLang="en-US" smtClean="0">
              <a:solidFill>
                <a:srgbClr val="B5A788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87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1438"/>
            <a:ext cx="8429625" cy="857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JavaScript in Web Documents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429625" cy="5429250"/>
          </a:xfrm>
        </p:spPr>
        <p:txBody>
          <a:bodyPr/>
          <a:lstStyle/>
          <a:p>
            <a:r>
              <a:rPr lang="en-US" altLang="en-US" dirty="0" smtClean="0"/>
              <a:t>A  JavaScript program can traverse and manipulate  document content through the Document object and the Element objects it contains.</a:t>
            </a:r>
          </a:p>
          <a:p>
            <a:pPr lvl="1"/>
            <a:r>
              <a:rPr lang="en-US" altLang="en-US" dirty="0" smtClean="0"/>
              <a:t>can alter the presentation of that content by scripting CSS styles and classes</a:t>
            </a:r>
          </a:p>
          <a:p>
            <a:pPr lvl="1"/>
            <a:r>
              <a:rPr lang="en-US" altLang="en-US" dirty="0" smtClean="0"/>
              <a:t>can define the behavior of document elements by registering appropriate event handlers</a:t>
            </a:r>
          </a:p>
          <a:p>
            <a:r>
              <a:rPr lang="en-US" altLang="en-US" dirty="0" smtClean="0"/>
              <a:t>The combination of scriptable content, presentation, and behavior is called Dynamic HTML or DHTML</a:t>
            </a:r>
          </a:p>
          <a:p>
            <a:r>
              <a:rPr lang="en-US" altLang="en-US" dirty="0" smtClean="0"/>
              <a:t>The proper role of JavaScript is to enhance a user’s browsing experience, making it easier to obtain or transmit information.</a:t>
            </a:r>
          </a:p>
          <a:p>
            <a:pPr lvl="1"/>
            <a:r>
              <a:rPr lang="en-US" altLang="en-US" dirty="0" smtClean="0"/>
              <a:t>Create animations, Sort columns of table, Hide/show contents etc. 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EE5BEF7-C43F-4F3E-972C-978CA6C57BD1}" type="slidenum">
              <a:rPr lang="mn-MN" altLang="en-US" smtClean="0">
                <a:solidFill>
                  <a:srgbClr val="B5A788"/>
                </a:solidFill>
                <a:latin typeface="Tahoma" panose="020B0604030504040204" pitchFamily="34" charset="0"/>
              </a:rPr>
              <a:pPr/>
              <a:t>4</a:t>
            </a:fld>
            <a:endParaRPr lang="mn-MN" altLang="en-US" smtClean="0">
              <a:solidFill>
                <a:srgbClr val="B5A788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73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1438"/>
            <a:ext cx="8429625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Scripting CSS Classes and </a:t>
            </a:r>
            <a:r>
              <a:rPr lang="en-US" dirty="0" err="1" smtClean="0"/>
              <a:t>Stylesheets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429625" cy="542925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Changing an element’s </a:t>
            </a:r>
            <a:r>
              <a:rPr lang="en-US" sz="2400" dirty="0" smtClean="0">
                <a:latin typeface="Consolas" panose="020B0609020204030204" pitchFamily="49" charset="0"/>
              </a:rPr>
              <a:t>class</a:t>
            </a:r>
            <a:r>
              <a:rPr lang="mn-MN" sz="2400" dirty="0" smtClean="0"/>
              <a:t> </a:t>
            </a:r>
            <a:r>
              <a:rPr lang="en-US" sz="2400" dirty="0" smtClean="0"/>
              <a:t>changes the</a:t>
            </a:r>
            <a:r>
              <a:rPr lang="mn-MN" sz="2400" dirty="0" smtClean="0"/>
              <a:t> </a:t>
            </a:r>
            <a:r>
              <a:rPr lang="en-US" sz="2400" dirty="0" smtClean="0"/>
              <a:t>set of </a:t>
            </a:r>
            <a:r>
              <a:rPr lang="en-US" sz="2400" dirty="0" err="1" smtClean="0"/>
              <a:t>stylesheet</a:t>
            </a:r>
            <a:r>
              <a:rPr lang="en-US" sz="2400" dirty="0" smtClean="0"/>
              <a:t> selectors that apply to the element</a:t>
            </a:r>
          </a:p>
          <a:p>
            <a:pPr marL="403225" lvl="1" indent="0">
              <a:buFont typeface="Wingdings" pitchFamily="2" charset="2"/>
              <a:buNone/>
              <a:defRPr/>
            </a:pPr>
            <a:r>
              <a:rPr lang="en-US" sz="1800" dirty="0" err="1">
                <a:latin typeface="Consolas" panose="020B0609020204030204" pitchFamily="49" charset="0"/>
              </a:rPr>
              <a:t>e.className</a:t>
            </a:r>
            <a:r>
              <a:rPr lang="en-US" sz="1800" dirty="0">
                <a:latin typeface="Consolas" panose="020B0609020204030204" pitchFamily="49" charset="0"/>
              </a:rPr>
              <a:t> = "attention</a:t>
            </a:r>
            <a:r>
              <a:rPr lang="en-US" sz="1800" dirty="0" smtClean="0">
                <a:latin typeface="Consolas" panose="020B0609020204030204" pitchFamily="49" charset="0"/>
              </a:rPr>
              <a:t>"; // applying</a:t>
            </a:r>
          </a:p>
          <a:p>
            <a:pPr marL="403225" lvl="1" indent="0">
              <a:buFont typeface="Wingdings" pitchFamily="2" charset="2"/>
              <a:buNone/>
              <a:defRPr/>
            </a:pPr>
            <a:r>
              <a:rPr lang="en-US" sz="1800" dirty="0" err="1">
                <a:latin typeface="Consolas" panose="020B0609020204030204" pitchFamily="49" charset="0"/>
              </a:rPr>
              <a:t>e.className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smtClean="0">
                <a:latin typeface="Consolas" panose="020B0609020204030204" pitchFamily="49" charset="0"/>
              </a:rPr>
              <a:t>""; // releasing</a:t>
            </a:r>
          </a:p>
          <a:p>
            <a:pPr>
              <a:defRPr/>
            </a:pPr>
            <a:r>
              <a:rPr lang="en-US" sz="2400" dirty="0" smtClean="0"/>
              <a:t>the </a:t>
            </a:r>
            <a:r>
              <a:rPr lang="en-US" sz="2400" dirty="0" smtClean="0">
                <a:latin typeface="Consolas" panose="020B0609020204030204" pitchFamily="49" charset="0"/>
              </a:rPr>
              <a:t>class</a:t>
            </a:r>
            <a:r>
              <a:rPr lang="en-US" sz="2400" dirty="0" smtClean="0"/>
              <a:t> attribute holds a space-separated list of class names</a:t>
            </a:r>
          </a:p>
          <a:p>
            <a:pPr>
              <a:defRPr/>
            </a:pPr>
            <a:r>
              <a:rPr lang="en-US" sz="2400" dirty="0" smtClean="0"/>
              <a:t>two kinds of objects for scripting </a:t>
            </a:r>
            <a:r>
              <a:rPr lang="en-US" sz="2400" dirty="0" err="1" smtClean="0"/>
              <a:t>stylesheets</a:t>
            </a:r>
            <a:endParaRPr lang="en-US" sz="2400" dirty="0" smtClean="0"/>
          </a:p>
          <a:p>
            <a:pPr lvl="1">
              <a:defRPr/>
            </a:pPr>
            <a:r>
              <a:rPr lang="en-US" sz="2000" dirty="0">
                <a:latin typeface="Consolas" panose="020B0609020204030204" pitchFamily="49" charset="0"/>
              </a:rPr>
              <a:t>&lt;style</a:t>
            </a:r>
            <a:r>
              <a:rPr lang="en-US" sz="2000" dirty="0" smtClean="0">
                <a:latin typeface="Consolas" panose="020B0609020204030204" pitchFamily="49" charset="0"/>
              </a:rPr>
              <a:t>&gt;</a:t>
            </a:r>
            <a:r>
              <a:rPr lang="en-US" sz="2000" dirty="0" smtClean="0"/>
              <a:t> and 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latin typeface="Consolas" panose="020B0609020204030204" pitchFamily="49" charset="0"/>
              </a:rPr>
              <a:t>link&gt;</a:t>
            </a:r>
            <a:r>
              <a:rPr lang="en-US" sz="2000" dirty="0" smtClean="0"/>
              <a:t> elements</a:t>
            </a:r>
          </a:p>
          <a:p>
            <a:pPr lvl="1">
              <a:defRPr/>
            </a:pPr>
            <a:r>
              <a:rPr lang="en-US" sz="2000" dirty="0" err="1"/>
              <a:t>CSSStyleSheet</a:t>
            </a:r>
            <a:r>
              <a:rPr lang="en-US" sz="2000" dirty="0"/>
              <a:t> object (</a:t>
            </a:r>
            <a:r>
              <a:rPr lang="en-US" sz="2000" dirty="0" err="1" smtClean="0">
                <a:latin typeface="Consolas" panose="020B0609020204030204" pitchFamily="49" charset="0"/>
              </a:rPr>
              <a:t>document.styleSheets</a:t>
            </a:r>
            <a:r>
              <a:rPr lang="en-US" sz="2000" dirty="0"/>
              <a:t> property is a read-only array-like object</a:t>
            </a:r>
            <a:r>
              <a:rPr lang="en-US" sz="2000" dirty="0" smtClean="0"/>
              <a:t>)</a:t>
            </a:r>
          </a:p>
          <a:p>
            <a:pPr lvl="1">
              <a:defRPr/>
            </a:pPr>
            <a:r>
              <a:rPr lang="en-US" sz="2000" dirty="0" err="1">
                <a:latin typeface="Consolas" panose="020B0609020204030204" pitchFamily="49" charset="0"/>
              </a:rPr>
              <a:t>document.styleSheets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</a:rPr>
              <a:t>ss</a:t>
            </a:r>
            <a:r>
              <a:rPr lang="en-US" sz="2000" dirty="0">
                <a:latin typeface="Consolas" panose="020B0609020204030204" pitchFamily="49" charset="0"/>
              </a:rPr>
              <a:t>].disabled = true</a:t>
            </a:r>
            <a:r>
              <a:rPr lang="en-US" sz="2000" dirty="0" smtClean="0">
                <a:latin typeface="Consolas" panose="020B0609020204030204" pitchFamily="49" charset="0"/>
              </a:rPr>
              <a:t>;</a:t>
            </a:r>
          </a:p>
          <a:p>
            <a:pPr lvl="1">
              <a:defRPr/>
            </a:pPr>
            <a:r>
              <a:rPr lang="en-US" sz="2000" dirty="0" err="1"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firstRule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document.styleSheets</a:t>
            </a:r>
            <a:r>
              <a:rPr lang="en-US" sz="2000" dirty="0">
                <a:latin typeface="Consolas" panose="020B0609020204030204" pitchFamily="49" charset="0"/>
              </a:rPr>
              <a:t>[0].</a:t>
            </a:r>
            <a:r>
              <a:rPr lang="en-US" sz="2000" dirty="0" err="1">
                <a:latin typeface="Consolas" panose="020B0609020204030204" pitchFamily="49" charset="0"/>
              </a:rPr>
              <a:t>cssRules</a:t>
            </a:r>
            <a:r>
              <a:rPr lang="en-US" sz="2000" dirty="0">
                <a:latin typeface="Consolas" panose="020B0609020204030204" pitchFamily="49" charset="0"/>
              </a:rPr>
              <a:t>[0</a:t>
            </a:r>
            <a:r>
              <a:rPr lang="en-US" sz="2000" dirty="0" smtClean="0">
                <a:latin typeface="Consolas" panose="020B0609020204030204" pitchFamily="49" charset="0"/>
              </a:rPr>
              <a:t>];</a:t>
            </a:r>
          </a:p>
          <a:p>
            <a:pPr lvl="1">
              <a:defRPr/>
            </a:pPr>
            <a:r>
              <a:rPr lang="en-US" sz="2000" dirty="0" err="1">
                <a:latin typeface="Consolas" panose="020B0609020204030204" pitchFamily="49" charset="0"/>
              </a:rPr>
              <a:t>document.styleSheets</a:t>
            </a:r>
            <a:r>
              <a:rPr lang="en-US" sz="2000" dirty="0">
                <a:latin typeface="Consolas" panose="020B0609020204030204" pitchFamily="49" charset="0"/>
              </a:rPr>
              <a:t>[0].</a:t>
            </a:r>
            <a:r>
              <a:rPr lang="en-US" sz="2000" dirty="0" err="1">
                <a:latin typeface="Consolas" panose="020B0609020204030204" pitchFamily="49" charset="0"/>
              </a:rPr>
              <a:t>insertRule</a:t>
            </a:r>
            <a:r>
              <a:rPr lang="en-US" sz="2000" dirty="0">
                <a:latin typeface="Consolas" panose="020B0609020204030204" pitchFamily="49" charset="0"/>
              </a:rPr>
              <a:t>("H1 { text-weight: bold; }", 0</a:t>
            </a:r>
            <a:r>
              <a:rPr lang="en-US" sz="2000" dirty="0" smtClean="0">
                <a:latin typeface="Consolas" panose="020B0609020204030204" pitchFamily="49" charset="0"/>
              </a:rPr>
              <a:t>);</a:t>
            </a:r>
          </a:p>
          <a:p>
            <a:pPr lvl="1">
              <a:defRPr/>
            </a:pPr>
            <a:r>
              <a:rPr lang="en-US" sz="2000" dirty="0" smtClean="0"/>
              <a:t>For IE, </a:t>
            </a:r>
            <a:r>
              <a:rPr lang="en-US" sz="2000" dirty="0" err="1" smtClean="0"/>
              <a:t>addRule</a:t>
            </a:r>
            <a:r>
              <a:rPr lang="en-US" sz="2000" dirty="0" smtClean="0"/>
              <a:t> instead of </a:t>
            </a:r>
            <a:r>
              <a:rPr lang="en-US" sz="2000" dirty="0" err="1" smtClean="0"/>
              <a:t>insertRule</a:t>
            </a:r>
            <a:endParaRPr lang="en-US" sz="2000" dirty="0"/>
          </a:p>
          <a:p>
            <a:pPr>
              <a:defRPr/>
            </a:pPr>
            <a:endParaRPr lang="en-US" sz="2400" dirty="0" smtClean="0"/>
          </a:p>
          <a:p>
            <a:pPr lvl="1">
              <a:defRPr/>
            </a:pPr>
            <a:endParaRPr lang="en-US" sz="2000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38042C5-332E-4136-B8E4-069D28A3BF1A}" type="slidenum">
              <a:rPr lang="mn-MN" altLang="en-US" smtClean="0">
                <a:solidFill>
                  <a:srgbClr val="B5A788"/>
                </a:solidFill>
                <a:latin typeface="Tahoma" panose="020B0604030504040204" pitchFamily="34" charset="0"/>
              </a:rPr>
              <a:pPr/>
              <a:t>40</a:t>
            </a:fld>
            <a:endParaRPr lang="mn-MN" altLang="en-US" smtClean="0">
              <a:solidFill>
                <a:srgbClr val="B5A788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86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1438"/>
            <a:ext cx="8429625" cy="857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5. </a:t>
            </a:r>
            <a:r>
              <a:rPr lang="en-US" altLang="en-US" dirty="0" smtClean="0"/>
              <a:t>Scripted HTTP</a:t>
            </a:r>
            <a:endParaRPr lang="en-US" dirty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429625" cy="5429250"/>
          </a:xfrm>
        </p:spPr>
        <p:txBody>
          <a:bodyPr/>
          <a:lstStyle/>
          <a:p>
            <a:r>
              <a:rPr lang="en-US" altLang="en-US" sz="2000" i="1" dirty="0" smtClean="0"/>
              <a:t>Ajax</a:t>
            </a:r>
            <a:r>
              <a:rPr lang="mn-MN" altLang="en-US" sz="2000" dirty="0" smtClean="0"/>
              <a:t> </a:t>
            </a:r>
            <a:r>
              <a:rPr lang="en-US" altLang="en-US" sz="2000" dirty="0" smtClean="0"/>
              <a:t>describes an architecture for web applications that prominently features</a:t>
            </a:r>
            <a:r>
              <a:rPr lang="mn-MN" altLang="en-US" sz="2000" dirty="0" smtClean="0"/>
              <a:t> </a:t>
            </a:r>
            <a:r>
              <a:rPr lang="en-US" altLang="en-US" sz="2000" dirty="0" smtClean="0"/>
              <a:t>scripted HTTP</a:t>
            </a:r>
            <a:endParaRPr lang="mn-MN" altLang="en-US" sz="2000" dirty="0" smtClean="0"/>
          </a:p>
          <a:p>
            <a:pPr lvl="1"/>
            <a:r>
              <a:rPr lang="en-US" altLang="en-US" sz="1600" dirty="0" smtClean="0"/>
              <a:t>data exchange with a web server without causing pages to reload</a:t>
            </a:r>
            <a:endParaRPr lang="mn-MN" altLang="en-US" sz="1600" dirty="0" smtClean="0"/>
          </a:p>
          <a:p>
            <a:pPr lvl="1"/>
            <a:r>
              <a:rPr lang="en-US" altLang="en-US" sz="1600" dirty="0" smtClean="0"/>
              <a:t>more like traditional desktop applications</a:t>
            </a:r>
            <a:endParaRPr lang="mn-MN" altLang="en-US" sz="1600" dirty="0" smtClean="0"/>
          </a:p>
          <a:p>
            <a:r>
              <a:rPr lang="en-US" altLang="en-US" sz="2000" i="1" dirty="0" smtClean="0"/>
              <a:t>Comet</a:t>
            </a:r>
            <a:r>
              <a:rPr lang="en-US" altLang="en-US" sz="2000" dirty="0" smtClean="0"/>
              <a:t> refers to a related web application architecture </a:t>
            </a:r>
            <a:r>
              <a:rPr lang="en-US" altLang="en-US" sz="2000" dirty="0" smtClean="0"/>
              <a:t>that </a:t>
            </a:r>
            <a:r>
              <a:rPr lang="en-US" altLang="en-US" sz="2000" dirty="0" smtClean="0"/>
              <a:t>uses scripted</a:t>
            </a:r>
            <a:r>
              <a:rPr lang="mn-MN" altLang="en-US" sz="2000" dirty="0" smtClean="0"/>
              <a:t> </a:t>
            </a:r>
            <a:r>
              <a:rPr lang="en-US" altLang="en-US" sz="2000" dirty="0" smtClean="0"/>
              <a:t>HTTP</a:t>
            </a:r>
            <a:endParaRPr lang="mn-MN" altLang="en-US" sz="2000" dirty="0" smtClean="0"/>
          </a:p>
          <a:p>
            <a:pPr lvl="1"/>
            <a:r>
              <a:rPr lang="en-US" altLang="en-US" sz="1600" dirty="0" smtClean="0"/>
              <a:t>the reverse of Ajax</a:t>
            </a:r>
            <a:endParaRPr lang="mn-MN" altLang="en-US" sz="1600" dirty="0" smtClean="0"/>
          </a:p>
          <a:p>
            <a:pPr lvl="1"/>
            <a:r>
              <a:rPr lang="en-US" altLang="en-US" sz="1600" dirty="0" smtClean="0"/>
              <a:t>web server initiates the communication, asynchronously sending messages to the client</a:t>
            </a:r>
            <a:endParaRPr lang="mn-MN" altLang="en-US" sz="1600" dirty="0" smtClean="0"/>
          </a:p>
          <a:p>
            <a:pPr lvl="1"/>
            <a:r>
              <a:rPr lang="en-US" altLang="en-US" sz="1600" dirty="0" smtClean="0"/>
              <a:t>Ajax responds to these messages</a:t>
            </a:r>
          </a:p>
          <a:p>
            <a:pPr lvl="1"/>
            <a:r>
              <a:rPr lang="en-US" altLang="en-US" sz="1600" dirty="0" smtClean="0"/>
              <a:t>client to establish a connection to the server (using an Ajax transport) and for the server to keep this connection open until it needs to push a message. </a:t>
            </a:r>
          </a:p>
          <a:p>
            <a:pPr lvl="1"/>
            <a:r>
              <a:rPr lang="en-US" altLang="en-US" sz="1600" dirty="0" smtClean="0"/>
              <a:t>Each time the server sends a message, it closes the connection, which means message is properly received by the client.</a:t>
            </a:r>
          </a:p>
          <a:p>
            <a:pPr lvl="1"/>
            <a:r>
              <a:rPr lang="en-US" altLang="en-US" sz="1600" dirty="0" smtClean="0"/>
              <a:t>After processing the message, the client then immediately establishes a new connection for future messages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0E46A4-7292-4C62-8322-1EC0635502A8}" type="slidenum">
              <a:rPr lang="mn-MN" altLang="en-US" smtClean="0">
                <a:solidFill>
                  <a:srgbClr val="B5A788"/>
                </a:solidFill>
                <a:latin typeface="Tahoma" panose="020B0604030504040204" pitchFamily="34" charset="0"/>
              </a:rPr>
              <a:pPr/>
              <a:t>41</a:t>
            </a:fld>
            <a:endParaRPr lang="mn-MN" altLang="en-US" smtClean="0">
              <a:solidFill>
                <a:srgbClr val="B5A788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27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1438"/>
            <a:ext cx="8429625" cy="857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Encoding the Request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429625" cy="542925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Form-encoded requests</a:t>
            </a:r>
            <a:r>
              <a:rPr lang="mn-MN" sz="2400" dirty="0" smtClean="0"/>
              <a:t> </a:t>
            </a:r>
            <a:r>
              <a:rPr lang="en-US" sz="2400" dirty="0" smtClean="0"/>
              <a:t>(GET, POST)</a:t>
            </a:r>
          </a:p>
          <a:p>
            <a:pPr lvl="1">
              <a:defRPr/>
            </a:pPr>
            <a:r>
              <a:rPr lang="en-US" sz="2000" dirty="0" smtClean="0"/>
              <a:t>E.g., </a:t>
            </a:r>
            <a:r>
              <a:rPr lang="en-US" sz="2000" dirty="0" smtClean="0">
                <a:latin typeface="Consolas" panose="020B0609020204030204" pitchFamily="49" charset="0"/>
              </a:rPr>
              <a:t>find=</a:t>
            </a:r>
            <a:r>
              <a:rPr lang="en-US" sz="2000" dirty="0" err="1" smtClean="0">
                <a:latin typeface="Consolas" panose="020B0609020204030204" pitchFamily="49" charset="0"/>
              </a:rPr>
              <a:t>pizza&amp;zipcode</a:t>
            </a:r>
            <a:r>
              <a:rPr lang="en-US" sz="2000" dirty="0" smtClean="0">
                <a:latin typeface="Consolas" panose="020B0609020204030204" pitchFamily="49" charset="0"/>
              </a:rPr>
              <a:t>=02134&amp;radius=1km</a:t>
            </a:r>
          </a:p>
          <a:p>
            <a:pPr lvl="1">
              <a:defRPr/>
            </a:pPr>
            <a:r>
              <a:rPr lang="en-US" sz="2000" dirty="0" smtClean="0"/>
              <a:t>formal </a:t>
            </a:r>
            <a:r>
              <a:rPr lang="en-US" sz="2000" dirty="0"/>
              <a:t>MIME type: </a:t>
            </a:r>
            <a:r>
              <a:rPr lang="en-US" sz="2000" dirty="0" smtClean="0">
                <a:latin typeface="Consolas" panose="020B0609020204030204" pitchFamily="49" charset="0"/>
              </a:rPr>
              <a:t>application/x-www-form-</a:t>
            </a:r>
            <a:r>
              <a:rPr lang="en-US" sz="2000" dirty="0" err="1" smtClean="0">
                <a:latin typeface="Consolas" panose="020B0609020204030204" pitchFamily="49" charset="0"/>
              </a:rPr>
              <a:t>urlencoded</a:t>
            </a:r>
            <a:endParaRPr lang="mn-MN" sz="2000" dirty="0" smtClean="0">
              <a:latin typeface="Consolas" panose="020B0609020204030204" pitchFamily="49" charset="0"/>
            </a:endParaRPr>
          </a:p>
          <a:p>
            <a:pPr lvl="1">
              <a:defRPr/>
            </a:pPr>
            <a:r>
              <a:rPr lang="en-US" sz="2000" dirty="0"/>
              <a:t>set the “Content-Type” request header</a:t>
            </a:r>
            <a:endParaRPr lang="en-US" sz="2000" dirty="0" smtClean="0"/>
          </a:p>
          <a:p>
            <a:pPr marL="649287" lvl="2" indent="0">
              <a:buFont typeface="Courier New" pitchFamily="49" charset="0"/>
              <a:buNone/>
              <a:defRPr/>
            </a:pPr>
            <a:r>
              <a:rPr lang="nl-NL" sz="1400" dirty="0">
                <a:latin typeface="Consolas" panose="020B0609020204030204" pitchFamily="49" charset="0"/>
              </a:rPr>
              <a:t>{</a:t>
            </a:r>
          </a:p>
          <a:p>
            <a:pPr marL="914400" lvl="2" indent="0">
              <a:buFont typeface="Courier New" pitchFamily="49" charset="0"/>
              <a:buNone/>
              <a:defRPr/>
            </a:pPr>
            <a:r>
              <a:rPr lang="nl-NL" sz="1400" dirty="0">
                <a:latin typeface="Consolas" panose="020B0609020204030204" pitchFamily="49" charset="0"/>
              </a:rPr>
              <a:t>find: "pizza",</a:t>
            </a:r>
          </a:p>
          <a:p>
            <a:pPr marL="914400" lvl="2" indent="0">
              <a:buFont typeface="Courier New" pitchFamily="49" charset="0"/>
              <a:buNone/>
              <a:defRPr/>
            </a:pPr>
            <a:r>
              <a:rPr lang="nl-NL" sz="1400" dirty="0">
                <a:latin typeface="Consolas" panose="020B0609020204030204" pitchFamily="49" charset="0"/>
              </a:rPr>
              <a:t>zipcode: 02134,</a:t>
            </a:r>
          </a:p>
          <a:p>
            <a:pPr marL="914400" lvl="2" indent="0">
              <a:buFont typeface="Courier New" pitchFamily="49" charset="0"/>
              <a:buNone/>
              <a:defRPr/>
            </a:pPr>
            <a:r>
              <a:rPr lang="nl-NL" sz="1400" dirty="0">
                <a:latin typeface="Consolas" panose="020B0609020204030204" pitchFamily="49" charset="0"/>
              </a:rPr>
              <a:t>radius: "1km"</a:t>
            </a:r>
          </a:p>
          <a:p>
            <a:pPr marL="649287" lvl="2" indent="0">
              <a:buFont typeface="Courier New" pitchFamily="49" charset="0"/>
              <a:buNone/>
              <a:defRPr/>
            </a:pPr>
            <a:r>
              <a:rPr lang="nl-NL" sz="1400" dirty="0" smtClean="0">
                <a:latin typeface="Consolas" panose="020B0609020204030204" pitchFamily="49" charset="0"/>
              </a:rPr>
              <a:t>}</a:t>
            </a:r>
            <a:endParaRPr lang="mn-MN" sz="1400" dirty="0" smtClean="0">
              <a:latin typeface="Consolas" panose="020B0609020204030204" pitchFamily="49" charset="0"/>
            </a:endParaRPr>
          </a:p>
          <a:p>
            <a:pPr marL="649287" lvl="2" indent="0">
              <a:buFont typeface="Courier New" pitchFamily="49" charset="0"/>
              <a:buNone/>
              <a:defRPr/>
            </a:pPr>
            <a:endParaRPr lang="nl-NL" sz="1400" dirty="0" smtClean="0">
              <a:latin typeface="Consolas" panose="020B0609020204030204" pitchFamily="49" charset="0"/>
            </a:endParaRPr>
          </a:p>
          <a:p>
            <a:pPr marL="649287" lvl="2" indent="0">
              <a:buFont typeface="Courier New" pitchFamily="49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function </a:t>
            </a:r>
            <a:r>
              <a:rPr lang="en-US" sz="1400" dirty="0" err="1">
                <a:latin typeface="Consolas" panose="020B0609020204030204" pitchFamily="49" charset="0"/>
              </a:rPr>
              <a:t>encodeFormData</a:t>
            </a:r>
            <a:r>
              <a:rPr lang="en-US" sz="1400" dirty="0">
                <a:latin typeface="Consolas" panose="020B0609020204030204" pitchFamily="49" charset="0"/>
              </a:rPr>
              <a:t>(data) </a:t>
            </a:r>
            <a:r>
              <a:rPr lang="en-US" sz="1400" dirty="0" smtClean="0">
                <a:latin typeface="Consolas" panose="020B0609020204030204" pitchFamily="49" charset="0"/>
              </a:rPr>
              <a:t>{</a:t>
            </a:r>
          </a:p>
          <a:p>
            <a:pPr marL="914400" lvl="2" indent="0">
              <a:buFont typeface="Courier New" pitchFamily="49" charset="0"/>
              <a:buNone/>
              <a:defRPr/>
            </a:pPr>
            <a:r>
              <a:rPr lang="en-US" sz="1400" dirty="0" err="1">
                <a:latin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</a:rPr>
              <a:t> pairs = []; // To hold name=value pairs</a:t>
            </a:r>
          </a:p>
          <a:p>
            <a:pPr marL="914400" lvl="2" indent="0">
              <a:buFont typeface="Courier New" pitchFamily="49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for(</a:t>
            </a:r>
            <a:r>
              <a:rPr lang="en-US" sz="1400" dirty="0" err="1">
                <a:latin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</a:rPr>
              <a:t> name in data) { // For each name</a:t>
            </a:r>
          </a:p>
          <a:p>
            <a:pPr marL="1143000" lvl="2" indent="0">
              <a:buFont typeface="Courier New" pitchFamily="49" charset="0"/>
              <a:buNone/>
              <a:defRPr/>
            </a:pPr>
            <a:r>
              <a:rPr lang="en-US" sz="1400" dirty="0" err="1" smtClean="0"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value = data[name].</a:t>
            </a:r>
            <a:r>
              <a:rPr lang="en-US" sz="1400" dirty="0" err="1">
                <a:latin typeface="Consolas" panose="020B0609020204030204" pitchFamily="49" charset="0"/>
              </a:rPr>
              <a:t>toString</a:t>
            </a:r>
            <a:r>
              <a:rPr lang="en-US" sz="1400" dirty="0">
                <a:latin typeface="Consolas" panose="020B0609020204030204" pitchFamily="49" charset="0"/>
              </a:rPr>
              <a:t>(); // Value as string</a:t>
            </a:r>
          </a:p>
          <a:p>
            <a:pPr marL="1143000" lvl="2" indent="0">
              <a:buFont typeface="Courier New" pitchFamily="49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name = </a:t>
            </a:r>
            <a:r>
              <a:rPr lang="en-US" sz="1400" dirty="0" err="1">
                <a:latin typeface="Consolas" panose="020B0609020204030204" pitchFamily="49" charset="0"/>
              </a:rPr>
              <a:t>encodeURIComponent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name.replace</a:t>
            </a:r>
            <a:r>
              <a:rPr lang="en-US" sz="1400" dirty="0">
                <a:latin typeface="Consolas" panose="020B0609020204030204" pitchFamily="49" charset="0"/>
              </a:rPr>
              <a:t>(" ", "+")); // Encode name</a:t>
            </a:r>
          </a:p>
          <a:p>
            <a:pPr marL="1143000" lvl="2" indent="0">
              <a:buFont typeface="Courier New" pitchFamily="49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value = </a:t>
            </a:r>
            <a:r>
              <a:rPr lang="en-US" sz="1400" dirty="0" err="1">
                <a:latin typeface="Consolas" panose="020B0609020204030204" pitchFamily="49" charset="0"/>
              </a:rPr>
              <a:t>encodeURIComponent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value.replace</a:t>
            </a:r>
            <a:r>
              <a:rPr lang="en-US" sz="1400" dirty="0">
                <a:latin typeface="Consolas" panose="020B0609020204030204" pitchFamily="49" charset="0"/>
              </a:rPr>
              <a:t>(" ", "+")); // Encode value</a:t>
            </a:r>
          </a:p>
          <a:p>
            <a:pPr marL="1143000" lvl="2" indent="0">
              <a:buFont typeface="Courier New" pitchFamily="49" charset="0"/>
              <a:buNone/>
              <a:defRPr/>
            </a:pPr>
            <a:r>
              <a:rPr lang="en-US" sz="1400" dirty="0" err="1">
                <a:latin typeface="Consolas" panose="020B0609020204030204" pitchFamily="49" charset="0"/>
              </a:rPr>
              <a:t>pairs.push</a:t>
            </a:r>
            <a:r>
              <a:rPr lang="en-US" sz="1400" dirty="0">
                <a:latin typeface="Consolas" panose="020B0609020204030204" pitchFamily="49" charset="0"/>
              </a:rPr>
              <a:t>(name + "=" + value); // Remember name=value pair</a:t>
            </a:r>
          </a:p>
          <a:p>
            <a:pPr marL="914400" lvl="2" indent="0">
              <a:buFont typeface="Courier New" pitchFamily="49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Font typeface="Courier New" pitchFamily="49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return </a:t>
            </a:r>
            <a:r>
              <a:rPr lang="en-US" sz="1400" dirty="0" err="1">
                <a:latin typeface="Consolas" panose="020B0609020204030204" pitchFamily="49" charset="0"/>
              </a:rPr>
              <a:t>pairs.join</a:t>
            </a:r>
            <a:r>
              <a:rPr lang="en-US" sz="1400" dirty="0">
                <a:latin typeface="Consolas" panose="020B0609020204030204" pitchFamily="49" charset="0"/>
              </a:rPr>
              <a:t>('&amp;'); // Return joined pairs separated with &amp;</a:t>
            </a:r>
          </a:p>
          <a:p>
            <a:pPr marL="649287" lvl="2" indent="0">
              <a:buFont typeface="Courier New" pitchFamily="49" charset="0"/>
              <a:buNone/>
              <a:defRPr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BA3C510-498F-4EC4-9FE6-00BB0EEE61AC}" type="slidenum">
              <a:rPr lang="mn-MN" altLang="en-US" smtClean="0">
                <a:solidFill>
                  <a:srgbClr val="B5A788"/>
                </a:solidFill>
                <a:latin typeface="Tahoma" panose="020B0604030504040204" pitchFamily="34" charset="0"/>
              </a:rPr>
              <a:pPr/>
              <a:t>42</a:t>
            </a:fld>
            <a:endParaRPr lang="mn-MN" altLang="en-US" smtClean="0">
              <a:solidFill>
                <a:srgbClr val="B5A788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52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1438"/>
            <a:ext cx="8429625" cy="857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Encoding the Request Body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429625" cy="542925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JSON-encoded requests</a:t>
            </a:r>
          </a:p>
          <a:p>
            <a:pPr lvl="1">
              <a:defRPr/>
            </a:pPr>
            <a:r>
              <a:rPr lang="en-US" sz="2000" dirty="0" smtClean="0"/>
              <a:t>encode a request body using </a:t>
            </a:r>
            <a:r>
              <a:rPr lang="en-US" sz="2000" dirty="0" err="1" smtClean="0">
                <a:latin typeface="Consolas" panose="020B0609020204030204" pitchFamily="49" charset="0"/>
              </a:rPr>
              <a:t>JSON.stringify</a:t>
            </a:r>
            <a:r>
              <a:rPr lang="en-US" sz="2000" dirty="0" smtClean="0">
                <a:latin typeface="Consolas" panose="020B0609020204030204" pitchFamily="49" charset="0"/>
              </a:rPr>
              <a:t>()</a:t>
            </a:r>
          </a:p>
          <a:p>
            <a:pPr marL="82550" indent="0">
              <a:buFont typeface="Wingdings 2" panose="05020102010507070707" pitchFamily="18" charset="2"/>
              <a:buNone/>
              <a:defRPr/>
            </a:pPr>
            <a:endParaRPr lang="en-US" sz="1100" dirty="0">
              <a:latin typeface="Consolas" panose="020B0609020204030204" pitchFamily="49" charset="0"/>
            </a:endParaRPr>
          </a:p>
          <a:p>
            <a:pPr marL="82550" indent="0">
              <a:buFont typeface="Wingdings 2" panose="05020102010507070707" pitchFamily="18" charset="2"/>
              <a:buNone/>
              <a:defRPr/>
            </a:pPr>
            <a:r>
              <a:rPr lang="en-US" sz="1800" dirty="0" smtClean="0">
                <a:latin typeface="Consolas" panose="020B0609020204030204" pitchFamily="49" charset="0"/>
              </a:rPr>
              <a:t>function </a:t>
            </a:r>
            <a:r>
              <a:rPr lang="en-US" sz="1800" dirty="0" err="1" smtClean="0">
                <a:latin typeface="Consolas" panose="020B0609020204030204" pitchFamily="49" charset="0"/>
              </a:rPr>
              <a:t>postJSON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url</a:t>
            </a:r>
            <a:r>
              <a:rPr lang="en-US" sz="1800" dirty="0" smtClean="0">
                <a:latin typeface="Consolas" panose="020B0609020204030204" pitchFamily="49" charset="0"/>
              </a:rPr>
              <a:t>, data, callback) {</a:t>
            </a:r>
          </a:p>
          <a:p>
            <a:pPr marL="349250" indent="0">
              <a:buFont typeface="Wingdings 2" panose="05020102010507070707" pitchFamily="18" charset="2"/>
              <a:buNone/>
              <a:defRPr/>
            </a:pPr>
            <a:r>
              <a:rPr lang="en-US" sz="1800" dirty="0" err="1" smtClean="0"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latin typeface="Consolas" panose="020B0609020204030204" pitchFamily="49" charset="0"/>
              </a:rPr>
              <a:t> request = new </a:t>
            </a:r>
            <a:r>
              <a:rPr lang="en-US" sz="1800" dirty="0" err="1" smtClean="0">
                <a:latin typeface="Consolas" panose="020B0609020204030204" pitchFamily="49" charset="0"/>
              </a:rPr>
              <a:t>XMLHttpRequest</a:t>
            </a:r>
            <a:r>
              <a:rPr lang="en-US" sz="1800" dirty="0" smtClean="0">
                <a:latin typeface="Consolas" panose="020B0609020204030204" pitchFamily="49" charset="0"/>
              </a:rPr>
              <a:t>(); </a:t>
            </a:r>
          </a:p>
          <a:p>
            <a:pPr marL="349250" indent="0">
              <a:buFont typeface="Wingdings 2" panose="05020102010507070707" pitchFamily="18" charset="2"/>
              <a:buNone/>
              <a:defRPr/>
            </a:pPr>
            <a:r>
              <a:rPr lang="en-US" sz="1800" dirty="0" err="1" smtClean="0">
                <a:latin typeface="Consolas" panose="020B0609020204030204" pitchFamily="49" charset="0"/>
              </a:rPr>
              <a:t>request.open</a:t>
            </a:r>
            <a:r>
              <a:rPr lang="en-US" sz="1800" dirty="0" smtClean="0">
                <a:latin typeface="Consolas" panose="020B0609020204030204" pitchFamily="49" charset="0"/>
              </a:rPr>
              <a:t>("POST", </a:t>
            </a:r>
            <a:r>
              <a:rPr lang="en-US" sz="1800" dirty="0" err="1" smtClean="0">
                <a:latin typeface="Consolas" panose="020B0609020204030204" pitchFamily="49" charset="0"/>
              </a:rPr>
              <a:t>url</a:t>
            </a:r>
            <a:r>
              <a:rPr lang="en-US" sz="1800" dirty="0" smtClean="0">
                <a:latin typeface="Consolas" panose="020B0609020204030204" pitchFamily="49" charset="0"/>
              </a:rPr>
              <a:t>); // POST to the specified </a:t>
            </a:r>
            <a:r>
              <a:rPr lang="en-US" sz="1800" dirty="0" err="1" smtClean="0">
                <a:latin typeface="Consolas" panose="020B0609020204030204" pitchFamily="49" charset="0"/>
              </a:rPr>
              <a:t>url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marL="349250" indent="0">
              <a:buFont typeface="Wingdings 2" panose="05020102010507070707" pitchFamily="18" charset="2"/>
              <a:buNone/>
              <a:defRPr/>
            </a:pPr>
            <a:r>
              <a:rPr lang="en-US" sz="1800" dirty="0" err="1" smtClean="0">
                <a:latin typeface="Consolas" panose="020B0609020204030204" pitchFamily="49" charset="0"/>
              </a:rPr>
              <a:t>request.onreadystatechange</a:t>
            </a:r>
            <a:r>
              <a:rPr lang="en-US" sz="1800" dirty="0" smtClean="0">
                <a:latin typeface="Consolas" panose="020B0609020204030204" pitchFamily="49" charset="0"/>
              </a:rPr>
              <a:t> = function() {</a:t>
            </a:r>
          </a:p>
          <a:p>
            <a:pPr marL="349250" indent="0">
              <a:buFont typeface="Wingdings 2" panose="05020102010507070707" pitchFamily="18" charset="2"/>
              <a:buNone/>
              <a:defRPr/>
            </a:pPr>
            <a:r>
              <a:rPr lang="en-US" sz="1800" dirty="0" smtClean="0">
                <a:latin typeface="Consolas" panose="020B0609020204030204" pitchFamily="49" charset="0"/>
              </a:rPr>
              <a:t>if (</a:t>
            </a:r>
            <a:r>
              <a:rPr lang="en-US" sz="1800" dirty="0" err="1" smtClean="0">
                <a:latin typeface="Consolas" panose="020B0609020204030204" pitchFamily="49" charset="0"/>
              </a:rPr>
              <a:t>request.readyState</a:t>
            </a:r>
            <a:r>
              <a:rPr lang="en-US" sz="1800" dirty="0" smtClean="0">
                <a:latin typeface="Consolas" panose="020B0609020204030204" pitchFamily="49" charset="0"/>
              </a:rPr>
              <a:t> === 4 &amp;&amp; callback) </a:t>
            </a:r>
          </a:p>
          <a:p>
            <a:pPr marL="685800" indent="0">
              <a:buFont typeface="Wingdings 2" panose="05020102010507070707" pitchFamily="18" charset="2"/>
              <a:buNone/>
              <a:defRPr/>
            </a:pPr>
            <a:r>
              <a:rPr lang="en-US" sz="1800" dirty="0" smtClean="0">
                <a:latin typeface="Consolas" panose="020B0609020204030204" pitchFamily="49" charset="0"/>
              </a:rPr>
              <a:t>callback(request); // call the callback.</a:t>
            </a:r>
          </a:p>
          <a:p>
            <a:pPr marL="349250" indent="0">
              <a:buFont typeface="Wingdings 2" panose="05020102010507070707" pitchFamily="18" charset="2"/>
              <a:buNone/>
              <a:defRPr/>
            </a:pPr>
            <a:r>
              <a:rPr lang="en-US" sz="1800" dirty="0" smtClean="0">
                <a:latin typeface="Consolas" panose="020B0609020204030204" pitchFamily="49" charset="0"/>
              </a:rPr>
              <a:t>};</a:t>
            </a:r>
          </a:p>
          <a:p>
            <a:pPr marL="349250" indent="0">
              <a:buFont typeface="Wingdings 2" panose="05020102010507070707" pitchFamily="18" charset="2"/>
              <a:buNone/>
              <a:defRPr/>
            </a:pPr>
            <a:r>
              <a:rPr lang="en-US" sz="1800" dirty="0" err="1" smtClean="0">
                <a:latin typeface="Consolas" panose="020B0609020204030204" pitchFamily="49" charset="0"/>
              </a:rPr>
              <a:t>request.setRequestHeader</a:t>
            </a:r>
            <a:r>
              <a:rPr lang="en-US" sz="1800" dirty="0" smtClean="0">
                <a:latin typeface="Consolas" panose="020B0609020204030204" pitchFamily="49" charset="0"/>
              </a:rPr>
              <a:t>("Content-Type", "application/</a:t>
            </a:r>
            <a:r>
              <a:rPr lang="en-US" sz="1800" dirty="0" err="1" smtClean="0">
                <a:latin typeface="Consolas" panose="020B0609020204030204" pitchFamily="49" charset="0"/>
              </a:rPr>
              <a:t>json</a:t>
            </a:r>
            <a:r>
              <a:rPr lang="en-US" sz="1800" dirty="0" smtClean="0">
                <a:latin typeface="Consolas" panose="020B0609020204030204" pitchFamily="49" charset="0"/>
              </a:rPr>
              <a:t>");</a:t>
            </a:r>
          </a:p>
          <a:p>
            <a:pPr marL="349250" indent="0">
              <a:buFont typeface="Wingdings 2" panose="05020102010507070707" pitchFamily="18" charset="2"/>
              <a:buNone/>
              <a:defRPr/>
            </a:pPr>
            <a:r>
              <a:rPr lang="en-US" sz="1800" dirty="0" err="1" smtClean="0">
                <a:latin typeface="Consolas" panose="020B0609020204030204" pitchFamily="49" charset="0"/>
              </a:rPr>
              <a:t>request.send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JSON.stringify</a:t>
            </a:r>
            <a:r>
              <a:rPr lang="en-US" sz="1800" dirty="0" smtClean="0">
                <a:latin typeface="Consolas" panose="020B0609020204030204" pitchFamily="49" charset="0"/>
              </a:rPr>
              <a:t>(data));</a:t>
            </a:r>
          </a:p>
          <a:p>
            <a:pPr marL="82550" indent="0">
              <a:buFont typeface="Wingdings 2" panose="05020102010507070707" pitchFamily="18" charset="2"/>
              <a:buNone/>
              <a:defRPr/>
            </a:pPr>
            <a:r>
              <a:rPr lang="en-US" sz="1800" dirty="0" smtClean="0"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8E58AD9-7139-4BA9-A3AD-2DB0048F817C}" type="slidenum">
              <a:rPr lang="mn-MN" altLang="en-US" smtClean="0">
                <a:solidFill>
                  <a:srgbClr val="B5A788"/>
                </a:solidFill>
                <a:latin typeface="Tahoma" panose="020B0604030504040204" pitchFamily="34" charset="0"/>
              </a:rPr>
              <a:pPr/>
              <a:t>43</a:t>
            </a:fld>
            <a:endParaRPr lang="mn-MN" altLang="en-US" smtClean="0">
              <a:solidFill>
                <a:srgbClr val="B5A788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91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1438"/>
            <a:ext cx="8429625" cy="857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Encoding the Request Body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429625" cy="542925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XML-encoded requests</a:t>
            </a:r>
          </a:p>
          <a:p>
            <a:pPr lvl="1">
              <a:defRPr/>
            </a:pPr>
            <a:r>
              <a:rPr lang="en-US" sz="2000" dirty="0"/>
              <a:t>represent it as an XML document</a:t>
            </a:r>
            <a:endParaRPr lang="en-US" sz="2000" dirty="0" smtClean="0"/>
          </a:p>
          <a:p>
            <a:pPr marL="685800" lvl="1" indent="0">
              <a:buFont typeface="Wingdings" pitchFamily="2" charset="2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&lt;query</a:t>
            </a:r>
            <a:r>
              <a:rPr lang="en-US" sz="1600" dirty="0" smtClean="0">
                <a:latin typeface="Consolas" panose="020B0609020204030204" pitchFamily="49" charset="0"/>
              </a:rPr>
              <a:t>&gt;&lt;</a:t>
            </a:r>
            <a:r>
              <a:rPr lang="en-US" sz="1600" dirty="0">
                <a:latin typeface="Consolas" panose="020B0609020204030204" pitchFamily="49" charset="0"/>
              </a:rPr>
              <a:t>find </a:t>
            </a:r>
            <a:r>
              <a:rPr lang="en-US" sz="1600" dirty="0" err="1">
                <a:latin typeface="Consolas" panose="020B0609020204030204" pitchFamily="49" charset="0"/>
              </a:rPr>
              <a:t>zipcode</a:t>
            </a:r>
            <a:r>
              <a:rPr lang="en-US" sz="1600" dirty="0">
                <a:latin typeface="Consolas" panose="020B0609020204030204" pitchFamily="49" charset="0"/>
              </a:rPr>
              <a:t>="02134" radius="1km</a:t>
            </a:r>
            <a:r>
              <a:rPr lang="en-US" sz="1600" dirty="0" smtClean="0">
                <a:latin typeface="Consolas" panose="020B0609020204030204" pitchFamily="49" charset="0"/>
              </a:rPr>
              <a:t>"&gt;pizza&lt;/</a:t>
            </a:r>
            <a:r>
              <a:rPr lang="en-US" sz="1600" dirty="0">
                <a:latin typeface="Consolas" panose="020B0609020204030204" pitchFamily="49" charset="0"/>
              </a:rPr>
              <a:t>find</a:t>
            </a:r>
            <a:r>
              <a:rPr lang="en-US" sz="1600" dirty="0" smtClean="0">
                <a:latin typeface="Consolas" panose="020B0609020204030204" pitchFamily="49" charset="0"/>
              </a:rPr>
              <a:t>&gt;&lt;/</a:t>
            </a:r>
            <a:r>
              <a:rPr lang="en-US" sz="1600" dirty="0">
                <a:latin typeface="Consolas" panose="020B0609020204030204" pitchFamily="49" charset="0"/>
              </a:rPr>
              <a:t>query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</a:p>
          <a:p>
            <a:pPr marL="685800" lvl="1" indent="0">
              <a:buFont typeface="Wingdings" pitchFamily="2" charset="2"/>
              <a:buNone/>
              <a:defRPr/>
            </a:pPr>
            <a:endParaRPr lang="en-US" sz="1100" dirty="0" smtClean="0">
              <a:latin typeface="Consolas" panose="020B0609020204030204" pitchFamily="49" charset="0"/>
            </a:endParaRPr>
          </a:p>
          <a:p>
            <a:pPr marL="685800" lvl="1" indent="0">
              <a:buFont typeface="Wingdings" pitchFamily="2" charset="2"/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function </a:t>
            </a:r>
            <a:r>
              <a:rPr lang="en-US" sz="1600" dirty="0" err="1">
                <a:latin typeface="Consolas" panose="020B0609020204030204" pitchFamily="49" charset="0"/>
              </a:rPr>
              <a:t>postQuery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url</a:t>
            </a:r>
            <a:r>
              <a:rPr lang="en-US" sz="1600" dirty="0">
                <a:latin typeface="Consolas" panose="020B0609020204030204" pitchFamily="49" charset="0"/>
              </a:rPr>
              <a:t>, what, where, radius, callback) {</a:t>
            </a:r>
          </a:p>
          <a:p>
            <a:pPr marL="1035050" lvl="1" indent="0">
              <a:buFont typeface="Wingdings" pitchFamily="2" charset="2"/>
              <a:buNone/>
              <a:defRPr/>
            </a:pP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request = new </a:t>
            </a:r>
            <a:r>
              <a:rPr lang="en-US" sz="1600" dirty="0" err="1">
                <a:latin typeface="Consolas" panose="020B0609020204030204" pitchFamily="49" charset="0"/>
              </a:rPr>
              <a:t>XMLHttpRequest</a:t>
            </a:r>
            <a:r>
              <a:rPr lang="en-US" sz="1600" dirty="0">
                <a:latin typeface="Consolas" panose="020B0609020204030204" pitchFamily="49" charset="0"/>
              </a:rPr>
              <a:t>();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</a:rPr>
              <a:t>request.open</a:t>
            </a:r>
            <a:r>
              <a:rPr lang="en-US" sz="1600" dirty="0">
                <a:latin typeface="Consolas" panose="020B0609020204030204" pitchFamily="49" charset="0"/>
              </a:rPr>
              <a:t>("POST", </a:t>
            </a:r>
            <a:r>
              <a:rPr lang="en-US" sz="1600" dirty="0" err="1">
                <a:latin typeface="Consolas" panose="020B0609020204030204" pitchFamily="49" charset="0"/>
              </a:rPr>
              <a:t>url</a:t>
            </a:r>
            <a:r>
              <a:rPr lang="en-US" sz="1600" dirty="0">
                <a:latin typeface="Consolas" panose="020B0609020204030204" pitchFamily="49" charset="0"/>
              </a:rPr>
              <a:t>);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</a:rPr>
              <a:t>request.onreadystatechange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= function() {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request.readyState</a:t>
            </a:r>
            <a:r>
              <a:rPr lang="en-US" sz="1600" dirty="0">
                <a:latin typeface="Consolas" panose="020B0609020204030204" pitchFamily="49" charset="0"/>
              </a:rPr>
              <a:t> === 4 &amp;&amp; callback) callback(request);</a:t>
            </a:r>
          </a:p>
          <a:p>
            <a:pPr marL="1035050" lvl="1" indent="0">
              <a:buFont typeface="Wingdings" pitchFamily="2" charset="2"/>
              <a:buNone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};</a:t>
            </a:r>
          </a:p>
          <a:p>
            <a:pPr marL="685800" lvl="1" indent="0">
              <a:buFont typeface="Wingdings" pitchFamily="2" charset="2"/>
              <a:buNone/>
              <a:defRPr/>
            </a:pP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doc = </a:t>
            </a:r>
            <a:r>
              <a:rPr lang="en-US" sz="1600" dirty="0" err="1">
                <a:latin typeface="Consolas" panose="020B0609020204030204" pitchFamily="49" charset="0"/>
              </a:rPr>
              <a:t>document.implementation.createDocument</a:t>
            </a:r>
            <a:r>
              <a:rPr lang="en-US" sz="1600" dirty="0">
                <a:latin typeface="Consolas" panose="020B0609020204030204" pitchFamily="49" charset="0"/>
              </a:rPr>
              <a:t>("", "query", null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query = </a:t>
            </a:r>
            <a:r>
              <a:rPr lang="en-US" sz="1600" dirty="0" err="1">
                <a:latin typeface="Consolas" panose="020B0609020204030204" pitchFamily="49" charset="0"/>
              </a:rPr>
              <a:t>doc.documentElement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find = </a:t>
            </a:r>
            <a:r>
              <a:rPr lang="en-US" sz="1600" dirty="0" err="1">
                <a:latin typeface="Consolas" panose="020B0609020204030204" pitchFamily="49" charset="0"/>
              </a:rPr>
              <a:t>doc.createElement</a:t>
            </a:r>
            <a:r>
              <a:rPr lang="en-US" sz="1600" dirty="0">
                <a:latin typeface="Consolas" panose="020B0609020204030204" pitchFamily="49" charset="0"/>
              </a:rPr>
              <a:t>("</a:t>
            </a:r>
            <a:r>
              <a:rPr lang="en-US" sz="1600" dirty="0" smtClean="0">
                <a:latin typeface="Consolas" panose="020B0609020204030204" pitchFamily="49" charset="0"/>
              </a:rPr>
              <a:t>find"); 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</a:rPr>
              <a:t>query.appendChild</a:t>
            </a:r>
            <a:r>
              <a:rPr lang="en-US" sz="1600" dirty="0" smtClean="0">
                <a:latin typeface="Consolas" panose="020B0609020204030204" pitchFamily="49" charset="0"/>
              </a:rPr>
              <a:t>(find</a:t>
            </a:r>
            <a:r>
              <a:rPr lang="en-US" sz="1600" dirty="0">
                <a:latin typeface="Consolas" panose="020B0609020204030204" pitchFamily="49" charset="0"/>
              </a:rPr>
              <a:t>);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</a:rPr>
              <a:t>find.setAttribute</a:t>
            </a:r>
            <a:r>
              <a:rPr lang="en-US" sz="1600" dirty="0">
                <a:latin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</a:rPr>
              <a:t>zipcode</a:t>
            </a:r>
            <a:r>
              <a:rPr lang="en-US" sz="1600" dirty="0">
                <a:latin typeface="Consolas" panose="020B0609020204030204" pitchFamily="49" charset="0"/>
              </a:rPr>
              <a:t>", where);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</a:rPr>
              <a:t>find.setAttribute</a:t>
            </a:r>
            <a:r>
              <a:rPr lang="en-US" sz="1600" dirty="0">
                <a:latin typeface="Consolas" panose="020B0609020204030204" pitchFamily="49" charset="0"/>
              </a:rPr>
              <a:t>("radius", radius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</a:rPr>
              <a:t>find.appendChild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doc.createTextNode</a:t>
            </a:r>
            <a:r>
              <a:rPr lang="en-US" sz="1600" dirty="0" smtClean="0">
                <a:latin typeface="Consolas" panose="020B0609020204030204" pitchFamily="49" charset="0"/>
              </a:rPr>
              <a:t>(what</a:t>
            </a:r>
            <a:r>
              <a:rPr lang="en-US" sz="1600" dirty="0">
                <a:latin typeface="Consolas" panose="020B0609020204030204" pitchFamily="49" charset="0"/>
              </a:rPr>
              <a:t>));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</a:rPr>
              <a:t>request.send</a:t>
            </a:r>
            <a:r>
              <a:rPr lang="en-US" sz="1600" dirty="0" smtClean="0">
                <a:latin typeface="Consolas" panose="020B0609020204030204" pitchFamily="49" charset="0"/>
              </a:rPr>
              <a:t>(doc</a:t>
            </a:r>
            <a:r>
              <a:rPr lang="en-US" sz="1600" dirty="0">
                <a:latin typeface="Consolas" panose="020B0609020204030204" pitchFamily="49" charset="0"/>
              </a:rPr>
              <a:t>); </a:t>
            </a:r>
          </a:p>
          <a:p>
            <a:pPr marL="685800" lvl="1" indent="0">
              <a:buFont typeface="Wingdings" pitchFamily="2" charset="2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96604EF-FB6C-4534-ACCC-B77CDB8B756B}" type="slidenum">
              <a:rPr lang="mn-MN" altLang="en-US" smtClean="0">
                <a:solidFill>
                  <a:srgbClr val="B5A788"/>
                </a:solidFill>
                <a:latin typeface="Tahoma" panose="020B0604030504040204" pitchFamily="34" charset="0"/>
              </a:rPr>
              <a:pPr/>
              <a:t>44</a:t>
            </a:fld>
            <a:endParaRPr lang="mn-MN" altLang="en-US" smtClean="0">
              <a:solidFill>
                <a:srgbClr val="B5A788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70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1438"/>
            <a:ext cx="8429625" cy="857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Cross-Origin HTTP Requests</a:t>
            </a:r>
            <a:endParaRPr lang="en-US" dirty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429625" cy="5429250"/>
          </a:xfrm>
        </p:spPr>
        <p:txBody>
          <a:bodyPr/>
          <a:lstStyle/>
          <a:p>
            <a:r>
              <a:rPr lang="en-US" altLang="en-US" sz="2400" smtClean="0"/>
              <a:t>issue HTTP requests only to the server from which the document that uses it was downloaded</a:t>
            </a:r>
          </a:p>
          <a:p>
            <a:r>
              <a:rPr lang="en-US" altLang="en-US" sz="2400" smtClean="0"/>
              <a:t>can use cross-origin URLs with &lt;form&gt; and &lt;iframe&gt; elements</a:t>
            </a:r>
          </a:p>
          <a:p>
            <a:r>
              <a:rPr lang="en-US" altLang="en-US" sz="2400" smtClean="0"/>
              <a:t>the same-origin policy cannot allow XMLHttpRequest to make cross origin requests</a:t>
            </a:r>
          </a:p>
          <a:p>
            <a:r>
              <a:rPr lang="en-US" altLang="en-US" sz="2400" smtClean="0"/>
              <a:t>XHR2 allows cross-origin requests to websites that opt-in by sending appropriate CORS (Cross-Origin Resource Sharing) headers in their HTTP responses</a:t>
            </a:r>
          </a:p>
          <a:p>
            <a:pPr lvl="1"/>
            <a:r>
              <a:rPr lang="en-US" altLang="en-US" sz="2000" smtClean="0"/>
              <a:t>Browser: </a:t>
            </a:r>
            <a:r>
              <a:rPr lang="en-US" altLang="en-US" sz="2000" smtClean="0">
                <a:latin typeface="Consolas" panose="020B0609020204030204" pitchFamily="49" charset="0"/>
              </a:rPr>
              <a:t>Origin: http://www.example.com</a:t>
            </a:r>
          </a:p>
          <a:p>
            <a:pPr lvl="1"/>
            <a:r>
              <a:rPr lang="en-US" altLang="en-US" sz="2000" smtClean="0"/>
              <a:t>Server</a:t>
            </a:r>
            <a:r>
              <a:rPr lang="en-US" altLang="en-US" sz="2000" smtClean="0">
                <a:latin typeface="Consolas" panose="020B0609020204030204" pitchFamily="49" charset="0"/>
              </a:rPr>
              <a:t>: Access-Control-Allow-Origin: http://network.com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60D17C3-3427-4464-A527-CD9D9D325976}" type="slidenum">
              <a:rPr lang="mn-MN" altLang="en-US" smtClean="0">
                <a:solidFill>
                  <a:srgbClr val="B5A788"/>
                </a:solidFill>
                <a:latin typeface="Tahoma" panose="020B0604030504040204" pitchFamily="34" charset="0"/>
              </a:rPr>
              <a:pPr/>
              <a:t>45</a:t>
            </a:fld>
            <a:endParaRPr lang="mn-MN" altLang="en-US" smtClean="0">
              <a:solidFill>
                <a:srgbClr val="B5A788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0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1438"/>
            <a:ext cx="8429625" cy="85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JSON </a:t>
            </a:r>
            <a:r>
              <a:rPr lang="en-US" sz="4400" dirty="0" smtClean="0"/>
              <a:t>(JavaScript Object Notation)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429625" cy="5429250"/>
          </a:xfrm>
        </p:spPr>
        <p:txBody>
          <a:bodyPr/>
          <a:lstStyle/>
          <a:p>
            <a:pPr>
              <a:defRPr/>
            </a:pPr>
            <a:r>
              <a:rPr lang="en-US" sz="2400" b="1" dirty="0"/>
              <a:t>JSON</a:t>
            </a:r>
            <a:r>
              <a:rPr lang="en-US" sz="2400" dirty="0"/>
              <a:t> </a:t>
            </a:r>
            <a:r>
              <a:rPr lang="en-US" sz="2400" dirty="0" smtClean="0"/>
              <a:t> </a:t>
            </a:r>
            <a:r>
              <a:rPr lang="en-US" sz="2400" dirty="0"/>
              <a:t>is a lightweight data-interchange format</a:t>
            </a:r>
            <a:r>
              <a:rPr lang="en-US" sz="2400" dirty="0" smtClean="0"/>
              <a:t>.</a:t>
            </a:r>
          </a:p>
          <a:p>
            <a:pPr lvl="1">
              <a:defRPr/>
            </a:pPr>
            <a:r>
              <a:rPr lang="en-US" sz="2000" dirty="0" smtClean="0"/>
              <a:t>easy </a:t>
            </a:r>
            <a:r>
              <a:rPr lang="en-US" sz="2000" dirty="0"/>
              <a:t>for humans to read and write</a:t>
            </a:r>
            <a:r>
              <a:rPr lang="en-US" sz="2000" dirty="0" smtClean="0"/>
              <a:t>.</a:t>
            </a:r>
          </a:p>
          <a:p>
            <a:pPr lvl="1">
              <a:defRPr/>
            </a:pPr>
            <a:r>
              <a:rPr lang="en-US" sz="2000" dirty="0" smtClean="0"/>
              <a:t>easy </a:t>
            </a:r>
            <a:r>
              <a:rPr lang="en-US" sz="2000" dirty="0"/>
              <a:t>for machines to parse and generate</a:t>
            </a:r>
            <a:r>
              <a:rPr lang="en-US" sz="2000" dirty="0" smtClean="0"/>
              <a:t>.</a:t>
            </a:r>
          </a:p>
          <a:p>
            <a:pPr lvl="1">
              <a:defRPr/>
            </a:pPr>
            <a:r>
              <a:rPr lang="en-US" sz="2000" dirty="0" smtClean="0"/>
              <a:t>subset </a:t>
            </a:r>
            <a:r>
              <a:rPr lang="en-US" sz="2000" dirty="0"/>
              <a:t>of the </a:t>
            </a:r>
            <a:r>
              <a:rPr lang="en-US" sz="2000" dirty="0">
                <a:hlinkClick r:id="rId2"/>
              </a:rPr>
              <a:t>JavaScript Programming </a:t>
            </a:r>
            <a:r>
              <a:rPr lang="en-US" sz="2000" dirty="0" smtClean="0">
                <a:hlinkClick r:id="rId2"/>
              </a:rPr>
              <a:t>Language</a:t>
            </a:r>
            <a:endParaRPr lang="en-US" sz="2000" dirty="0" smtClean="0"/>
          </a:p>
          <a:p>
            <a:pPr>
              <a:defRPr/>
            </a:pPr>
            <a:r>
              <a:rPr lang="en-US" sz="2400" dirty="0"/>
              <a:t>JSON is built on two </a:t>
            </a:r>
            <a:r>
              <a:rPr lang="en-US" sz="2400" dirty="0" smtClean="0"/>
              <a:t>structures</a:t>
            </a:r>
          </a:p>
          <a:p>
            <a:pPr lvl="2">
              <a:defRPr/>
            </a:pPr>
            <a:r>
              <a:rPr lang="en-US" sz="2000" dirty="0"/>
              <a:t>A </a:t>
            </a:r>
            <a:r>
              <a:rPr lang="en-US" sz="2000" b="1" dirty="0"/>
              <a:t>collection of name/value pairs</a:t>
            </a:r>
            <a:r>
              <a:rPr lang="en-US" sz="2000" dirty="0"/>
              <a:t>. In various languages, this is realized as an </a:t>
            </a:r>
            <a:r>
              <a:rPr lang="en-US" sz="2000" i="1" dirty="0"/>
              <a:t>object</a:t>
            </a:r>
            <a:r>
              <a:rPr lang="en-US" sz="2000" dirty="0"/>
              <a:t>, record, </a:t>
            </a:r>
            <a:r>
              <a:rPr lang="en-US" sz="2000" dirty="0" err="1"/>
              <a:t>struct</a:t>
            </a:r>
            <a:r>
              <a:rPr lang="en-US" sz="2000" dirty="0"/>
              <a:t>, dictionary, hash table, keyed list, or associative array.</a:t>
            </a:r>
          </a:p>
          <a:p>
            <a:pPr lvl="2">
              <a:defRPr/>
            </a:pPr>
            <a:r>
              <a:rPr lang="en-US" sz="2000" dirty="0"/>
              <a:t>An </a:t>
            </a:r>
            <a:r>
              <a:rPr lang="en-US" sz="2000" b="1" dirty="0"/>
              <a:t>ordered list of values</a:t>
            </a:r>
            <a:r>
              <a:rPr lang="en-US" sz="2000" dirty="0"/>
              <a:t>. In most languages, this is realized as an </a:t>
            </a:r>
            <a:r>
              <a:rPr lang="en-US" sz="2000" i="1" dirty="0"/>
              <a:t>array</a:t>
            </a:r>
            <a:r>
              <a:rPr lang="en-US" sz="2000" dirty="0"/>
              <a:t>, vector, list, or sequence</a:t>
            </a:r>
            <a:r>
              <a:rPr lang="en-US" sz="2000" dirty="0" smtClean="0"/>
              <a:t>.</a:t>
            </a:r>
          </a:p>
          <a:p>
            <a:pPr>
              <a:defRPr/>
            </a:pPr>
            <a:r>
              <a:rPr lang="en-US" sz="2800" dirty="0"/>
              <a:t>universal data structures</a:t>
            </a:r>
          </a:p>
          <a:p>
            <a:pPr marL="649287" lvl="2" indent="0">
              <a:buFont typeface="Courier New" pitchFamily="49" charset="0"/>
              <a:buNone/>
              <a:defRPr/>
            </a:pPr>
            <a:r>
              <a:rPr lang="nl-NL" sz="1400" dirty="0">
                <a:latin typeface="Consolas" panose="020B0609020204030204" pitchFamily="49" charset="0"/>
              </a:rPr>
              <a:t>{</a:t>
            </a:r>
          </a:p>
          <a:p>
            <a:pPr marL="914400" lvl="2" indent="0">
              <a:buFont typeface="Courier New" pitchFamily="49" charset="0"/>
              <a:buNone/>
              <a:defRPr/>
            </a:pPr>
            <a:r>
              <a:rPr lang="nl-NL" sz="1400" dirty="0">
                <a:latin typeface="Consolas" panose="020B0609020204030204" pitchFamily="49" charset="0"/>
              </a:rPr>
              <a:t>find: "pizza",</a:t>
            </a:r>
          </a:p>
          <a:p>
            <a:pPr marL="914400" lvl="2" indent="0">
              <a:buFont typeface="Courier New" pitchFamily="49" charset="0"/>
              <a:buNone/>
              <a:defRPr/>
            </a:pPr>
            <a:r>
              <a:rPr lang="nl-NL" sz="1400" dirty="0">
                <a:latin typeface="Consolas" panose="020B0609020204030204" pitchFamily="49" charset="0"/>
              </a:rPr>
              <a:t>zipcode: 02134,</a:t>
            </a:r>
          </a:p>
          <a:p>
            <a:pPr marL="914400" lvl="2" indent="0">
              <a:buFont typeface="Courier New" pitchFamily="49" charset="0"/>
              <a:buNone/>
              <a:defRPr/>
            </a:pPr>
            <a:r>
              <a:rPr lang="nl-NL" sz="1400" dirty="0">
                <a:latin typeface="Consolas" panose="020B0609020204030204" pitchFamily="49" charset="0"/>
              </a:rPr>
              <a:t>radius: "1km"</a:t>
            </a:r>
          </a:p>
          <a:p>
            <a:pPr marL="649287" lvl="2" indent="0">
              <a:buFont typeface="Courier New" pitchFamily="49" charset="0"/>
              <a:buNone/>
              <a:defRPr/>
            </a:pPr>
            <a:r>
              <a:rPr lang="nl-NL" sz="1400" dirty="0">
                <a:latin typeface="Consolas" panose="020B0609020204030204" pitchFamily="49" charset="0"/>
              </a:rPr>
              <a:t>}</a:t>
            </a:r>
            <a:endParaRPr lang="mn-MN" sz="1400" dirty="0">
              <a:latin typeface="Consolas" panose="020B0609020204030204" pitchFamily="49" charset="0"/>
            </a:endParaRPr>
          </a:p>
          <a:p>
            <a:pPr marL="403225" lvl="1" indent="0">
              <a:buFont typeface="Wingdings" pitchFamily="2" charset="2"/>
              <a:buNone/>
              <a:defRPr/>
            </a:pPr>
            <a:endParaRPr lang="en-US" sz="2000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82078DA-CFDB-4052-B5E8-1523E7150953}" type="slidenum">
              <a:rPr lang="mn-MN" altLang="en-US" smtClean="0">
                <a:solidFill>
                  <a:srgbClr val="B5A788"/>
                </a:solidFill>
                <a:latin typeface="Tahoma" panose="020B0604030504040204" pitchFamily="34" charset="0"/>
              </a:rPr>
              <a:pPr/>
              <a:t>46</a:t>
            </a:fld>
            <a:endParaRPr lang="mn-MN" altLang="en-US" smtClean="0">
              <a:solidFill>
                <a:srgbClr val="B5A788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87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1438"/>
            <a:ext cx="8429625" cy="857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HTTP by &lt;script&gt;: JSONP</a:t>
            </a:r>
            <a:endParaRPr lang="en-US" dirty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429625" cy="5429250"/>
          </a:xfrm>
        </p:spPr>
        <p:txBody>
          <a:bodyPr/>
          <a:lstStyle/>
          <a:p>
            <a:r>
              <a:rPr lang="en-US" altLang="en-US" sz="2400" smtClean="0"/>
              <a:t>simply set the </a:t>
            </a:r>
            <a:r>
              <a:rPr lang="en-US" altLang="en-US" sz="2400" smtClean="0">
                <a:latin typeface="Consolas" panose="020B0609020204030204" pitchFamily="49" charset="0"/>
              </a:rPr>
              <a:t>src</a:t>
            </a:r>
            <a:r>
              <a:rPr lang="en-US" altLang="en-US" sz="2400" smtClean="0"/>
              <a:t> attribute of a </a:t>
            </a:r>
            <a:r>
              <a:rPr lang="en-US" altLang="en-US" sz="2400" smtClean="0">
                <a:latin typeface="Consolas" panose="020B0609020204030204" pitchFamily="49" charset="0"/>
              </a:rPr>
              <a:t>&lt;script&gt;</a:t>
            </a:r>
            <a:r>
              <a:rPr lang="en-US" altLang="en-US" sz="2400" smtClean="0"/>
              <a:t> and the browser will generate an HTTP request to download the URL</a:t>
            </a:r>
          </a:p>
          <a:p>
            <a:r>
              <a:rPr lang="en-US" altLang="en-US" sz="2400" smtClean="0"/>
              <a:t>surrounding it with parentheses and prefixing it with the name of a JavaScript function</a:t>
            </a:r>
          </a:p>
          <a:p>
            <a:pPr marL="403225" lvl="1" indent="0">
              <a:buFont typeface="Wingdings" pitchFamily="2" charset="2"/>
              <a:buNone/>
            </a:pPr>
            <a:r>
              <a:rPr lang="en-US" altLang="en-US" sz="2000" smtClean="0">
                <a:latin typeface="Consolas" panose="020B0609020204030204" pitchFamily="49" charset="0"/>
              </a:rPr>
              <a:t>handleResponse(</a:t>
            </a:r>
          </a:p>
          <a:p>
            <a:pPr marL="403225" lvl="1" indent="0">
              <a:buFont typeface="Wingdings" pitchFamily="2" charset="2"/>
              <a:buNone/>
            </a:pPr>
            <a:r>
              <a:rPr lang="en-US" altLang="en-US" sz="2000" smtClean="0">
                <a:latin typeface="Consolas" panose="020B0609020204030204" pitchFamily="49" charset="0"/>
              </a:rPr>
              <a:t>	[1, 2, {"buckle": "my shoe"}]</a:t>
            </a:r>
          </a:p>
          <a:p>
            <a:pPr marL="403225" lvl="1" indent="0">
              <a:buFont typeface="Wingdings" pitchFamily="2" charset="2"/>
              <a:buNone/>
            </a:pPr>
            <a:r>
              <a:rPr lang="en-US" altLang="en-US" sz="2000" smtClean="0">
                <a:latin typeface="Consolas" panose="020B0609020204030204" pitchFamily="49" charset="0"/>
              </a:rPr>
              <a:t>)</a:t>
            </a:r>
          </a:p>
          <a:p>
            <a:pPr marL="403225" lvl="1" indent="0">
              <a:buFont typeface="Wingdings" pitchFamily="2" charset="2"/>
              <a:buNone/>
            </a:pPr>
            <a:r>
              <a:rPr lang="en-US" altLang="en-US" sz="2000" smtClean="0"/>
              <a:t>Instead of direct sending</a:t>
            </a:r>
            <a:r>
              <a:rPr lang="en-US" altLang="en-US" sz="2000" smtClean="0">
                <a:latin typeface="Consolas" panose="020B0609020204030204" pitchFamily="49" charset="0"/>
              </a:rPr>
              <a:t> </a:t>
            </a:r>
          </a:p>
          <a:p>
            <a:pPr marL="403225" lvl="1" indent="0">
              <a:buFont typeface="Wingdings" pitchFamily="2" charset="2"/>
              <a:buNone/>
            </a:pPr>
            <a:r>
              <a:rPr lang="en-US" altLang="en-US" sz="2000" smtClean="0">
                <a:latin typeface="Consolas" panose="020B0609020204030204" pitchFamily="49" charset="0"/>
              </a:rPr>
              <a:t>[1, 2, {"buckle": "my shoe"}]</a:t>
            </a:r>
          </a:p>
          <a:p>
            <a:pPr marL="403225" lvl="1" indent="0">
              <a:buFont typeface="Wingdings" pitchFamily="2" charset="2"/>
              <a:buNone/>
            </a:pPr>
            <a:endParaRPr lang="en-US" altLang="en-US" sz="2000" smtClean="0">
              <a:latin typeface="Consolas" panose="020B0609020204030204" pitchFamily="49" charset="0"/>
            </a:endParaRPr>
          </a:p>
          <a:p>
            <a:pPr marL="403225" lvl="1" indent="0">
              <a:buFont typeface="Wingdings" pitchFamily="2" charset="2"/>
              <a:buNone/>
            </a:pPr>
            <a:r>
              <a:rPr lang="fr-FR" altLang="en-US" sz="1800" smtClean="0">
                <a:latin typeface="Consolas" panose="020B0609020204030204" pitchFamily="49" charset="0"/>
              </a:rPr>
              <a:t>&lt;script type="application/javascript"     </a:t>
            </a:r>
          </a:p>
          <a:p>
            <a:pPr marL="403225" lvl="1" indent="0">
              <a:buFont typeface="Wingdings" pitchFamily="2" charset="2"/>
              <a:buNone/>
            </a:pPr>
            <a:r>
              <a:rPr lang="fr-FR" altLang="en-US" sz="1800" smtClean="0">
                <a:latin typeface="Consolas" panose="020B0609020204030204" pitchFamily="49" charset="0"/>
              </a:rPr>
              <a:t>      src="http://example.com/Users/1234?jsonp=parseResponse"&gt;</a:t>
            </a:r>
          </a:p>
          <a:p>
            <a:pPr marL="403225" lvl="1" indent="0">
              <a:buFont typeface="Wingdings" pitchFamily="2" charset="2"/>
              <a:buNone/>
            </a:pPr>
            <a:r>
              <a:rPr lang="fr-FR" altLang="en-US" sz="1800" smtClean="0">
                <a:latin typeface="Consolas" panose="020B0609020204030204" pitchFamily="49" charset="0"/>
              </a:rPr>
              <a:t>&lt;/script&gt;</a:t>
            </a:r>
            <a:endParaRPr lang="en-US" altLang="en-US" sz="1800" smtClean="0">
              <a:latin typeface="Consolas" panose="020B0609020204030204" pitchFamily="49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6EA50E4-079D-4EC7-94F2-DFB495F63C0D}" type="slidenum">
              <a:rPr lang="mn-MN" altLang="en-US" smtClean="0">
                <a:solidFill>
                  <a:srgbClr val="B5A788"/>
                </a:solidFill>
                <a:latin typeface="Tahoma" panose="020B0604030504040204" pitchFamily="34" charset="0"/>
              </a:rPr>
              <a:pPr/>
              <a:t>47</a:t>
            </a:fld>
            <a:endParaRPr lang="mn-MN" altLang="en-US" smtClean="0">
              <a:solidFill>
                <a:srgbClr val="B5A788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69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1438"/>
            <a:ext cx="8429625" cy="857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429625" cy="5429250"/>
          </a:xfrm>
        </p:spPr>
        <p:txBody>
          <a:bodyPr/>
          <a:lstStyle/>
          <a:p>
            <a:r>
              <a:rPr lang="en-US" altLang="en-US" sz="2400" smtClean="0">
                <a:hlinkClick r:id="rId2"/>
              </a:rPr>
              <a:t>http://www.webstepbook.com/supplements-2ed/slides/lectureXX-jquery.shtml</a:t>
            </a:r>
            <a:endParaRPr lang="en-US" altLang="en-US" sz="2400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E295BCB-8269-44CE-AD77-F37B5D466EB6}" type="slidenum">
              <a:rPr lang="mn-MN" altLang="en-US" smtClean="0">
                <a:solidFill>
                  <a:srgbClr val="B5A788"/>
                </a:solidFill>
                <a:latin typeface="Tahoma" panose="020B0604030504040204" pitchFamily="34" charset="0"/>
              </a:rPr>
              <a:pPr/>
              <a:t>48</a:t>
            </a:fld>
            <a:endParaRPr lang="mn-MN" altLang="en-US" smtClean="0">
              <a:solidFill>
                <a:srgbClr val="B5A788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9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1438"/>
            <a:ext cx="8429625" cy="857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JavaScript in Web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429625" cy="2693985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Web applications use</a:t>
            </a:r>
          </a:p>
          <a:p>
            <a:pPr lvl="1">
              <a:defRPr/>
            </a:pPr>
            <a:r>
              <a:rPr lang="en-US" dirty="0" smtClean="0"/>
              <a:t>JavaScript DHTML features</a:t>
            </a:r>
          </a:p>
          <a:p>
            <a:pPr lvl="1">
              <a:defRPr/>
            </a:pPr>
            <a:r>
              <a:rPr lang="en-US" dirty="0" smtClean="0"/>
              <a:t>content, presentation, and behavior manipulation APIs</a:t>
            </a:r>
          </a:p>
          <a:p>
            <a:pPr lvl="1">
              <a:defRPr/>
            </a:pPr>
            <a:r>
              <a:rPr lang="en-US" dirty="0" smtClean="0"/>
              <a:t>services provided by web browsers</a:t>
            </a:r>
          </a:p>
          <a:p>
            <a:pPr marL="82550" indent="0">
              <a:buFont typeface="Wingdings 2" panose="05020102010507070707" pitchFamily="18" charset="2"/>
              <a:buNone/>
              <a:defRPr/>
            </a:pPr>
            <a:endParaRPr lang="en-US" sz="1400" dirty="0" smtClean="0"/>
          </a:p>
          <a:p>
            <a:pPr marL="82550" indent="0">
              <a:buFont typeface="Wingdings 2" panose="05020102010507070707" pitchFamily="18" charset="2"/>
              <a:buNone/>
              <a:defRPr/>
            </a:pPr>
            <a:endParaRPr lang="en-US" sz="1400" dirty="0" smtClean="0"/>
          </a:p>
          <a:p>
            <a:pPr marL="82550" indent="0">
              <a:buFont typeface="Wingdings 2" panose="05020102010507070707" pitchFamily="18" charset="2"/>
              <a:buNone/>
              <a:defRPr/>
            </a:pPr>
            <a:r>
              <a:rPr lang="en-US" sz="2400" dirty="0" smtClean="0"/>
              <a:t>  Operating System 	  	   = 	      Web browser</a:t>
            </a:r>
            <a:endParaRPr lang="en-US" sz="2400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A21BB16-F1A6-42E8-991A-1A41E7A9DFB8}" type="slidenum">
              <a:rPr lang="mn-MN" altLang="en-US" smtClean="0">
                <a:solidFill>
                  <a:srgbClr val="B5A788"/>
                </a:solidFill>
                <a:latin typeface="Tahoma" panose="020B0604030504040204" pitchFamily="34" charset="0"/>
              </a:rPr>
              <a:pPr/>
              <a:t>5</a:t>
            </a:fld>
            <a:endParaRPr lang="mn-MN" altLang="en-US" smtClean="0">
              <a:solidFill>
                <a:srgbClr val="B5A788"/>
              </a:solidFill>
              <a:latin typeface="Tahoma" panose="020B060403050404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66738" y="3879850"/>
            <a:ext cx="4103687" cy="2428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36538" lvl="1">
              <a:defRPr/>
            </a:pPr>
            <a:r>
              <a:rPr lang="en-US" sz="1800" dirty="0"/>
              <a:t>o</a:t>
            </a:r>
            <a:r>
              <a:rPr lang="en-US" sz="1800" dirty="0" smtClean="0"/>
              <a:t>rganizes files and applications</a:t>
            </a:r>
          </a:p>
          <a:p>
            <a:pPr marL="236538" lvl="1">
              <a:defRPr/>
            </a:pPr>
            <a:r>
              <a:rPr lang="en-US" sz="1800" dirty="0"/>
              <a:t>runs multiple applications in separate </a:t>
            </a:r>
            <a:r>
              <a:rPr lang="en-US" sz="1800" dirty="0" smtClean="0"/>
              <a:t>windows</a:t>
            </a:r>
          </a:p>
          <a:p>
            <a:pPr marL="236538" lvl="1">
              <a:defRPr/>
            </a:pPr>
            <a:r>
              <a:rPr lang="en-US" sz="1800" dirty="0"/>
              <a:t>low-level APIs for networking, </a:t>
            </a:r>
            <a:r>
              <a:rPr lang="en-US" sz="1800" dirty="0" smtClean="0"/>
              <a:t>drawing graphics</a:t>
            </a:r>
            <a:r>
              <a:rPr lang="en-US" sz="1800" dirty="0"/>
              <a:t>, and saving files</a:t>
            </a:r>
            <a:endParaRPr lang="en-US" sz="18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45038" y="3886200"/>
            <a:ext cx="4364037" cy="2422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36538" lvl="1">
              <a:tabLst>
                <a:tab pos="685800" algn="l"/>
              </a:tabLst>
              <a:defRPr/>
            </a:pPr>
            <a:r>
              <a:rPr lang="en-US" sz="1800" dirty="0"/>
              <a:t>o</a:t>
            </a:r>
            <a:r>
              <a:rPr lang="en-US" sz="1800" dirty="0" smtClean="0"/>
              <a:t>rganizes documents and web applications</a:t>
            </a:r>
          </a:p>
          <a:p>
            <a:pPr marL="236538" lvl="1">
              <a:tabLst>
                <a:tab pos="685800" algn="l"/>
              </a:tabLst>
              <a:defRPr/>
            </a:pPr>
            <a:r>
              <a:rPr lang="en-US" sz="1800" dirty="0"/>
              <a:t>displays multiple documents (</a:t>
            </a:r>
            <a:r>
              <a:rPr lang="en-US" sz="1800" dirty="0" smtClean="0"/>
              <a:t>or applications</a:t>
            </a:r>
            <a:r>
              <a:rPr lang="en-US" sz="1800" dirty="0"/>
              <a:t>) in separate </a:t>
            </a:r>
            <a:r>
              <a:rPr lang="en-US" sz="1800" dirty="0" smtClean="0"/>
              <a:t>tabs</a:t>
            </a:r>
          </a:p>
          <a:p>
            <a:pPr marL="236538" lvl="1">
              <a:tabLst>
                <a:tab pos="685800" algn="l"/>
              </a:tabLst>
              <a:defRPr/>
            </a:pPr>
            <a:r>
              <a:rPr lang="en-US" sz="1800" dirty="0"/>
              <a:t>define low-level APIs for </a:t>
            </a:r>
            <a:r>
              <a:rPr lang="en-US" sz="1800" dirty="0" smtClean="0"/>
              <a:t>networking, </a:t>
            </a:r>
            <a:r>
              <a:rPr lang="en-US" sz="1800" dirty="0"/>
              <a:t>saving </a:t>
            </a:r>
            <a:r>
              <a:rPr lang="en-US" sz="1800" dirty="0" smtClean="0"/>
              <a:t>data, </a:t>
            </a:r>
            <a:r>
              <a:rPr lang="en-US" sz="1800" dirty="0"/>
              <a:t>and drawing graphics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39107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1438"/>
            <a:ext cx="8429625" cy="857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Embedding JavaScript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429625" cy="5429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four ways of embedding</a:t>
            </a:r>
          </a:p>
          <a:p>
            <a:pPr lvl="1">
              <a:defRPr/>
            </a:pPr>
            <a:r>
              <a:rPr lang="en-US" dirty="0" smtClean="0"/>
              <a:t>Document script, </a:t>
            </a:r>
            <a:r>
              <a:rPr lang="en-US" dirty="0"/>
              <a:t>between a pair of </a:t>
            </a:r>
            <a:r>
              <a:rPr lang="en-US" dirty="0">
                <a:latin typeface="Consolas" panose="020B0609020204030204" pitchFamily="49" charset="0"/>
              </a:rPr>
              <a:t>&lt;script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 smtClean="0"/>
              <a:t>and </a:t>
            </a:r>
            <a:r>
              <a:rPr lang="en-US" dirty="0">
                <a:latin typeface="Consolas" panose="020B0609020204030204" pitchFamily="49" charset="0"/>
              </a:rPr>
              <a:t>&lt;/</a:t>
            </a:r>
            <a:r>
              <a:rPr lang="en-US" dirty="0" smtClean="0">
                <a:latin typeface="Consolas" panose="020B0609020204030204" pitchFamily="49" charset="0"/>
              </a:rPr>
              <a:t>script&gt; </a:t>
            </a:r>
            <a:r>
              <a:rPr lang="en-US" dirty="0" smtClean="0"/>
              <a:t>tags</a:t>
            </a:r>
          </a:p>
          <a:p>
            <a:pPr lvl="1">
              <a:defRPr/>
            </a:pPr>
            <a:r>
              <a:rPr lang="en-US" dirty="0"/>
              <a:t>From an external file </a:t>
            </a:r>
            <a:r>
              <a:rPr lang="en-US" dirty="0" smtClean="0"/>
              <a:t>by </a:t>
            </a:r>
            <a:r>
              <a:rPr lang="en-US" dirty="0"/>
              <a:t>the </a:t>
            </a:r>
            <a:r>
              <a:rPr lang="en-US" dirty="0" err="1" smtClean="0">
                <a:latin typeface="Consolas" panose="020B0609020204030204" pitchFamily="49" charset="0"/>
              </a:rPr>
              <a:t>src</a:t>
            </a:r>
            <a:r>
              <a:rPr lang="en-US" dirty="0" smtClean="0"/>
              <a:t> attribute </a:t>
            </a:r>
            <a:r>
              <a:rPr lang="en-US" dirty="0"/>
              <a:t>of a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smtClean="0">
                <a:latin typeface="Consolas" panose="020B0609020204030204" pitchFamily="49" charset="0"/>
              </a:rPr>
              <a:t>script&gt; </a:t>
            </a:r>
            <a:r>
              <a:rPr lang="en-US" dirty="0" smtClean="0"/>
              <a:t>tag</a:t>
            </a:r>
          </a:p>
          <a:p>
            <a:pPr lvl="1">
              <a:defRPr/>
            </a:pPr>
            <a:r>
              <a:rPr lang="en-US" dirty="0" smtClean="0"/>
              <a:t>Inline, in </a:t>
            </a:r>
            <a:r>
              <a:rPr lang="en-US" dirty="0"/>
              <a:t>an HTML event handler attribute, such as </a:t>
            </a:r>
            <a:r>
              <a:rPr lang="en-US" dirty="0" err="1" smtClean="0">
                <a:latin typeface="Consolas" panose="020B0609020204030204" pitchFamily="49" charset="0"/>
              </a:rPr>
              <a:t>onclick</a:t>
            </a:r>
            <a:r>
              <a:rPr lang="en-US" dirty="0" smtClean="0"/>
              <a:t> or </a:t>
            </a:r>
            <a:r>
              <a:rPr lang="en-US" dirty="0" err="1" smtClean="0">
                <a:latin typeface="Consolas" panose="020B0609020204030204" pitchFamily="49" charset="0"/>
              </a:rPr>
              <a:t>onmouseover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>
              <a:defRPr/>
            </a:pPr>
            <a:r>
              <a:rPr lang="en-US" dirty="0"/>
              <a:t>In a URL that uses the special </a:t>
            </a:r>
            <a:r>
              <a:rPr lang="en-US" dirty="0" err="1" smtClean="0">
                <a:latin typeface="Consolas" panose="020B0609020204030204" pitchFamily="49" charset="0"/>
              </a:rPr>
              <a:t>javascript:protocol</a:t>
            </a:r>
            <a:endParaRPr lang="en-US" dirty="0" smtClean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dirty="0" smtClean="0"/>
              <a:t>old ways: event handler attribute, </a:t>
            </a:r>
            <a:r>
              <a:rPr lang="en-US" dirty="0" err="1" smtClean="0"/>
              <a:t>javascript</a:t>
            </a:r>
            <a:r>
              <a:rPr lang="en-US" dirty="0" smtClean="0"/>
              <a:t>: URL</a:t>
            </a:r>
          </a:p>
          <a:p>
            <a:pPr>
              <a:defRPr/>
            </a:pPr>
            <a:r>
              <a:rPr lang="en-US" dirty="0" smtClean="0"/>
              <a:t>less usage: document script</a:t>
            </a:r>
          </a:p>
          <a:p>
            <a:pPr>
              <a:defRPr/>
            </a:pPr>
            <a:r>
              <a:rPr lang="en-US" dirty="0" smtClean="0"/>
              <a:t>best way: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external file</a:t>
            </a:r>
          </a:p>
          <a:p>
            <a:pPr lvl="1">
              <a:defRPr/>
            </a:pPr>
            <a:r>
              <a:rPr lang="en-US" dirty="0"/>
              <a:t>content (HTML) and behavior (JavaScript code) </a:t>
            </a:r>
            <a:r>
              <a:rPr lang="en-US" dirty="0" smtClean="0"/>
              <a:t>should as much </a:t>
            </a:r>
            <a:r>
              <a:rPr lang="en-US" dirty="0"/>
              <a:t>as  possible </a:t>
            </a:r>
            <a:r>
              <a:rPr lang="en-US" dirty="0" smtClean="0"/>
              <a:t>be kept separate</a:t>
            </a:r>
            <a:endParaRPr 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152BBF4-0179-4706-B710-DBE1CEB11A8A}" type="slidenum">
              <a:rPr lang="mn-MN" altLang="en-US" smtClean="0">
                <a:solidFill>
                  <a:srgbClr val="B5A788"/>
                </a:solidFill>
                <a:latin typeface="Tahoma" panose="020B0604030504040204" pitchFamily="34" charset="0"/>
              </a:rPr>
              <a:pPr/>
              <a:t>6</a:t>
            </a:fld>
            <a:endParaRPr lang="mn-MN" altLang="en-US" smtClean="0">
              <a:solidFill>
                <a:srgbClr val="B5A788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26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1438"/>
            <a:ext cx="8429625" cy="857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Scripts in External Files</a:t>
            </a: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429625" cy="542925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keep content and behavior separate</a:t>
            </a:r>
          </a:p>
          <a:p>
            <a:pPr>
              <a:defRPr/>
            </a:pPr>
            <a:r>
              <a:rPr lang="en-US" altLang="en-US" dirty="0" smtClean="0"/>
              <a:t>sharing the same JavaScript code allows you to maintain only a single copy of that code, rather than having to edit each HTML file when the code changes</a:t>
            </a:r>
          </a:p>
          <a:p>
            <a:pPr>
              <a:defRPr/>
            </a:pPr>
            <a:r>
              <a:rPr lang="en-US" altLang="en-US" dirty="0" smtClean="0"/>
              <a:t>first page downloads JavaScript code and uses it —subsequent pages can retrieve it from the browser cache</a:t>
            </a:r>
          </a:p>
          <a:p>
            <a:pPr>
              <a:defRPr/>
            </a:pPr>
            <a:r>
              <a:rPr lang="en-US" altLang="en-US" dirty="0" smtClean="0"/>
              <a:t>one web server can employ code exported by other web servers</a:t>
            </a:r>
          </a:p>
          <a:p>
            <a:pPr>
              <a:defRPr/>
            </a:pPr>
            <a:r>
              <a:rPr lang="en-US" altLang="en-US" dirty="0" smtClean="0"/>
              <a:t>load scripts from other sites allows us to take the benefits of caching (a single copy for shared use by any site across the Web)</a:t>
            </a:r>
          </a:p>
          <a:p>
            <a:pPr marL="749300" indent="0">
              <a:buFont typeface="Wingdings 2" panose="05020102010507070707" pitchFamily="18" charset="2"/>
              <a:buNone/>
              <a:defRPr/>
            </a:pPr>
            <a:r>
              <a:rPr lang="en-US" altLang="en-US" sz="1600" dirty="0" smtClean="0">
                <a:latin typeface="Consolas" panose="020B0609020204030204" pitchFamily="49" charset="0"/>
              </a:rPr>
              <a:t>&lt;script </a:t>
            </a:r>
            <a:r>
              <a:rPr lang="en-US" altLang="en-US" sz="1600" dirty="0" err="1" smtClean="0">
                <a:latin typeface="Consolas" panose="020B0609020204030204" pitchFamily="49" charset="0"/>
              </a:rPr>
              <a:t>src</a:t>
            </a:r>
            <a:r>
              <a:rPr lang="en-US" altLang="en-US" sz="1600" dirty="0" smtClean="0">
                <a:latin typeface="Consolas" panose="020B0609020204030204" pitchFamily="49" charset="0"/>
              </a:rPr>
              <a:t>="../../scripts/util.js"&gt;&lt;/script&gt;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1FCE173-19FD-4582-A1B4-DAD01013DC76}" type="slidenum">
              <a:rPr lang="mn-MN" altLang="en-US" smtClean="0">
                <a:solidFill>
                  <a:srgbClr val="B5A788"/>
                </a:solidFill>
                <a:latin typeface="Tahoma" panose="020B0604030504040204" pitchFamily="34" charset="0"/>
              </a:rPr>
              <a:pPr/>
              <a:t>7</a:t>
            </a:fld>
            <a:endParaRPr lang="mn-MN" altLang="en-US" smtClean="0">
              <a:solidFill>
                <a:srgbClr val="B5A788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8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1438"/>
            <a:ext cx="8429625" cy="857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Execution of JavaScript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429625" cy="5429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JavaScript </a:t>
            </a:r>
            <a:r>
              <a:rPr lang="en-US" b="1" dirty="0" smtClean="0"/>
              <a:t>program</a:t>
            </a:r>
            <a:r>
              <a:rPr lang="en-US" dirty="0" smtClean="0"/>
              <a:t> consists of all the JavaScript code in a web page</a:t>
            </a:r>
          </a:p>
          <a:p>
            <a:pPr lvl="1">
              <a:defRPr/>
            </a:pPr>
            <a:r>
              <a:rPr lang="en-US" dirty="0"/>
              <a:t>share a single global Window </a:t>
            </a:r>
            <a:r>
              <a:rPr lang="en-US" dirty="0" smtClean="0"/>
              <a:t>object</a:t>
            </a:r>
          </a:p>
          <a:p>
            <a:pPr lvl="1">
              <a:defRPr/>
            </a:pPr>
            <a:r>
              <a:rPr lang="en-US" dirty="0"/>
              <a:t>see the same </a:t>
            </a:r>
            <a:r>
              <a:rPr lang="en-US" dirty="0" smtClean="0"/>
              <a:t>Document object</a:t>
            </a:r>
          </a:p>
          <a:p>
            <a:pPr lvl="1">
              <a:defRPr/>
            </a:pPr>
            <a:r>
              <a:rPr lang="en-US" dirty="0"/>
              <a:t>share the same set of global functions and </a:t>
            </a:r>
            <a:r>
              <a:rPr lang="en-US" dirty="0" smtClean="0"/>
              <a:t>variables</a:t>
            </a:r>
          </a:p>
          <a:p>
            <a:pPr>
              <a:defRPr/>
            </a:pP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iframe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r>
              <a:rPr lang="en-US" dirty="0" smtClean="0"/>
              <a:t> - a separate JavaScript program</a:t>
            </a:r>
          </a:p>
          <a:p>
            <a:pPr>
              <a:defRPr/>
            </a:pPr>
            <a:r>
              <a:rPr lang="en-US" dirty="0" smtClean="0"/>
              <a:t>Two phases of execution</a:t>
            </a:r>
          </a:p>
          <a:p>
            <a:pPr marL="860425" lvl="1" indent="-457200">
              <a:buFont typeface="+mj-lt"/>
              <a:buAutoNum type="arabicPeriod"/>
              <a:defRPr/>
            </a:pPr>
            <a:r>
              <a:rPr lang="en-US" dirty="0" smtClean="0"/>
              <a:t>Loads the script</a:t>
            </a:r>
          </a:p>
          <a:p>
            <a:pPr marL="860425" lvl="1" indent="-457200">
              <a:buFont typeface="+mj-lt"/>
              <a:buAutoNum type="arabicPeriod"/>
              <a:defRPr/>
            </a:pPr>
            <a:r>
              <a:rPr lang="en-US" dirty="0" smtClean="0"/>
              <a:t>Runs the script</a:t>
            </a:r>
          </a:p>
          <a:p>
            <a:pPr marL="1106487" lvl="2" indent="-457200">
              <a:defRPr/>
            </a:pPr>
            <a:r>
              <a:rPr lang="en-US" sz="1400" dirty="0"/>
              <a:t>asynchronous and </a:t>
            </a:r>
            <a:r>
              <a:rPr lang="en-US" sz="1400" dirty="0" smtClean="0"/>
              <a:t>event-driven</a:t>
            </a:r>
          </a:p>
          <a:p>
            <a:pPr marL="1106487" lvl="2" indent="-457200">
              <a:defRPr/>
            </a:pPr>
            <a:r>
              <a:rPr lang="en-US" sz="1400" dirty="0">
                <a:latin typeface="Consolas" panose="020B0609020204030204" pitchFamily="49" charset="0"/>
              </a:rPr>
              <a:t>load</a:t>
            </a:r>
            <a:r>
              <a:rPr lang="en-US" sz="1400" dirty="0"/>
              <a:t> event says that the document is fully loaded and ready to be </a:t>
            </a:r>
            <a:r>
              <a:rPr lang="en-US" sz="1400" dirty="0" smtClean="0"/>
              <a:t>manipulated</a:t>
            </a:r>
          </a:p>
          <a:p>
            <a:pPr marL="1317625" lvl="3" indent="-457200">
              <a:defRPr/>
            </a:pPr>
            <a:r>
              <a:rPr lang="en-US" dirty="0" smtClean="0"/>
              <a:t>this event as a trigger or starting signal</a:t>
            </a:r>
          </a:p>
          <a:p>
            <a:pPr marL="1106487" lvl="2" indent="-457200">
              <a:defRPr/>
            </a:pPr>
            <a:r>
              <a:rPr lang="en-US" sz="1400" dirty="0"/>
              <a:t>Events are invoked in response to user input, network activity, elapsed time, or errors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D3E6C76-5DB4-4F97-BB47-F503AF222255}" type="slidenum">
              <a:rPr lang="mn-MN" altLang="en-US" smtClean="0">
                <a:solidFill>
                  <a:srgbClr val="B5A788"/>
                </a:solidFill>
                <a:latin typeface="Tahoma" panose="020B0604030504040204" pitchFamily="34" charset="0"/>
              </a:rPr>
              <a:pPr/>
              <a:t>8</a:t>
            </a:fld>
            <a:endParaRPr lang="mn-MN" altLang="en-US" smtClean="0">
              <a:solidFill>
                <a:srgbClr val="B5A788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06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71438"/>
            <a:ext cx="8429625" cy="8572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 smtClean="0"/>
              <a:t>Synchronous, Asynchronous, and Deferred Scripts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429625" cy="5429250"/>
          </a:xfrm>
        </p:spPr>
        <p:txBody>
          <a:bodyPr/>
          <a:lstStyle/>
          <a:p>
            <a:pPr>
              <a:defRPr/>
            </a:pPr>
            <a:r>
              <a:rPr lang="en-US" sz="1800" i="1" dirty="0" smtClean="0"/>
              <a:t>synchronous</a:t>
            </a:r>
            <a:r>
              <a:rPr lang="en-US" sz="1800" dirty="0" smtClean="0"/>
              <a:t> or </a:t>
            </a:r>
            <a:r>
              <a:rPr lang="en-US" sz="1800" i="1" dirty="0" smtClean="0"/>
              <a:t>blocking script</a:t>
            </a:r>
            <a:r>
              <a:rPr lang="en-US" sz="1800" dirty="0" smtClean="0"/>
              <a:t> execution is the default</a:t>
            </a:r>
          </a:p>
          <a:p>
            <a:pPr>
              <a:defRPr/>
            </a:pPr>
            <a:r>
              <a:rPr lang="en-US" sz="1800" dirty="0" smtClean="0">
                <a:latin typeface="Consolas" panose="020B0609020204030204" pitchFamily="49" charset="0"/>
              </a:rPr>
              <a:t>defer</a:t>
            </a:r>
            <a:r>
              <a:rPr lang="en-US" sz="1800" dirty="0" smtClean="0"/>
              <a:t> and </a:t>
            </a:r>
            <a:r>
              <a:rPr lang="en-US" sz="1800" dirty="0" err="1" smtClean="0">
                <a:latin typeface="Consolas" panose="020B0609020204030204" pitchFamily="49" charset="0"/>
              </a:rPr>
              <a:t>async</a:t>
            </a:r>
            <a:r>
              <a:rPr lang="en-US" sz="1800" dirty="0" smtClean="0"/>
              <a:t> </a:t>
            </a:r>
            <a:r>
              <a:rPr lang="en-US" sz="1800" dirty="0" err="1" smtClean="0"/>
              <a:t>boolean</a:t>
            </a:r>
            <a:r>
              <a:rPr lang="en-US" sz="1800" dirty="0" smtClean="0"/>
              <a:t> attributes changes execution</a:t>
            </a:r>
          </a:p>
          <a:p>
            <a:pPr marL="685800" indent="0">
              <a:buFont typeface="Wingdings 2" panose="05020102010507070707" pitchFamily="18" charset="2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&lt;script defer </a:t>
            </a:r>
            <a:r>
              <a:rPr lang="en-US" sz="1600" dirty="0" err="1">
                <a:latin typeface="Consolas" panose="020B0609020204030204" pitchFamily="49" charset="0"/>
              </a:rPr>
              <a:t>src</a:t>
            </a:r>
            <a:r>
              <a:rPr lang="en-US" sz="1600" dirty="0">
                <a:latin typeface="Consolas" panose="020B0609020204030204" pitchFamily="49" charset="0"/>
              </a:rPr>
              <a:t>="deferred.js"&gt;&lt;/script&gt;</a:t>
            </a:r>
          </a:p>
          <a:p>
            <a:pPr marL="685800" indent="0">
              <a:buFont typeface="Wingdings 2" panose="05020102010507070707" pitchFamily="18" charset="2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&lt;script </a:t>
            </a:r>
            <a:r>
              <a:rPr lang="en-US" sz="1600" dirty="0" err="1">
                <a:latin typeface="Consolas" panose="020B0609020204030204" pitchFamily="49" charset="0"/>
              </a:rPr>
              <a:t>async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src</a:t>
            </a:r>
            <a:r>
              <a:rPr lang="en-US" sz="1600" dirty="0">
                <a:latin typeface="Consolas" panose="020B0609020204030204" pitchFamily="49" charset="0"/>
              </a:rPr>
              <a:t>="async.js"&gt;&lt;/script&gt;</a:t>
            </a:r>
          </a:p>
          <a:p>
            <a:pPr lvl="1">
              <a:defRPr/>
            </a:pPr>
            <a:r>
              <a:rPr lang="en-US" sz="1600" dirty="0"/>
              <a:t>linked </a:t>
            </a:r>
            <a:r>
              <a:rPr lang="en-US" sz="1600" dirty="0" smtClean="0"/>
              <a:t>script does </a:t>
            </a:r>
            <a:r>
              <a:rPr lang="en-US" sz="1600" dirty="0"/>
              <a:t>not use </a:t>
            </a:r>
            <a:r>
              <a:rPr lang="en-US" sz="1600" dirty="0" err="1">
                <a:latin typeface="Consolas" panose="020B0609020204030204" pitchFamily="49" charset="0"/>
              </a:rPr>
              <a:t>document.write</a:t>
            </a:r>
            <a:r>
              <a:rPr lang="en-US" sz="1600" dirty="0" smtClean="0">
                <a:latin typeface="Consolas" panose="020B0609020204030204" pitchFamily="49" charset="0"/>
              </a:rPr>
              <a:t>()</a:t>
            </a:r>
            <a:r>
              <a:rPr lang="en-US" sz="1600" dirty="0" smtClean="0"/>
              <a:t> and will not generating </a:t>
            </a:r>
            <a:r>
              <a:rPr lang="en-US" sz="1600" dirty="0"/>
              <a:t>document </a:t>
            </a:r>
            <a:r>
              <a:rPr lang="en-US" sz="1600" dirty="0" smtClean="0"/>
              <a:t>content</a:t>
            </a:r>
          </a:p>
          <a:p>
            <a:pPr lvl="1">
              <a:defRPr/>
            </a:pPr>
            <a:r>
              <a:rPr lang="en-US" sz="1600" dirty="0"/>
              <a:t>browser can continue to parse and render the document while downloading the </a:t>
            </a:r>
            <a:r>
              <a:rPr lang="en-US" sz="1600" dirty="0" smtClean="0"/>
              <a:t>script</a:t>
            </a:r>
          </a:p>
          <a:p>
            <a:pPr>
              <a:defRPr/>
            </a:pPr>
            <a:r>
              <a:rPr lang="en-US" sz="1800" dirty="0">
                <a:latin typeface="Consolas" panose="020B0609020204030204" pitchFamily="49" charset="0"/>
              </a:rPr>
              <a:t>defer</a:t>
            </a:r>
            <a:r>
              <a:rPr lang="en-US" sz="1800" dirty="0"/>
              <a:t> - to defer execution of </a:t>
            </a:r>
            <a:r>
              <a:rPr lang="en-US" sz="1800" dirty="0" smtClean="0"/>
              <a:t>the script </a:t>
            </a:r>
            <a:r>
              <a:rPr lang="en-US" sz="1800" dirty="0"/>
              <a:t>until after the document has been loaded and parsed and is ready to be </a:t>
            </a:r>
            <a:r>
              <a:rPr lang="en-US" sz="1800" dirty="0" smtClean="0"/>
              <a:t>manipulated</a:t>
            </a:r>
          </a:p>
          <a:p>
            <a:pPr>
              <a:defRPr/>
            </a:pPr>
            <a:r>
              <a:rPr lang="en-US" sz="1800" dirty="0" err="1" smtClean="0">
                <a:latin typeface="Consolas" panose="020B0609020204030204" pitchFamily="49" charset="0"/>
              </a:rPr>
              <a:t>async</a:t>
            </a:r>
            <a:r>
              <a:rPr lang="en-US" sz="1800" dirty="0"/>
              <a:t> - to run the script as soon as possible </a:t>
            </a:r>
            <a:r>
              <a:rPr lang="en-US" sz="1800" dirty="0" smtClean="0"/>
              <a:t>but not </a:t>
            </a:r>
            <a:r>
              <a:rPr lang="en-US" sz="1800" dirty="0"/>
              <a:t>to block document parsing while the script is being downloaded (may execute out of order)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8B8FA50-7B67-4990-B9B0-29E366A63A44}" type="slidenum">
              <a:rPr lang="mn-MN" altLang="en-US" smtClean="0">
                <a:solidFill>
                  <a:srgbClr val="B5A788"/>
                </a:solidFill>
                <a:latin typeface="Tahoma" panose="020B0604030504040204" pitchFamily="34" charset="0"/>
              </a:rPr>
              <a:pPr/>
              <a:t>9</a:t>
            </a:fld>
            <a:endParaRPr lang="mn-MN" altLang="en-US" smtClean="0">
              <a:solidFill>
                <a:srgbClr val="B5A788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7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ustom 2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C00000"/>
      </a:hlink>
      <a:folHlink>
        <a:srgbClr val="AA8A14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24481</TotalTime>
  <Words>3699</Words>
  <Application>Microsoft Office PowerPoint</Application>
  <PresentationFormat>On-screen Show (4:3)</PresentationFormat>
  <Paragraphs>519</Paragraphs>
  <Slides>48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3" baseType="lpstr">
      <vt:lpstr>Arial</vt:lpstr>
      <vt:lpstr>Calibri</vt:lpstr>
      <vt:lpstr>Consolas</vt:lpstr>
      <vt:lpstr>Corbel</vt:lpstr>
      <vt:lpstr>Courier New</vt:lpstr>
      <vt:lpstr>Droid Sans</vt:lpstr>
      <vt:lpstr>Segoe UI</vt:lpstr>
      <vt:lpstr>Segoe UI (Headings)</vt:lpstr>
      <vt:lpstr>Segoe UI Semibold</vt:lpstr>
      <vt:lpstr>Tahoma</vt:lpstr>
      <vt:lpstr>Trebuchet MS</vt:lpstr>
      <vt:lpstr>Verdana</vt:lpstr>
      <vt:lpstr>Wingdings</vt:lpstr>
      <vt:lpstr>Wingdings 2</vt:lpstr>
      <vt:lpstr>Solstice</vt:lpstr>
      <vt:lpstr>PowerPoint Presentation</vt:lpstr>
      <vt:lpstr>Outline</vt:lpstr>
      <vt:lpstr>1. JavaScript in Web Browsers</vt:lpstr>
      <vt:lpstr>JavaScript in Web Documents</vt:lpstr>
      <vt:lpstr>JavaScript in Web Applications</vt:lpstr>
      <vt:lpstr>Embedding JavaScript in HTML</vt:lpstr>
      <vt:lpstr>Scripts in External Files</vt:lpstr>
      <vt:lpstr>Execution of JavaScript Programs</vt:lpstr>
      <vt:lpstr>Synchronous, Asynchronous, and Deferred Scripts</vt:lpstr>
      <vt:lpstr>Asynchronous and deferred execution explained</vt:lpstr>
      <vt:lpstr>Event-Driven JavaScript</vt:lpstr>
      <vt:lpstr>Event-Driven JavaScript (2)</vt:lpstr>
      <vt:lpstr>Client-Side JavaScript Threading Model</vt:lpstr>
      <vt:lpstr>Client-Side JavaScript Timeline</vt:lpstr>
      <vt:lpstr>Compatibility and Interoperability</vt:lpstr>
      <vt:lpstr>Feature Testing</vt:lpstr>
      <vt:lpstr>Conditional Comments in Internet Explorer</vt:lpstr>
      <vt:lpstr>Security</vt:lpstr>
      <vt:lpstr>What JavaScript Can’t Do?</vt:lpstr>
      <vt:lpstr>The Same-Origin Policy</vt:lpstr>
      <vt:lpstr>DOM (Document Object Model)</vt:lpstr>
      <vt:lpstr>The DOM hierarchy</vt:lpstr>
      <vt:lpstr>window properties/fields</vt:lpstr>
      <vt:lpstr>window properties/fields [2]</vt:lpstr>
      <vt:lpstr>2. The Window object</vt:lpstr>
      <vt:lpstr>Browser Location and Navigation</vt:lpstr>
      <vt:lpstr>Loading New Documents</vt:lpstr>
      <vt:lpstr>Browsing History</vt:lpstr>
      <vt:lpstr>The Navigator Object</vt:lpstr>
      <vt:lpstr>Error handling</vt:lpstr>
      <vt:lpstr>3. Scripting Documents</vt:lpstr>
      <vt:lpstr>A partial class hierarchy of document nodes</vt:lpstr>
      <vt:lpstr>Selecting Document Elements</vt:lpstr>
      <vt:lpstr>Document Structure and Traversal</vt:lpstr>
      <vt:lpstr>Document Structure and Traversal</vt:lpstr>
      <vt:lpstr>Creating, Inserting, and Deleting Nodes</vt:lpstr>
      <vt:lpstr>4. Scripting CSS</vt:lpstr>
      <vt:lpstr>Important CSS Properties</vt:lpstr>
      <vt:lpstr>Scripting Inline Styles</vt:lpstr>
      <vt:lpstr>Scripting CSS Classes and Stylesheets</vt:lpstr>
      <vt:lpstr>5. Scripted HTTP</vt:lpstr>
      <vt:lpstr>Encoding the Request Body</vt:lpstr>
      <vt:lpstr>Encoding the Request Body (2)</vt:lpstr>
      <vt:lpstr>Encoding the Request Body (3)</vt:lpstr>
      <vt:lpstr>Cross-Origin HTTP Requests</vt:lpstr>
      <vt:lpstr>JSON (JavaScript Object Notation)</vt:lpstr>
      <vt:lpstr>HTTP by &lt;script&gt;: JSONP</vt:lpstr>
      <vt:lpstr>JQuery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Amaraa</dc:creator>
  <cp:lastModifiedBy>Amarsanaa Ganbold</cp:lastModifiedBy>
  <cp:revision>1061</cp:revision>
  <cp:lastPrinted>2013-11-14T14:42:21Z</cp:lastPrinted>
  <dcterms:created xsi:type="dcterms:W3CDTF">2009-10-12T07:06:06Z</dcterms:created>
  <dcterms:modified xsi:type="dcterms:W3CDTF">2017-12-04T03:01:02Z</dcterms:modified>
</cp:coreProperties>
</file>