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41"/>
  </p:notesMasterIdLst>
  <p:handoutMasterIdLst>
    <p:handoutMasterId r:id="rId42"/>
  </p:handoutMasterIdLst>
  <p:sldIdLst>
    <p:sldId id="257" r:id="rId2"/>
    <p:sldId id="259" r:id="rId3"/>
    <p:sldId id="260" r:id="rId4"/>
    <p:sldId id="261" r:id="rId5"/>
    <p:sldId id="265" r:id="rId6"/>
    <p:sldId id="262" r:id="rId7"/>
    <p:sldId id="263" r:id="rId8"/>
    <p:sldId id="267" r:id="rId9"/>
    <p:sldId id="268" r:id="rId10"/>
    <p:sldId id="270" r:id="rId11"/>
    <p:sldId id="269" r:id="rId12"/>
    <p:sldId id="271" r:id="rId13"/>
    <p:sldId id="264" r:id="rId14"/>
    <p:sldId id="272" r:id="rId15"/>
    <p:sldId id="273" r:id="rId16"/>
    <p:sldId id="274" r:id="rId17"/>
    <p:sldId id="266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797675" cy="9926638"/>
  <p:defaultTextStyle>
    <a:defPPr>
      <a:defRPr lang="mn-M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1A7"/>
    <a:srgbClr val="E8EEF1"/>
    <a:srgbClr val="B30108"/>
    <a:srgbClr val="84AA33"/>
    <a:srgbClr val="99C33B"/>
    <a:srgbClr val="1DB2E8"/>
    <a:srgbClr val="AEC7D0"/>
    <a:srgbClr val="D4EBF1"/>
    <a:srgbClr val="637ABD"/>
    <a:srgbClr val="1C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27" autoAdjust="0"/>
  </p:normalViewPr>
  <p:slideViewPr>
    <p:cSldViewPr>
      <p:cViewPr varScale="1">
        <p:scale>
          <a:sx n="83" d="100"/>
          <a:sy n="83" d="100"/>
        </p:scale>
        <p:origin x="13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82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91F8A7-3CCF-4AE4-923F-C4B6FAE7C99A}" type="datetimeFigureOut">
              <a:rPr lang="mn-MN"/>
              <a:pPr>
                <a:defRPr/>
              </a:pPr>
              <a:t>2016-10-11</a:t>
            </a:fld>
            <a:endParaRPr lang="mn-M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3D1B59-C76B-4017-A0AF-E1D2CD01405C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893582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2F02CE-97E6-4376-B41A-5D7D58784938}" type="datetimeFigureOut">
              <a:rPr lang="mn-MN"/>
              <a:pPr>
                <a:defRPr/>
              </a:pPr>
              <a:t>2016-10-11</a:t>
            </a:fld>
            <a:endParaRPr lang="mn-M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55" tIns="45478" rIns="90955" bIns="45478" rtlCol="0" anchor="ctr"/>
          <a:lstStyle/>
          <a:p>
            <a:pPr lvl="0"/>
            <a:endParaRPr lang="mn-M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0955" tIns="45478" rIns="90955" bIns="4547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mn-M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A6A074-FC3E-4DAC-B6B1-A4424A3B3DA4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085443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6E87BA-6CBA-4129-A98B-370DCAE541B6}" type="slidenum">
              <a:rPr lang="mn-M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mn-MN" smtClean="0"/>
          </a:p>
        </p:txBody>
      </p:sp>
      <p:sp>
        <p:nvSpPr>
          <p:cNvPr id="23556" name="Notes Placeholder 4"/>
          <p:cNvSpPr>
            <a:spLocks noGrp="1"/>
          </p:cNvSpPr>
          <p:nvPr>
            <p:ph type="body" sz="quarter" idx="1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1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muis zurma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000250"/>
            <a:ext cx="5643562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28728" y="278605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28728" y="4357694"/>
            <a:ext cx="7406640" cy="67373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100612" y="6305550"/>
            <a:ext cx="2133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CC54E8-7A4B-405C-8558-EEF7B9948EF8}" type="datetime1">
              <a:rPr lang="mn-MN" smtClean="0"/>
              <a:t>2016-10-11</a:t>
            </a:fld>
            <a:endParaRPr lang="en-US" dirty="0"/>
          </a:p>
        </p:txBody>
      </p:sp>
      <p:sp>
        <p:nvSpPr>
          <p:cNvPr id="8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205012" y="6305550"/>
            <a:ext cx="2895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E5B8B0-4175-4726-9A63-6C1CB4E2A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" name="Picture 2" descr="http://seas.num.edu.mn/public/front_assets/images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93" y="76199"/>
            <a:ext cx="2179877" cy="64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4498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1F0413-5539-40EF-BA5D-D1B916BE9060}" type="datetime1">
              <a:rPr lang="mn-MN" smtClean="0"/>
              <a:t>2016-10-11</a:t>
            </a:fld>
            <a:endParaRPr lang="mn-M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3C738F-7565-4B36-8C62-E65CB26A0D03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1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2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BFDA969-C2CD-4078-84B5-B4B0BCC5F8E3}" type="datetime1">
              <a:rPr lang="mn-MN" smtClean="0"/>
              <a:t>2016-10-11</a:t>
            </a:fld>
            <a:endParaRPr lang="mn-M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0A1A18-DED6-4BDA-B6E5-F233A524F0CE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" y="0"/>
            <a:ext cx="4889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3" y="254021"/>
            <a:ext cx="8429684" cy="510363"/>
          </a:xfrm>
        </p:spPr>
        <p:txBody>
          <a:bodyPr>
            <a:noAutofit/>
          </a:bodyPr>
          <a:lstStyle>
            <a:lvl1pPr>
              <a:defRPr sz="3600" cap="small" baseline="0">
                <a:solidFill>
                  <a:schemeClr val="accent1">
                    <a:lumMod val="50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5376660"/>
          </a:xfrm>
        </p:spPr>
        <p:txBody>
          <a:bodyPr/>
          <a:lstStyle>
            <a:lvl1pPr>
              <a:defRPr sz="2000"/>
            </a:lvl1pPr>
            <a:lvl2pPr>
              <a:buFont typeface="Wingdings" pitchFamily="2" charset="2"/>
              <a:buChar char="§"/>
              <a:defRPr sz="1800"/>
            </a:lvl2pPr>
            <a:lvl3pPr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/>
            </a:lvl3pPr>
            <a:lvl4pPr>
              <a:defRPr sz="1400"/>
            </a:lvl4pPr>
            <a:lvl5pPr>
              <a:defRPr sz="14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00815"/>
            <a:ext cx="2133600" cy="28098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00270C-56FD-4740-9FA4-2D878E6F623D}" type="datetime1">
              <a:rPr lang="mn-MN" smtClean="0"/>
              <a:t>2016-10-11</a:t>
            </a:fld>
            <a:endParaRPr lang="mn-M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472" y="6500814"/>
            <a:ext cx="2895600" cy="28098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mn-MN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500815"/>
            <a:ext cx="457200" cy="28098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0600D5-7913-4E68-9CF7-B5E33E63F38F}" type="slidenum">
              <a:rPr lang="mn-MN"/>
              <a:pPr>
                <a:defRPr/>
              </a:pPr>
              <a:t>‹#›</a:t>
            </a:fld>
            <a:endParaRPr lang="mn-MN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78004" y="836712"/>
            <a:ext cx="593821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9" y="74161"/>
            <a:ext cx="359719" cy="3597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17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>
                <a:latin typeface="Segoe UI (Headings)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1F5C55-64C0-42C3-97FF-CE2ECB237A6E}" type="datetime1">
              <a:rPr lang="mn-MN" smtClean="0"/>
              <a:t>2016-10-11</a:t>
            </a:fld>
            <a:endParaRPr lang="mn-M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7BE7F6-AE38-479F-A849-827F786C6D8E}" type="slidenum">
              <a:rPr lang="mn-MN"/>
              <a:pPr>
                <a:defRPr/>
              </a:pPr>
              <a:t>‹#›</a:t>
            </a:fld>
            <a:endParaRPr lang="mn-M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254019"/>
            <a:ext cx="510364" cy="510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muis-dugui-eng copy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3751" y="72166"/>
            <a:ext cx="476128" cy="476128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EDAC4EB-8B90-4C06-B05F-35B4637F1F26}" type="datetime1">
              <a:rPr lang="mn-MN" smtClean="0"/>
              <a:t>2016-10-11</a:t>
            </a:fld>
            <a:endParaRPr lang="mn-M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58F3D7-A253-44A8-A0D9-85DD5C7A17C7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02FF56-2D7F-44D4-824F-30406973FB67}" type="datetime1">
              <a:rPr lang="mn-MN" smtClean="0"/>
              <a:t>2016-10-11</a:t>
            </a:fld>
            <a:endParaRPr lang="mn-M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2C36D0-884D-45E8-8746-CC914DE63971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0471F4-264A-4A61-A5FC-88234FD2DC12}" type="datetime1">
              <a:rPr lang="mn-MN" smtClean="0"/>
              <a:t>2016-10-11</a:t>
            </a:fld>
            <a:endParaRPr lang="mn-M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E5C790-CF07-4769-B1F7-76048D8DEC1C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4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 userDrawn="1"/>
        </p:nvSpPr>
        <p:spPr bwMode="invGray">
          <a:xfrm>
            <a:off x="1014414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15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7E524D8-FE18-403B-90B4-55A0ABFA417E}" type="datetime1">
              <a:rPr lang="mn-MN" smtClean="0"/>
              <a:t>2016-10-11</a:t>
            </a:fld>
            <a:endParaRPr lang="mn-M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3613D49-DFBD-4482-9D0E-FA964C2E8A6F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2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A4BC8E-1429-478D-B2F6-8CD462E974EB}" type="datetime1">
              <a:rPr lang="mn-MN" smtClean="0"/>
              <a:t>2016-10-11</a:t>
            </a:fld>
            <a:endParaRPr lang="mn-M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3271407-6CA4-4A13-AC39-CA512743EED4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90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1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6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5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066528-0F2E-4C55-8D90-3A036054739B}" type="datetime1">
              <a:rPr lang="mn-MN" smtClean="0"/>
              <a:t>2016-10-11</a:t>
            </a:fld>
            <a:endParaRPr lang="mn-M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BDFFC6-41BD-4BAE-A525-030B468CB644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26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1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1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FAA327B-985D-4CC6-9F9B-9A04F7F3B8F6}" type="datetime1">
              <a:rPr lang="mn-MN" smtClean="0"/>
              <a:t>2016-10-11</a:t>
            </a:fld>
            <a:endParaRPr lang="mn-M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mn-M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11381AF-E13B-480D-B909-98169328A27E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prop_node_childnodes.asp" TargetMode="External"/><Relationship Id="rId3" Type="http://schemas.openxmlformats.org/officeDocument/2006/relationships/hyperlink" Target="http://www.w3schools.com/jsref/met_element_addeventlistener.asp" TargetMode="External"/><Relationship Id="rId7" Type="http://schemas.openxmlformats.org/officeDocument/2006/relationships/hyperlink" Target="http://www.w3schools.com/jsref/prop_element_childelementcount.asp" TargetMode="External"/><Relationship Id="rId12" Type="http://schemas.openxmlformats.org/officeDocument/2006/relationships/hyperlink" Target="http://www.w3schools.com/jsref/met_html_click.asp" TargetMode="External"/><Relationship Id="rId2" Type="http://schemas.openxmlformats.org/officeDocument/2006/relationships/hyperlink" Target="http://www.w3schools.com/jsref/prop_html_accesske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met_html_blur.asp" TargetMode="External"/><Relationship Id="rId11" Type="http://schemas.openxmlformats.org/officeDocument/2006/relationships/hyperlink" Target="http://www.w3schools.com/jsref/prop_html_classname.asp" TargetMode="External"/><Relationship Id="rId5" Type="http://schemas.openxmlformats.org/officeDocument/2006/relationships/hyperlink" Target="http://www.w3schools.com/jsref/prop_node_attributes.asp" TargetMode="External"/><Relationship Id="rId10" Type="http://schemas.openxmlformats.org/officeDocument/2006/relationships/hyperlink" Target="http://www.w3schools.com/jsref/prop_element_classlist.asp" TargetMode="External"/><Relationship Id="rId4" Type="http://schemas.openxmlformats.org/officeDocument/2006/relationships/hyperlink" Target="http://www.w3schools.com/jsref/met_node_appendchild.asp" TargetMode="External"/><Relationship Id="rId9" Type="http://schemas.openxmlformats.org/officeDocument/2006/relationships/hyperlink" Target="http://www.w3schools.com/jsref/prop_element_children.as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2003/01/dom2-javadoc/org/w3c/dom/html2/HTMLInputElemen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prop_text_name.asp" TargetMode="External"/><Relationship Id="rId13" Type="http://schemas.openxmlformats.org/officeDocument/2006/relationships/hyperlink" Target="http://www.w3schools.com/jsref/prop_text_size.asp" TargetMode="External"/><Relationship Id="rId3" Type="http://schemas.openxmlformats.org/officeDocument/2006/relationships/hyperlink" Target="http://www.w3schools.com/jsref/prop_text_autofocus.asp" TargetMode="External"/><Relationship Id="rId7" Type="http://schemas.openxmlformats.org/officeDocument/2006/relationships/hyperlink" Target="http://www.w3schools.com/jsref/prop_text_maxlength.asp" TargetMode="External"/><Relationship Id="rId12" Type="http://schemas.openxmlformats.org/officeDocument/2006/relationships/hyperlink" Target="http://www.w3schools.com/jsref/prop_text_required.asp" TargetMode="External"/><Relationship Id="rId2" Type="http://schemas.openxmlformats.org/officeDocument/2006/relationships/hyperlink" Target="http://www.w3schools.com/jsref/prop_text_autocomple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prop_text_form.asp" TargetMode="External"/><Relationship Id="rId11" Type="http://schemas.openxmlformats.org/officeDocument/2006/relationships/hyperlink" Target="http://www.w3schools.com/jsref/prop_text_readonly.asp" TargetMode="External"/><Relationship Id="rId5" Type="http://schemas.openxmlformats.org/officeDocument/2006/relationships/hyperlink" Target="http://www.w3schools.com/jsref/prop_text_disabled.asp" TargetMode="External"/><Relationship Id="rId15" Type="http://schemas.openxmlformats.org/officeDocument/2006/relationships/hyperlink" Target="http://www.w3schools.com/jsref/prop_text_value.asp" TargetMode="External"/><Relationship Id="rId10" Type="http://schemas.openxmlformats.org/officeDocument/2006/relationships/hyperlink" Target="http://www.w3schools.com/jsref/prop_text_placeholder.asp" TargetMode="External"/><Relationship Id="rId4" Type="http://schemas.openxmlformats.org/officeDocument/2006/relationships/hyperlink" Target="http://www.w3schools.com/jsref/prop_text_defaultvalue.asp" TargetMode="External"/><Relationship Id="rId9" Type="http://schemas.openxmlformats.org/officeDocument/2006/relationships/hyperlink" Target="http://www.w3schools.com/jsref/prop_text_pattern.asp" TargetMode="External"/><Relationship Id="rId14" Type="http://schemas.openxmlformats.org/officeDocument/2006/relationships/hyperlink" Target="http://www.w3schools.com/jsref/prop_text_type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854" y="4365104"/>
            <a:ext cx="7614146" cy="2016224"/>
          </a:xfrm>
          <a:noFill/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mn-M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Ганболдын АМАРСАНАА</a:t>
            </a:r>
            <a:endParaRPr lang="mn-MN" sz="1400" b="1" baseline="30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500" cap="al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mn-MN" sz="12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Мэдээлэл, компьютерийн ухааны тэнхим</a:t>
            </a:r>
            <a:endParaRPr lang="mn-MN" sz="1200" b="1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mn-M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МУИС, Хэрэглээний шинжлэх ухаан инженерчлэлийн сургууль</a:t>
            </a: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amarsanaag@num.edu.mn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cap="al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ICSI301 </a:t>
            </a:r>
            <a:r>
              <a:rPr lang="mn-M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Вэб програмчлал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mn-M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mn-M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оны Хавар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mn-M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19672" y="4653136"/>
            <a:ext cx="59224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/>
        </p:nvSpPr>
        <p:spPr>
          <a:xfrm>
            <a:off x="1529854" y="2420888"/>
            <a:ext cx="7614146" cy="743503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txBody>
          <a:bodyPr anchor="t">
            <a:noAutofit/>
          </a:bodyPr>
          <a:lstStyle>
            <a:lvl1pPr algn="l" rtl="0" eaLnBrk="0" fontAlgn="base" hangingPunct="0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None/>
              <a:defRPr sz="4000" b="1" kern="1200" cap="all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Segoe UI (Headings)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9pPr>
            <a:extLst/>
          </a:lstStyle>
          <a:p>
            <a:r>
              <a:rPr lang="en-US" sz="3200" cap="small" dirty="0" smtClean="0">
                <a:solidFill>
                  <a:schemeClr val="accent1">
                    <a:lumMod val="50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Document Object Model (DOM)</a:t>
            </a:r>
            <a:endParaRPr lang="mn-MN" sz="3200" cap="small" dirty="0">
              <a:solidFill>
                <a:schemeClr val="accent1">
                  <a:lumMod val="50000"/>
                </a:schemeClr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10</a:t>
            </a:fld>
            <a:endParaRPr lang="mn-M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6205"/>
              </p:ext>
            </p:extLst>
          </p:nvPr>
        </p:nvGraphicFramePr>
        <p:xfrm>
          <a:off x="620887" y="993288"/>
          <a:ext cx="7992888" cy="5788514"/>
        </p:xfrm>
        <a:graphic>
          <a:graphicData uri="http://schemas.openxmlformats.org/drawingml/2006/table">
            <a:tbl>
              <a:tblPr/>
              <a:tblGrid>
                <a:gridCol w="2791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1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Property / Method</a:t>
                      </a: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effectLst/>
                          <a:hlinkClick r:id="rId2"/>
                        </a:rPr>
                        <a:t>element</a:t>
                      </a:r>
                      <a:r>
                        <a:rPr lang="en-US" sz="1600">
                          <a:effectLst/>
                          <a:hlinkClick r:id="rId2"/>
                        </a:rPr>
                        <a:t>.accessKey</a:t>
                      </a:r>
                      <a:endParaRPr lang="en-US" sz="1600">
                        <a:effectLst/>
                      </a:endParaRP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or returns the accesskey attribute of an element</a:t>
                      </a: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solidFill>
                            <a:srgbClr val="6E9A06"/>
                          </a:solidFill>
                          <a:effectLst/>
                          <a:hlinkClick r:id="rId3"/>
                        </a:rPr>
                        <a:t>element</a:t>
                      </a:r>
                      <a:r>
                        <a:rPr lang="en-US" sz="1600">
                          <a:solidFill>
                            <a:srgbClr val="6E9A06"/>
                          </a:solidFill>
                          <a:effectLst/>
                          <a:hlinkClick r:id="rId3"/>
                        </a:rPr>
                        <a:t>.addEventListener()</a:t>
                      </a:r>
                      <a:endParaRPr lang="en-US" sz="1600">
                        <a:effectLst/>
                      </a:endParaRP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Attaches an event handler to the specified element</a:t>
                      </a: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effectLst/>
                          <a:hlinkClick r:id="rId4"/>
                        </a:rPr>
                        <a:t>element</a:t>
                      </a:r>
                      <a:r>
                        <a:rPr lang="en-US" sz="1600">
                          <a:effectLst/>
                          <a:hlinkClick r:id="rId4"/>
                        </a:rPr>
                        <a:t>.appendChild()</a:t>
                      </a:r>
                      <a:endParaRPr lang="en-US" sz="1600">
                        <a:effectLst/>
                      </a:endParaRP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Adds a new child node, to an element, as the last child node</a:t>
                      </a: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effectLst/>
                          <a:hlinkClick r:id="rId5"/>
                        </a:rPr>
                        <a:t>element</a:t>
                      </a:r>
                      <a:r>
                        <a:rPr lang="en-US" sz="1600">
                          <a:effectLst/>
                          <a:hlinkClick r:id="rId5"/>
                        </a:rPr>
                        <a:t>.attributes</a:t>
                      </a:r>
                      <a:endParaRPr lang="en-US" sz="1600">
                        <a:effectLst/>
                      </a:endParaRP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NamedNodeMap of an element's attributes</a:t>
                      </a: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effectLst/>
                          <a:hlinkClick r:id="rId6"/>
                        </a:rPr>
                        <a:t>element</a:t>
                      </a:r>
                      <a:r>
                        <a:rPr lang="en-US" sz="1600">
                          <a:effectLst/>
                          <a:hlinkClick r:id="rId6"/>
                        </a:rPr>
                        <a:t>.blur()</a:t>
                      </a:r>
                      <a:endParaRPr lang="en-US" sz="1600">
                        <a:effectLst/>
                      </a:endParaRP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Removes focus from an element</a:t>
                      </a: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effectLst/>
                          <a:hlinkClick r:id="rId7"/>
                        </a:rPr>
                        <a:t>element</a:t>
                      </a:r>
                      <a:r>
                        <a:rPr lang="en-US" sz="1600">
                          <a:effectLst/>
                          <a:hlinkClick r:id="rId7"/>
                        </a:rPr>
                        <a:t>.childElementCount</a:t>
                      </a:r>
                      <a:endParaRPr lang="en-US" sz="1600">
                        <a:effectLst/>
                      </a:endParaRP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the number of child elements an element has</a:t>
                      </a: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415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effectLst/>
                          <a:hlinkClick r:id="rId8"/>
                        </a:rPr>
                        <a:t>element</a:t>
                      </a:r>
                      <a:r>
                        <a:rPr lang="en-US" sz="1600">
                          <a:effectLst/>
                          <a:hlinkClick r:id="rId8"/>
                        </a:rPr>
                        <a:t>.childNodes</a:t>
                      </a:r>
                      <a:endParaRPr lang="en-US" sz="1600">
                        <a:effectLst/>
                      </a:endParaRP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collection of an element's child nodes (including text and comment nodes)</a:t>
                      </a: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415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effectLst/>
                          <a:hlinkClick r:id="rId9"/>
                        </a:rPr>
                        <a:t>element</a:t>
                      </a:r>
                      <a:r>
                        <a:rPr lang="en-US" sz="1600">
                          <a:effectLst/>
                          <a:hlinkClick r:id="rId9"/>
                        </a:rPr>
                        <a:t>.children</a:t>
                      </a:r>
                      <a:endParaRPr lang="en-US" sz="1600">
                        <a:effectLst/>
                      </a:endParaRP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collection of an element's child element (excluding text and comment nodes)</a:t>
                      </a: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effectLst/>
                          <a:hlinkClick r:id="rId10"/>
                        </a:rPr>
                        <a:t>element</a:t>
                      </a:r>
                      <a:r>
                        <a:rPr lang="en-US" sz="1600">
                          <a:effectLst/>
                          <a:hlinkClick r:id="rId10"/>
                        </a:rPr>
                        <a:t>.classList</a:t>
                      </a:r>
                      <a:endParaRPr lang="en-US" sz="1600">
                        <a:effectLst/>
                      </a:endParaRP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the class name(s) of an element</a:t>
                      </a: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effectLst/>
                          <a:hlinkClick r:id="rId11"/>
                        </a:rPr>
                        <a:t>element</a:t>
                      </a:r>
                      <a:r>
                        <a:rPr lang="en-US" sz="1600">
                          <a:effectLst/>
                          <a:hlinkClick r:id="rId11"/>
                        </a:rPr>
                        <a:t>.className</a:t>
                      </a:r>
                      <a:endParaRPr lang="en-US" sz="1600">
                        <a:effectLst/>
                      </a:endParaRP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or returns the value of the class attribute of an element</a:t>
                      </a: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9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effectLst/>
                          <a:hlinkClick r:id="rId12"/>
                        </a:rPr>
                        <a:t>element</a:t>
                      </a:r>
                      <a:r>
                        <a:rPr lang="en-US" sz="1600">
                          <a:effectLst/>
                          <a:hlinkClick r:id="rId12"/>
                        </a:rPr>
                        <a:t>.click()</a:t>
                      </a:r>
                      <a:endParaRPr lang="en-US" sz="1600">
                        <a:effectLst/>
                      </a:endParaRP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Simulates a mouse-click on an element</a:t>
                      </a:r>
                    </a:p>
                  </a:txBody>
                  <a:tcPr marL="46257" marR="46257" marT="46257" marB="4625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2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SubTypes</a:t>
            </a:r>
            <a:r>
              <a:rPr lang="en-US" dirty="0" smtClean="0"/>
              <a:t> of </a:t>
            </a:r>
            <a:r>
              <a:rPr lang="en-US" dirty="0" err="1" smtClean="0"/>
              <a:t>HTMLElement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2160240"/>
          </a:xfrm>
        </p:spPr>
        <p:txBody>
          <a:bodyPr/>
          <a:lstStyle/>
          <a:p>
            <a:r>
              <a:rPr lang="en-US" dirty="0"/>
              <a:t>subtypes of </a:t>
            </a:r>
            <a:r>
              <a:rPr lang="en-US" dirty="0" err="1" smtClean="0"/>
              <a:t>HTMLElement</a:t>
            </a:r>
            <a:r>
              <a:rPr lang="en-US" dirty="0" smtClean="0"/>
              <a:t> that </a:t>
            </a:r>
            <a:r>
              <a:rPr lang="en-US" dirty="0"/>
              <a:t>represent specific types of HTML elements.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defines JavaScript properties </a:t>
            </a:r>
            <a:r>
              <a:rPr lang="en-US" dirty="0" smtClean="0"/>
              <a:t>to mirror </a:t>
            </a:r>
            <a:r>
              <a:rPr lang="en-US" dirty="0"/>
              <a:t>the HTML attributes of a specific element or group of </a:t>
            </a:r>
            <a:r>
              <a:rPr lang="en-US" dirty="0" smtClean="0"/>
              <a:t>elements</a:t>
            </a:r>
          </a:p>
          <a:p>
            <a:r>
              <a:rPr lang="en-US" dirty="0"/>
              <a:t>Some of these element-specific classes define additional properties </a:t>
            </a:r>
            <a:r>
              <a:rPr lang="en-US" dirty="0" smtClean="0"/>
              <a:t>or methods </a:t>
            </a:r>
            <a:r>
              <a:rPr lang="en-US" dirty="0"/>
              <a:t>that </a:t>
            </a:r>
            <a:r>
              <a:rPr lang="en-US" dirty="0" smtClean="0"/>
              <a:t>go beyond </a:t>
            </a:r>
            <a:r>
              <a:rPr lang="en-US" dirty="0"/>
              <a:t>simple mirroring of HTML syntax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https://www.w3.org/2003/01/dom2-javadoc/org/w3c/dom/html2/HTMLInputElement.html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11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8393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HTMLINputElement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703796"/>
              </p:ext>
            </p:extLst>
          </p:nvPr>
        </p:nvGraphicFramePr>
        <p:xfrm>
          <a:off x="567463" y="942028"/>
          <a:ext cx="8429625" cy="5863810"/>
        </p:xfrm>
        <a:graphic>
          <a:graphicData uri="http://schemas.openxmlformats.org/drawingml/2006/table">
            <a:tbl>
              <a:tblPr/>
              <a:tblGrid>
                <a:gridCol w="168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Property</a:t>
                      </a: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2"/>
                        </a:rPr>
                        <a:t>autocomplete</a:t>
                      </a:r>
                      <a:endParaRPr lang="en-US" sz="1400">
                        <a:effectLst/>
                      </a:endParaRP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or returns the value of the autocomplete attribute of a text field</a:t>
                      </a: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3"/>
                        </a:rPr>
                        <a:t>autofocus</a:t>
                      </a:r>
                      <a:endParaRPr lang="en-US" sz="1400">
                        <a:effectLst/>
                      </a:endParaRP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or returns whether a text field should automatically get focus when the page loads</a:t>
                      </a: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4"/>
                        </a:rPr>
                        <a:t>defaultValue</a:t>
                      </a:r>
                      <a:endParaRPr lang="en-US" sz="1400">
                        <a:effectLst/>
                      </a:endParaRP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or returns the default value of a text field</a:t>
                      </a: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5"/>
                        </a:rPr>
                        <a:t>disabled</a:t>
                      </a:r>
                      <a:endParaRPr lang="en-US" sz="1400">
                        <a:effectLst/>
                      </a:endParaRP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or returns whether the text field is disabled, or not</a:t>
                      </a: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6"/>
                        </a:rPr>
                        <a:t>form</a:t>
                      </a:r>
                      <a:endParaRPr lang="en-US" sz="1400">
                        <a:effectLst/>
                      </a:endParaRP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a reference to the form that contains the text field</a:t>
                      </a: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list</a:t>
                      </a: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a reference to the datalist that contains the text field</a:t>
                      </a: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7"/>
                        </a:rPr>
                        <a:t>maxLength</a:t>
                      </a:r>
                      <a:endParaRPr lang="en-US" sz="1400">
                        <a:effectLst/>
                      </a:endParaRP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or returns the value of the maxlength attribute of a text field</a:t>
                      </a: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8"/>
                        </a:rPr>
                        <a:t>name</a:t>
                      </a:r>
                      <a:endParaRPr lang="en-US" sz="1400">
                        <a:effectLst/>
                      </a:endParaRP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or returns the value of the name attribute of a text field</a:t>
                      </a: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9"/>
                        </a:rPr>
                        <a:t>pattern</a:t>
                      </a:r>
                      <a:endParaRPr lang="en-US" sz="1400">
                        <a:effectLst/>
                      </a:endParaRP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or returns the value of the pattern attribute of a text field</a:t>
                      </a: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0"/>
                        </a:rPr>
                        <a:t>placeholder</a:t>
                      </a:r>
                      <a:endParaRPr lang="en-US" sz="1400">
                        <a:effectLst/>
                      </a:endParaRP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or returns the value of the placeholder attribute of a text field</a:t>
                      </a: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1"/>
                        </a:rPr>
                        <a:t>readOnly</a:t>
                      </a:r>
                      <a:endParaRPr lang="en-US" sz="1400">
                        <a:effectLst/>
                      </a:endParaRP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or returns whether a text field is read-only, or not</a:t>
                      </a: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2"/>
                        </a:rPr>
                        <a:t>required</a:t>
                      </a:r>
                      <a:endParaRPr lang="en-US" sz="1400">
                        <a:effectLst/>
                      </a:endParaRP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or returns whether the text field must be filled out before submitting a form</a:t>
                      </a: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5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3"/>
                        </a:rPr>
                        <a:t>size</a:t>
                      </a:r>
                      <a:endParaRPr lang="en-US" sz="1400">
                        <a:effectLst/>
                      </a:endParaRP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or returns the value of the size attribute of a text field</a:t>
                      </a: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5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4"/>
                        </a:rPr>
                        <a:t>type</a:t>
                      </a:r>
                      <a:endParaRPr lang="en-US" sz="1400">
                        <a:effectLst/>
                      </a:endParaRP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which type of form element a text field is</a:t>
                      </a: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5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5"/>
                        </a:rPr>
                        <a:t>value</a:t>
                      </a:r>
                      <a:endParaRPr lang="en-US" sz="1400">
                        <a:effectLst/>
                      </a:endParaRP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Sets or returns the value of the value attribute of the text field</a:t>
                      </a:r>
                    </a:p>
                  </a:txBody>
                  <a:tcPr marL="51995" marR="51995" marT="51995" marB="51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12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6533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and Modifying a DOM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allows to access </a:t>
            </a:r>
            <a:r>
              <a:rPr lang="en-US" dirty="0"/>
              <a:t>a document’s elements, allowing </a:t>
            </a:r>
            <a:r>
              <a:rPr lang="en-US" dirty="0" smtClean="0"/>
              <a:t>you to </a:t>
            </a:r>
            <a:r>
              <a:rPr lang="en-US" dirty="0"/>
              <a:t>modify its contents dynamically using </a:t>
            </a:r>
            <a:r>
              <a:rPr lang="en-US" dirty="0" smtClean="0"/>
              <a:t>JavaScript</a:t>
            </a:r>
          </a:p>
          <a:p>
            <a:r>
              <a:rPr lang="en-US" dirty="0"/>
              <a:t>DOM-node properties and methods for traversing the DOM tree, modifying nodes </a:t>
            </a:r>
            <a:r>
              <a:rPr lang="en-US" dirty="0" smtClean="0"/>
              <a:t>and creating </a:t>
            </a:r>
            <a:r>
              <a:rPr lang="en-US" dirty="0"/>
              <a:t>or deleting content </a:t>
            </a:r>
            <a:r>
              <a:rPr lang="en-US" dirty="0" smtClean="0"/>
              <a:t>dynamically</a:t>
            </a:r>
          </a:p>
          <a:p>
            <a:r>
              <a:rPr lang="en-US" dirty="0" smtClean="0"/>
              <a:t>Traversing and Modifying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query or </a:t>
            </a:r>
            <a:r>
              <a:rPr lang="en-US" i="1" dirty="0"/>
              <a:t>select </a:t>
            </a:r>
            <a:r>
              <a:rPr lang="en-US" dirty="0"/>
              <a:t>individual elements from a </a:t>
            </a:r>
            <a:r>
              <a:rPr lang="en-US" dirty="0" smtClean="0"/>
              <a:t>document</a:t>
            </a:r>
            <a:endParaRPr lang="en-US" dirty="0"/>
          </a:p>
          <a:p>
            <a:pPr lvl="1"/>
            <a:r>
              <a:rPr lang="en-US" dirty="0"/>
              <a:t>How to </a:t>
            </a:r>
            <a:r>
              <a:rPr lang="en-US" i="1" dirty="0"/>
              <a:t>traverse </a:t>
            </a:r>
            <a:r>
              <a:rPr lang="en-US" dirty="0"/>
              <a:t>a document as a tree of nodes, and how to find the </a:t>
            </a:r>
            <a:r>
              <a:rPr lang="en-US" dirty="0" smtClean="0"/>
              <a:t>ancestors, siblings</a:t>
            </a:r>
            <a:r>
              <a:rPr lang="en-US" dirty="0"/>
              <a:t>, and descendants of any document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query and set the attributes of document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query, set, and modify the content of a </a:t>
            </a:r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modify the structure of a document by creating, inserting, and </a:t>
            </a:r>
            <a:r>
              <a:rPr lang="en-US" dirty="0" smtClean="0"/>
              <a:t>deleting nodes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work with HTML </a:t>
            </a:r>
            <a:r>
              <a:rPr lang="en-US" dirty="0" smtClean="0"/>
              <a:t>forms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13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0235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Documents As Trees of </a:t>
            </a:r>
            <a:r>
              <a:rPr lang="en-US" dirty="0" smtClean="0">
                <a:effectLst/>
              </a:rPr>
              <a:t>Nodes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object, its Element objects, and the Text objects that represent runs </a:t>
            </a:r>
            <a:r>
              <a:rPr lang="en-US" dirty="0" smtClean="0"/>
              <a:t>of text </a:t>
            </a:r>
            <a:r>
              <a:rPr lang="en-US" dirty="0"/>
              <a:t>in the document are all Node objects. </a:t>
            </a:r>
            <a:endParaRPr lang="en-US" dirty="0" smtClean="0"/>
          </a:p>
          <a:p>
            <a:r>
              <a:rPr lang="en-US" dirty="0" smtClean="0"/>
              <a:t>Node </a:t>
            </a:r>
            <a:r>
              <a:rPr lang="en-US" dirty="0"/>
              <a:t>defines the following </a:t>
            </a:r>
            <a:r>
              <a:rPr lang="en-US" dirty="0" smtClean="0"/>
              <a:t>important properties:</a:t>
            </a:r>
            <a:endParaRPr lang="en-US" dirty="0"/>
          </a:p>
          <a:p>
            <a:pPr lvl="1"/>
            <a:r>
              <a:rPr lang="en-US" b="1" dirty="0" err="1" smtClean="0"/>
              <a:t>parentNode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Node that is the parent of this one, or null for nodes like the Document object that have no parent.</a:t>
            </a:r>
          </a:p>
          <a:p>
            <a:pPr lvl="1"/>
            <a:r>
              <a:rPr lang="en-US" b="1" dirty="0" err="1" smtClean="0"/>
              <a:t>childNodes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read-only array-like object (a </a:t>
            </a:r>
            <a:r>
              <a:rPr lang="en-US" dirty="0" err="1" smtClean="0"/>
              <a:t>NodeList</a:t>
            </a:r>
            <a:r>
              <a:rPr lang="en-US" dirty="0" smtClean="0"/>
              <a:t>) that is a live representation of a Node’s child nodes.</a:t>
            </a:r>
          </a:p>
          <a:p>
            <a:pPr lvl="1"/>
            <a:r>
              <a:rPr lang="en-US" b="1" dirty="0" err="1" smtClean="0"/>
              <a:t>firstChild</a:t>
            </a:r>
            <a:r>
              <a:rPr lang="en-US" b="1" i="1" dirty="0" smtClean="0"/>
              <a:t>, </a:t>
            </a:r>
            <a:r>
              <a:rPr lang="en-US" b="1" dirty="0" err="1" smtClean="0"/>
              <a:t>lastChild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The first and last child nodes of a node, or null if the node has no children.</a:t>
            </a:r>
          </a:p>
          <a:p>
            <a:pPr lvl="1"/>
            <a:r>
              <a:rPr lang="en-US" b="1" dirty="0" err="1" smtClean="0"/>
              <a:t>nextSibling</a:t>
            </a:r>
            <a:r>
              <a:rPr lang="en-US" b="1" i="1" dirty="0" smtClean="0"/>
              <a:t>, </a:t>
            </a:r>
            <a:r>
              <a:rPr lang="en-US" b="1" dirty="0" err="1" smtClean="0"/>
              <a:t>previousSibling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The next and previous sibling node of a node. Two nodes with the same parent are siblings. Their order reflects the order in which they appear in the document. These properties connect nodes in a doubly linked list.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14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91865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Documents As Trees of </a:t>
            </a:r>
            <a:r>
              <a:rPr lang="en-US" dirty="0" smtClean="0">
                <a:effectLst/>
              </a:rPr>
              <a:t>Nodes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err="1"/>
              <a:t>nodeType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kind of node this is. Document nodes have the value 9. Element nodes </a:t>
            </a:r>
            <a:r>
              <a:rPr lang="en-US" dirty="0" smtClean="0"/>
              <a:t>have the </a:t>
            </a:r>
            <a:r>
              <a:rPr lang="en-US" dirty="0"/>
              <a:t>value 1. Text nodes have the value 3. Comments nodes are 8 and </a:t>
            </a:r>
            <a:r>
              <a:rPr lang="en-US" dirty="0" err="1"/>
              <a:t>DocumentFragment</a:t>
            </a:r>
            <a:r>
              <a:rPr lang="en-US" dirty="0"/>
              <a:t> nodes are </a:t>
            </a:r>
            <a:r>
              <a:rPr lang="en-US" dirty="0" smtClean="0"/>
              <a:t>11.</a:t>
            </a:r>
          </a:p>
          <a:p>
            <a:pPr lvl="1"/>
            <a:r>
              <a:rPr lang="en-US" b="1" dirty="0" err="1" smtClean="0"/>
              <a:t>nodeValue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textual content of a Text or Comment </a:t>
            </a:r>
            <a:r>
              <a:rPr lang="en-US" dirty="0" smtClean="0"/>
              <a:t>node.</a:t>
            </a:r>
          </a:p>
          <a:p>
            <a:pPr lvl="1"/>
            <a:r>
              <a:rPr lang="en-US" b="1" dirty="0" err="1" smtClean="0"/>
              <a:t>nodeName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tag name of an Element, converted to uppercase.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these Node properties, the second child node of the first child of </a:t>
            </a:r>
            <a:r>
              <a:rPr lang="en-US" dirty="0" smtClean="0"/>
              <a:t>the Document can </a:t>
            </a:r>
            <a:r>
              <a:rPr lang="en-US" dirty="0"/>
              <a:t>be referred to with expressions like these:</a:t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document.childNodes</a:t>
            </a:r>
            <a:r>
              <a:rPr lang="en-US" dirty="0" smtClean="0">
                <a:latin typeface="Consolas" panose="020B0609020204030204" pitchFamily="49" charset="0"/>
              </a:rPr>
              <a:t>[0</a:t>
            </a:r>
            <a:r>
              <a:rPr lang="en-US" dirty="0">
                <a:latin typeface="Consolas" panose="020B0609020204030204" pitchFamily="49" charset="0"/>
              </a:rPr>
              <a:t>].</a:t>
            </a:r>
            <a:r>
              <a:rPr lang="en-US" dirty="0" err="1" smtClean="0">
                <a:latin typeface="Consolas" panose="020B0609020204030204" pitchFamily="49" charset="0"/>
              </a:rPr>
              <a:t>childNodes</a:t>
            </a:r>
            <a:r>
              <a:rPr lang="en-US" dirty="0" smtClean="0">
                <a:latin typeface="Consolas" panose="020B0609020204030204" pitchFamily="49" charset="0"/>
              </a:rPr>
              <a:t>[1]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document.firstChild.firstChild.nextSibling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15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07160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4365104"/>
            <a:ext cx="8429684" cy="2064292"/>
          </a:xfrm>
        </p:spPr>
        <p:txBody>
          <a:bodyPr/>
          <a:lstStyle/>
          <a:p>
            <a:r>
              <a:rPr lang="en-US" sz="1800" dirty="0" err="1" smtClean="0">
                <a:latin typeface="Consolas" panose="020B0609020204030204" pitchFamily="49" charset="0"/>
              </a:rPr>
              <a:t>document.childNodes</a:t>
            </a:r>
            <a:r>
              <a:rPr lang="en-US" sz="1800" dirty="0" smtClean="0">
                <a:latin typeface="Consolas" panose="020B0609020204030204" pitchFamily="49" charset="0"/>
              </a:rPr>
              <a:t>[1].</a:t>
            </a:r>
            <a:r>
              <a:rPr lang="en-US" sz="1800" dirty="0" err="1">
                <a:latin typeface="Consolas" panose="020B0609020204030204" pitchFamily="49" charset="0"/>
              </a:rPr>
              <a:t>childNodes</a:t>
            </a:r>
            <a:r>
              <a:rPr lang="en-US" sz="1800" dirty="0">
                <a:latin typeface="Consolas" panose="020B0609020204030204" pitchFamily="49" charset="0"/>
              </a:rPr>
              <a:t>[1</a:t>
            </a:r>
            <a:r>
              <a:rPr lang="en-US" sz="1800" dirty="0" smtClean="0">
                <a:latin typeface="Consolas" panose="020B0609020204030204" pitchFamily="49" charset="0"/>
              </a:rPr>
              <a:t>] = ?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document.childNodes</a:t>
            </a:r>
            <a:r>
              <a:rPr lang="en-US" sz="1800" dirty="0" smtClean="0">
                <a:latin typeface="Consolas" panose="020B0609020204030204" pitchFamily="49" charset="0"/>
              </a:rPr>
              <a:t>[1].</a:t>
            </a:r>
            <a:r>
              <a:rPr lang="en-US" sz="1800" dirty="0" err="1">
                <a:latin typeface="Consolas" panose="020B0609020204030204" pitchFamily="49" charset="0"/>
              </a:rPr>
              <a:t>childNodes</a:t>
            </a:r>
            <a:r>
              <a:rPr lang="en-US" sz="1800" dirty="0">
                <a:latin typeface="Consolas" panose="020B0609020204030204" pitchFamily="49" charset="0"/>
              </a:rPr>
              <a:t>[1</a:t>
            </a:r>
            <a:r>
              <a:rPr lang="en-US" sz="1800" dirty="0" smtClean="0">
                <a:latin typeface="Consolas" panose="020B0609020204030204" pitchFamily="49" charset="0"/>
              </a:rPr>
              <a:t>].</a:t>
            </a:r>
            <a:r>
              <a:rPr lang="en-US" sz="1800" dirty="0" err="1" smtClean="0">
                <a:latin typeface="Consolas" panose="020B0609020204030204" pitchFamily="49" charset="0"/>
              </a:rPr>
              <a:t>nodeType</a:t>
            </a:r>
            <a:r>
              <a:rPr lang="en-US" sz="1800" dirty="0" smtClean="0">
                <a:latin typeface="Consolas" panose="020B0609020204030204" pitchFamily="49" charset="0"/>
              </a:rPr>
              <a:t> = ?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document.childNodes</a:t>
            </a:r>
            <a:r>
              <a:rPr lang="en-US" sz="1800" dirty="0" smtClean="0">
                <a:latin typeface="Consolas" panose="020B0609020204030204" pitchFamily="49" charset="0"/>
              </a:rPr>
              <a:t>[1].</a:t>
            </a:r>
            <a:r>
              <a:rPr lang="en-US" sz="1800" dirty="0" err="1">
                <a:latin typeface="Consolas" panose="020B0609020204030204" pitchFamily="49" charset="0"/>
              </a:rPr>
              <a:t>childNodes</a:t>
            </a:r>
            <a:r>
              <a:rPr lang="en-US" sz="1800" dirty="0">
                <a:latin typeface="Consolas" panose="020B0609020204030204" pitchFamily="49" charset="0"/>
              </a:rPr>
              <a:t>[1</a:t>
            </a:r>
            <a:r>
              <a:rPr lang="en-US" sz="1800" dirty="0" smtClean="0">
                <a:latin typeface="Consolas" panose="020B0609020204030204" pitchFamily="49" charset="0"/>
              </a:rPr>
              <a:t>].</a:t>
            </a:r>
            <a:r>
              <a:rPr lang="en-US" sz="1800" dirty="0" err="1" smtClean="0">
                <a:latin typeface="Consolas" panose="020B0609020204030204" pitchFamily="49" charset="0"/>
              </a:rPr>
              <a:t>firstChild.nodeValue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= ?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16</a:t>
            </a:fld>
            <a:endParaRPr lang="mn-M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71473" y="1052736"/>
            <a:ext cx="6664823" cy="302433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buFont typeface="Wingdings 2" pitchFamily="18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&lt;html&gt;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&lt;head&gt;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&lt;title&gt;Sample Document&lt;/title&gt;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&lt;/head&gt;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&lt;body&gt;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&lt;h1&gt;An HTML Document&lt;/h1&gt;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&lt;p&gt;This is a &lt;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&gt;simple&lt;/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&gt; document.&lt;/p&gt;</a:t>
            </a:r>
          </a:p>
          <a:p>
            <a:pPr marL="82550" indent="0">
              <a:buFont typeface="Wingdings 2" pitchFamily="18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  &lt;/body&gt;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&lt;/html&gt;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46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Documents As Trees of </a:t>
            </a:r>
            <a:r>
              <a:rPr lang="en-US" dirty="0" smtClean="0">
                <a:effectLst/>
              </a:rPr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are primarily interested in the Elements of a document instead of the </a:t>
            </a:r>
            <a:r>
              <a:rPr lang="en-US" dirty="0" smtClean="0"/>
              <a:t>text within </a:t>
            </a:r>
            <a:r>
              <a:rPr lang="en-US" dirty="0"/>
              <a:t>them (and the whitespace between them),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helpful to use an API that </a:t>
            </a:r>
            <a:r>
              <a:rPr lang="en-US" dirty="0" smtClean="0"/>
              <a:t>allows us </a:t>
            </a:r>
            <a:r>
              <a:rPr lang="en-US" dirty="0"/>
              <a:t>to treat a document as a tree of Element objects, ignoring Text and Comment </a:t>
            </a:r>
            <a:r>
              <a:rPr lang="en-US" dirty="0" smtClean="0"/>
              <a:t>nodes that </a:t>
            </a:r>
            <a:r>
              <a:rPr lang="en-US" dirty="0"/>
              <a:t>are also part of the </a:t>
            </a:r>
            <a:r>
              <a:rPr lang="en-US" dirty="0" smtClean="0"/>
              <a:t>document</a:t>
            </a:r>
          </a:p>
          <a:p>
            <a:r>
              <a:rPr lang="en-US" dirty="0"/>
              <a:t>The first part of this API is the </a:t>
            </a:r>
            <a:r>
              <a:rPr lang="en-US" b="1" dirty="0"/>
              <a:t>children</a:t>
            </a:r>
            <a:r>
              <a:rPr lang="en-US" dirty="0"/>
              <a:t> property of Element objects. Like </a:t>
            </a:r>
            <a:r>
              <a:rPr lang="en-US" dirty="0" err="1" smtClean="0"/>
              <a:t>childNodes</a:t>
            </a:r>
            <a:r>
              <a:rPr lang="en-US" dirty="0" smtClean="0"/>
              <a:t>, this </a:t>
            </a:r>
            <a:r>
              <a:rPr lang="en-US" dirty="0"/>
              <a:t>is a </a:t>
            </a:r>
            <a:r>
              <a:rPr lang="en-US" dirty="0" err="1"/>
              <a:t>NodeList</a:t>
            </a:r>
            <a:r>
              <a:rPr lang="en-US" dirty="0"/>
              <a:t>. Unlike </a:t>
            </a:r>
            <a:r>
              <a:rPr lang="en-US" dirty="0" err="1"/>
              <a:t>childNodes</a:t>
            </a:r>
            <a:r>
              <a:rPr lang="en-US" dirty="0"/>
              <a:t>, however, the children list contains only </a:t>
            </a:r>
            <a:r>
              <a:rPr lang="en-US" dirty="0" smtClean="0"/>
              <a:t>Element objects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Text and Comment nodes cannot have children, which means that </a:t>
            </a:r>
            <a:r>
              <a:rPr lang="en-US" dirty="0" smtClean="0"/>
              <a:t>the </a:t>
            </a:r>
            <a:r>
              <a:rPr lang="en-US" dirty="0" err="1" smtClean="0"/>
              <a:t>Node.parentNode</a:t>
            </a:r>
            <a:r>
              <a:rPr lang="en-US" dirty="0" smtClean="0"/>
              <a:t> </a:t>
            </a:r>
            <a:r>
              <a:rPr lang="en-US" dirty="0"/>
              <a:t>property described above never returns a Text or Comment node.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parentNode</a:t>
            </a:r>
            <a:r>
              <a:rPr lang="en-US" dirty="0" smtClean="0"/>
              <a:t> </a:t>
            </a:r>
            <a:r>
              <a:rPr lang="en-US" dirty="0"/>
              <a:t>of any Element will always be another Element, or, at the root of the </a:t>
            </a:r>
            <a:r>
              <a:rPr lang="en-US" dirty="0" smtClean="0"/>
              <a:t>tree, a </a:t>
            </a:r>
            <a:r>
              <a:rPr lang="en-US" dirty="0"/>
              <a:t>Document or </a:t>
            </a:r>
            <a:r>
              <a:rPr lang="en-US" dirty="0" err="1"/>
              <a:t>DocumentFragment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17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472585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Documents As Trees of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firstElementChild</a:t>
            </a:r>
            <a:r>
              <a:rPr lang="en-US" dirty="0"/>
              <a:t>, </a:t>
            </a:r>
            <a:r>
              <a:rPr lang="en-US" dirty="0" err="1" smtClean="0"/>
              <a:t>lastElementChild</a:t>
            </a:r>
            <a:endParaRPr lang="en-US" dirty="0" smtClean="0"/>
          </a:p>
          <a:p>
            <a:pPr lvl="1"/>
            <a:r>
              <a:rPr lang="en-US" dirty="0" smtClean="0"/>
              <a:t>Like </a:t>
            </a:r>
            <a:r>
              <a:rPr lang="en-US" dirty="0" err="1"/>
              <a:t>firstChild</a:t>
            </a:r>
            <a:r>
              <a:rPr lang="en-US" dirty="0"/>
              <a:t> and </a:t>
            </a:r>
            <a:r>
              <a:rPr lang="en-US" dirty="0" err="1"/>
              <a:t>lastChild</a:t>
            </a:r>
            <a:r>
              <a:rPr lang="en-US" dirty="0"/>
              <a:t>, but for Element children only.</a:t>
            </a:r>
          </a:p>
          <a:p>
            <a:r>
              <a:rPr lang="en-US" dirty="0" err="1"/>
              <a:t>nextElementSibling</a:t>
            </a:r>
            <a:r>
              <a:rPr lang="en-US" dirty="0"/>
              <a:t>, </a:t>
            </a:r>
            <a:r>
              <a:rPr lang="en-US" dirty="0" err="1"/>
              <a:t>previousElementSibling</a:t>
            </a:r>
            <a:endParaRPr lang="en-US" dirty="0"/>
          </a:p>
          <a:p>
            <a:pPr lvl="1"/>
            <a:r>
              <a:rPr lang="en-US" dirty="0"/>
              <a:t>Like </a:t>
            </a:r>
            <a:r>
              <a:rPr lang="en-US" dirty="0" err="1"/>
              <a:t>nextSibling</a:t>
            </a:r>
            <a:r>
              <a:rPr lang="en-US" dirty="0"/>
              <a:t> and </a:t>
            </a:r>
            <a:r>
              <a:rPr lang="en-US" dirty="0" err="1"/>
              <a:t>previousSibling</a:t>
            </a:r>
            <a:r>
              <a:rPr lang="en-US" dirty="0"/>
              <a:t>, but for Element siblings only.</a:t>
            </a:r>
          </a:p>
          <a:p>
            <a:r>
              <a:rPr lang="en-US" dirty="0" err="1"/>
              <a:t>childElementCount</a:t>
            </a:r>
            <a:endParaRPr lang="en-US" dirty="0"/>
          </a:p>
          <a:p>
            <a:pPr lvl="1"/>
            <a:r>
              <a:rPr lang="en-US" dirty="0"/>
              <a:t>The number of element children. Returns the same value as </a:t>
            </a:r>
            <a:r>
              <a:rPr lang="en-US" dirty="0" err="1"/>
              <a:t>children.length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18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837236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/>
              </a:rPr>
              <a:t>Portable document traversal </a:t>
            </a:r>
            <a:r>
              <a:rPr lang="en-US" sz="3200" dirty="0" smtClean="0">
                <a:effectLst/>
              </a:rPr>
              <a:t>functions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19</a:t>
            </a:fld>
            <a:endParaRPr lang="mn-M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3" y="980728"/>
            <a:ext cx="8340427" cy="314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1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JavaScript and the </a:t>
            </a:r>
            <a:r>
              <a:rPr lang="en-US" dirty="0" smtClean="0"/>
              <a:t>W3C </a:t>
            </a:r>
            <a:r>
              <a:rPr lang="en-GB" dirty="0" smtClean="0"/>
              <a:t>Document </a:t>
            </a:r>
            <a:r>
              <a:rPr lang="en-GB" dirty="0"/>
              <a:t>Object Model </a:t>
            </a:r>
            <a:r>
              <a:rPr lang="en-GB" dirty="0" smtClean="0"/>
              <a:t>to create </a:t>
            </a:r>
            <a:r>
              <a:rPr lang="en-GB" dirty="0"/>
              <a:t>dynamic web </a:t>
            </a:r>
            <a:r>
              <a:rPr lang="en-GB" dirty="0" smtClean="0"/>
              <a:t>pages</a:t>
            </a:r>
          </a:p>
          <a:p>
            <a:r>
              <a:rPr lang="en-US" dirty="0"/>
              <a:t>Learn the concept of </a:t>
            </a:r>
            <a:r>
              <a:rPr lang="en-US" dirty="0" smtClean="0"/>
              <a:t>DOM </a:t>
            </a:r>
            <a:r>
              <a:rPr lang="en-GB" dirty="0" smtClean="0"/>
              <a:t>nodes </a:t>
            </a:r>
            <a:r>
              <a:rPr lang="en-GB" dirty="0"/>
              <a:t>and DOM trees</a:t>
            </a:r>
            <a:r>
              <a:rPr lang="en-GB" dirty="0" smtClean="0"/>
              <a:t>.</a:t>
            </a:r>
          </a:p>
          <a:p>
            <a:r>
              <a:rPr lang="en-GB" dirty="0"/>
              <a:t>Traverse, edit and </a:t>
            </a:r>
            <a:r>
              <a:rPr lang="en-GB" dirty="0" smtClean="0"/>
              <a:t>modify elements </a:t>
            </a:r>
            <a:r>
              <a:rPr lang="en-GB" dirty="0"/>
              <a:t>in an </a:t>
            </a:r>
            <a:r>
              <a:rPr lang="en-GB" dirty="0" smtClean="0"/>
              <a:t>HTML5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72412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/>
              </a:rPr>
              <a:t>Portable document traversal </a:t>
            </a:r>
            <a:r>
              <a:rPr lang="en-US" sz="3200" dirty="0" smtClean="0">
                <a:effectLst/>
              </a:rPr>
              <a:t>functions [2]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141" y="116632"/>
            <a:ext cx="7754000" cy="53768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20</a:t>
            </a:fld>
            <a:endParaRPr lang="mn-M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36" y="5448911"/>
            <a:ext cx="7756005" cy="131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/>
              </a:rPr>
              <a:t>Portable document traversal </a:t>
            </a:r>
            <a:r>
              <a:rPr lang="en-US" sz="3200" dirty="0" smtClean="0">
                <a:effectLst/>
              </a:rPr>
              <a:t>functions [3]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21</a:t>
            </a:fld>
            <a:endParaRPr lang="mn-M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973933"/>
            <a:ext cx="81438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82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/>
              </a:rPr>
              <a:t>Portable document traversal </a:t>
            </a:r>
            <a:r>
              <a:rPr lang="en-US" sz="3200" dirty="0" smtClean="0">
                <a:effectLst/>
              </a:rPr>
              <a:t>functions [4]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22</a:t>
            </a:fld>
            <a:endParaRPr lang="mn-M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3" y="1052736"/>
            <a:ext cx="78295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91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elements consist of a tag name and a set of name/value pairs known as </a:t>
            </a:r>
            <a:r>
              <a:rPr lang="en-US" i="1" dirty="0"/>
              <a:t>attributes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&lt;a&gt; element that defines a hyperlink,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uses the value of its </a:t>
            </a:r>
            <a:r>
              <a:rPr lang="en-US" dirty="0" err="1" smtClean="0"/>
              <a:t>href</a:t>
            </a:r>
            <a:r>
              <a:rPr lang="en-US" dirty="0" smtClean="0"/>
              <a:t> attribute </a:t>
            </a:r>
            <a:r>
              <a:rPr lang="en-US" dirty="0"/>
              <a:t>as the destination of the link.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attribute values of HTML elements </a:t>
            </a:r>
            <a:r>
              <a:rPr lang="en-US" dirty="0" smtClean="0"/>
              <a:t>are available </a:t>
            </a:r>
            <a:r>
              <a:rPr lang="en-US" dirty="0"/>
              <a:t>as properties of the </a:t>
            </a:r>
            <a:r>
              <a:rPr lang="en-US" dirty="0" err="1"/>
              <a:t>HTMLElement</a:t>
            </a:r>
            <a:r>
              <a:rPr lang="en-US" dirty="0"/>
              <a:t> objects that represent those elements. </a:t>
            </a:r>
            <a:endParaRPr lang="en-US" dirty="0" smtClean="0"/>
          </a:p>
          <a:p>
            <a:r>
              <a:rPr lang="en-US" dirty="0" smtClean="0"/>
              <a:t>The DOM </a:t>
            </a:r>
            <a:r>
              <a:rPr lang="en-US" dirty="0"/>
              <a:t>also defines other APIs for getting and setting the values of XML attributes </a:t>
            </a:r>
            <a:r>
              <a:rPr lang="en-US" dirty="0" smtClean="0"/>
              <a:t>and nonstandard </a:t>
            </a:r>
            <a:r>
              <a:rPr lang="en-US" dirty="0"/>
              <a:t>HTML attributes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23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251302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/>
              </a:rPr>
              <a:t>HTML Attributes As Element </a:t>
            </a:r>
            <a:r>
              <a:rPr lang="en-US" sz="3200" dirty="0" smtClean="0">
                <a:effectLst/>
              </a:rPr>
              <a:t>Properties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HTMLElement</a:t>
            </a:r>
            <a:r>
              <a:rPr lang="en-US" dirty="0"/>
              <a:t> objects that represent the elements of an HTML document </a:t>
            </a:r>
            <a:r>
              <a:rPr lang="en-US" dirty="0" smtClean="0"/>
              <a:t>define read/write </a:t>
            </a:r>
            <a:r>
              <a:rPr lang="en-US" dirty="0"/>
              <a:t>properties that mirror the HTML attributes of the elements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HTMLElement</a:t>
            </a:r>
            <a:r>
              <a:rPr lang="en-US" dirty="0" smtClean="0"/>
              <a:t> defines </a:t>
            </a:r>
            <a:r>
              <a:rPr lang="en-US" dirty="0"/>
              <a:t>properties for the universal HTTP attributes such as </a:t>
            </a:r>
            <a:r>
              <a:rPr lang="en-US" b="1" dirty="0"/>
              <a:t>id</a:t>
            </a:r>
            <a:r>
              <a:rPr lang="en-US" dirty="0"/>
              <a:t>, title </a:t>
            </a:r>
            <a:r>
              <a:rPr lang="en-US" b="1" dirty="0" err="1"/>
              <a:t>lang</a:t>
            </a:r>
            <a:r>
              <a:rPr lang="en-US" b="1" dirty="0"/>
              <a:t>,</a:t>
            </a:r>
            <a:r>
              <a:rPr lang="en-US" dirty="0"/>
              <a:t> and </a:t>
            </a:r>
            <a:r>
              <a:rPr lang="en-US" b="1" dirty="0" err="1" smtClean="0"/>
              <a:t>dir</a:t>
            </a:r>
            <a:r>
              <a:rPr lang="en-US" b="1" dirty="0" smtClean="0"/>
              <a:t>,</a:t>
            </a:r>
            <a:r>
              <a:rPr lang="en-US" dirty="0" smtClean="0"/>
              <a:t> and </a:t>
            </a:r>
            <a:r>
              <a:rPr lang="en-US" dirty="0"/>
              <a:t>event handler properties like </a:t>
            </a:r>
            <a:r>
              <a:rPr lang="en-US" b="1" dirty="0" err="1"/>
              <a:t>onclick</a:t>
            </a:r>
            <a:r>
              <a:rPr lang="en-US" dirty="0" smtClean="0"/>
              <a:t>.</a:t>
            </a:r>
          </a:p>
          <a:p>
            <a:r>
              <a:rPr lang="en-US" dirty="0"/>
              <a:t>Element-specific subtypes define </a:t>
            </a:r>
            <a:r>
              <a:rPr lang="en-US" dirty="0" smtClean="0"/>
              <a:t>attributes specific </a:t>
            </a:r>
            <a:r>
              <a:rPr lang="en-US" dirty="0"/>
              <a:t>to those elements</a:t>
            </a:r>
            <a:r>
              <a:rPr lang="en-US" dirty="0" smtClean="0"/>
              <a:t>.</a:t>
            </a:r>
          </a:p>
          <a:p>
            <a:r>
              <a:rPr lang="en-US" dirty="0"/>
              <a:t>To query the URL of an image, for example, you can use </a:t>
            </a:r>
            <a:r>
              <a:rPr lang="en-US" dirty="0" smtClean="0"/>
              <a:t>the </a:t>
            </a:r>
            <a:r>
              <a:rPr lang="en-US" b="1" dirty="0" err="1" smtClean="0"/>
              <a:t>src</a:t>
            </a:r>
            <a:r>
              <a:rPr lang="en-US" dirty="0" smtClean="0"/>
              <a:t> </a:t>
            </a:r>
            <a:r>
              <a:rPr lang="en-US" dirty="0"/>
              <a:t>property of the </a:t>
            </a:r>
            <a:r>
              <a:rPr lang="en-US" dirty="0" err="1"/>
              <a:t>HTMLElement</a:t>
            </a:r>
            <a:r>
              <a:rPr lang="en-US" dirty="0"/>
              <a:t> that represents the </a:t>
            </a: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</a:t>
            </a:r>
            <a:r>
              <a:rPr lang="en-US" dirty="0"/>
              <a:t> element</a:t>
            </a:r>
            <a:br>
              <a:rPr lang="en-US" dirty="0"/>
            </a:br>
            <a:endParaRPr lang="en-US" dirty="0" smtClean="0"/>
          </a:p>
          <a:p>
            <a:pPr marL="8255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image = </a:t>
            </a:r>
            <a:r>
              <a:rPr lang="en-US" sz="1600" dirty="0" err="1">
                <a:latin typeface="Consolas" panose="020B0609020204030204" pitchFamily="49" charset="0"/>
              </a:rPr>
              <a:t>document.getElementById</a:t>
            </a:r>
            <a:r>
              <a:rPr lang="en-US" sz="1600" dirty="0">
                <a:latin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</a:rPr>
              <a:t>myimage</a:t>
            </a:r>
            <a:r>
              <a:rPr lang="en-US" sz="1600" dirty="0">
                <a:latin typeface="Consolas" panose="020B0609020204030204" pitchFamily="49" charset="0"/>
              </a:rPr>
              <a:t>");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imgurl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image.src</a:t>
            </a:r>
            <a:r>
              <a:rPr lang="en-US" sz="1600" dirty="0">
                <a:latin typeface="Consolas" panose="020B0609020204030204" pitchFamily="49" charset="0"/>
              </a:rPr>
              <a:t>; // The </a:t>
            </a:r>
            <a:r>
              <a:rPr lang="en-US" sz="1600" dirty="0" err="1">
                <a:latin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</a:rPr>
              <a:t> attribute is the URL of the image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image.id === "</a:t>
            </a:r>
            <a:r>
              <a:rPr lang="en-US" sz="1600" dirty="0" err="1">
                <a:latin typeface="Consolas" panose="020B0609020204030204" pitchFamily="49" charset="0"/>
              </a:rPr>
              <a:t>myimage</a:t>
            </a:r>
            <a:r>
              <a:rPr lang="en-US" sz="1600" dirty="0">
                <a:latin typeface="Consolas" panose="020B0609020204030204" pitchFamily="49" charset="0"/>
              </a:rPr>
              <a:t>" // Since we looked up the image by id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24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174632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/>
              </a:rPr>
              <a:t>HTML Attributes As Element </a:t>
            </a:r>
            <a:r>
              <a:rPr lang="en-US" sz="3200" dirty="0" smtClean="0">
                <a:effectLst/>
              </a:rPr>
              <a:t>Properties [2]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set the form-submission attributes of a &lt;form&gt; element</a:t>
            </a:r>
            <a:br>
              <a:rPr lang="en-US" sz="1800" dirty="0"/>
            </a:br>
            <a:endParaRPr lang="en-US" sz="1800" dirty="0" smtClean="0"/>
          </a:p>
          <a:p>
            <a:r>
              <a:rPr lang="en-US" sz="1800" dirty="0" err="1" smtClean="0"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f = </a:t>
            </a:r>
            <a:r>
              <a:rPr lang="en-US" sz="1800" dirty="0" err="1">
                <a:latin typeface="Consolas" panose="020B0609020204030204" pitchFamily="49" charset="0"/>
              </a:rPr>
              <a:t>document.forms</a:t>
            </a:r>
            <a:r>
              <a:rPr lang="en-US" sz="1800" dirty="0">
                <a:latin typeface="Consolas" panose="020B0609020204030204" pitchFamily="49" charset="0"/>
              </a:rPr>
              <a:t>[0]; // First &lt;form&gt; in the document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f.action</a:t>
            </a:r>
            <a:r>
              <a:rPr lang="en-US" sz="1800" dirty="0">
                <a:latin typeface="Consolas" panose="020B0609020204030204" pitchFamily="49" charset="0"/>
              </a:rPr>
              <a:t> = "http://www.example.com/submit.php"; 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// </a:t>
            </a:r>
            <a:r>
              <a:rPr lang="en-US" sz="1800" dirty="0">
                <a:latin typeface="Consolas" panose="020B0609020204030204" pitchFamily="49" charset="0"/>
              </a:rPr>
              <a:t>Set URL to submit it to.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f.method</a:t>
            </a:r>
            <a:r>
              <a:rPr lang="en-US" sz="1800" dirty="0">
                <a:latin typeface="Consolas" panose="020B0609020204030204" pitchFamily="49" charset="0"/>
              </a:rPr>
              <a:t> = "POST"; // HTTP request type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HTML attributes are not case sensitive, but JavaScript property names are. </a:t>
            </a:r>
            <a:endParaRPr lang="en-US" dirty="0" smtClean="0"/>
          </a:p>
          <a:p>
            <a:r>
              <a:rPr lang="en-US" dirty="0"/>
              <a:t>first letter of each word after the first </a:t>
            </a:r>
            <a:r>
              <a:rPr lang="en-US" dirty="0" smtClean="0"/>
              <a:t>in uppercase</a:t>
            </a:r>
            <a:r>
              <a:rPr lang="en-US" dirty="0"/>
              <a:t>: </a:t>
            </a:r>
            <a:r>
              <a:rPr lang="en-US" b="1" dirty="0" err="1"/>
              <a:t>defaultChecked</a:t>
            </a:r>
            <a:r>
              <a:rPr lang="en-US" dirty="0"/>
              <a:t> and </a:t>
            </a:r>
            <a:r>
              <a:rPr lang="en-US" b="1" dirty="0" err="1" smtClean="0"/>
              <a:t>tabIndex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properties that represent HTML attributes usually have string value. </a:t>
            </a:r>
            <a:endParaRPr lang="en-US" dirty="0" smtClean="0"/>
          </a:p>
          <a:p>
            <a:pPr lvl="1"/>
            <a:r>
              <a:rPr lang="en-US" dirty="0" smtClean="0"/>
              <a:t>When the attribute </a:t>
            </a:r>
            <a:r>
              <a:rPr lang="en-US" dirty="0"/>
              <a:t>is a </a:t>
            </a:r>
            <a:r>
              <a:rPr lang="en-US" dirty="0" err="1"/>
              <a:t>boolean</a:t>
            </a:r>
            <a:r>
              <a:rPr lang="en-US" dirty="0"/>
              <a:t> or numeric value (the </a:t>
            </a:r>
            <a:r>
              <a:rPr lang="en-US" dirty="0" err="1"/>
              <a:t>defaultChecked</a:t>
            </a:r>
            <a:r>
              <a:rPr lang="en-US" dirty="0"/>
              <a:t> and </a:t>
            </a:r>
            <a:r>
              <a:rPr lang="en-US" dirty="0" err="1"/>
              <a:t>maxLength</a:t>
            </a:r>
            <a:r>
              <a:rPr lang="en-US" dirty="0"/>
              <a:t> attributes </a:t>
            </a:r>
            <a:r>
              <a:rPr lang="en-US" dirty="0" smtClean="0"/>
              <a:t>of an </a:t>
            </a:r>
            <a:r>
              <a:rPr lang="en-US" dirty="0"/>
              <a:t>&lt;input&gt; element, for example), the properties values are </a:t>
            </a:r>
            <a:r>
              <a:rPr lang="en-US" dirty="0" err="1"/>
              <a:t>booleans</a:t>
            </a:r>
            <a:r>
              <a:rPr lang="en-US" dirty="0"/>
              <a:t> or numbers </a:t>
            </a:r>
            <a:r>
              <a:rPr lang="en-US" dirty="0" smtClean="0"/>
              <a:t>instead of </a:t>
            </a:r>
            <a:r>
              <a:rPr lang="en-US" dirty="0"/>
              <a:t>strings. </a:t>
            </a:r>
            <a:endParaRPr lang="en-US" dirty="0" smtClean="0"/>
          </a:p>
          <a:p>
            <a:pPr lvl="1"/>
            <a:r>
              <a:rPr lang="en-US" dirty="0" smtClean="0"/>
              <a:t>Event </a:t>
            </a:r>
            <a:r>
              <a:rPr lang="en-US" dirty="0"/>
              <a:t>handler attributes always have Function objects (or null) as their values.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25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361821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Getting and Setting Non-HTML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Element type also </a:t>
            </a:r>
            <a:r>
              <a:rPr lang="en-US" dirty="0" smtClean="0"/>
              <a:t>defines </a:t>
            </a:r>
            <a:r>
              <a:rPr lang="en-US" b="1" dirty="0" err="1" smtClean="0"/>
              <a:t>getAttribute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b="1" dirty="0" err="1"/>
              <a:t>setAttribute</a:t>
            </a:r>
            <a:r>
              <a:rPr lang="en-US" b="1" dirty="0"/>
              <a:t>() </a:t>
            </a:r>
            <a:r>
              <a:rPr lang="en-US" dirty="0"/>
              <a:t>methods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query and set nonstandard HTML attributes and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query and set attributes on the elements of an </a:t>
            </a:r>
            <a:r>
              <a:rPr lang="en-US" dirty="0" smtClean="0"/>
              <a:t>XML document</a:t>
            </a:r>
            <a:endParaRPr lang="en-US" dirty="0"/>
          </a:p>
          <a:p>
            <a:pPr marL="403225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image = </a:t>
            </a:r>
            <a:r>
              <a:rPr lang="en-US" dirty="0" err="1">
                <a:latin typeface="Consolas" panose="020B0609020204030204" pitchFamily="49" charset="0"/>
              </a:rPr>
              <a:t>document.images</a:t>
            </a:r>
            <a:r>
              <a:rPr lang="en-US" dirty="0">
                <a:latin typeface="Consolas" panose="020B0609020204030204" pitchFamily="49" charset="0"/>
              </a:rPr>
              <a:t>[0];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width = </a:t>
            </a:r>
            <a:r>
              <a:rPr lang="en-US" dirty="0" err="1">
                <a:latin typeface="Consolas" panose="020B0609020204030204" pitchFamily="49" charset="0"/>
              </a:rPr>
              <a:t>parseInt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image.getAttribute</a:t>
            </a:r>
            <a:r>
              <a:rPr lang="en-US" dirty="0">
                <a:latin typeface="Consolas" panose="020B0609020204030204" pitchFamily="49" charset="0"/>
              </a:rPr>
              <a:t>("WIDTH"));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image.setAttribute</a:t>
            </a:r>
            <a:r>
              <a:rPr lang="en-US" dirty="0">
                <a:latin typeface="Consolas" panose="020B0609020204030204" pitchFamily="49" charset="0"/>
              </a:rPr>
              <a:t>("class", "thumbnail</a:t>
            </a:r>
            <a:r>
              <a:rPr lang="en-US" dirty="0" smtClean="0">
                <a:latin typeface="Consolas" panose="020B0609020204030204" pitchFamily="49" charset="0"/>
              </a:rPr>
              <a:t>");</a:t>
            </a:r>
            <a:endParaRPr lang="en-US" dirty="0"/>
          </a:p>
          <a:p>
            <a:pPr lvl="1"/>
            <a:r>
              <a:rPr lang="en-US" dirty="0"/>
              <a:t>attribute values are all treated as </a:t>
            </a:r>
            <a:r>
              <a:rPr lang="en-US" dirty="0" smtClean="0"/>
              <a:t>strings.</a:t>
            </a:r>
            <a:endParaRPr lang="en-US" dirty="0"/>
          </a:p>
          <a:p>
            <a:pPr lvl="1"/>
            <a:r>
              <a:rPr lang="en-US" dirty="0" err="1" smtClean="0"/>
              <a:t>getAttribute</a:t>
            </a:r>
            <a:r>
              <a:rPr lang="en-US" dirty="0"/>
              <a:t>() never returns a number, </a:t>
            </a:r>
            <a:r>
              <a:rPr lang="en-US" dirty="0" err="1"/>
              <a:t>boolean</a:t>
            </a:r>
            <a:r>
              <a:rPr lang="en-US" dirty="0"/>
              <a:t>, or </a:t>
            </a:r>
            <a:r>
              <a:rPr lang="en-US" dirty="0" smtClean="0"/>
              <a:t>object</a:t>
            </a:r>
          </a:p>
          <a:p>
            <a:r>
              <a:rPr lang="en-US" b="1" dirty="0" err="1"/>
              <a:t>hasAttribute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for the presence of a named </a:t>
            </a:r>
            <a:r>
              <a:rPr lang="en-US" dirty="0" smtClean="0"/>
              <a:t>attribute</a:t>
            </a:r>
          </a:p>
          <a:p>
            <a:r>
              <a:rPr lang="en-US" b="1" dirty="0" err="1" smtClean="0"/>
              <a:t>removeAttribute</a:t>
            </a:r>
            <a:r>
              <a:rPr lang="en-US" b="1" dirty="0" smtClean="0"/>
              <a:t>()</a:t>
            </a:r>
          </a:p>
          <a:p>
            <a:pPr lvl="1"/>
            <a:r>
              <a:rPr lang="en-US" dirty="0"/>
              <a:t>remove an attribute </a:t>
            </a:r>
            <a:r>
              <a:rPr lang="en-US" dirty="0" smtClean="0"/>
              <a:t>entirely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26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087642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Dataset </a:t>
            </a:r>
            <a:r>
              <a:rPr lang="en-US" dirty="0" smtClean="0">
                <a:effectLst/>
              </a:rPr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to attach </a:t>
            </a:r>
            <a:r>
              <a:rPr lang="en-US" i="1" dirty="0" smtClean="0"/>
              <a:t>additional or custom</a:t>
            </a:r>
            <a:r>
              <a:rPr lang="en-US" dirty="0" smtClean="0"/>
              <a:t> </a:t>
            </a:r>
            <a:r>
              <a:rPr lang="en-US" dirty="0"/>
              <a:t>information to HTML </a:t>
            </a:r>
            <a:r>
              <a:rPr lang="en-US" dirty="0" smtClean="0"/>
              <a:t>elements</a:t>
            </a:r>
            <a:endParaRPr lang="en-US" dirty="0"/>
          </a:p>
          <a:p>
            <a:r>
              <a:rPr lang="en-US" dirty="0"/>
              <a:t>this can be done by adding special identifiers to the class </a:t>
            </a:r>
            <a:r>
              <a:rPr lang="en-US" dirty="0" smtClean="0"/>
              <a:t>attribute</a:t>
            </a:r>
          </a:p>
          <a:p>
            <a:r>
              <a:rPr lang="en-US" dirty="0"/>
              <a:t>for more complex data, client-side programmers resort to the use </a:t>
            </a:r>
            <a:r>
              <a:rPr lang="en-US" dirty="0" smtClean="0"/>
              <a:t>of nonstandard attributes</a:t>
            </a:r>
          </a:p>
          <a:p>
            <a:pPr lvl="1"/>
            <a:r>
              <a:rPr lang="en-US" dirty="0" err="1"/>
              <a:t>getAttribute</a:t>
            </a:r>
            <a:r>
              <a:rPr lang="en-US" dirty="0"/>
              <a:t>() </a:t>
            </a:r>
            <a:r>
              <a:rPr lang="en-US" dirty="0" smtClean="0"/>
              <a:t>and </a:t>
            </a:r>
            <a:r>
              <a:rPr lang="en-US" dirty="0" err="1" smtClean="0"/>
              <a:t>setAttribute</a:t>
            </a:r>
            <a:r>
              <a:rPr lang="en-US" dirty="0"/>
              <a:t>() methods to read and write the values of nonstandard </a:t>
            </a:r>
            <a:r>
              <a:rPr lang="en-US" dirty="0" smtClean="0"/>
              <a:t>attributes but</a:t>
            </a:r>
          </a:p>
          <a:p>
            <a:pPr lvl="1"/>
            <a:r>
              <a:rPr lang="en-US" dirty="0"/>
              <a:t>your document will not be valid 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HTML5 solution: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attribute whose name </a:t>
            </a:r>
            <a:r>
              <a:rPr lang="en-US" dirty="0" smtClean="0"/>
              <a:t>is lowercase </a:t>
            </a:r>
            <a:r>
              <a:rPr lang="en-US" dirty="0"/>
              <a:t>and begins with the prefix “data-” is considered valid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These “dataset attributes” will not affect the presentation of the elements on which they appear and </a:t>
            </a:r>
            <a:r>
              <a:rPr lang="en-US" dirty="0" smtClean="0"/>
              <a:t>they define </a:t>
            </a:r>
            <a:r>
              <a:rPr lang="en-US" dirty="0"/>
              <a:t>a standard way to attach additional data without compromising </a:t>
            </a:r>
            <a:r>
              <a:rPr lang="en-US" dirty="0" smtClean="0"/>
              <a:t>document validity</a:t>
            </a:r>
            <a:endParaRPr lang="en-US" dirty="0"/>
          </a:p>
          <a:p>
            <a:r>
              <a:rPr lang="en-US" dirty="0"/>
              <a:t>HTML5 also defines a dataset property on Element 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This property refers to </a:t>
            </a:r>
            <a:r>
              <a:rPr lang="en-US" dirty="0" smtClean="0"/>
              <a:t>an object</a:t>
            </a:r>
            <a:r>
              <a:rPr lang="en-US" dirty="0"/>
              <a:t>, which has properties that correspond to the data- attributes with their </a:t>
            </a:r>
            <a:r>
              <a:rPr lang="en-US" dirty="0" smtClean="0"/>
              <a:t>prefix removed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27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701136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Dataset </a:t>
            </a:r>
            <a:r>
              <a:rPr lang="en-US" dirty="0" smtClean="0">
                <a:effectLst/>
              </a:rPr>
              <a:t>Attributes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dataset.x</a:t>
            </a:r>
            <a:r>
              <a:rPr lang="en-US" dirty="0"/>
              <a:t> would hold the value of the </a:t>
            </a:r>
            <a:r>
              <a:rPr lang="en-US" b="1" dirty="0"/>
              <a:t>data-x</a:t>
            </a:r>
            <a:r>
              <a:rPr lang="en-US" dirty="0"/>
              <a:t> attribute. </a:t>
            </a:r>
            <a:endParaRPr lang="en-US" dirty="0" smtClean="0"/>
          </a:p>
          <a:p>
            <a:r>
              <a:rPr lang="en-US" dirty="0" smtClean="0"/>
              <a:t>Hyphenated attributes </a:t>
            </a:r>
            <a:r>
              <a:rPr lang="en-US" dirty="0"/>
              <a:t>map to camel-case property names: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attribute </a:t>
            </a:r>
            <a:r>
              <a:rPr lang="en-US" b="1" dirty="0"/>
              <a:t>data-</a:t>
            </a:r>
            <a:r>
              <a:rPr lang="en-US" b="1" dirty="0" err="1"/>
              <a:t>jquery</a:t>
            </a:r>
            <a:r>
              <a:rPr lang="en-US" b="1" dirty="0"/>
              <a:t>-test</a:t>
            </a:r>
            <a:r>
              <a:rPr lang="en-US" dirty="0"/>
              <a:t> </a:t>
            </a:r>
            <a:r>
              <a:rPr lang="en-US" dirty="0" smtClean="0"/>
              <a:t>becomes the </a:t>
            </a:r>
            <a:r>
              <a:rPr lang="en-US" dirty="0"/>
              <a:t>property </a:t>
            </a:r>
            <a:r>
              <a:rPr lang="en-US" b="1" dirty="0" err="1"/>
              <a:t>dataset.jqueryTest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&lt;span class="</a:t>
            </a:r>
            <a:r>
              <a:rPr lang="en-US" dirty="0" err="1">
                <a:latin typeface="Consolas" panose="020B0609020204030204" pitchFamily="49" charset="0"/>
              </a:rPr>
              <a:t>sparkline</a:t>
            </a:r>
            <a:r>
              <a:rPr lang="en-US" dirty="0">
                <a:latin typeface="Consolas" panose="020B0609020204030204" pitchFamily="49" charset="0"/>
              </a:rPr>
              <a:t>" data-</a:t>
            </a:r>
            <a:r>
              <a:rPr lang="en-US" dirty="0" err="1">
                <a:latin typeface="Consolas" panose="020B0609020204030204" pitchFamily="49" charset="0"/>
              </a:rPr>
              <a:t>ymin</a:t>
            </a:r>
            <a:r>
              <a:rPr lang="en-US" dirty="0">
                <a:latin typeface="Consolas" panose="020B0609020204030204" pitchFamily="49" charset="0"/>
              </a:rPr>
              <a:t>="0" data-</a:t>
            </a:r>
            <a:r>
              <a:rPr lang="en-US" dirty="0" err="1">
                <a:latin typeface="Consolas" panose="020B0609020204030204" pitchFamily="49" charset="0"/>
              </a:rPr>
              <a:t>ymax</a:t>
            </a:r>
            <a:r>
              <a:rPr lang="en-US" dirty="0">
                <a:latin typeface="Consolas" panose="020B0609020204030204" pitchFamily="49" charset="0"/>
              </a:rPr>
              <a:t>="10"&gt;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1 1 1 2 2 3 4 5 5 4 3 5 6 7 7 4 2 1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&lt;/span&gt;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28</a:t>
            </a:fld>
            <a:endParaRPr lang="mn-M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03" y="3573016"/>
            <a:ext cx="8354648" cy="2159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87" y="5733256"/>
            <a:ext cx="8352280" cy="63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04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Dataset Attributes </a:t>
            </a:r>
            <a:r>
              <a:rPr lang="en-US" dirty="0" smtClean="0">
                <a:effectLst/>
              </a:rPr>
              <a:t>[3]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997" y="1700808"/>
            <a:ext cx="8520946" cy="28083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29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05005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</a:t>
            </a:r>
            <a:r>
              <a:rPr lang="en-GB" dirty="0" smtClean="0"/>
              <a:t>Object Model </a:t>
            </a:r>
            <a:r>
              <a:rPr lang="en-GB" dirty="0"/>
              <a:t>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scripting access to </a:t>
            </a:r>
            <a:r>
              <a:rPr lang="en-US" i="1" dirty="0"/>
              <a:t>all </a:t>
            </a:r>
            <a:r>
              <a:rPr lang="en-US" dirty="0"/>
              <a:t>the elements on a web </a:t>
            </a:r>
            <a:r>
              <a:rPr lang="en-US" dirty="0" smtClean="0"/>
              <a:t>page</a:t>
            </a:r>
          </a:p>
          <a:p>
            <a:pPr lvl="1"/>
            <a:r>
              <a:rPr lang="en-GB" dirty="0"/>
              <a:t>the whole </a:t>
            </a:r>
            <a:r>
              <a:rPr lang="en-GB" dirty="0" smtClean="0"/>
              <a:t>web page—paragraphs, forms, tables</a:t>
            </a:r>
          </a:p>
          <a:p>
            <a:r>
              <a:rPr lang="en-US" dirty="0"/>
              <a:t>represented in an </a:t>
            </a:r>
            <a:r>
              <a:rPr lang="en-US" b="1" dirty="0"/>
              <a:t>object </a:t>
            </a:r>
            <a:r>
              <a:rPr lang="en-US" b="1" dirty="0" smtClean="0"/>
              <a:t>hierarchy</a:t>
            </a:r>
          </a:p>
          <a:p>
            <a:pPr lvl="1"/>
            <a:r>
              <a:rPr lang="en-US" dirty="0"/>
              <a:t>you can dynamically create, modify and remove elements in the </a:t>
            </a:r>
            <a:r>
              <a:rPr lang="en-US" dirty="0" smtClean="0"/>
              <a:t>page</a:t>
            </a:r>
          </a:p>
          <a:p>
            <a:r>
              <a:rPr lang="en-GB" dirty="0" smtClean="0"/>
              <a:t>two concepts </a:t>
            </a:r>
            <a:r>
              <a:rPr lang="en-GB" dirty="0"/>
              <a:t>of DOM nodes and DOM </a:t>
            </a:r>
            <a:r>
              <a:rPr lang="en-GB" dirty="0" smtClean="0"/>
              <a:t>trees</a:t>
            </a:r>
          </a:p>
          <a:p>
            <a:pPr lvl="1"/>
            <a:r>
              <a:rPr lang="en-US" i="1" dirty="0" smtClean="0"/>
              <a:t>elements </a:t>
            </a:r>
            <a:r>
              <a:rPr lang="en-US" i="1" dirty="0"/>
              <a:t>can be treated as objects, and </a:t>
            </a:r>
            <a:endParaRPr lang="en-US" i="1" dirty="0" smtClean="0"/>
          </a:p>
          <a:p>
            <a:pPr lvl="1"/>
            <a:r>
              <a:rPr lang="en-US" i="1" dirty="0" smtClean="0"/>
              <a:t>attributes of elements </a:t>
            </a:r>
            <a:r>
              <a:rPr lang="en-US" i="1" dirty="0"/>
              <a:t>can be treated as properties of those objects. </a:t>
            </a:r>
            <a:endParaRPr lang="en-US" i="1" dirty="0" smtClean="0"/>
          </a:p>
          <a:p>
            <a:r>
              <a:rPr lang="en-US" dirty="0" smtClean="0"/>
              <a:t>Objects </a:t>
            </a:r>
            <a:r>
              <a:rPr lang="en-US" dirty="0"/>
              <a:t>can be </a:t>
            </a:r>
            <a:r>
              <a:rPr lang="en-US" dirty="0" smtClean="0"/>
              <a:t>scripted with </a:t>
            </a:r>
            <a:r>
              <a:rPr lang="en-US" dirty="0"/>
              <a:t>JavaScript to achieve dynamic effects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basic DOM is a W3C standard and is consistent across various browsers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3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9655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Attributes As </a:t>
            </a:r>
            <a:r>
              <a:rPr lang="en-US" dirty="0" err="1">
                <a:effectLst/>
              </a:rPr>
              <a:t>Attr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one more way to work with the attributes of an Element. The Node type </a:t>
            </a:r>
            <a:r>
              <a:rPr lang="en-US" dirty="0" smtClean="0"/>
              <a:t>defines an </a:t>
            </a:r>
            <a:r>
              <a:rPr lang="en-US" dirty="0"/>
              <a:t>attributes property.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property is null for any nodes that are not Element objects.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Element objects, attributes is a read-only array-like object that </a:t>
            </a:r>
            <a:r>
              <a:rPr lang="en-US" dirty="0" smtClean="0"/>
              <a:t>represents all </a:t>
            </a:r>
            <a:r>
              <a:rPr lang="en-US" dirty="0"/>
              <a:t>the attributes of the element.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attributes object is live in the way that </a:t>
            </a:r>
            <a:r>
              <a:rPr lang="en-US" dirty="0" err="1" smtClean="0"/>
              <a:t>NodeLists</a:t>
            </a:r>
            <a:r>
              <a:rPr lang="en-US" dirty="0" smtClean="0"/>
              <a:t> are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indexed numerically, which means that you can enumerate all the attributes of an element</a:t>
            </a:r>
            <a:r>
              <a:rPr lang="en-US" dirty="0" smtClean="0"/>
              <a:t>.</a:t>
            </a:r>
          </a:p>
          <a:p>
            <a:pPr marL="82550" indent="0">
              <a:buNone/>
            </a:pPr>
            <a:endParaRPr lang="en-US" dirty="0" smtClean="0"/>
          </a:p>
          <a:p>
            <a:pPr marL="742950" indent="0">
              <a:spcBef>
                <a:spcPts val="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30</a:t>
            </a:fld>
            <a:endParaRPr lang="mn-MN"/>
          </a:p>
        </p:txBody>
      </p:sp>
      <p:sp>
        <p:nvSpPr>
          <p:cNvPr id="5" name="TextBox 4"/>
          <p:cNvSpPr txBox="1"/>
          <p:nvPr/>
        </p:nvSpPr>
        <p:spPr>
          <a:xfrm>
            <a:off x="1547664" y="4077072"/>
            <a:ext cx="6624736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document.body.attributes</a:t>
            </a:r>
            <a:r>
              <a:rPr lang="en-US" dirty="0">
                <a:latin typeface="Consolas" panose="020B0609020204030204" pitchFamily="49" charset="0"/>
              </a:rPr>
              <a:t>[0]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The first attribute of the &lt;body&gt; </a:t>
            </a:r>
            <a:r>
              <a:rPr lang="en-US" dirty="0" err="1">
                <a:latin typeface="Consolas" panose="020B0609020204030204" pitchFamily="49" charset="0"/>
              </a:rPr>
              <a:t>elt</a:t>
            </a:r>
            <a:endParaRPr lang="en-US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document.body.attributes.bgcolor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The </a:t>
            </a:r>
            <a:r>
              <a:rPr lang="en-US" dirty="0" err="1">
                <a:latin typeface="Consolas" panose="020B0609020204030204" pitchFamily="49" charset="0"/>
              </a:rPr>
              <a:t>bgcolor</a:t>
            </a:r>
            <a:r>
              <a:rPr lang="en-US" dirty="0">
                <a:latin typeface="Consolas" panose="020B0609020204030204" pitchFamily="49" charset="0"/>
              </a:rPr>
              <a:t> attribute of the &lt;body&gt; </a:t>
            </a:r>
            <a:r>
              <a:rPr lang="en-US" dirty="0" err="1">
                <a:latin typeface="Consolas" panose="020B0609020204030204" pitchFamily="49" charset="0"/>
              </a:rPr>
              <a:t>elt</a:t>
            </a:r>
            <a:endParaRPr lang="en-US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document.body.attributes</a:t>
            </a:r>
            <a:r>
              <a:rPr lang="en-US" dirty="0">
                <a:latin typeface="Consolas" panose="020B0609020204030204" pitchFamily="49" charset="0"/>
              </a:rPr>
              <a:t>["ONLOAD"]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The </a:t>
            </a:r>
            <a:r>
              <a:rPr lang="en-US" dirty="0" err="1">
                <a:latin typeface="Consolas" panose="020B0609020204030204" pitchFamily="49" charset="0"/>
              </a:rPr>
              <a:t>onload</a:t>
            </a:r>
            <a:r>
              <a:rPr lang="en-US" dirty="0">
                <a:latin typeface="Consolas" panose="020B0609020204030204" pitchFamily="49" charset="0"/>
              </a:rPr>
              <a:t> attribute of the &lt;body&gt; </a:t>
            </a:r>
            <a:r>
              <a:rPr lang="en-US" dirty="0" err="1">
                <a:latin typeface="Consolas" panose="020B0609020204030204" pitchFamily="49" charset="0"/>
              </a:rPr>
              <a:t>elt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85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Element </a:t>
            </a:r>
            <a:r>
              <a:rPr lang="en-US" dirty="0" smtClean="0">
                <a:effectLst/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2636912"/>
            <a:ext cx="8429684" cy="3792484"/>
          </a:xfrm>
        </p:spPr>
        <p:txBody>
          <a:bodyPr/>
          <a:lstStyle/>
          <a:p>
            <a:pPr marL="82550" indent="0">
              <a:buNone/>
            </a:pPr>
            <a:r>
              <a:rPr lang="en-US" dirty="0" smtClean="0"/>
              <a:t>3 valid answers:</a:t>
            </a:r>
          </a:p>
          <a:p>
            <a:r>
              <a:rPr lang="en-US" dirty="0" smtClean="0"/>
              <a:t>The </a:t>
            </a:r>
            <a:r>
              <a:rPr lang="en-US" dirty="0"/>
              <a:t>content is the HTML string “This is a &lt;</a:t>
            </a:r>
            <a:r>
              <a:rPr lang="en-US" dirty="0" err="1"/>
              <a:t>i</a:t>
            </a:r>
            <a:r>
              <a:rPr lang="en-US" dirty="0"/>
              <a:t>&gt;simple&lt;/</a:t>
            </a:r>
            <a:r>
              <a:rPr lang="en-US" dirty="0" err="1"/>
              <a:t>i</a:t>
            </a:r>
            <a:r>
              <a:rPr lang="en-US" dirty="0"/>
              <a:t>&gt; document</a:t>
            </a:r>
            <a:r>
              <a:rPr lang="en-US" dirty="0" smtClean="0"/>
              <a:t>.”</a:t>
            </a:r>
            <a:endParaRPr lang="en-US" dirty="0"/>
          </a:p>
          <a:p>
            <a:r>
              <a:rPr lang="en-US" dirty="0"/>
              <a:t>The content is the plain-text string “This is a simple document</a:t>
            </a:r>
            <a:r>
              <a:rPr lang="en-US" dirty="0" smtClean="0"/>
              <a:t>.”</a:t>
            </a:r>
            <a:endParaRPr lang="en-US" dirty="0"/>
          </a:p>
          <a:p>
            <a:r>
              <a:rPr lang="en-US" dirty="0"/>
              <a:t>The content is a Text node, an Element node that has a Text node child, </a:t>
            </a:r>
            <a:r>
              <a:rPr lang="en-US" dirty="0" smtClean="0"/>
              <a:t>and another </a:t>
            </a:r>
            <a:r>
              <a:rPr lang="en-US" dirty="0"/>
              <a:t>Text node.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31</a:t>
            </a:fld>
            <a:endParaRPr lang="mn-M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71473" y="1052736"/>
            <a:ext cx="8429684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buFont typeface="Wingdings 2" pitchFamily="18" charset="2"/>
              <a:buNone/>
            </a:pPr>
            <a:r>
              <a:rPr lang="en-US" dirty="0" smtClean="0">
                <a:latin typeface="Consolas" panose="020B0609020204030204" pitchFamily="49" charset="0"/>
              </a:rPr>
              <a:t>&lt;p&gt;This is a &lt;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&gt;simple&lt;/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&gt; document.&lt;/p&gt;</a:t>
            </a:r>
          </a:p>
          <a:p>
            <a:pPr marL="82550" indent="0" algn="ctr">
              <a:buFont typeface="Wingdings 2" pitchFamily="18" charset="2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1" dirty="0" smtClean="0"/>
              <a:t>What is content of </a:t>
            </a:r>
            <a:r>
              <a:rPr lang="en-US" sz="2400" b="1" dirty="0" smtClean="0">
                <a:latin typeface="Consolas" panose="020B0609020204030204" pitchFamily="49" charset="0"/>
              </a:rPr>
              <a:t>&lt;p&gt;</a:t>
            </a:r>
            <a:r>
              <a:rPr lang="en-US" sz="2400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34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Content As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innerHTML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geting</a:t>
            </a:r>
            <a:r>
              <a:rPr lang="en-US" dirty="0" smtClean="0"/>
              <a:t>: </a:t>
            </a:r>
            <a:r>
              <a:rPr lang="en-US" dirty="0"/>
              <a:t>returns the </a:t>
            </a:r>
            <a:r>
              <a:rPr lang="en-US" i="1" dirty="0"/>
              <a:t>content</a:t>
            </a:r>
            <a:r>
              <a:rPr lang="en-US" dirty="0"/>
              <a:t> of that element </a:t>
            </a:r>
            <a:r>
              <a:rPr lang="en-US" i="1" dirty="0"/>
              <a:t>as </a:t>
            </a:r>
            <a:r>
              <a:rPr lang="en-US" i="1" dirty="0" smtClean="0"/>
              <a:t>a string </a:t>
            </a:r>
            <a:r>
              <a:rPr lang="en-US" i="1" dirty="0"/>
              <a:t>of </a:t>
            </a:r>
            <a:r>
              <a:rPr lang="en-US" i="1" dirty="0" smtClean="0"/>
              <a:t>markup</a:t>
            </a:r>
          </a:p>
          <a:p>
            <a:pPr lvl="1"/>
            <a:r>
              <a:rPr lang="en-US" dirty="0" smtClean="0"/>
              <a:t>setting: invokes </a:t>
            </a:r>
            <a:r>
              <a:rPr lang="en-US" dirty="0"/>
              <a:t>the web browser’s </a:t>
            </a:r>
            <a:r>
              <a:rPr lang="en-US" dirty="0" smtClean="0"/>
              <a:t>parser and </a:t>
            </a:r>
            <a:r>
              <a:rPr lang="en-US" i="1" dirty="0"/>
              <a:t>replaces</a:t>
            </a:r>
            <a:r>
              <a:rPr lang="en-US" dirty="0"/>
              <a:t> the element’s current content with a parsed representation of the </a:t>
            </a:r>
            <a:r>
              <a:rPr lang="en-US" dirty="0" smtClean="0"/>
              <a:t>new string</a:t>
            </a:r>
          </a:p>
          <a:p>
            <a:r>
              <a:rPr lang="en-US" dirty="0" err="1"/>
              <a:t>outerHTML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getting: returns </a:t>
            </a:r>
            <a:r>
              <a:rPr lang="en-US" dirty="0"/>
              <a:t>the </a:t>
            </a:r>
            <a:r>
              <a:rPr lang="en-US" i="1" dirty="0"/>
              <a:t>opening and </a:t>
            </a:r>
            <a:r>
              <a:rPr lang="en-US" i="1" dirty="0" smtClean="0"/>
              <a:t>closing tags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setting: on </a:t>
            </a:r>
            <a:r>
              <a:rPr lang="en-US" dirty="0"/>
              <a:t>an </a:t>
            </a:r>
            <a:r>
              <a:rPr lang="en-US" dirty="0" smtClean="0"/>
              <a:t>element, the </a:t>
            </a:r>
            <a:r>
              <a:rPr lang="en-US" dirty="0"/>
              <a:t>new content </a:t>
            </a:r>
            <a:r>
              <a:rPr lang="en-US" i="1" dirty="0"/>
              <a:t>replaces</a:t>
            </a:r>
            <a:r>
              <a:rPr lang="en-US" dirty="0"/>
              <a:t> the element </a:t>
            </a:r>
            <a:r>
              <a:rPr lang="en-US" dirty="0" smtClean="0"/>
              <a:t>itself</a:t>
            </a:r>
          </a:p>
          <a:p>
            <a:r>
              <a:rPr lang="en-US" dirty="0" err="1"/>
              <a:t>insertAdjacentHTML</a:t>
            </a:r>
            <a:r>
              <a:rPr lang="en-US" dirty="0"/>
              <a:t>(position, text) </a:t>
            </a:r>
            <a:endParaRPr lang="en-US" dirty="0" smtClean="0"/>
          </a:p>
          <a:p>
            <a:pPr lvl="1"/>
            <a:r>
              <a:rPr lang="en-US" dirty="0" smtClean="0"/>
              <a:t>method</a:t>
            </a:r>
            <a:r>
              <a:rPr lang="en-US" dirty="0"/>
              <a:t>, which allows you to insert a string of </a:t>
            </a:r>
            <a:r>
              <a:rPr lang="en-US" i="1" dirty="0"/>
              <a:t>arbitrary </a:t>
            </a:r>
            <a:r>
              <a:rPr lang="en-US" i="1" dirty="0" smtClean="0"/>
              <a:t>HTML markup</a:t>
            </a:r>
            <a:r>
              <a:rPr lang="en-US" dirty="0" smtClean="0"/>
              <a:t> </a:t>
            </a:r>
            <a:r>
              <a:rPr lang="en-US" dirty="0"/>
              <a:t>“adjacent” to the specified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the first argument – a position to insert</a:t>
            </a:r>
          </a:p>
          <a:p>
            <a:pPr lvl="1"/>
            <a:r>
              <a:rPr lang="en-US" dirty="0" smtClean="0"/>
              <a:t>the second – the markup (text)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32</a:t>
            </a:fld>
            <a:endParaRPr lang="mn-M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71" y="5252722"/>
            <a:ext cx="8334722" cy="11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17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Content As Plain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to query</a:t>
            </a:r>
            <a:r>
              <a:rPr lang="en-US" dirty="0"/>
              <a:t> the content of an element as plain text, or </a:t>
            </a:r>
            <a:r>
              <a:rPr lang="en-US" i="1" dirty="0"/>
              <a:t>to insert</a:t>
            </a:r>
            <a:r>
              <a:rPr lang="en-US" dirty="0"/>
              <a:t> </a:t>
            </a:r>
            <a:r>
              <a:rPr lang="en-US" dirty="0" smtClean="0"/>
              <a:t>plain text </a:t>
            </a:r>
            <a:r>
              <a:rPr lang="en-US" dirty="0"/>
              <a:t>into a </a:t>
            </a:r>
            <a:r>
              <a:rPr lang="en-US" dirty="0" smtClean="0"/>
              <a:t>document</a:t>
            </a:r>
          </a:p>
          <a:p>
            <a:r>
              <a:rPr lang="en-US" i="1" dirty="0" err="1"/>
              <a:t>textContent</a:t>
            </a:r>
            <a:r>
              <a:rPr lang="en-US" dirty="0"/>
              <a:t> </a:t>
            </a:r>
            <a:r>
              <a:rPr lang="en-US" dirty="0" smtClean="0"/>
              <a:t>property of Node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straightforward concatenation of all Text node descendants of the specified </a:t>
            </a:r>
            <a:r>
              <a:rPr lang="en-US" dirty="0" smtClean="0"/>
              <a:t>element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82550" indent="0">
              <a:buNone/>
            </a:pPr>
            <a:endParaRPr lang="en-US" dirty="0" smtClean="0"/>
          </a:p>
          <a:p>
            <a:r>
              <a:rPr lang="en-US" dirty="0" err="1" smtClean="0"/>
              <a:t>innerText</a:t>
            </a:r>
            <a:r>
              <a:rPr lang="en-US" dirty="0" smtClean="0"/>
              <a:t> in IE</a:t>
            </a:r>
          </a:p>
          <a:p>
            <a:pPr lvl="1"/>
            <a:r>
              <a:rPr lang="en-US" dirty="0" err="1" smtClean="0"/>
              <a:t>innerText</a:t>
            </a:r>
            <a:r>
              <a:rPr lang="en-US" dirty="0" smtClean="0"/>
              <a:t> </a:t>
            </a:r>
            <a:r>
              <a:rPr lang="en-US" dirty="0"/>
              <a:t>does not return the content of &lt;script&gt; elements and is treated as a read-only property for certain table elements such as &lt;table&gt;, &lt;</a:t>
            </a:r>
            <a:r>
              <a:rPr lang="en-US" dirty="0" err="1"/>
              <a:t>tbody</a:t>
            </a:r>
            <a:r>
              <a:rPr lang="en-US" dirty="0"/>
              <a:t>&gt;, and 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33</a:t>
            </a:fld>
            <a:endParaRPr lang="mn-M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52846" y="2924944"/>
            <a:ext cx="6466937" cy="18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para = </a:t>
            </a:r>
            <a:r>
              <a:rPr lang="en-US" sz="1800" dirty="0" err="1">
                <a:latin typeface="Consolas" panose="020B0609020204030204" pitchFamily="49" charset="0"/>
              </a:rPr>
              <a:t>document.getElementsByTagName</a:t>
            </a:r>
            <a:r>
              <a:rPr lang="en-US" sz="1800" dirty="0">
                <a:latin typeface="Consolas" panose="020B0609020204030204" pitchFamily="49" charset="0"/>
              </a:rPr>
              <a:t>("p")[0]; 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// </a:t>
            </a:r>
            <a:r>
              <a:rPr lang="en-US" sz="1800" dirty="0">
                <a:latin typeface="Consolas" panose="020B0609020204030204" pitchFamily="49" charset="0"/>
              </a:rPr>
              <a:t>First &lt;p&gt; in the document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text = </a:t>
            </a:r>
            <a:r>
              <a:rPr lang="en-US" sz="1800" dirty="0" err="1">
                <a:latin typeface="Consolas" panose="020B0609020204030204" pitchFamily="49" charset="0"/>
              </a:rPr>
              <a:t>para.textContent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// </a:t>
            </a:r>
            <a:r>
              <a:rPr lang="en-US" sz="1800" dirty="0">
                <a:latin typeface="Consolas" panose="020B0609020204030204" pitchFamily="49" charset="0"/>
              </a:rPr>
              <a:t>Text is "This is a simple document."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para.textContent</a:t>
            </a:r>
            <a:r>
              <a:rPr lang="en-US" sz="1800" dirty="0">
                <a:latin typeface="Consolas" panose="020B0609020204030204" pitchFamily="49" charset="0"/>
              </a:rPr>
              <a:t> = "Hello World!"; 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// </a:t>
            </a:r>
            <a:r>
              <a:rPr lang="en-US" sz="1800" dirty="0">
                <a:latin typeface="Consolas" panose="020B0609020204030204" pitchFamily="49" charset="0"/>
              </a:rPr>
              <a:t>Alter paragraph </a:t>
            </a:r>
            <a:r>
              <a:rPr lang="en-US" sz="1800" dirty="0" smtClean="0">
                <a:latin typeface="Consolas" panose="020B0609020204030204" pitchFamily="49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56636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Content As Plain </a:t>
            </a:r>
            <a:r>
              <a:rPr lang="en-US" dirty="0" smtClean="0"/>
              <a:t>Text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4941168"/>
            <a:ext cx="8429684" cy="1488228"/>
          </a:xfrm>
        </p:spPr>
        <p:txBody>
          <a:bodyPr/>
          <a:lstStyle/>
          <a:p>
            <a:r>
              <a:rPr lang="en-US" dirty="0"/>
              <a:t>to distinguish empty elements (the string </a:t>
            </a:r>
            <a:r>
              <a:rPr lang="en-US" dirty="0" smtClean="0"/>
              <a:t>"" is </a:t>
            </a:r>
            <a:r>
              <a:rPr lang="en-US" dirty="0" err="1"/>
              <a:t>falsy</a:t>
            </a:r>
            <a:r>
              <a:rPr lang="en-US" dirty="0"/>
              <a:t> in JavaScript) from undefined </a:t>
            </a:r>
            <a:r>
              <a:rPr lang="en-US" dirty="0" smtClean="0"/>
              <a:t>properties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34</a:t>
            </a:fld>
            <a:endParaRPr lang="mn-M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16" y="908720"/>
            <a:ext cx="8444226" cy="40324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0343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Element Content As Text </a:t>
            </a:r>
            <a:r>
              <a:rPr lang="en-US" dirty="0" smtClean="0">
                <a:effectLst/>
              </a:rPr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1512168"/>
          </a:xfrm>
        </p:spPr>
        <p:txBody>
          <a:bodyPr/>
          <a:lstStyle/>
          <a:p>
            <a:r>
              <a:rPr lang="en-US" dirty="0"/>
              <a:t>Another way to work with the content of an element is as a list of child </a:t>
            </a:r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We can write a</a:t>
            </a:r>
            <a:r>
              <a:rPr lang="en-US" b="1" dirty="0" smtClean="0"/>
              <a:t> </a:t>
            </a:r>
            <a:r>
              <a:rPr lang="en-US" b="1" dirty="0" err="1" smtClean="0"/>
              <a:t>textContent</a:t>
            </a:r>
            <a:r>
              <a:rPr lang="en-US" b="1" dirty="0"/>
              <a:t>()</a:t>
            </a:r>
            <a:r>
              <a:rPr lang="en-US" dirty="0"/>
              <a:t> function that recursively traverses the </a:t>
            </a:r>
            <a:r>
              <a:rPr lang="en-US" dirty="0" smtClean="0"/>
              <a:t>children of </a:t>
            </a:r>
            <a:r>
              <a:rPr lang="en-US" dirty="0"/>
              <a:t>an element and concatenates the text of all the Text node </a:t>
            </a:r>
            <a:r>
              <a:rPr lang="en-US" dirty="0" smtClean="0"/>
              <a:t>descendants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35</a:t>
            </a:fld>
            <a:endParaRPr lang="mn-M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82" y="2824445"/>
            <a:ext cx="8467845" cy="34848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7195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Creating, Inserting, and Deleting </a:t>
            </a:r>
            <a:r>
              <a:rPr lang="en-US" dirty="0" smtClean="0">
                <a:effectLst/>
              </a:rPr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1080120"/>
          </a:xfrm>
        </p:spPr>
        <p:txBody>
          <a:bodyPr/>
          <a:lstStyle/>
          <a:p>
            <a:r>
              <a:rPr lang="en-US" dirty="0"/>
              <a:t>The Document type defines methods for creating Element and Text objects, and the Node type defines methods for inserting, deleting, </a:t>
            </a:r>
            <a:r>
              <a:rPr lang="en-US" dirty="0" smtClean="0"/>
              <a:t>and replacing </a:t>
            </a:r>
            <a:r>
              <a:rPr lang="en-US" dirty="0"/>
              <a:t>nodes in the </a:t>
            </a:r>
            <a:r>
              <a:rPr lang="en-US" dirty="0" smtClean="0"/>
              <a:t>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36</a:t>
            </a:fld>
            <a:endParaRPr lang="mn-M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71473" y="2231544"/>
            <a:ext cx="8280920" cy="28803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Asynchronously load and execute a script 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// from </a:t>
            </a:r>
            <a:r>
              <a:rPr lang="en-US" sz="1800" dirty="0">
                <a:latin typeface="Consolas" panose="020B0609020204030204" pitchFamily="49" charset="0"/>
              </a:rPr>
              <a:t>a specified URL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function </a:t>
            </a:r>
            <a:r>
              <a:rPr lang="en-US" sz="1800" dirty="0" err="1">
                <a:latin typeface="Consolas" panose="020B0609020204030204" pitchFamily="49" charset="0"/>
              </a:rPr>
              <a:t>loadasync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url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head = </a:t>
            </a:r>
            <a:r>
              <a:rPr lang="en-US" sz="1800" dirty="0" err="1">
                <a:latin typeface="Consolas" panose="020B0609020204030204" pitchFamily="49" charset="0"/>
              </a:rPr>
              <a:t>document.getElementsByTagName</a:t>
            </a:r>
            <a:r>
              <a:rPr lang="en-US" sz="1800" dirty="0">
                <a:latin typeface="Consolas" panose="020B0609020204030204" pitchFamily="49" charset="0"/>
              </a:rPr>
              <a:t>("head")[0]; 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// </a:t>
            </a:r>
            <a:r>
              <a:rPr lang="en-US" sz="1800" dirty="0">
                <a:latin typeface="Consolas" panose="020B0609020204030204" pitchFamily="49" charset="0"/>
              </a:rPr>
              <a:t>Find document &lt;head&gt;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s = </a:t>
            </a:r>
            <a:r>
              <a:rPr lang="en-US" sz="1800" dirty="0" err="1">
                <a:latin typeface="Consolas" panose="020B0609020204030204" pitchFamily="49" charset="0"/>
              </a:rPr>
              <a:t>document.createElement</a:t>
            </a:r>
            <a:r>
              <a:rPr lang="en-US" sz="1800" dirty="0">
                <a:latin typeface="Consolas" panose="020B0609020204030204" pitchFamily="49" charset="0"/>
              </a:rPr>
              <a:t>("script"); 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// </a:t>
            </a:r>
            <a:r>
              <a:rPr lang="en-US" sz="1800" dirty="0">
                <a:latin typeface="Consolas" panose="020B0609020204030204" pitchFamily="49" charset="0"/>
              </a:rPr>
              <a:t>Create a &lt;script&gt; element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s.src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 </a:t>
            </a:r>
            <a:r>
              <a:rPr lang="en-US" sz="1800" dirty="0" err="1">
                <a:latin typeface="Consolas" panose="020B0609020204030204" pitchFamily="49" charset="0"/>
              </a:rPr>
              <a:t>url</a:t>
            </a:r>
            <a:r>
              <a:rPr lang="en-US" sz="1800" dirty="0">
                <a:latin typeface="Consolas" panose="020B0609020204030204" pitchFamily="49" charset="0"/>
              </a:rPr>
              <a:t>; // Set its </a:t>
            </a:r>
            <a:r>
              <a:rPr lang="en-US" sz="1800" dirty="0" err="1">
                <a:latin typeface="Consolas" panose="020B0609020204030204" pitchFamily="49" charset="0"/>
              </a:rPr>
              <a:t>src</a:t>
            </a:r>
            <a:r>
              <a:rPr lang="en-US" sz="1800" dirty="0">
                <a:latin typeface="Consolas" panose="020B0609020204030204" pitchFamily="49" charset="0"/>
              </a:rPr>
              <a:t> attribute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head.appendChild</a:t>
            </a:r>
            <a:r>
              <a:rPr lang="en-US" sz="1800" dirty="0" smtClean="0">
                <a:latin typeface="Consolas" panose="020B0609020204030204" pitchFamily="49" charset="0"/>
              </a:rPr>
              <a:t>(s</a:t>
            </a:r>
            <a:r>
              <a:rPr lang="en-US" sz="1800" dirty="0">
                <a:latin typeface="Consolas" panose="020B0609020204030204" pitchFamily="49" charset="0"/>
              </a:rPr>
              <a:t>); // Insert the &lt;script&gt; into head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7091" y="5266279"/>
            <a:ext cx="84296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err="1" smtClean="0"/>
              <a:t>createElement</a:t>
            </a:r>
            <a:r>
              <a:rPr lang="en-US" dirty="0" smtClean="0"/>
              <a:t>(</a:t>
            </a:r>
            <a:r>
              <a:rPr lang="en-US" dirty="0" err="1" smtClean="0"/>
              <a:t>tagName</a:t>
            </a:r>
            <a:r>
              <a:rPr lang="en-US" dirty="0" smtClean="0"/>
              <a:t>) :</a:t>
            </a:r>
          </a:p>
          <a:p>
            <a:pPr lvl="1"/>
            <a:r>
              <a:rPr lang="en-US" dirty="0"/>
              <a:t>tag name of the element </a:t>
            </a:r>
            <a:r>
              <a:rPr lang="en-US" dirty="0" smtClean="0"/>
              <a:t>is </a:t>
            </a:r>
            <a:r>
              <a:rPr lang="en-US" dirty="0"/>
              <a:t>case-insensitive for HTML documents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9617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nodes are created with </a:t>
            </a:r>
            <a:r>
              <a:rPr lang="en-US" b="1" dirty="0" err="1" smtClean="0"/>
              <a:t>document.createTextNode</a:t>
            </a:r>
            <a:r>
              <a:rPr lang="en-US" b="1" dirty="0" smtClean="0"/>
              <a:t>()</a:t>
            </a:r>
          </a:p>
          <a:p>
            <a:pPr marL="82550" indent="0" algn="ctr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82550" indent="0" algn="ctr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newnode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document.createTextNode</a:t>
            </a:r>
            <a:r>
              <a:rPr lang="en-US" sz="1800" dirty="0">
                <a:latin typeface="Consolas" panose="020B0609020204030204" pitchFamily="49" charset="0"/>
              </a:rPr>
              <a:t>("text node content</a:t>
            </a:r>
            <a:r>
              <a:rPr lang="en-US" sz="1800" dirty="0" smtClean="0">
                <a:latin typeface="Consolas" panose="020B0609020204030204" pitchFamily="49" charset="0"/>
              </a:rPr>
              <a:t>");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/>
              <a:t>way to create new document nodes is to make copies of existing ones. </a:t>
            </a:r>
            <a:endParaRPr lang="en-US" dirty="0" smtClean="0"/>
          </a:p>
          <a:p>
            <a:pPr lvl="1"/>
            <a:r>
              <a:rPr lang="en-US" dirty="0" smtClean="0"/>
              <a:t>Every node </a:t>
            </a:r>
            <a:r>
              <a:rPr lang="en-US" dirty="0"/>
              <a:t>has a </a:t>
            </a:r>
            <a:r>
              <a:rPr lang="en-US" dirty="0" err="1"/>
              <a:t>cloneNode</a:t>
            </a:r>
            <a:r>
              <a:rPr lang="en-US" dirty="0"/>
              <a:t>() method that returns a new copy of the node. </a:t>
            </a:r>
            <a:endParaRPr lang="en-US" dirty="0" smtClean="0"/>
          </a:p>
          <a:p>
            <a:pPr lvl="1"/>
            <a:r>
              <a:rPr lang="en-US" dirty="0"/>
              <a:t>Pass </a:t>
            </a:r>
            <a:r>
              <a:rPr lang="en-US" i="1" dirty="0"/>
              <a:t>true</a:t>
            </a:r>
            <a:r>
              <a:rPr lang="en-US" dirty="0"/>
              <a:t> </a:t>
            </a:r>
            <a:r>
              <a:rPr lang="en-US" dirty="0" smtClean="0"/>
              <a:t>to recursively </a:t>
            </a:r>
            <a:r>
              <a:rPr lang="en-US" dirty="0"/>
              <a:t>copy all descendants as well, or </a:t>
            </a:r>
            <a:r>
              <a:rPr lang="en-US" i="1" dirty="0"/>
              <a:t>false</a:t>
            </a:r>
            <a:r>
              <a:rPr lang="en-US" dirty="0"/>
              <a:t> to only make a shallow </a:t>
            </a:r>
            <a:r>
              <a:rPr lang="en-US" dirty="0" smtClean="0"/>
              <a:t>copy</a:t>
            </a:r>
          </a:p>
          <a:p>
            <a:pPr lvl="1"/>
            <a:r>
              <a:rPr lang="en-US" dirty="0" smtClean="0"/>
              <a:t>In IE, </a:t>
            </a:r>
            <a:r>
              <a:rPr lang="en-US" dirty="0" err="1"/>
              <a:t>importNode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If you pass it a node from another document, it returns a copy </a:t>
            </a:r>
            <a:r>
              <a:rPr lang="en-US" dirty="0" smtClean="0"/>
              <a:t>suitable or </a:t>
            </a:r>
            <a:r>
              <a:rPr lang="en-US" dirty="0"/>
              <a:t>insertion into this document. Pass true as the second argument to recursively </a:t>
            </a:r>
            <a:r>
              <a:rPr lang="en-US" dirty="0" smtClean="0"/>
              <a:t>import all </a:t>
            </a:r>
            <a:r>
              <a:rPr lang="en-US" dirty="0"/>
              <a:t>descendants.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37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301530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Inserting </a:t>
            </a:r>
            <a:r>
              <a:rPr lang="en-US" dirty="0" smtClean="0">
                <a:effectLst/>
              </a:rPr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a new node, you can insert it into the document with the Node </a:t>
            </a:r>
            <a:r>
              <a:rPr lang="en-US" dirty="0" smtClean="0"/>
              <a:t>methods </a:t>
            </a:r>
            <a:r>
              <a:rPr lang="en-US" b="1" dirty="0" err="1" smtClean="0"/>
              <a:t>appendChild</a:t>
            </a:r>
            <a:r>
              <a:rPr lang="en-US" b="1" dirty="0"/>
              <a:t>()</a:t>
            </a:r>
            <a:r>
              <a:rPr lang="en-US" dirty="0"/>
              <a:t> or </a:t>
            </a:r>
            <a:r>
              <a:rPr lang="en-US" b="1" dirty="0" err="1"/>
              <a:t>insertBefore</a:t>
            </a:r>
            <a:r>
              <a:rPr lang="en-US" b="1" dirty="0"/>
              <a:t>()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appendChild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is invoked on the Element node </a:t>
            </a:r>
            <a:r>
              <a:rPr lang="en-US" dirty="0" smtClean="0"/>
              <a:t>that you </a:t>
            </a:r>
            <a:r>
              <a:rPr lang="en-US" dirty="0"/>
              <a:t>want to insert into, and it inserts the specified node so that it becomes the </a:t>
            </a:r>
            <a:r>
              <a:rPr lang="en-US" b="1" i="1" dirty="0" err="1" smtClean="0"/>
              <a:t>lastChild</a:t>
            </a:r>
            <a:r>
              <a:rPr lang="en-US" dirty="0" smtClean="0"/>
              <a:t> </a:t>
            </a:r>
            <a:r>
              <a:rPr lang="en-US" dirty="0"/>
              <a:t>of that </a:t>
            </a:r>
            <a:r>
              <a:rPr lang="en-US" dirty="0" smtClean="0"/>
              <a:t>node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call </a:t>
            </a:r>
            <a:r>
              <a:rPr lang="en-US" dirty="0" err="1"/>
              <a:t>appendChild</a:t>
            </a:r>
            <a:r>
              <a:rPr lang="en-US" dirty="0"/>
              <a:t>() or </a:t>
            </a:r>
            <a:r>
              <a:rPr lang="en-US" dirty="0" err="1"/>
              <a:t>insertBefore</a:t>
            </a:r>
            <a:r>
              <a:rPr lang="en-US" dirty="0"/>
              <a:t>() to insert a node that is already in the document, </a:t>
            </a:r>
            <a:endParaRPr lang="en-US" dirty="0" smtClean="0"/>
          </a:p>
          <a:p>
            <a:pPr lvl="1"/>
            <a:r>
              <a:rPr lang="en-US" dirty="0" smtClean="0"/>
              <a:t>that </a:t>
            </a:r>
            <a:r>
              <a:rPr lang="en-US" dirty="0"/>
              <a:t>node will automatically be removed from its current position and </a:t>
            </a:r>
            <a:r>
              <a:rPr lang="en-US" dirty="0" smtClean="0"/>
              <a:t>reinserted at </a:t>
            </a:r>
            <a:r>
              <a:rPr lang="en-US" dirty="0"/>
              <a:t>its new position: there is no need to explicitly remove the node.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38</a:t>
            </a:fld>
            <a:endParaRPr lang="mn-M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20237" y="2924944"/>
            <a:ext cx="8280920" cy="18455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 Insert the child node into parent so that it becomes child node n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function </a:t>
            </a:r>
            <a:r>
              <a:rPr lang="en-US" sz="1600" dirty="0" err="1">
                <a:latin typeface="Consolas" panose="020B0609020204030204" pitchFamily="49" charset="0"/>
              </a:rPr>
              <a:t>insertAt</a:t>
            </a:r>
            <a:r>
              <a:rPr lang="en-US" sz="1600" dirty="0">
                <a:latin typeface="Consolas" panose="020B0609020204030204" pitchFamily="49" charset="0"/>
              </a:rPr>
              <a:t>(parent, child, n)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if </a:t>
            </a:r>
            <a:r>
              <a:rPr lang="en-US" sz="1600" dirty="0">
                <a:latin typeface="Consolas" panose="020B0609020204030204" pitchFamily="49" charset="0"/>
              </a:rPr>
              <a:t>(n &lt; 0 || n &gt; </a:t>
            </a:r>
            <a:r>
              <a:rPr lang="en-US" sz="1600" dirty="0" err="1">
                <a:latin typeface="Consolas" panose="020B0609020204030204" pitchFamily="49" charset="0"/>
              </a:rPr>
              <a:t>parent.childNodes.length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	throw </a:t>
            </a:r>
            <a:r>
              <a:rPr lang="en-US" sz="1600" dirty="0">
                <a:latin typeface="Consolas" panose="020B0609020204030204" pitchFamily="49" charset="0"/>
              </a:rPr>
              <a:t>new Error("invalid index");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else </a:t>
            </a:r>
            <a:r>
              <a:rPr lang="en-US" sz="1600" dirty="0">
                <a:latin typeface="Consolas" panose="020B0609020204030204" pitchFamily="49" charset="0"/>
              </a:rPr>
              <a:t>if (n == </a:t>
            </a:r>
            <a:r>
              <a:rPr lang="en-US" sz="1600" dirty="0" err="1">
                <a:latin typeface="Consolas" panose="020B0609020204030204" pitchFamily="49" charset="0"/>
              </a:rPr>
              <a:t>parent.childNodes.length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dirty="0" err="1">
                <a:latin typeface="Consolas" panose="020B0609020204030204" pitchFamily="49" charset="0"/>
              </a:rPr>
              <a:t>parent.appendChild</a:t>
            </a:r>
            <a:r>
              <a:rPr lang="en-US" sz="1600" dirty="0">
                <a:latin typeface="Consolas" panose="020B0609020204030204" pitchFamily="49" charset="0"/>
              </a:rPr>
              <a:t>(child);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else </a:t>
            </a:r>
            <a:r>
              <a:rPr lang="en-US" sz="1600" dirty="0" err="1">
                <a:latin typeface="Consolas" panose="020B0609020204030204" pitchFamily="49" charset="0"/>
              </a:rPr>
              <a:t>parent.insertBefore</a:t>
            </a:r>
            <a:r>
              <a:rPr lang="en-US" sz="1600" dirty="0">
                <a:latin typeface="Consolas" panose="020B0609020204030204" pitchFamily="49" charset="0"/>
              </a:rPr>
              <a:t>(child, </a:t>
            </a:r>
            <a:r>
              <a:rPr lang="en-US" sz="1600" dirty="0" err="1">
                <a:latin typeface="Consolas" panose="020B0609020204030204" pitchFamily="49" charset="0"/>
              </a:rPr>
              <a:t>parent.childNodes</a:t>
            </a:r>
            <a:r>
              <a:rPr lang="en-US" sz="1600" dirty="0">
                <a:latin typeface="Consolas" panose="020B0609020204030204" pitchFamily="49" charset="0"/>
              </a:rPr>
              <a:t>[n]);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7611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and Replacing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1152128"/>
          </a:xfrm>
        </p:spPr>
        <p:txBody>
          <a:bodyPr/>
          <a:lstStyle/>
          <a:p>
            <a:r>
              <a:rPr lang="en-US" dirty="0" err="1"/>
              <a:t>removeChild</a:t>
            </a:r>
            <a:r>
              <a:rPr lang="en-US" dirty="0"/>
              <a:t>() method removes a node from the document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it should </a:t>
            </a:r>
            <a:r>
              <a:rPr lang="en-US" dirty="0"/>
              <a:t>be invoked on the parent of that </a:t>
            </a:r>
            <a:r>
              <a:rPr lang="en-US" dirty="0" smtClean="0"/>
              <a:t>node </a:t>
            </a:r>
          </a:p>
          <a:p>
            <a:pPr lvl="1"/>
            <a:r>
              <a:rPr lang="en-US" dirty="0"/>
              <a:t>and pass the child node that is to be removed as the method </a:t>
            </a:r>
            <a:r>
              <a:rPr lang="en-US" dirty="0" smtClean="0"/>
              <a:t>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39</a:t>
            </a:fld>
            <a:endParaRPr lang="mn-M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419739" y="2372299"/>
            <a:ext cx="4608513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n.parentNode.removeChild</a:t>
            </a:r>
            <a:r>
              <a:rPr lang="en-US" sz="1600" dirty="0">
                <a:latin typeface="Consolas" panose="020B0609020204030204" pitchFamily="49" charset="0"/>
              </a:rPr>
              <a:t>(n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6835" y="2899774"/>
            <a:ext cx="842968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err="1"/>
              <a:t>replaceChild</a:t>
            </a:r>
            <a:r>
              <a:rPr lang="en-US" dirty="0"/>
              <a:t>() removes one child node and replaces it with a new </a:t>
            </a:r>
            <a:r>
              <a:rPr lang="en-US" dirty="0" smtClean="0"/>
              <a:t>one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Invoke </a:t>
            </a:r>
            <a:r>
              <a:rPr lang="en-US" dirty="0" smtClean="0"/>
              <a:t>this method </a:t>
            </a:r>
            <a:r>
              <a:rPr lang="en-US" dirty="0"/>
              <a:t>on the parent node, passing the new node as the first argument and the </a:t>
            </a:r>
            <a:r>
              <a:rPr lang="en-US" dirty="0" smtClean="0"/>
              <a:t>node to </a:t>
            </a:r>
            <a:r>
              <a:rPr lang="en-US" dirty="0"/>
              <a:t>be replaced as the second </a:t>
            </a:r>
            <a:r>
              <a:rPr lang="en-US" dirty="0" smtClean="0"/>
              <a:t>argument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33792" y="4039317"/>
            <a:ext cx="8305046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n.parentNode.replaceChild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document.createTextNode</a:t>
            </a:r>
            <a:r>
              <a:rPr lang="en-US" sz="1600" dirty="0">
                <a:latin typeface="Consolas" panose="020B0609020204030204" pitchFamily="49" charset="0"/>
              </a:rPr>
              <a:t>("[ REDACTED ]"), n);</a:t>
            </a:r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33792" y="4655286"/>
            <a:ext cx="8280920" cy="21265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function </a:t>
            </a:r>
            <a:r>
              <a:rPr lang="en-US" sz="1600" dirty="0">
                <a:latin typeface="Consolas" panose="020B0609020204030204" pitchFamily="49" charset="0"/>
              </a:rPr>
              <a:t>embolden(n)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// If we're passed a string instead of a node, treat it as an element id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</a:t>
            </a:r>
            <a:r>
              <a:rPr lang="en-US" sz="1600" dirty="0" err="1">
                <a:latin typeface="Consolas" panose="020B0609020204030204" pitchFamily="49" charset="0"/>
              </a:rPr>
              <a:t>typeof</a:t>
            </a:r>
            <a:r>
              <a:rPr lang="en-US" sz="1600" dirty="0">
                <a:latin typeface="Consolas" panose="020B0609020204030204" pitchFamily="49" charset="0"/>
              </a:rPr>
              <a:t> n == "string") n = </a:t>
            </a:r>
            <a:r>
              <a:rPr lang="en-US" sz="1600" dirty="0" err="1">
                <a:latin typeface="Consolas" panose="020B0609020204030204" pitchFamily="49" charset="0"/>
              </a:rPr>
              <a:t>document.getElementById</a:t>
            </a:r>
            <a:r>
              <a:rPr lang="en-US" sz="1600" dirty="0">
                <a:latin typeface="Consolas" panose="020B0609020204030204" pitchFamily="49" charset="0"/>
              </a:rPr>
              <a:t>(n);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parent = </a:t>
            </a:r>
            <a:r>
              <a:rPr lang="en-US" sz="1600" dirty="0" err="1">
                <a:latin typeface="Consolas" panose="020B0609020204030204" pitchFamily="49" charset="0"/>
              </a:rPr>
              <a:t>n.parentNode</a:t>
            </a:r>
            <a:r>
              <a:rPr lang="en-US" sz="1600" dirty="0">
                <a:latin typeface="Consolas" panose="020B0609020204030204" pitchFamily="49" charset="0"/>
              </a:rPr>
              <a:t>; // Get the parent of n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b = </a:t>
            </a:r>
            <a:r>
              <a:rPr lang="en-US" sz="1600" dirty="0" err="1">
                <a:latin typeface="Consolas" panose="020B0609020204030204" pitchFamily="49" charset="0"/>
              </a:rPr>
              <a:t>document.createElement</a:t>
            </a:r>
            <a:r>
              <a:rPr lang="en-US" sz="1600" dirty="0">
                <a:latin typeface="Consolas" panose="020B0609020204030204" pitchFamily="49" charset="0"/>
              </a:rPr>
              <a:t>("b"); // Create a &lt;b&gt; element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parent.replaceChild</a:t>
            </a:r>
            <a:r>
              <a:rPr lang="en-US" sz="1600" dirty="0" smtClean="0">
                <a:latin typeface="Consolas" panose="020B0609020204030204" pitchFamily="49" charset="0"/>
              </a:rPr>
              <a:t>(b</a:t>
            </a:r>
            <a:r>
              <a:rPr lang="en-US" sz="1600" dirty="0">
                <a:latin typeface="Consolas" panose="020B0609020204030204" pitchFamily="49" charset="0"/>
              </a:rPr>
              <a:t>, n); // Replace n with the &lt;b&gt; element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b.appendChild</a:t>
            </a:r>
            <a:r>
              <a:rPr lang="en-US" sz="1600" dirty="0" smtClean="0">
                <a:latin typeface="Consolas" panose="020B0609020204030204" pitchFamily="49" charset="0"/>
              </a:rPr>
              <a:t>(n</a:t>
            </a:r>
            <a:r>
              <a:rPr lang="en-US" sz="1600" dirty="0">
                <a:latin typeface="Consolas" panose="020B0609020204030204" pitchFamily="49" charset="0"/>
              </a:rPr>
              <a:t>); // Make n a child of the &lt;b&gt; element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6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Modeling</a:t>
            </a:r>
            <a:r>
              <a:rPr lang="en-GB" sz="3200" dirty="0"/>
              <a:t> a Document: DOM Nodes and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dirty="0" smtClean="0"/>
              <a:t> </a:t>
            </a:r>
            <a:r>
              <a:rPr lang="en-US" dirty="0"/>
              <a:t>method is the </a:t>
            </a:r>
            <a:r>
              <a:rPr lang="en-US" dirty="0" smtClean="0"/>
              <a:t>simplest way </a:t>
            </a:r>
            <a:r>
              <a:rPr lang="en-US" dirty="0"/>
              <a:t>to access a specific element in a </a:t>
            </a:r>
            <a:r>
              <a:rPr lang="en-US" dirty="0" smtClean="0"/>
              <a:t>page</a:t>
            </a:r>
          </a:p>
          <a:p>
            <a:pPr lvl="1"/>
            <a:r>
              <a:rPr lang="en-GB" dirty="0"/>
              <a:t>returns objects </a:t>
            </a:r>
            <a:r>
              <a:rPr lang="en-GB" dirty="0" smtClean="0"/>
              <a:t>called </a:t>
            </a:r>
            <a:r>
              <a:rPr lang="en-GB" b="1" dirty="0" smtClean="0"/>
              <a:t>DOM nodes</a:t>
            </a:r>
          </a:p>
          <a:p>
            <a:r>
              <a:rPr lang="en-US" i="1" dirty="0"/>
              <a:t>Every </a:t>
            </a:r>
            <a:r>
              <a:rPr lang="en-US" dirty="0"/>
              <a:t>piece of an HTML5 page (elements, attributes, text, etc.) is modeled in the </a:t>
            </a:r>
            <a:r>
              <a:rPr lang="en-US" dirty="0" smtClean="0"/>
              <a:t>web </a:t>
            </a:r>
            <a:r>
              <a:rPr lang="en-GB" dirty="0" smtClean="0"/>
              <a:t>browser </a:t>
            </a:r>
            <a:r>
              <a:rPr lang="en-GB" dirty="0"/>
              <a:t>by a DOM </a:t>
            </a:r>
            <a:r>
              <a:rPr lang="en-GB" dirty="0" smtClean="0"/>
              <a:t>node</a:t>
            </a:r>
          </a:p>
          <a:p>
            <a:r>
              <a:rPr lang="en-US" dirty="0"/>
              <a:t>All the nodes in a document make up the page’s </a:t>
            </a:r>
            <a:r>
              <a:rPr lang="en-US" b="1" dirty="0"/>
              <a:t>DOM </a:t>
            </a:r>
            <a:r>
              <a:rPr lang="en-US" b="1" dirty="0" smtClean="0"/>
              <a:t>tree</a:t>
            </a:r>
          </a:p>
          <a:p>
            <a:pPr lvl="1"/>
            <a:r>
              <a:rPr lang="en-US" dirty="0"/>
              <a:t>which describes the relationships among </a:t>
            </a:r>
            <a:r>
              <a:rPr lang="en-US" dirty="0" smtClean="0"/>
              <a:t>elements</a:t>
            </a:r>
          </a:p>
          <a:p>
            <a:r>
              <a:rPr lang="en-US" dirty="0"/>
              <a:t>Nodes are related to each other </a:t>
            </a:r>
            <a:r>
              <a:rPr lang="en-US" dirty="0" smtClean="0"/>
              <a:t>through </a:t>
            </a:r>
            <a:r>
              <a:rPr lang="en-GB" dirty="0" smtClean="0"/>
              <a:t>child-parent relationships</a:t>
            </a:r>
          </a:p>
          <a:p>
            <a:pPr lvl="1"/>
            <a:r>
              <a:rPr lang="en-US" dirty="0"/>
              <a:t>An HTML5 element </a:t>
            </a:r>
            <a:r>
              <a:rPr lang="en-US" i="1" dirty="0"/>
              <a:t>inside </a:t>
            </a:r>
            <a:r>
              <a:rPr lang="en-US" dirty="0"/>
              <a:t>another element is said to be </a:t>
            </a:r>
            <a:r>
              <a:rPr lang="en-US" dirty="0" smtClean="0"/>
              <a:t>its </a:t>
            </a:r>
            <a:r>
              <a:rPr lang="en-US" b="1" dirty="0" smtClean="0"/>
              <a:t>child</a:t>
            </a:r>
            <a:r>
              <a:rPr lang="en-US" dirty="0" smtClean="0"/>
              <a:t>—the </a:t>
            </a:r>
            <a:r>
              <a:rPr lang="en-US" dirty="0"/>
              <a:t>containing element is known as the </a:t>
            </a:r>
            <a:r>
              <a:rPr lang="en-US" b="1" dirty="0" smtClean="0"/>
              <a:t>parent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node can have multiple </a:t>
            </a:r>
            <a:r>
              <a:rPr lang="en-US" dirty="0" smtClean="0"/>
              <a:t>children </a:t>
            </a:r>
            <a:r>
              <a:rPr lang="en-GB" dirty="0" smtClean="0"/>
              <a:t>but </a:t>
            </a:r>
            <a:r>
              <a:rPr lang="en-GB" dirty="0"/>
              <a:t>only one </a:t>
            </a:r>
            <a:r>
              <a:rPr lang="en-GB" dirty="0" smtClean="0"/>
              <a:t>parent</a:t>
            </a:r>
          </a:p>
          <a:p>
            <a:pPr lvl="1"/>
            <a:r>
              <a:rPr lang="en-US" dirty="0"/>
              <a:t>Nodes with the same parent node are referred to as </a:t>
            </a:r>
            <a:r>
              <a:rPr lang="en-US" b="1" dirty="0"/>
              <a:t>siblings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4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44409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HTML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6088759" cy="3024336"/>
          </a:xfrm>
          <a:solidFill>
            <a:schemeClr val="bg1"/>
          </a:solidFill>
        </p:spPr>
        <p:txBody>
          <a:bodyPr/>
          <a:lstStyle/>
          <a:p>
            <a:pPr marL="82550" indent="0">
              <a:buNone/>
            </a:pPr>
            <a:r>
              <a:rPr lang="en-US" dirty="0">
                <a:latin typeface="Consolas" panose="020B0609020204030204" pitchFamily="49" charset="0"/>
              </a:rPr>
              <a:t>&lt;html&gt;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&lt;</a:t>
            </a:r>
            <a:r>
              <a:rPr lang="en-US" dirty="0">
                <a:latin typeface="Consolas" panose="020B0609020204030204" pitchFamily="49" charset="0"/>
              </a:rPr>
              <a:t>head&gt;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&lt;</a:t>
            </a:r>
            <a:r>
              <a:rPr lang="en-US" dirty="0">
                <a:latin typeface="Consolas" panose="020B0609020204030204" pitchFamily="49" charset="0"/>
              </a:rPr>
              <a:t>title&gt;Sample Document&lt;/title&gt;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&lt;/</a:t>
            </a:r>
            <a:r>
              <a:rPr lang="en-US" dirty="0">
                <a:latin typeface="Consolas" panose="020B0609020204030204" pitchFamily="49" charset="0"/>
              </a:rPr>
              <a:t>head&gt;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&lt;</a:t>
            </a:r>
            <a:r>
              <a:rPr lang="en-US" dirty="0">
                <a:latin typeface="Consolas" panose="020B0609020204030204" pitchFamily="49" charset="0"/>
              </a:rPr>
              <a:t>body&gt;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&lt;</a:t>
            </a:r>
            <a:r>
              <a:rPr lang="en-US" dirty="0">
                <a:latin typeface="Consolas" panose="020B0609020204030204" pitchFamily="49" charset="0"/>
              </a:rPr>
              <a:t>h1&gt;An HTML Document&lt;/h1&gt;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&lt;</a:t>
            </a:r>
            <a:r>
              <a:rPr lang="en-US" dirty="0">
                <a:latin typeface="Consolas" panose="020B0609020204030204" pitchFamily="49" charset="0"/>
              </a:rPr>
              <a:t>p&gt;This is a &lt;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&gt;simple&lt;/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&gt; document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</a:p>
          <a:p>
            <a:pPr marL="8255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&lt;/body&gt;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&lt;/html&gt;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5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42026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DOM tree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6</a:t>
            </a:fld>
            <a:endParaRPr lang="mn-M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34" y="1124744"/>
            <a:ext cx="8332418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Callout 2 (Accent Bar) 5"/>
          <p:cNvSpPr/>
          <p:nvPr/>
        </p:nvSpPr>
        <p:spPr>
          <a:xfrm>
            <a:off x="6588224" y="2276872"/>
            <a:ext cx="1584176" cy="360040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node</a:t>
            </a:r>
            <a:endParaRPr lang="en-GB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1403648" y="5085184"/>
            <a:ext cx="1584176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3556"/>
              <a:gd name="adj6" fmla="val -291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node</a:t>
            </a:r>
            <a:endParaRPr lang="en-GB" dirty="0"/>
          </a:p>
        </p:txBody>
      </p:sp>
      <p:sp>
        <p:nvSpPr>
          <p:cNvPr id="8" name="Line Callout 2 (Accent Bar) 7"/>
          <p:cNvSpPr/>
          <p:nvPr/>
        </p:nvSpPr>
        <p:spPr>
          <a:xfrm>
            <a:off x="7525407" y="3392996"/>
            <a:ext cx="1584176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9308"/>
              <a:gd name="adj6" fmla="val -23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parent</a:t>
            </a:r>
            <a:endParaRPr lang="en-GB" dirty="0"/>
          </a:p>
        </p:txBody>
      </p:sp>
      <p:sp>
        <p:nvSpPr>
          <p:cNvPr id="10" name="Flowchart: Process 9"/>
          <p:cNvSpPr/>
          <p:nvPr/>
        </p:nvSpPr>
        <p:spPr>
          <a:xfrm>
            <a:off x="5364088" y="4797152"/>
            <a:ext cx="3569264" cy="1944536"/>
          </a:xfrm>
          <a:prstGeom prst="flowChartProcess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child nodes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11960" y="4221088"/>
            <a:ext cx="2520280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95046" y="38517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siblings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08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Tree in Chrome browser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7</a:t>
            </a:fld>
            <a:endParaRPr lang="mn-M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473" y="5877272"/>
            <a:ext cx="8429684" cy="552124"/>
          </a:xfrm>
        </p:spPr>
        <p:txBody>
          <a:bodyPr/>
          <a:lstStyle/>
          <a:p>
            <a:r>
              <a:rPr lang="en-US" dirty="0"/>
              <a:t>developer tools that can display a visual </a:t>
            </a:r>
            <a:r>
              <a:rPr lang="en-US" dirty="0" smtClean="0"/>
              <a:t>representation </a:t>
            </a:r>
            <a:r>
              <a:rPr lang="en-GB" dirty="0" smtClean="0"/>
              <a:t>of </a:t>
            </a:r>
            <a:r>
              <a:rPr lang="en-GB" dirty="0"/>
              <a:t>a document’s DOM tree.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94" y="865215"/>
            <a:ext cx="8442463" cy="4815331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5868144" y="2708920"/>
            <a:ext cx="144016" cy="432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012160" y="271088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nodes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33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05257"/>
            <a:ext cx="8429684" cy="5592095"/>
          </a:xfrm>
        </p:spPr>
        <p:txBody>
          <a:bodyPr/>
          <a:lstStyle/>
          <a:p>
            <a:r>
              <a:rPr lang="en-US" dirty="0" smtClean="0"/>
              <a:t>Three types of the </a:t>
            </a:r>
            <a:r>
              <a:rPr lang="en-US" b="1" dirty="0" smtClean="0"/>
              <a:t>Node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the root of the tree is the </a:t>
            </a:r>
            <a:r>
              <a:rPr lang="en-US" b="1" dirty="0" smtClean="0"/>
              <a:t>Document node</a:t>
            </a:r>
            <a:r>
              <a:rPr lang="en-US" dirty="0" smtClean="0"/>
              <a:t> </a:t>
            </a:r>
            <a:r>
              <a:rPr lang="en-US" dirty="0"/>
              <a:t>that represents the entire </a:t>
            </a:r>
            <a:r>
              <a:rPr lang="en-US" dirty="0" smtClean="0"/>
              <a:t>document</a:t>
            </a:r>
          </a:p>
          <a:p>
            <a:pPr lvl="1"/>
            <a:r>
              <a:rPr lang="en-US" dirty="0"/>
              <a:t>The nodes that represent HTML </a:t>
            </a:r>
            <a:r>
              <a:rPr lang="en-US" dirty="0" smtClean="0"/>
              <a:t>elements are </a:t>
            </a:r>
            <a:r>
              <a:rPr lang="en-US" b="1" dirty="0"/>
              <a:t>Element </a:t>
            </a:r>
            <a:r>
              <a:rPr lang="en-US" b="1" dirty="0" smtClean="0"/>
              <a:t>nodes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nodes that represent text are </a:t>
            </a:r>
            <a:r>
              <a:rPr lang="en-US" b="1" dirty="0"/>
              <a:t>Text </a:t>
            </a:r>
            <a:r>
              <a:rPr lang="en-US" b="1" dirty="0" smtClean="0"/>
              <a:t>nodes</a:t>
            </a:r>
          </a:p>
          <a:p>
            <a:r>
              <a:rPr lang="en-US" dirty="0"/>
              <a:t>Document, Element, and Text are subclasses of </a:t>
            </a:r>
            <a:r>
              <a:rPr lang="en-US" b="1" dirty="0" smtClean="0"/>
              <a:t>Node</a:t>
            </a:r>
          </a:p>
          <a:p>
            <a:r>
              <a:rPr lang="en-US" dirty="0" smtClean="0"/>
              <a:t>There is a formal </a:t>
            </a:r>
            <a:r>
              <a:rPr lang="en-US" dirty="0"/>
              <a:t>distinction between the generic Document and Element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Document type represents either </a:t>
            </a:r>
            <a:r>
              <a:rPr lang="en-US" dirty="0" smtClean="0"/>
              <a:t>an </a:t>
            </a:r>
            <a:r>
              <a:rPr lang="en-US" b="1" dirty="0" smtClean="0"/>
              <a:t>HTML</a:t>
            </a:r>
            <a:r>
              <a:rPr lang="en-US" dirty="0" smtClean="0"/>
              <a:t> </a:t>
            </a:r>
            <a:r>
              <a:rPr lang="en-US" dirty="0"/>
              <a:t>or an </a:t>
            </a:r>
            <a:r>
              <a:rPr lang="en-US" b="1" dirty="0"/>
              <a:t>XML document</a:t>
            </a:r>
            <a:r>
              <a:rPr lang="en-US" dirty="0"/>
              <a:t>, and the Element class represents an element of such </a:t>
            </a:r>
            <a:r>
              <a:rPr lang="en-US" dirty="0" smtClean="0"/>
              <a:t>a document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HTMLDocument</a:t>
            </a:r>
            <a:r>
              <a:rPr lang="en-US" dirty="0"/>
              <a:t> and </a:t>
            </a:r>
            <a:r>
              <a:rPr lang="en-US" dirty="0" err="1"/>
              <a:t>HTMLElement</a:t>
            </a:r>
            <a:r>
              <a:rPr lang="en-US" dirty="0"/>
              <a:t> subclasses are specific to </a:t>
            </a:r>
            <a:r>
              <a:rPr lang="en-US" dirty="0" smtClean="0"/>
              <a:t>HTML documents </a:t>
            </a:r>
            <a:r>
              <a:rPr lang="en-US" dirty="0"/>
              <a:t>and elements.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8255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8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5492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/>
              </a:rPr>
              <a:t>A partial class hierarchy of document </a:t>
            </a:r>
            <a:r>
              <a:rPr lang="en-US" sz="3200" dirty="0" smtClean="0">
                <a:effectLst/>
              </a:rPr>
              <a:t>nodes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9</a:t>
            </a:fld>
            <a:endParaRPr lang="mn-M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5" y="1169194"/>
            <a:ext cx="81438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2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C00000"/>
      </a:hlink>
      <a:folHlink>
        <a:srgbClr val="AA8A14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26036</TotalTime>
  <Words>2454</Words>
  <Application>Microsoft Office PowerPoint</Application>
  <PresentationFormat>On-screen Show (4:3)</PresentationFormat>
  <Paragraphs>344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Calibri</vt:lpstr>
      <vt:lpstr>Consolas</vt:lpstr>
      <vt:lpstr>Corbel</vt:lpstr>
      <vt:lpstr>Courier New</vt:lpstr>
      <vt:lpstr>Droid Sans</vt:lpstr>
      <vt:lpstr>Segoe UI</vt:lpstr>
      <vt:lpstr>Segoe UI (Headings)</vt:lpstr>
      <vt:lpstr>Segoe UI Semibold</vt:lpstr>
      <vt:lpstr>Verdana</vt:lpstr>
      <vt:lpstr>Wingdings</vt:lpstr>
      <vt:lpstr>Wingdings 2</vt:lpstr>
      <vt:lpstr>Solstice</vt:lpstr>
      <vt:lpstr>PowerPoint Presentation</vt:lpstr>
      <vt:lpstr>Objectives</vt:lpstr>
      <vt:lpstr>Document Object Model (DOM)</vt:lpstr>
      <vt:lpstr>Modeling a Document: DOM Nodes and Trees</vt:lpstr>
      <vt:lpstr>A sample HTML document</vt:lpstr>
      <vt:lpstr>A sample DOM tree</vt:lpstr>
      <vt:lpstr>DOM Tree in Chrome browser</vt:lpstr>
      <vt:lpstr>Node Types</vt:lpstr>
      <vt:lpstr>A partial class hierarchy of document nodes</vt:lpstr>
      <vt:lpstr>Element Object</vt:lpstr>
      <vt:lpstr>SubTypes of HTMLElement</vt:lpstr>
      <vt:lpstr>HTMLINputElement</vt:lpstr>
      <vt:lpstr>Traversing and Modifying a DOM Tree</vt:lpstr>
      <vt:lpstr>Documents As Trees of Nodes</vt:lpstr>
      <vt:lpstr>Documents As Trees of Nodes [2]</vt:lpstr>
      <vt:lpstr>Example</vt:lpstr>
      <vt:lpstr>Documents As Trees of Elements</vt:lpstr>
      <vt:lpstr>Documents As Trees of Elements</vt:lpstr>
      <vt:lpstr>Portable document traversal functions</vt:lpstr>
      <vt:lpstr>Portable document traversal functions [2]</vt:lpstr>
      <vt:lpstr>Portable document traversal functions [3]</vt:lpstr>
      <vt:lpstr>Portable document traversal functions [4]</vt:lpstr>
      <vt:lpstr>Attributes</vt:lpstr>
      <vt:lpstr>HTML Attributes As Element Properties</vt:lpstr>
      <vt:lpstr>HTML Attributes As Element Properties [2]</vt:lpstr>
      <vt:lpstr>Getting and Setting Non-HTML Attributes</vt:lpstr>
      <vt:lpstr>Dataset Attributes</vt:lpstr>
      <vt:lpstr>Dataset Attributes [2]</vt:lpstr>
      <vt:lpstr>Dataset Attributes [3]</vt:lpstr>
      <vt:lpstr>Attributes As Attr Nodes</vt:lpstr>
      <vt:lpstr>Element Content</vt:lpstr>
      <vt:lpstr>Element Content As HTML</vt:lpstr>
      <vt:lpstr>Element Content As Plain Text</vt:lpstr>
      <vt:lpstr>Element Content As Plain Text [2]</vt:lpstr>
      <vt:lpstr>Element Content As Text Nodes</vt:lpstr>
      <vt:lpstr>Creating, Inserting, and Deleting Nodes</vt:lpstr>
      <vt:lpstr>Creating Nodes</vt:lpstr>
      <vt:lpstr>Inserting Nodes</vt:lpstr>
      <vt:lpstr>Removing and Replacing Nodes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Amaraa</dc:creator>
  <cp:lastModifiedBy>Amarsanaa Ganbold</cp:lastModifiedBy>
  <cp:revision>1134</cp:revision>
  <cp:lastPrinted>2013-11-14T14:42:21Z</cp:lastPrinted>
  <dcterms:created xsi:type="dcterms:W3CDTF">2009-10-12T07:06:06Z</dcterms:created>
  <dcterms:modified xsi:type="dcterms:W3CDTF">2016-10-11T00:31:21Z</dcterms:modified>
</cp:coreProperties>
</file>