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78" r:id="rId3"/>
    <p:sldId id="259" r:id="rId4"/>
    <p:sldId id="260" r:id="rId5"/>
    <p:sldId id="261" r:id="rId6"/>
    <p:sldId id="262" r:id="rId7"/>
    <p:sldId id="264" r:id="rId8"/>
    <p:sldId id="263" r:id="rId9"/>
    <p:sldId id="279" r:id="rId10"/>
    <p:sldId id="277" r:id="rId11"/>
    <p:sldId id="265" r:id="rId12"/>
    <p:sldId id="266" r:id="rId13"/>
    <p:sldId id="267" r:id="rId14"/>
    <p:sldId id="275" r:id="rId15"/>
    <p:sldId id="268" r:id="rId16"/>
    <p:sldId id="276" r:id="rId17"/>
    <p:sldId id="269" r:id="rId18"/>
    <p:sldId id="270" r:id="rId19"/>
    <p:sldId id="271" r:id="rId20"/>
    <p:sldId id="272" r:id="rId21"/>
    <p:sldId id="273" r:id="rId22"/>
  </p:sldIdLst>
  <p:sldSz cx="9144000" cy="6858000" type="screen4x3"/>
  <p:notesSz cx="6797675" cy="9926638"/>
  <p:defaultTextStyle>
    <a:defPPr>
      <a:defRPr lang="mn-M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91A7"/>
    <a:srgbClr val="E8EEF1"/>
    <a:srgbClr val="B30108"/>
    <a:srgbClr val="84AA33"/>
    <a:srgbClr val="99C33B"/>
    <a:srgbClr val="1DB2E8"/>
    <a:srgbClr val="AEC7D0"/>
    <a:srgbClr val="D4EBF1"/>
    <a:srgbClr val="637ABD"/>
    <a:srgbClr val="1C45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27" autoAdjust="0"/>
  </p:normalViewPr>
  <p:slideViewPr>
    <p:cSldViewPr>
      <p:cViewPr varScale="1">
        <p:scale>
          <a:sx n="106" d="100"/>
          <a:sy n="106" d="100"/>
        </p:scale>
        <p:origin x="191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82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0955" tIns="45478" rIns="90955" bIns="4547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mn-M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0955" tIns="45478" rIns="90955" bIns="4547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F91F8A7-3CCF-4AE4-923F-C4B6FAE7C99A}" type="datetimeFigureOut">
              <a:rPr lang="mn-MN"/>
              <a:pPr>
                <a:defRPr/>
              </a:pPr>
              <a:t>2016-11-11</a:t>
            </a:fld>
            <a:endParaRPr lang="mn-M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0955" tIns="45478" rIns="90955" bIns="4547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mn-M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0955" tIns="45478" rIns="90955" bIns="4547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83D1B59-C76B-4017-A0AF-E1D2CD01405C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2893582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0955" tIns="45478" rIns="90955" bIns="4547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mn-M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0955" tIns="45478" rIns="90955" bIns="4547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E2F02CE-97E6-4376-B41A-5D7D58784938}" type="datetimeFigureOut">
              <a:rPr lang="mn-MN"/>
              <a:pPr>
                <a:defRPr/>
              </a:pPr>
              <a:t>2016-11-11</a:t>
            </a:fld>
            <a:endParaRPr lang="mn-M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55" tIns="45478" rIns="90955" bIns="45478" rtlCol="0" anchor="ctr"/>
          <a:lstStyle/>
          <a:p>
            <a:pPr lvl="0"/>
            <a:endParaRPr lang="mn-M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0955" tIns="45478" rIns="90955" bIns="45478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mn-M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0955" tIns="45478" rIns="90955" bIns="4547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mn-M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0955" tIns="45478" rIns="90955" bIns="4547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EA6A074-FC3E-4DAC-B6B1-A4424A3B3DA4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20854433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4113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6E87BA-6CBA-4129-A98B-370DCAE541B6}" type="slidenum">
              <a:rPr lang="mn-M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mn-MN" smtClean="0"/>
          </a:p>
        </p:txBody>
      </p:sp>
      <p:sp>
        <p:nvSpPr>
          <p:cNvPr id="23556" name="Notes Placeholder 4"/>
          <p:cNvSpPr>
            <a:spLocks noGrp="1"/>
          </p:cNvSpPr>
          <p:nvPr>
            <p:ph type="body" sz="quarter" idx="1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213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muis zurma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2000250"/>
            <a:ext cx="5643562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28728" y="278605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28728" y="4357694"/>
            <a:ext cx="7406640" cy="67373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100612" y="6305550"/>
            <a:ext cx="2133600" cy="4762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7CC54E8-7A4B-405C-8558-EEF7B9948EF8}" type="datetime1">
              <a:rPr lang="mn-MN" smtClean="0"/>
              <a:t>2016-11-11</a:t>
            </a:fld>
            <a:endParaRPr lang="en-US" dirty="0"/>
          </a:p>
        </p:txBody>
      </p:sp>
      <p:sp>
        <p:nvSpPr>
          <p:cNvPr id="8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1205012" y="6305550"/>
            <a:ext cx="2895600" cy="4762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E5B8B0-4175-4726-9A63-6C1CB4E2A6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" name="Picture 2" descr="http://seas.num.edu.mn/public/front_assets/images/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93" y="76199"/>
            <a:ext cx="2179877" cy="64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4498" cy="6858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11F0413-5539-40EF-BA5D-D1B916BE9060}" type="datetime1">
              <a:rPr lang="mn-MN" smtClean="0"/>
              <a:t>2016-11-11</a:t>
            </a:fld>
            <a:endParaRPr lang="mn-M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73C738F-7565-4B36-8C62-E65CB26A0D03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41"/>
            <a:ext cx="1828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2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BFDA969-C2CD-4078-84B5-B4B0BCC5F8E3}" type="datetime1">
              <a:rPr lang="mn-MN" smtClean="0"/>
              <a:t>2016-11-11</a:t>
            </a:fld>
            <a:endParaRPr lang="mn-M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B0A1A18-DED6-4BDA-B6E5-F233A524F0CE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" y="0"/>
            <a:ext cx="4889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3" y="254021"/>
            <a:ext cx="8429684" cy="510363"/>
          </a:xfrm>
        </p:spPr>
        <p:txBody>
          <a:bodyPr>
            <a:noAutofit/>
          </a:bodyPr>
          <a:lstStyle>
            <a:lvl1pPr>
              <a:defRPr sz="3600" cap="small" baseline="0">
                <a:solidFill>
                  <a:schemeClr val="accent1">
                    <a:lumMod val="50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1052736"/>
            <a:ext cx="8429684" cy="5376660"/>
          </a:xfrm>
        </p:spPr>
        <p:txBody>
          <a:bodyPr/>
          <a:lstStyle>
            <a:lvl1pPr>
              <a:defRPr sz="2000"/>
            </a:lvl1pPr>
            <a:lvl2pPr>
              <a:buFont typeface="Wingdings" pitchFamily="2" charset="2"/>
              <a:buChar char="§"/>
              <a:defRPr sz="1800"/>
            </a:lvl2pPr>
            <a:lvl3pPr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  <a:defRPr sz="1600"/>
            </a:lvl3pPr>
            <a:lvl4pPr>
              <a:defRPr sz="1400"/>
            </a:lvl4pPr>
            <a:lvl5pPr>
              <a:defRPr sz="14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500815"/>
            <a:ext cx="2133600" cy="280987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D00270C-56FD-4740-9FA4-2D878E6F623D}" type="datetime1">
              <a:rPr lang="mn-MN" smtClean="0"/>
              <a:t>2016-11-11</a:t>
            </a:fld>
            <a:endParaRPr lang="mn-MN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472" y="6500814"/>
            <a:ext cx="2895600" cy="280987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mn-MN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500815"/>
            <a:ext cx="457200" cy="280987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10600D5-7913-4E68-9CF7-B5E33E63F38F}" type="slidenum">
              <a:rPr lang="mn-MN"/>
              <a:pPr>
                <a:defRPr/>
              </a:pPr>
              <a:t>‹#›</a:t>
            </a:fld>
            <a:endParaRPr lang="mn-MN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78004" y="836712"/>
            <a:ext cx="593821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9" y="74161"/>
            <a:ext cx="359719" cy="35971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17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>
                <a:latin typeface="Segoe UI (Headings)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A1F5C55-64C0-42C3-97FF-CE2ECB237A6E}" type="datetime1">
              <a:rPr lang="mn-MN" smtClean="0"/>
              <a:t>2016-11-11</a:t>
            </a:fld>
            <a:endParaRPr lang="mn-M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C7BE7F6-AE38-479F-A849-827F786C6D8E}" type="slidenum">
              <a:rPr lang="mn-MN"/>
              <a:pPr>
                <a:defRPr/>
              </a:pPr>
              <a:t>‹#›</a:t>
            </a:fld>
            <a:endParaRPr lang="mn-M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" y="254019"/>
            <a:ext cx="510364" cy="5103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muis-dugui-eng copy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3751" y="72166"/>
            <a:ext cx="476128" cy="476128"/>
          </a:xfrm>
          <a:prstGeom prst="rect">
            <a:avLst/>
          </a:prstGeom>
          <a:effectLst>
            <a:glow rad="101600">
              <a:schemeClr val="bg1">
                <a:lumMod val="85000"/>
                <a:alpha val="60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EDAC4EB-8B90-4C06-B05F-35B4637F1F26}" type="datetime1">
              <a:rPr lang="mn-MN" smtClean="0"/>
              <a:t>2016-11-11</a:t>
            </a:fld>
            <a:endParaRPr lang="mn-MN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F58F3D7-A253-44A8-A0D9-85DD5C7A17C7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02FF56-2D7F-44D4-824F-30406973FB67}" type="datetime1">
              <a:rPr lang="mn-MN" smtClean="0"/>
              <a:t>2016-11-11</a:t>
            </a:fld>
            <a:endParaRPr lang="mn-M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D2C36D0-884D-45E8-8746-CC914DE63971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0471F4-264A-4A61-A5FC-88234FD2DC12}" type="datetime1">
              <a:rPr lang="mn-MN" smtClean="0"/>
              <a:t>2016-11-11</a:t>
            </a:fld>
            <a:endParaRPr lang="mn-M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E5C790-CF07-4769-B1F7-76048D8DEC1C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4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 userDrawn="1"/>
        </p:nvSpPr>
        <p:spPr bwMode="invGray">
          <a:xfrm>
            <a:off x="1014414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15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7E524D8-FE18-403B-90B4-55A0ABFA417E}" type="datetime1">
              <a:rPr lang="mn-MN" smtClean="0"/>
              <a:t>2016-11-11</a:t>
            </a:fld>
            <a:endParaRPr lang="mn-MN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3613D49-DFBD-4482-9D0E-FA964C2E8A6F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2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FA4BC8E-1429-478D-B2F6-8CD462E974EB}" type="datetime1">
              <a:rPr lang="mn-MN" smtClean="0"/>
              <a:t>2016-11-11</a:t>
            </a:fld>
            <a:endParaRPr lang="mn-M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3271407-6CA4-4A13-AC39-CA512743EED4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90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1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16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5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9066528-0F2E-4C55-8D90-3A036054739B}" type="datetime1">
              <a:rPr lang="mn-MN" smtClean="0"/>
              <a:t>2016-11-11</a:t>
            </a:fld>
            <a:endParaRPr lang="mn-M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4BDFFC6-41BD-4BAE-A525-030B468CB644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2826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1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1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4FAA327B-985D-4CC6-9F9B-9A04F7F3B8F6}" type="datetime1">
              <a:rPr lang="mn-MN" smtClean="0"/>
              <a:t>2016-11-11</a:t>
            </a:fld>
            <a:endParaRPr lang="mn-M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mn-M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A11381AF-E13B-480D-B909-98169328A27E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Droid San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Droid San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Droid San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Droid San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854" y="4365104"/>
            <a:ext cx="7614146" cy="2016224"/>
          </a:xfrm>
          <a:noFill/>
        </p:spPr>
        <p:txBody>
          <a:bodyPr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mn-M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Ганболдын АМАРСАНАА</a:t>
            </a:r>
            <a:endParaRPr lang="mn-MN" sz="1400" b="1" baseline="30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mn-MN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mn-MN" sz="500" cap="al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mn-MN" sz="1200" b="1" cap="al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Мэдээлэл, компьютерийн ухааны тэнхим</a:t>
            </a:r>
            <a:endParaRPr lang="mn-MN" sz="1200" b="1" cap="al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mn-M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МУИС, Хэрэглээний шинжлэх ухаан инженерчлэлийн сургууль</a:t>
            </a:r>
            <a:endParaRPr lang="en-US" sz="1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amarsanaag@num.edu.mn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cap="al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mn-MN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mn-M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mn-M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ICSI301 </a:t>
            </a:r>
            <a:r>
              <a:rPr lang="mn-M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Вэб програмчлал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mn-M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mn-M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оны Хавар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mn-MN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19672" y="4653136"/>
            <a:ext cx="5922466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/>
        </p:nvSpPr>
        <p:spPr>
          <a:xfrm>
            <a:off x="1529854" y="2420888"/>
            <a:ext cx="7614146" cy="743503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txBody>
          <a:bodyPr anchor="t">
            <a:noAutofit/>
          </a:bodyPr>
          <a:lstStyle>
            <a:lvl1pPr algn="l" rtl="0" eaLnBrk="0" fontAlgn="base" hangingPunct="0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None/>
              <a:defRPr sz="4000" b="1" kern="1200" cap="all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Segoe UI (Headings)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Droid Sans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Droid Sans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Droid Sans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Droid Sans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Corbe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Corbe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Corbe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Corbel" pitchFamily="34" charset="0"/>
              </a:defRPr>
            </a:lvl9pPr>
            <a:extLst/>
          </a:lstStyle>
          <a:p>
            <a:r>
              <a:rPr lang="en-US" sz="3200" cap="small" dirty="0" smtClean="0">
                <a:solidFill>
                  <a:schemeClr val="accent1">
                    <a:lumMod val="50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JavaScript Event Handling</a:t>
            </a:r>
            <a:endParaRPr lang="mn-MN" sz="3200" cap="small" dirty="0">
              <a:solidFill>
                <a:schemeClr val="accent1">
                  <a:lumMod val="50000"/>
                </a:schemeClr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addEventListener</a:t>
            </a:r>
            <a:r>
              <a:rPr lang="en-US" dirty="0"/>
              <a:t> </a:t>
            </a:r>
            <a:r>
              <a:rPr lang="en-US" dirty="0" smtClean="0"/>
              <a:t>method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1052736"/>
            <a:ext cx="8429684" cy="2520280"/>
          </a:xfrm>
        </p:spPr>
        <p:txBody>
          <a:bodyPr/>
          <a:lstStyle/>
          <a:p>
            <a:r>
              <a:rPr lang="en-US" dirty="0"/>
              <a:t>Removing Event Listeners</a:t>
            </a:r>
          </a:p>
          <a:p>
            <a:pPr lvl="1"/>
            <a:r>
              <a:rPr lang="en-US" dirty="0"/>
              <a:t>to remove an event listener by calling </a:t>
            </a:r>
            <a:r>
              <a:rPr lang="en-US" b="1" dirty="0" err="1"/>
              <a:t>removeEventListener</a:t>
            </a:r>
            <a:r>
              <a:rPr lang="en-US" b="1" dirty="0"/>
              <a:t> </a:t>
            </a:r>
            <a:r>
              <a:rPr lang="en-US" dirty="0"/>
              <a:t>with the</a:t>
            </a:r>
            <a:br>
              <a:rPr lang="en-US" dirty="0"/>
            </a:br>
            <a:r>
              <a:rPr lang="en-US" dirty="0"/>
              <a:t>same arguments that you passed to </a:t>
            </a:r>
            <a:r>
              <a:rPr lang="en-US" dirty="0" err="1"/>
              <a:t>addEventListener</a:t>
            </a:r>
            <a:r>
              <a:rPr lang="en-US" dirty="0"/>
              <a:t> to register the event handler</a:t>
            </a:r>
          </a:p>
          <a:p>
            <a:r>
              <a:rPr lang="en-US" dirty="0"/>
              <a:t>Older Event-Registration Models</a:t>
            </a:r>
          </a:p>
          <a:p>
            <a:pPr lvl="1"/>
            <a:r>
              <a:rPr lang="en-US" dirty="0"/>
              <a:t>Inline (directly in HTML code): &lt;body </a:t>
            </a:r>
            <a:r>
              <a:rPr lang="en-US" dirty="0" err="1"/>
              <a:t>onload</a:t>
            </a:r>
            <a:r>
              <a:rPr lang="en-US" dirty="0"/>
              <a:t>="start()"&gt;</a:t>
            </a:r>
          </a:p>
          <a:p>
            <a:pPr lvl="1"/>
            <a:r>
              <a:rPr lang="en-US" dirty="0"/>
              <a:t>Traditional (property of an object): </a:t>
            </a:r>
            <a:r>
              <a:rPr lang="en-US" dirty="0" err="1"/>
              <a:t>document.onload</a:t>
            </a:r>
            <a:r>
              <a:rPr lang="en-US" dirty="0"/>
              <a:t> = "start</a:t>
            </a:r>
            <a:r>
              <a:rPr lang="en-US" dirty="0" smtClean="0"/>
              <a:t>()";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10</a:t>
            </a:fld>
            <a:endParaRPr lang="mn-M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71473" y="4076480"/>
            <a:ext cx="8429684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err="1" smtClean="0"/>
              <a:t>addEventListener</a:t>
            </a:r>
            <a:r>
              <a:rPr lang="en-US" dirty="0" smtClean="0"/>
              <a:t> is the best practice. </a:t>
            </a:r>
            <a:r>
              <a:rPr lang="en-US" b="1" dirty="0" smtClean="0"/>
              <a:t>Why?</a:t>
            </a:r>
          </a:p>
          <a:p>
            <a:pPr lvl="1"/>
            <a:r>
              <a:rPr lang="en-US" dirty="0" smtClean="0"/>
              <a:t>separate JavaScript code from HTML content</a:t>
            </a:r>
          </a:p>
          <a:p>
            <a:pPr lvl="1"/>
            <a:r>
              <a:rPr lang="en-US" dirty="0" smtClean="0"/>
              <a:t>dynamically (runtime) register and unregister event handlers</a:t>
            </a:r>
          </a:p>
        </p:txBody>
      </p:sp>
    </p:spTree>
    <p:extLst>
      <p:ext uri="{BB962C8B-B14F-4D97-AF65-F5344CB8AC3E}">
        <p14:creationId xmlns:p14="http://schemas.microsoft.com/office/powerpoint/2010/main" val="407006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Event-Driven JS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event</a:t>
            </a:r>
            <a:r>
              <a:rPr lang="en-US" i="1" dirty="0"/>
              <a:t> </a:t>
            </a:r>
            <a:endParaRPr lang="en-US" i="1" dirty="0" smtClean="0"/>
          </a:p>
          <a:p>
            <a:pPr lvl="1"/>
            <a:r>
              <a:rPr lang="en-US" dirty="0" smtClean="0"/>
              <a:t>is </a:t>
            </a:r>
            <a:r>
              <a:rPr lang="en-US" dirty="0"/>
              <a:t>not itself a technical word that requires </a:t>
            </a:r>
            <a:r>
              <a:rPr lang="en-US" dirty="0" smtClean="0"/>
              <a:t>definition. </a:t>
            </a:r>
          </a:p>
          <a:p>
            <a:pPr lvl="1"/>
            <a:r>
              <a:rPr lang="en-US" dirty="0" smtClean="0"/>
              <a:t>are </a:t>
            </a:r>
            <a:r>
              <a:rPr lang="en-US" dirty="0"/>
              <a:t>simply occurrences that a web browser will notify your program </a:t>
            </a:r>
            <a:r>
              <a:rPr lang="en-US" dirty="0" smtClean="0"/>
              <a:t>about</a:t>
            </a:r>
          </a:p>
          <a:p>
            <a:pPr lvl="1"/>
            <a:r>
              <a:rPr lang="en-US" dirty="0" smtClean="0"/>
              <a:t>are not </a:t>
            </a:r>
            <a:r>
              <a:rPr lang="en-US" dirty="0"/>
              <a:t>JavaScript objects and have no manifestation in the source code of your </a:t>
            </a:r>
            <a:r>
              <a:rPr lang="en-US" dirty="0" smtClean="0"/>
              <a:t>program</a:t>
            </a:r>
          </a:p>
          <a:p>
            <a:r>
              <a:rPr lang="en-US" b="1" i="1" dirty="0"/>
              <a:t>event </a:t>
            </a:r>
            <a:r>
              <a:rPr lang="en-US" b="1" i="1" dirty="0" smtClean="0"/>
              <a:t>type</a:t>
            </a:r>
            <a:endParaRPr lang="en-US" b="1" dirty="0" smtClean="0"/>
          </a:p>
          <a:p>
            <a:pPr lvl="1"/>
            <a:r>
              <a:rPr lang="en-US" dirty="0"/>
              <a:t>is a string that specifies what kind of event </a:t>
            </a:r>
            <a:r>
              <a:rPr lang="en-US" dirty="0" smtClean="0"/>
              <a:t>occurred</a:t>
            </a:r>
            <a:endParaRPr lang="en-US" dirty="0"/>
          </a:p>
          <a:p>
            <a:pPr lvl="1"/>
            <a:r>
              <a:rPr lang="en-US" dirty="0" smtClean="0"/>
              <a:t>for example,</a:t>
            </a:r>
          </a:p>
          <a:p>
            <a:pPr lvl="2"/>
            <a:r>
              <a:rPr lang="en-US" dirty="0" err="1" smtClean="0"/>
              <a:t>mousemove</a:t>
            </a:r>
            <a:r>
              <a:rPr lang="en-US" dirty="0" smtClean="0"/>
              <a:t> (</a:t>
            </a:r>
            <a:r>
              <a:rPr lang="en-US" dirty="0"/>
              <a:t>user moved the </a:t>
            </a:r>
            <a:r>
              <a:rPr lang="en-US" dirty="0" smtClean="0"/>
              <a:t>mouse), </a:t>
            </a:r>
          </a:p>
          <a:p>
            <a:pPr lvl="2"/>
            <a:r>
              <a:rPr lang="en-US" dirty="0" err="1" smtClean="0"/>
              <a:t>keydown</a:t>
            </a:r>
            <a:r>
              <a:rPr lang="en-US" dirty="0" smtClean="0"/>
              <a:t> (a key </a:t>
            </a:r>
            <a:r>
              <a:rPr lang="en-US" dirty="0"/>
              <a:t>on the keyboard was </a:t>
            </a:r>
            <a:r>
              <a:rPr lang="en-US" dirty="0" smtClean="0"/>
              <a:t>pushed</a:t>
            </a:r>
            <a:r>
              <a:rPr lang="en-US" dirty="0"/>
              <a:t>), </a:t>
            </a:r>
            <a:endParaRPr lang="en-US" dirty="0" smtClean="0"/>
          </a:p>
          <a:p>
            <a:pPr lvl="2"/>
            <a:r>
              <a:rPr lang="en-US" dirty="0" smtClean="0"/>
              <a:t>load </a:t>
            </a:r>
            <a:r>
              <a:rPr lang="en-US" dirty="0"/>
              <a:t>(a document (or some other resource) has finished loading from the network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type of </a:t>
            </a:r>
            <a:r>
              <a:rPr lang="en-US" dirty="0"/>
              <a:t>an event is just a string, it is sometimes called an event name</a:t>
            </a:r>
          </a:p>
          <a:p>
            <a:r>
              <a:rPr lang="en-US" b="1" i="1" dirty="0"/>
              <a:t>event target</a:t>
            </a:r>
            <a:r>
              <a:rPr lang="en-US" i="1" dirty="0"/>
              <a:t> </a:t>
            </a:r>
            <a:endParaRPr lang="en-US" i="1" dirty="0" smtClean="0"/>
          </a:p>
          <a:p>
            <a:pPr lvl="1"/>
            <a:r>
              <a:rPr lang="en-US" dirty="0" smtClean="0"/>
              <a:t>is </a:t>
            </a:r>
            <a:r>
              <a:rPr lang="en-US" dirty="0"/>
              <a:t>the object on which the event occurred or with which the event </a:t>
            </a:r>
            <a:r>
              <a:rPr lang="en-US" dirty="0" smtClean="0"/>
              <a:t>is associated</a:t>
            </a:r>
          </a:p>
          <a:p>
            <a:pPr lvl="2"/>
            <a:r>
              <a:rPr lang="en-US" dirty="0"/>
              <a:t>A </a:t>
            </a:r>
            <a:r>
              <a:rPr lang="en-US" i="1" dirty="0"/>
              <a:t>load</a:t>
            </a:r>
            <a:r>
              <a:rPr lang="en-US" dirty="0"/>
              <a:t> event on a </a:t>
            </a:r>
            <a:r>
              <a:rPr lang="en-US" i="1" dirty="0"/>
              <a:t>Window</a:t>
            </a:r>
            <a:r>
              <a:rPr lang="en-US" dirty="0"/>
              <a:t>, a </a:t>
            </a:r>
            <a:r>
              <a:rPr lang="en-US" i="1" dirty="0"/>
              <a:t>click</a:t>
            </a:r>
            <a:r>
              <a:rPr lang="en-US" dirty="0"/>
              <a:t> event on a </a:t>
            </a:r>
            <a:r>
              <a:rPr lang="en-US" i="1" dirty="0"/>
              <a:t>&lt;button&gt; Element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11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2336757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JS </a:t>
            </a:r>
            <a:r>
              <a:rPr lang="en-US" dirty="0" smtClean="0"/>
              <a:t>terminology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event handler </a:t>
            </a:r>
            <a:r>
              <a:rPr lang="en-US" dirty="0"/>
              <a:t>or </a:t>
            </a:r>
            <a:r>
              <a:rPr lang="en-US" b="1" i="1" dirty="0"/>
              <a:t>event listener </a:t>
            </a:r>
            <a:endParaRPr lang="en-US" b="1" dirty="0"/>
          </a:p>
          <a:p>
            <a:pPr lvl="1"/>
            <a:r>
              <a:rPr lang="en-US" dirty="0"/>
              <a:t>is a </a:t>
            </a:r>
            <a:r>
              <a:rPr lang="en-US" i="1" dirty="0"/>
              <a:t>function</a:t>
            </a:r>
            <a:r>
              <a:rPr lang="en-US" dirty="0"/>
              <a:t> that handles or responds to an </a:t>
            </a:r>
            <a:r>
              <a:rPr lang="en-US" dirty="0" smtClean="0"/>
              <a:t>event</a:t>
            </a:r>
            <a:endParaRPr lang="en-US" dirty="0"/>
          </a:p>
          <a:p>
            <a:pPr lvl="1"/>
            <a:r>
              <a:rPr lang="en-US" dirty="0"/>
              <a:t>When an event of the specified type occurs on </a:t>
            </a:r>
            <a:r>
              <a:rPr lang="en-US" dirty="0" smtClean="0"/>
              <a:t>the specified </a:t>
            </a:r>
            <a:r>
              <a:rPr lang="en-US" dirty="0"/>
              <a:t>target, the browser </a:t>
            </a:r>
            <a:r>
              <a:rPr lang="en-US" i="1" dirty="0"/>
              <a:t>invokes</a:t>
            </a:r>
            <a:r>
              <a:rPr lang="en-US" dirty="0"/>
              <a:t> the handler.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event handlers are invoked </a:t>
            </a:r>
            <a:r>
              <a:rPr lang="en-US" dirty="0" smtClean="0"/>
              <a:t>for an </a:t>
            </a:r>
            <a:r>
              <a:rPr lang="en-US" dirty="0"/>
              <a:t>object, </a:t>
            </a:r>
            <a:r>
              <a:rPr lang="en-US" dirty="0" smtClean="0"/>
              <a:t>that is to say, </a:t>
            </a:r>
            <a:r>
              <a:rPr lang="en-US" dirty="0"/>
              <a:t>“fired”, “triggered”, or “</a:t>
            </a:r>
            <a:r>
              <a:rPr lang="en-US" dirty="0" smtClean="0"/>
              <a:t>dispatched” the event</a:t>
            </a:r>
            <a:endParaRPr lang="en-US" dirty="0"/>
          </a:p>
          <a:p>
            <a:r>
              <a:rPr lang="en-US" b="1" i="1" dirty="0"/>
              <a:t>event </a:t>
            </a:r>
            <a:r>
              <a:rPr lang="en-US" b="1" i="1" dirty="0" smtClean="0"/>
              <a:t>object</a:t>
            </a:r>
            <a:endParaRPr lang="en-US" b="1" dirty="0"/>
          </a:p>
          <a:p>
            <a:pPr lvl="1"/>
            <a:r>
              <a:rPr lang="en-US" dirty="0"/>
              <a:t>is an </a:t>
            </a:r>
            <a:r>
              <a:rPr lang="en-US" i="1" dirty="0"/>
              <a:t>object</a:t>
            </a:r>
            <a:r>
              <a:rPr lang="en-US" dirty="0"/>
              <a:t> that is associated with a particular event and contains details</a:t>
            </a:r>
            <a:br>
              <a:rPr lang="en-US" dirty="0"/>
            </a:br>
            <a:r>
              <a:rPr lang="en-US" dirty="0"/>
              <a:t>about that </a:t>
            </a:r>
            <a:r>
              <a:rPr lang="en-US" dirty="0" smtClean="0"/>
              <a:t>event</a:t>
            </a:r>
            <a:endParaRPr lang="en-US" dirty="0"/>
          </a:p>
          <a:p>
            <a:pPr lvl="1"/>
            <a:r>
              <a:rPr lang="en-US" dirty="0"/>
              <a:t>Event objects are </a:t>
            </a:r>
            <a:r>
              <a:rPr lang="en-US" i="1" dirty="0"/>
              <a:t>passed as an argument </a:t>
            </a:r>
            <a:r>
              <a:rPr lang="en-US" dirty="0"/>
              <a:t>to the event handler </a:t>
            </a:r>
            <a:r>
              <a:rPr lang="en-US" dirty="0" smtClean="0"/>
              <a:t>function</a:t>
            </a:r>
            <a:endParaRPr lang="en-US" dirty="0"/>
          </a:p>
          <a:p>
            <a:pPr lvl="1"/>
            <a:r>
              <a:rPr lang="en-US" dirty="0"/>
              <a:t>All event objects have a </a:t>
            </a:r>
            <a:r>
              <a:rPr lang="en-US" b="1" dirty="0"/>
              <a:t>type</a:t>
            </a:r>
            <a:r>
              <a:rPr lang="en-US" dirty="0"/>
              <a:t> property </a:t>
            </a:r>
            <a:endParaRPr lang="en-US" dirty="0" smtClean="0"/>
          </a:p>
          <a:p>
            <a:pPr lvl="2"/>
            <a:r>
              <a:rPr lang="en-US" dirty="0" smtClean="0"/>
              <a:t>specifies </a:t>
            </a:r>
            <a:r>
              <a:rPr lang="en-US" dirty="0"/>
              <a:t>the </a:t>
            </a:r>
            <a:r>
              <a:rPr lang="en-US" i="1" dirty="0"/>
              <a:t>event type</a:t>
            </a:r>
            <a:r>
              <a:rPr lang="en-US" dirty="0"/>
              <a:t> </a:t>
            </a:r>
            <a:r>
              <a:rPr lang="en-US" dirty="0" smtClean="0"/>
              <a:t>and a </a:t>
            </a:r>
            <a:r>
              <a:rPr lang="en-US" i="1" dirty="0"/>
              <a:t>target</a:t>
            </a:r>
            <a:r>
              <a:rPr lang="en-US" dirty="0"/>
              <a:t> property that specifies the event </a:t>
            </a:r>
            <a:r>
              <a:rPr lang="en-US" dirty="0" smtClean="0"/>
              <a:t>target</a:t>
            </a:r>
          </a:p>
          <a:p>
            <a:pPr lvl="1"/>
            <a:r>
              <a:rPr lang="en-US" dirty="0"/>
              <a:t>In IE8 and </a:t>
            </a:r>
            <a:r>
              <a:rPr lang="en-US" dirty="0" smtClean="0"/>
              <a:t>before, </a:t>
            </a:r>
            <a:r>
              <a:rPr lang="en-US" dirty="0"/>
              <a:t>only available through the </a:t>
            </a:r>
            <a:r>
              <a:rPr lang="en-US" dirty="0" smtClean="0"/>
              <a:t>global variable </a:t>
            </a:r>
            <a:r>
              <a:rPr lang="en-US" b="1" dirty="0" smtClean="0"/>
              <a:t>event</a:t>
            </a:r>
            <a:r>
              <a:rPr lang="en-US" dirty="0" smtClean="0"/>
              <a:t>, </a:t>
            </a:r>
            <a:r>
              <a:rPr lang="en-US" b="1" dirty="0" err="1" smtClean="0"/>
              <a:t>srcElement</a:t>
            </a:r>
            <a:r>
              <a:rPr lang="en-US" dirty="0" smtClean="0"/>
              <a:t> instead </a:t>
            </a:r>
            <a:r>
              <a:rPr lang="en-US" dirty="0"/>
              <a:t>of </a:t>
            </a:r>
            <a:r>
              <a:rPr lang="en-US" b="1" dirty="0" smtClean="0"/>
              <a:t>target</a:t>
            </a:r>
          </a:p>
          <a:p>
            <a:pPr lvl="1"/>
            <a:r>
              <a:rPr lang="en-US" dirty="0"/>
              <a:t>Each event type defines a set of properties for its associated event</a:t>
            </a:r>
            <a:br>
              <a:rPr lang="en-US" dirty="0"/>
            </a:br>
            <a:r>
              <a:rPr lang="en-US" dirty="0" smtClean="0"/>
              <a:t>object</a:t>
            </a:r>
            <a:endParaRPr lang="en-US" dirty="0"/>
          </a:p>
          <a:p>
            <a:pPr lvl="2"/>
            <a:r>
              <a:rPr lang="en-US" dirty="0" smtClean="0"/>
              <a:t>E.g., a </a:t>
            </a:r>
            <a:r>
              <a:rPr lang="en-US" dirty="0"/>
              <a:t>mouse event includes the coordinates of the </a:t>
            </a:r>
            <a:r>
              <a:rPr lang="en-US" dirty="0" smtClean="0"/>
              <a:t>mouse pointer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12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400092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JS terminology </a:t>
            </a:r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1052736"/>
            <a:ext cx="8429684" cy="2376264"/>
          </a:xfrm>
        </p:spPr>
        <p:txBody>
          <a:bodyPr/>
          <a:lstStyle/>
          <a:p>
            <a:r>
              <a:rPr lang="en-US" b="1" i="1" dirty="0"/>
              <a:t>Event </a:t>
            </a:r>
            <a:r>
              <a:rPr lang="en-US" b="1" i="1" dirty="0" smtClean="0"/>
              <a:t>propagation</a:t>
            </a:r>
            <a:endParaRPr lang="en-US" b="1" dirty="0"/>
          </a:p>
          <a:p>
            <a:pPr lvl="1"/>
            <a:r>
              <a:rPr lang="en-US" dirty="0"/>
              <a:t>is the process by which the browser decides which objects to trigger</a:t>
            </a:r>
            <a:br>
              <a:rPr lang="en-US" dirty="0"/>
            </a:br>
            <a:r>
              <a:rPr lang="en-US" dirty="0"/>
              <a:t>event handlers </a:t>
            </a:r>
            <a:r>
              <a:rPr lang="en-US" dirty="0" smtClean="0"/>
              <a:t>on</a:t>
            </a:r>
            <a:endParaRPr lang="en-US" dirty="0"/>
          </a:p>
          <a:p>
            <a:pPr lvl="1"/>
            <a:r>
              <a:rPr lang="en-US" dirty="0"/>
              <a:t>For events that are specific to a single </a:t>
            </a:r>
            <a:r>
              <a:rPr lang="en-US" dirty="0" smtClean="0"/>
              <a:t>object, </a:t>
            </a:r>
            <a:r>
              <a:rPr lang="en-US" dirty="0"/>
              <a:t>no propagation is </a:t>
            </a:r>
            <a:r>
              <a:rPr lang="en-US" dirty="0" smtClean="0"/>
              <a:t>required</a:t>
            </a:r>
          </a:p>
          <a:p>
            <a:pPr lvl="2"/>
            <a:r>
              <a:rPr lang="en-US" dirty="0" smtClean="0"/>
              <a:t>such as the </a:t>
            </a:r>
            <a:r>
              <a:rPr lang="en-US" dirty="0"/>
              <a:t>load </a:t>
            </a:r>
            <a:r>
              <a:rPr lang="en-US" dirty="0" smtClean="0"/>
              <a:t>event on </a:t>
            </a:r>
            <a:r>
              <a:rPr lang="en-US" dirty="0"/>
              <a:t>the Window </a:t>
            </a:r>
            <a:r>
              <a:rPr lang="en-US" dirty="0" smtClean="0"/>
              <a:t>object</a:t>
            </a:r>
            <a:endParaRPr lang="en-US" dirty="0"/>
          </a:p>
          <a:p>
            <a:pPr lvl="1"/>
            <a:r>
              <a:rPr lang="en-US" dirty="0"/>
              <a:t>When certain kinds of events </a:t>
            </a:r>
            <a:r>
              <a:rPr lang="en-US" dirty="0" smtClean="0"/>
              <a:t>occur on </a:t>
            </a:r>
            <a:r>
              <a:rPr lang="en-US" dirty="0"/>
              <a:t>document elements, however, they </a:t>
            </a:r>
            <a:r>
              <a:rPr lang="en-US" b="1" dirty="0"/>
              <a:t>propagate</a:t>
            </a:r>
            <a:r>
              <a:rPr lang="en-US" dirty="0"/>
              <a:t> or “</a:t>
            </a:r>
            <a:r>
              <a:rPr lang="en-US" b="1" dirty="0"/>
              <a:t>bubble</a:t>
            </a:r>
            <a:r>
              <a:rPr lang="en-US" dirty="0"/>
              <a:t>” up the document </a:t>
            </a:r>
            <a:r>
              <a:rPr lang="en-US" dirty="0" smtClean="0"/>
              <a:t>tree</a:t>
            </a:r>
          </a:p>
          <a:p>
            <a:pPr marL="403225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13</a:t>
            </a:fld>
            <a:endParaRPr lang="mn-M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71473" y="3501008"/>
            <a:ext cx="4792615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en-US" sz="1600" dirty="0" smtClean="0"/>
              <a:t>If the user clicks the button, </a:t>
            </a:r>
          </a:p>
          <a:p>
            <a:pPr lvl="2"/>
            <a:r>
              <a:rPr lang="en-US" sz="1400" dirty="0" smtClean="0"/>
              <a:t>the </a:t>
            </a:r>
            <a:r>
              <a:rPr lang="en-US" sz="1400" dirty="0" err="1" smtClean="0"/>
              <a:t>mousedown</a:t>
            </a:r>
            <a:r>
              <a:rPr lang="en-US" sz="1400" dirty="0" smtClean="0"/>
              <a:t> event is first fired on the &lt;input&gt; element that defines that button </a:t>
            </a:r>
          </a:p>
          <a:p>
            <a:pPr lvl="2"/>
            <a:r>
              <a:rPr lang="en-US" sz="1400" dirty="0" smtClean="0"/>
              <a:t>Then it is fired on the containing elements: perhaps a &lt;p&gt; element,</a:t>
            </a:r>
          </a:p>
          <a:p>
            <a:pPr lvl="2"/>
            <a:r>
              <a:rPr lang="en-US" sz="1400" dirty="0" smtClean="0"/>
              <a:t>and the Document object itself</a:t>
            </a:r>
          </a:p>
          <a:p>
            <a:pPr marL="136525" indent="0">
              <a:buNone/>
            </a:pPr>
            <a:r>
              <a:rPr lang="en-US" sz="1800" dirty="0"/>
              <a:t>An event handler can stop the propagation of an event, </a:t>
            </a:r>
            <a:endParaRPr lang="en-US" sz="1800" dirty="0" smtClean="0"/>
          </a:p>
          <a:p>
            <a:pPr marL="422275" indent="-285750"/>
            <a:r>
              <a:rPr lang="en-US" sz="1800" dirty="0" smtClean="0"/>
              <a:t>not </a:t>
            </a:r>
            <a:r>
              <a:rPr lang="en-US" sz="1800" dirty="0"/>
              <a:t>continue to bubble </a:t>
            </a:r>
            <a:endParaRPr lang="en-US" sz="1800" dirty="0" smtClean="0"/>
          </a:p>
          <a:p>
            <a:pPr marL="422275" indent="-285750"/>
            <a:r>
              <a:rPr lang="en-US" sz="1800" dirty="0" smtClean="0"/>
              <a:t>not </a:t>
            </a:r>
            <a:r>
              <a:rPr lang="en-US" sz="1800" dirty="0"/>
              <a:t>trigger handlers on containing elements</a:t>
            </a:r>
          </a:p>
          <a:p>
            <a:pPr lvl="2"/>
            <a:endParaRPr lang="en-US" sz="1400" dirty="0" smtClean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90818" y="3421858"/>
            <a:ext cx="30480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6820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JS terminology </a:t>
            </a:r>
            <a:r>
              <a:rPr lang="en-US" dirty="0" smtClean="0"/>
              <a:t>[4]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1052736"/>
            <a:ext cx="4144543" cy="5376660"/>
          </a:xfrm>
        </p:spPr>
        <p:txBody>
          <a:bodyPr/>
          <a:lstStyle/>
          <a:p>
            <a:r>
              <a:rPr lang="en-US" dirty="0" smtClean="0"/>
              <a:t>Another </a:t>
            </a:r>
            <a:r>
              <a:rPr lang="en-US" dirty="0"/>
              <a:t>form of event propagation, known as </a:t>
            </a:r>
            <a:r>
              <a:rPr lang="en-US" b="1" i="1" dirty="0"/>
              <a:t>event capturing</a:t>
            </a:r>
            <a:endParaRPr lang="en-US" b="1" dirty="0"/>
          </a:p>
          <a:p>
            <a:pPr lvl="1"/>
            <a:r>
              <a:rPr lang="en-US" dirty="0"/>
              <a:t>handlers specially registered on container elements have the opportunity to intercept (or “capture”) events before they are delivered to their actual target</a:t>
            </a:r>
          </a:p>
          <a:p>
            <a:pPr lvl="1"/>
            <a:r>
              <a:rPr lang="en-US" dirty="0"/>
              <a:t>The ability to capture or “grab” mouse events is required when processing mouse drag </a:t>
            </a:r>
            <a:r>
              <a:rPr lang="en-US" dirty="0" smtClean="0"/>
              <a:t>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14</a:t>
            </a:fld>
            <a:endParaRPr lang="mn-MN"/>
          </a:p>
        </p:txBody>
      </p:sp>
      <p:pic>
        <p:nvPicPr>
          <p:cNvPr id="1026" name="Picture 2" descr="http://www.webcyou.com/wp-content/uploads/ev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053961"/>
            <a:ext cx="3744416" cy="425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431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JS terminology [3]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default </a:t>
            </a:r>
            <a:r>
              <a:rPr lang="en-US" b="1" i="1" dirty="0" smtClean="0"/>
              <a:t>actions</a:t>
            </a:r>
          </a:p>
          <a:p>
            <a:pPr lvl="1"/>
            <a:r>
              <a:rPr lang="en-US" dirty="0"/>
              <a:t>Some events have </a:t>
            </a:r>
            <a:r>
              <a:rPr lang="en-US" i="1" dirty="0"/>
              <a:t>default actions </a:t>
            </a:r>
            <a:r>
              <a:rPr lang="en-US" dirty="0"/>
              <a:t>associated with them.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a click event occurs </a:t>
            </a:r>
            <a:r>
              <a:rPr lang="en-US" dirty="0" smtClean="0"/>
              <a:t>on a </a:t>
            </a:r>
            <a:r>
              <a:rPr lang="en-US" dirty="0"/>
              <a:t>hyperlink, for example, the default action is for the browser to follow the link </a:t>
            </a:r>
            <a:r>
              <a:rPr lang="en-US" dirty="0" smtClean="0"/>
              <a:t>and load </a:t>
            </a:r>
            <a:r>
              <a:rPr lang="en-US" dirty="0"/>
              <a:t>a new page. </a:t>
            </a:r>
            <a:endParaRPr lang="en-US" dirty="0" smtClean="0"/>
          </a:p>
          <a:p>
            <a:pPr lvl="1"/>
            <a:r>
              <a:rPr lang="en-US" dirty="0" smtClean="0"/>
              <a:t>Event </a:t>
            </a:r>
            <a:r>
              <a:rPr lang="en-US" dirty="0"/>
              <a:t>handlers can prevent this default action by returning an appropriate value, invoking a method of the event object, or by setting a property of </a:t>
            </a:r>
            <a:r>
              <a:rPr lang="en-US" dirty="0" smtClean="0"/>
              <a:t>the event </a:t>
            </a:r>
            <a:r>
              <a:rPr lang="en-US" dirty="0"/>
              <a:t>object.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is sometimes called “</a:t>
            </a:r>
            <a:r>
              <a:rPr lang="en-US" b="1" dirty="0"/>
              <a:t>canceling</a:t>
            </a:r>
            <a:r>
              <a:rPr lang="en-US" dirty="0"/>
              <a:t>” the event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15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3794500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in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16</a:t>
            </a:fld>
            <a:endParaRPr lang="mn-MN"/>
          </a:p>
        </p:txBody>
      </p:sp>
      <p:pic>
        <p:nvPicPr>
          <p:cNvPr id="5" name="Picture 2" descr="https://www.willamette.edu/~gorr/classes/cs231/lectures/chapter5/events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7059356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549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Types of </a:t>
            </a:r>
            <a:r>
              <a:rPr lang="en-US" dirty="0" smtClean="0">
                <a:effectLst/>
              </a:rPr>
              <a:t>Events: Event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i="1" dirty="0"/>
              <a:t>Device-dependent input </a:t>
            </a:r>
            <a:r>
              <a:rPr lang="en-US" sz="1800" b="1" i="1" dirty="0" smtClean="0"/>
              <a:t>events</a:t>
            </a:r>
            <a:endParaRPr lang="en-US" sz="1800" b="1" dirty="0"/>
          </a:p>
          <a:p>
            <a:pPr lvl="1"/>
            <a:r>
              <a:rPr lang="en-US" sz="1600" dirty="0" smtClean="0"/>
              <a:t>directly </a:t>
            </a:r>
            <a:r>
              <a:rPr lang="en-US" sz="1600" dirty="0"/>
              <a:t>tied to a specific input device, such as the </a:t>
            </a:r>
            <a:r>
              <a:rPr lang="en-US" sz="1600" dirty="0" smtClean="0"/>
              <a:t>mouse or </a:t>
            </a:r>
            <a:r>
              <a:rPr lang="en-US" sz="1600" dirty="0"/>
              <a:t>keyboard. </a:t>
            </a:r>
            <a:endParaRPr lang="en-US" sz="1600" dirty="0" smtClean="0"/>
          </a:p>
          <a:p>
            <a:pPr lvl="1"/>
            <a:r>
              <a:rPr lang="en-US" sz="1600" dirty="0" smtClean="0"/>
              <a:t>E.g.,</a:t>
            </a:r>
          </a:p>
          <a:p>
            <a:pPr lvl="2"/>
            <a:r>
              <a:rPr lang="en-US" sz="1400" dirty="0" smtClean="0"/>
              <a:t>legacy </a:t>
            </a:r>
            <a:r>
              <a:rPr lang="en-US" sz="1400" dirty="0"/>
              <a:t>event types such as “</a:t>
            </a:r>
            <a:r>
              <a:rPr lang="en-US" sz="1400" dirty="0" err="1"/>
              <a:t>mousedown</a:t>
            </a:r>
            <a:r>
              <a:rPr lang="en-US" sz="1400" dirty="0"/>
              <a:t>”, “</a:t>
            </a:r>
            <a:r>
              <a:rPr lang="en-US" sz="1400" dirty="0" err="1"/>
              <a:t>mousemove</a:t>
            </a:r>
            <a:r>
              <a:rPr lang="en-US" sz="1400" dirty="0"/>
              <a:t>”, “</a:t>
            </a:r>
            <a:r>
              <a:rPr lang="en-US" sz="1400" dirty="0" err="1"/>
              <a:t>mouseup</a:t>
            </a:r>
            <a:r>
              <a:rPr lang="en-US" sz="1400" dirty="0"/>
              <a:t>”, “</a:t>
            </a:r>
            <a:r>
              <a:rPr lang="en-US" sz="1400" dirty="0" err="1"/>
              <a:t>keydown</a:t>
            </a:r>
            <a:r>
              <a:rPr lang="en-US" sz="1400" dirty="0"/>
              <a:t>”, “</a:t>
            </a:r>
            <a:r>
              <a:rPr lang="en-US" sz="1400" dirty="0" err="1"/>
              <a:t>keypress</a:t>
            </a:r>
            <a:r>
              <a:rPr lang="en-US" sz="1400" dirty="0"/>
              <a:t>”, and “</a:t>
            </a:r>
            <a:r>
              <a:rPr lang="en-US" sz="1400" dirty="0" err="1"/>
              <a:t>keyup</a:t>
            </a:r>
            <a:r>
              <a:rPr lang="en-US" sz="1400" dirty="0" smtClean="0"/>
              <a:t>”</a:t>
            </a:r>
          </a:p>
          <a:p>
            <a:pPr lvl="2"/>
            <a:r>
              <a:rPr lang="en-US" sz="1400" dirty="0" smtClean="0"/>
              <a:t>new </a:t>
            </a:r>
            <a:r>
              <a:rPr lang="en-US" sz="1400" dirty="0" err="1"/>
              <a:t>touchspecific</a:t>
            </a:r>
            <a:r>
              <a:rPr lang="en-US" sz="1400" dirty="0"/>
              <a:t> events like “</a:t>
            </a:r>
            <a:r>
              <a:rPr lang="en-US" sz="1400" dirty="0" err="1"/>
              <a:t>touchmove</a:t>
            </a:r>
            <a:r>
              <a:rPr lang="en-US" sz="1400" dirty="0"/>
              <a:t>” and “</a:t>
            </a:r>
            <a:r>
              <a:rPr lang="en-US" sz="1400" dirty="0" err="1"/>
              <a:t>gesturechange</a:t>
            </a:r>
            <a:r>
              <a:rPr lang="en-US" sz="1400" dirty="0" smtClean="0"/>
              <a:t>”</a:t>
            </a:r>
          </a:p>
          <a:p>
            <a:r>
              <a:rPr lang="en-US" sz="1800" b="1" i="1" dirty="0"/>
              <a:t>Device-independent input </a:t>
            </a:r>
            <a:r>
              <a:rPr lang="en-US" sz="1800" b="1" i="1" dirty="0" smtClean="0"/>
              <a:t>events</a:t>
            </a:r>
            <a:endParaRPr lang="en-US" sz="1800" b="1" dirty="0"/>
          </a:p>
          <a:p>
            <a:pPr lvl="1"/>
            <a:r>
              <a:rPr lang="en-US" sz="1600" dirty="0" smtClean="0"/>
              <a:t>input </a:t>
            </a:r>
            <a:r>
              <a:rPr lang="en-US" sz="1600" dirty="0"/>
              <a:t>events that are not directly tied to a specific input </a:t>
            </a:r>
            <a:r>
              <a:rPr lang="en-US" sz="1600" dirty="0" smtClean="0"/>
              <a:t>device</a:t>
            </a:r>
            <a:endParaRPr lang="en-US" sz="1600" dirty="0"/>
          </a:p>
          <a:p>
            <a:pPr lvl="1"/>
            <a:r>
              <a:rPr lang="en-US" sz="1600" dirty="0" smtClean="0"/>
              <a:t>E.g., the </a:t>
            </a:r>
            <a:r>
              <a:rPr lang="en-US" sz="1600" i="1" dirty="0" smtClean="0"/>
              <a:t>click</a:t>
            </a:r>
            <a:r>
              <a:rPr lang="en-US" sz="1600" dirty="0" smtClean="0"/>
              <a:t> event indicates </a:t>
            </a:r>
            <a:r>
              <a:rPr lang="en-US" sz="1600" dirty="0"/>
              <a:t>that a link or button (or other document </a:t>
            </a:r>
            <a:r>
              <a:rPr lang="en-US" sz="1600" dirty="0" smtClean="0"/>
              <a:t>element) has </a:t>
            </a:r>
            <a:r>
              <a:rPr lang="en-US" sz="1600" dirty="0"/>
              <a:t>been activated. </a:t>
            </a:r>
            <a:endParaRPr lang="en-US" sz="1600" dirty="0" smtClean="0"/>
          </a:p>
          <a:p>
            <a:pPr lvl="2"/>
            <a:r>
              <a:rPr lang="en-US" sz="1400" dirty="0" smtClean="0"/>
              <a:t>This is often </a:t>
            </a:r>
            <a:r>
              <a:rPr lang="en-US" sz="1400" dirty="0"/>
              <a:t>done via a mouse click, but it could also be </a:t>
            </a:r>
            <a:r>
              <a:rPr lang="en-US" sz="1400" dirty="0" smtClean="0"/>
              <a:t>done by </a:t>
            </a:r>
            <a:r>
              <a:rPr lang="en-US" sz="1400" dirty="0"/>
              <a:t>keyboard or (on touch-sensitive devices) by </a:t>
            </a:r>
            <a:r>
              <a:rPr lang="en-US" sz="1400" dirty="0" smtClean="0"/>
              <a:t>gesture</a:t>
            </a:r>
            <a:endParaRPr lang="en-US" sz="1400" dirty="0"/>
          </a:p>
          <a:p>
            <a:r>
              <a:rPr lang="en-US" sz="1800" b="1" i="1" dirty="0"/>
              <a:t>User interface </a:t>
            </a:r>
            <a:r>
              <a:rPr lang="en-US" sz="1800" b="1" i="1" dirty="0" smtClean="0"/>
              <a:t>events</a:t>
            </a:r>
            <a:endParaRPr lang="en-US" sz="1800" b="1" dirty="0"/>
          </a:p>
          <a:p>
            <a:pPr lvl="1"/>
            <a:r>
              <a:rPr lang="en-US" sz="1600" dirty="0" smtClean="0"/>
              <a:t>UI </a:t>
            </a:r>
            <a:r>
              <a:rPr lang="en-US" sz="1600" dirty="0"/>
              <a:t>events are higher-level events, often on HTML form elements that define a </a:t>
            </a:r>
            <a:r>
              <a:rPr lang="en-US" sz="1600" dirty="0" smtClean="0"/>
              <a:t>user interface </a:t>
            </a:r>
            <a:r>
              <a:rPr lang="en-US" sz="1600" dirty="0"/>
              <a:t>for a web </a:t>
            </a:r>
            <a:r>
              <a:rPr lang="en-US" sz="1600" dirty="0" smtClean="0"/>
              <a:t>application</a:t>
            </a:r>
          </a:p>
          <a:p>
            <a:pPr lvl="1"/>
            <a:r>
              <a:rPr lang="en-US" sz="1600" dirty="0" smtClean="0"/>
              <a:t>E.g.,</a:t>
            </a:r>
          </a:p>
          <a:p>
            <a:pPr lvl="2"/>
            <a:r>
              <a:rPr lang="en-US" sz="1400" dirty="0" smtClean="0"/>
              <a:t>the </a:t>
            </a:r>
            <a:r>
              <a:rPr lang="en-US" sz="1400" i="1" dirty="0"/>
              <a:t>focus</a:t>
            </a:r>
            <a:r>
              <a:rPr lang="en-US" sz="1400" dirty="0"/>
              <a:t> event (when a text </a:t>
            </a:r>
            <a:r>
              <a:rPr lang="en-US" sz="1400" dirty="0" smtClean="0"/>
              <a:t>input field </a:t>
            </a:r>
            <a:r>
              <a:rPr lang="en-US" sz="1400" dirty="0"/>
              <a:t>gains keyboard </a:t>
            </a:r>
            <a:r>
              <a:rPr lang="en-US" sz="1400" dirty="0" smtClean="0"/>
              <a:t>focus)</a:t>
            </a:r>
          </a:p>
          <a:p>
            <a:pPr lvl="2"/>
            <a:r>
              <a:rPr lang="en-US" sz="1400" dirty="0" smtClean="0"/>
              <a:t>the </a:t>
            </a:r>
            <a:r>
              <a:rPr lang="en-US" sz="1400" i="1" dirty="0"/>
              <a:t>change</a:t>
            </a:r>
            <a:r>
              <a:rPr lang="en-US" sz="1400" dirty="0"/>
              <a:t> event when the user changes the </a:t>
            </a:r>
            <a:r>
              <a:rPr lang="en-US" sz="1400" dirty="0" smtClean="0"/>
              <a:t>value displayed </a:t>
            </a:r>
            <a:r>
              <a:rPr lang="en-US" sz="1400" dirty="0"/>
              <a:t>by a form </a:t>
            </a:r>
            <a:r>
              <a:rPr lang="en-US" sz="1400" dirty="0" smtClean="0"/>
              <a:t>element</a:t>
            </a:r>
          </a:p>
          <a:p>
            <a:pPr lvl="2"/>
            <a:r>
              <a:rPr lang="en-US" sz="1400" dirty="0" smtClean="0"/>
              <a:t>the </a:t>
            </a:r>
            <a:r>
              <a:rPr lang="en-US" sz="1400" i="1" dirty="0"/>
              <a:t>submit</a:t>
            </a:r>
            <a:r>
              <a:rPr lang="en-US" sz="1400" dirty="0"/>
              <a:t> event when the user clicks a </a:t>
            </a:r>
            <a:r>
              <a:rPr lang="en-US" sz="1400" dirty="0" smtClean="0"/>
              <a:t>Submit button </a:t>
            </a:r>
            <a:r>
              <a:rPr lang="en-US" sz="1400" dirty="0"/>
              <a:t>in a </a:t>
            </a:r>
            <a:r>
              <a:rPr lang="en-US" sz="1400" dirty="0" smtClean="0"/>
              <a:t>form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17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2811454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Types of </a:t>
            </a:r>
            <a:r>
              <a:rPr lang="en-US" dirty="0" smtClean="0">
                <a:effectLst/>
              </a:rPr>
              <a:t>Events: </a:t>
            </a:r>
            <a:r>
              <a:rPr lang="en-US" dirty="0">
                <a:effectLst/>
              </a:rPr>
              <a:t>Event categories</a:t>
            </a:r>
            <a:r>
              <a:rPr lang="en-US" dirty="0" smtClean="0">
                <a:effectLst/>
              </a:rPr>
              <a:t>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State-change </a:t>
            </a:r>
            <a:r>
              <a:rPr lang="en-US" b="1" i="1" dirty="0" smtClean="0"/>
              <a:t>events</a:t>
            </a:r>
            <a:endParaRPr lang="en-US" b="1" dirty="0"/>
          </a:p>
          <a:p>
            <a:pPr lvl="1"/>
            <a:r>
              <a:rPr lang="en-US" dirty="0"/>
              <a:t>Some events are not triggered directly by user activity, but by network or </a:t>
            </a:r>
            <a:r>
              <a:rPr lang="en-US" dirty="0" smtClean="0"/>
              <a:t>browser activity</a:t>
            </a:r>
            <a:r>
              <a:rPr lang="en-US" dirty="0"/>
              <a:t>, and indicate some kind of lifecycle or state-related </a:t>
            </a:r>
            <a:r>
              <a:rPr lang="en-US" dirty="0" smtClean="0"/>
              <a:t>change</a:t>
            </a:r>
          </a:p>
          <a:p>
            <a:pPr lvl="1"/>
            <a:r>
              <a:rPr lang="en-US" dirty="0"/>
              <a:t>The load </a:t>
            </a:r>
            <a:r>
              <a:rPr lang="en-US" dirty="0" smtClean="0"/>
              <a:t>event, fired </a:t>
            </a:r>
            <a:r>
              <a:rPr lang="en-US" dirty="0"/>
              <a:t>on the Window object when the document is fully loaded, is probably </a:t>
            </a:r>
            <a:r>
              <a:rPr lang="en-US" dirty="0" smtClean="0"/>
              <a:t>the most </a:t>
            </a:r>
            <a:r>
              <a:rPr lang="en-US" dirty="0"/>
              <a:t>commonly used of these </a:t>
            </a:r>
            <a:r>
              <a:rPr lang="en-US" dirty="0" smtClean="0"/>
              <a:t>events</a:t>
            </a:r>
          </a:p>
          <a:p>
            <a:r>
              <a:rPr lang="en-US" b="1" i="1" dirty="0"/>
              <a:t>API-specific </a:t>
            </a:r>
            <a:r>
              <a:rPr lang="en-US" b="1" i="1" dirty="0" smtClean="0"/>
              <a:t>events</a:t>
            </a:r>
            <a:endParaRPr lang="en-US" b="1" dirty="0"/>
          </a:p>
          <a:p>
            <a:pPr lvl="1"/>
            <a:r>
              <a:rPr lang="en-US" dirty="0"/>
              <a:t>A number of web APIs defined by HTML5 and related specifications include </a:t>
            </a:r>
            <a:r>
              <a:rPr lang="en-US" dirty="0" smtClean="0"/>
              <a:t>their own </a:t>
            </a:r>
            <a:r>
              <a:rPr lang="en-US" dirty="0"/>
              <a:t>event </a:t>
            </a:r>
            <a:r>
              <a:rPr lang="en-US" dirty="0" smtClean="0"/>
              <a:t>types</a:t>
            </a:r>
          </a:p>
          <a:p>
            <a:pPr lvl="1"/>
            <a:r>
              <a:rPr lang="en-US" dirty="0"/>
              <a:t>The drag-and-drop API </a:t>
            </a:r>
            <a:r>
              <a:rPr lang="en-US" dirty="0" smtClean="0"/>
              <a:t>defines </a:t>
            </a:r>
            <a:r>
              <a:rPr lang="en-US" dirty="0"/>
              <a:t>events such as “</a:t>
            </a:r>
            <a:r>
              <a:rPr lang="en-US" dirty="0" err="1"/>
              <a:t>dragstart</a:t>
            </a:r>
            <a:r>
              <a:rPr lang="en-US" dirty="0"/>
              <a:t>”, “</a:t>
            </a:r>
            <a:r>
              <a:rPr lang="en-US" dirty="0" err="1"/>
              <a:t>dragenter</a:t>
            </a:r>
            <a:r>
              <a:rPr lang="en-US" dirty="0"/>
              <a:t>”, “</a:t>
            </a:r>
            <a:r>
              <a:rPr lang="en-US" dirty="0" err="1"/>
              <a:t>dragover</a:t>
            </a:r>
            <a:r>
              <a:rPr lang="en-US" dirty="0"/>
              <a:t>”, and “drop</a:t>
            </a:r>
            <a:r>
              <a:rPr lang="en-US" dirty="0" smtClean="0"/>
              <a:t>”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HTML5 &lt;video</a:t>
            </a:r>
            <a:r>
              <a:rPr lang="en-US" dirty="0"/>
              <a:t>&gt; and &lt;audio&gt; elements </a:t>
            </a:r>
            <a:r>
              <a:rPr lang="en-US" dirty="0" smtClean="0"/>
              <a:t>define </a:t>
            </a:r>
            <a:r>
              <a:rPr lang="en-US" dirty="0"/>
              <a:t>a long list of associated event </a:t>
            </a:r>
            <a:r>
              <a:rPr lang="en-US" dirty="0" smtClean="0"/>
              <a:t>types such </a:t>
            </a:r>
            <a:r>
              <a:rPr lang="en-US" dirty="0"/>
              <a:t>as “waiting”, “playing”, “seeking”, “</a:t>
            </a:r>
            <a:r>
              <a:rPr lang="en-US" dirty="0" err="1"/>
              <a:t>volumechange</a:t>
            </a:r>
            <a:r>
              <a:rPr lang="en-US" dirty="0"/>
              <a:t>”, and so </a:t>
            </a:r>
            <a:r>
              <a:rPr lang="en-US" dirty="0" smtClean="0"/>
              <a:t>on</a:t>
            </a:r>
          </a:p>
          <a:p>
            <a:r>
              <a:rPr lang="en-US" b="1" i="1" dirty="0"/>
              <a:t>Timers and error </a:t>
            </a:r>
            <a:r>
              <a:rPr lang="en-US" b="1" i="1" dirty="0" smtClean="0"/>
              <a:t>handlers</a:t>
            </a:r>
            <a:endParaRPr lang="en-US" b="1" dirty="0"/>
          </a:p>
          <a:p>
            <a:pPr lvl="1"/>
            <a:r>
              <a:rPr lang="en-US" dirty="0"/>
              <a:t>Timers and error handlers </a:t>
            </a:r>
            <a:r>
              <a:rPr lang="en-US" dirty="0" smtClean="0"/>
              <a:t>are </a:t>
            </a:r>
            <a:r>
              <a:rPr lang="en-US" dirty="0"/>
              <a:t>part </a:t>
            </a:r>
            <a:r>
              <a:rPr lang="en-US" dirty="0" smtClean="0"/>
              <a:t>of client-side </a:t>
            </a:r>
            <a:r>
              <a:rPr lang="en-US" dirty="0"/>
              <a:t>JavaScript’s asynchronous programming model and are similar </a:t>
            </a:r>
            <a:r>
              <a:rPr lang="en-US" dirty="0" smtClean="0"/>
              <a:t>to events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18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1664029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u="sng" dirty="0" smtClean="0"/>
              <a:t>Submit and Reset</a:t>
            </a:r>
          </a:p>
          <a:p>
            <a:pPr lvl="1"/>
            <a:r>
              <a:rPr lang="en-US" sz="1600" dirty="0" smtClean="0"/>
              <a:t>&lt;</a:t>
            </a:r>
            <a:r>
              <a:rPr lang="en-US" sz="1600" dirty="0"/>
              <a:t>form&gt; elements fire </a:t>
            </a:r>
            <a:r>
              <a:rPr lang="en-US" sz="1600" b="1" dirty="0"/>
              <a:t>submit </a:t>
            </a:r>
            <a:r>
              <a:rPr lang="en-US" sz="1600" dirty="0" smtClean="0"/>
              <a:t>events when </a:t>
            </a:r>
            <a:r>
              <a:rPr lang="en-US" sz="1600" dirty="0"/>
              <a:t>the form is submitted and </a:t>
            </a:r>
            <a:r>
              <a:rPr lang="en-US" sz="1600" b="1" dirty="0"/>
              <a:t>reset</a:t>
            </a:r>
            <a:r>
              <a:rPr lang="en-US" sz="1600" dirty="0"/>
              <a:t> events when the form is reset. </a:t>
            </a:r>
            <a:endParaRPr lang="en-US" sz="1600" dirty="0" smtClean="0"/>
          </a:p>
          <a:p>
            <a:pPr lvl="1"/>
            <a:r>
              <a:rPr lang="en-US" sz="1600" dirty="0"/>
              <a:t>The </a:t>
            </a:r>
            <a:r>
              <a:rPr lang="en-US" sz="1600" b="1" dirty="0"/>
              <a:t>submit </a:t>
            </a:r>
            <a:r>
              <a:rPr lang="en-US" sz="1600" dirty="0"/>
              <a:t>and </a:t>
            </a:r>
            <a:r>
              <a:rPr lang="en-US" sz="1600" b="1" dirty="0"/>
              <a:t>reset </a:t>
            </a:r>
            <a:r>
              <a:rPr lang="en-US" sz="1600" dirty="0"/>
              <a:t>events have </a:t>
            </a:r>
            <a:r>
              <a:rPr lang="en-US" sz="1600" i="1" dirty="0"/>
              <a:t>default actions</a:t>
            </a:r>
            <a:r>
              <a:rPr lang="en-US" sz="1600" dirty="0"/>
              <a:t> that can be canceled by event handlers, and some click events do, </a:t>
            </a:r>
            <a:r>
              <a:rPr lang="en-US" sz="1600" dirty="0" smtClean="0"/>
              <a:t>too</a:t>
            </a:r>
          </a:p>
          <a:p>
            <a:r>
              <a:rPr lang="en-US" sz="1800" b="1" dirty="0" smtClean="0"/>
              <a:t>Button-like</a:t>
            </a:r>
            <a:r>
              <a:rPr lang="en-US" sz="1800" dirty="0" smtClean="0"/>
              <a:t> form elements </a:t>
            </a:r>
            <a:r>
              <a:rPr lang="en-US" sz="1800" dirty="0"/>
              <a:t>(including radio buttons and checkboxes) fire </a:t>
            </a:r>
            <a:r>
              <a:rPr lang="en-US" sz="1800" b="1" dirty="0"/>
              <a:t>click</a:t>
            </a:r>
            <a:r>
              <a:rPr lang="en-US" sz="1800" dirty="0"/>
              <a:t> events when the user interacts with them. </a:t>
            </a:r>
            <a:endParaRPr lang="en-US" sz="1800" dirty="0" smtClean="0"/>
          </a:p>
          <a:p>
            <a:r>
              <a:rPr lang="en-US" sz="1800" dirty="0" smtClean="0"/>
              <a:t>Form </a:t>
            </a:r>
            <a:r>
              <a:rPr lang="en-US" sz="1800" dirty="0"/>
              <a:t>elements that maintain some kind of state generally fire </a:t>
            </a:r>
            <a:r>
              <a:rPr lang="en-US" sz="1800" b="1" dirty="0"/>
              <a:t>change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events when the user changes their state by </a:t>
            </a:r>
            <a:r>
              <a:rPr lang="en-US" sz="1800" i="1" dirty="0"/>
              <a:t>entering text, selecting an item, or </a:t>
            </a:r>
            <a:r>
              <a:rPr lang="en-US" sz="1800" i="1" dirty="0" smtClean="0"/>
              <a:t>checking a box</a:t>
            </a:r>
          </a:p>
          <a:p>
            <a:r>
              <a:rPr lang="en-US" sz="1800" dirty="0"/>
              <a:t>For text input fields, </a:t>
            </a:r>
            <a:endParaRPr lang="en-US" sz="1800" dirty="0" smtClean="0"/>
          </a:p>
          <a:p>
            <a:pPr lvl="1"/>
            <a:r>
              <a:rPr lang="en-US" sz="1600" dirty="0" smtClean="0"/>
              <a:t>a </a:t>
            </a:r>
            <a:r>
              <a:rPr lang="en-US" sz="1600" b="1" dirty="0"/>
              <a:t>change</a:t>
            </a:r>
            <a:r>
              <a:rPr lang="en-US" sz="1600" dirty="0"/>
              <a:t> event is not fired until the user has finished </a:t>
            </a:r>
            <a:r>
              <a:rPr lang="en-US" sz="1600" dirty="0" smtClean="0"/>
              <a:t>interacting </a:t>
            </a:r>
            <a:r>
              <a:rPr lang="en-US" sz="1600" dirty="0"/>
              <a:t>with a form element and has tabbed or clicked to move </a:t>
            </a:r>
            <a:r>
              <a:rPr lang="en-US" sz="1600" b="1" dirty="0"/>
              <a:t>focus</a:t>
            </a:r>
            <a:r>
              <a:rPr lang="en-US" sz="1600" dirty="0"/>
              <a:t> to </a:t>
            </a:r>
            <a:r>
              <a:rPr lang="en-US" sz="1600" dirty="0" smtClean="0"/>
              <a:t>another element</a:t>
            </a:r>
            <a:r>
              <a:rPr lang="en-US" sz="1600" dirty="0"/>
              <a:t>. </a:t>
            </a:r>
            <a:endParaRPr lang="en-US" sz="1600" dirty="0" smtClean="0"/>
          </a:p>
          <a:p>
            <a:r>
              <a:rPr lang="en-US" sz="1800" b="1" u="sng" dirty="0" smtClean="0"/>
              <a:t>Focus and Blur</a:t>
            </a:r>
          </a:p>
          <a:p>
            <a:pPr lvl="1"/>
            <a:r>
              <a:rPr lang="en-US" sz="1600" dirty="0" smtClean="0"/>
              <a:t>Form </a:t>
            </a:r>
            <a:r>
              <a:rPr lang="en-US" sz="1600" dirty="0"/>
              <a:t>elements respond to keyboard focus changes by firing </a:t>
            </a:r>
            <a:r>
              <a:rPr lang="en-US" sz="1600" b="1" dirty="0"/>
              <a:t>focus </a:t>
            </a:r>
            <a:r>
              <a:rPr lang="en-US" sz="1600" dirty="0"/>
              <a:t>and </a:t>
            </a:r>
            <a:r>
              <a:rPr lang="en-US" sz="1600" b="1" dirty="0" smtClean="0"/>
              <a:t>blur </a:t>
            </a:r>
            <a:r>
              <a:rPr lang="en-US" sz="1600" dirty="0" smtClean="0"/>
              <a:t>events </a:t>
            </a:r>
            <a:r>
              <a:rPr lang="en-US" sz="1600" dirty="0"/>
              <a:t>when they gain and lose the focus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b="1" dirty="0"/>
              <a:t>focus</a:t>
            </a:r>
            <a:r>
              <a:rPr lang="en-US" sz="1600" dirty="0"/>
              <a:t> and </a:t>
            </a:r>
            <a:r>
              <a:rPr lang="en-US" sz="1600" b="1" dirty="0"/>
              <a:t>blur </a:t>
            </a:r>
            <a:r>
              <a:rPr lang="en-US" sz="1600" dirty="0"/>
              <a:t>events do not bubble, but all </a:t>
            </a:r>
            <a:r>
              <a:rPr lang="en-US" sz="1600" dirty="0" smtClean="0"/>
              <a:t>the other </a:t>
            </a:r>
            <a:r>
              <a:rPr lang="en-US" sz="1600" dirty="0"/>
              <a:t>form events do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19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258474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W3C </a:t>
            </a:r>
            <a:r>
              <a:rPr lang="en-GB" dirty="0"/>
              <a:t>Document Object Model to create dynamic web pages</a:t>
            </a:r>
          </a:p>
          <a:p>
            <a:r>
              <a:rPr lang="en-US" dirty="0"/>
              <a:t>Learn the concept of </a:t>
            </a:r>
            <a:r>
              <a:rPr lang="en-US" b="1" dirty="0"/>
              <a:t>DOM </a:t>
            </a:r>
            <a:r>
              <a:rPr lang="en-GB" b="1" dirty="0"/>
              <a:t>nodes</a:t>
            </a:r>
            <a:r>
              <a:rPr lang="en-GB" dirty="0"/>
              <a:t> and </a:t>
            </a:r>
            <a:r>
              <a:rPr lang="en-GB" b="1" dirty="0"/>
              <a:t>DOM trees</a:t>
            </a:r>
            <a:r>
              <a:rPr lang="en-GB" dirty="0"/>
              <a:t>.</a:t>
            </a:r>
          </a:p>
          <a:p>
            <a:r>
              <a:rPr lang="en-GB" dirty="0"/>
              <a:t>Traverse, edit and modify elements in an HTML5 </a:t>
            </a:r>
            <a:r>
              <a:rPr lang="en-GB" dirty="0" smtClean="0"/>
              <a:t>document</a:t>
            </a:r>
          </a:p>
          <a:p>
            <a:pPr lvl="1"/>
            <a:r>
              <a:rPr lang="en-US" dirty="0"/>
              <a:t>Documents As Trees of </a:t>
            </a:r>
            <a:r>
              <a:rPr lang="en-US" dirty="0" smtClean="0"/>
              <a:t>Nodes</a:t>
            </a:r>
          </a:p>
          <a:p>
            <a:pPr lvl="2"/>
            <a:r>
              <a:rPr lang="en-US" dirty="0" err="1" smtClean="0"/>
              <a:t>parentNode</a:t>
            </a:r>
            <a:r>
              <a:rPr lang="en-US" dirty="0" smtClean="0"/>
              <a:t>, </a:t>
            </a:r>
            <a:r>
              <a:rPr lang="en-US" dirty="0" err="1" smtClean="0"/>
              <a:t>childNodes</a:t>
            </a:r>
            <a:r>
              <a:rPr lang="en-US" dirty="0" smtClean="0"/>
              <a:t>, </a:t>
            </a:r>
            <a:r>
              <a:rPr lang="en-US" dirty="0" err="1" smtClean="0"/>
              <a:t>nodeType</a:t>
            </a:r>
            <a:r>
              <a:rPr lang="en-US" dirty="0" smtClean="0"/>
              <a:t>, </a:t>
            </a:r>
            <a:r>
              <a:rPr lang="en-US" dirty="0" err="1" smtClean="0"/>
              <a:t>nodeValue</a:t>
            </a:r>
            <a:r>
              <a:rPr lang="en-US" dirty="0" smtClean="0"/>
              <a:t>, </a:t>
            </a:r>
            <a:r>
              <a:rPr lang="en-US" dirty="0" err="1" smtClean="0"/>
              <a:t>nodeName</a:t>
            </a:r>
            <a:endParaRPr lang="en-US" dirty="0" smtClean="0"/>
          </a:p>
          <a:p>
            <a:pPr lvl="1"/>
            <a:r>
              <a:rPr lang="en-US" dirty="0"/>
              <a:t>Documents As Trees of </a:t>
            </a:r>
            <a:r>
              <a:rPr lang="en-US" dirty="0" smtClean="0"/>
              <a:t>Elements</a:t>
            </a:r>
          </a:p>
          <a:p>
            <a:pPr lvl="2"/>
            <a:r>
              <a:rPr lang="en-US" dirty="0" err="1"/>
              <a:t>firstElementChild</a:t>
            </a:r>
            <a:r>
              <a:rPr lang="en-US" dirty="0"/>
              <a:t>, </a:t>
            </a:r>
            <a:r>
              <a:rPr lang="en-US" dirty="0" err="1" smtClean="0"/>
              <a:t>lastElementChild</a:t>
            </a:r>
            <a:r>
              <a:rPr lang="en-US" dirty="0" smtClean="0"/>
              <a:t>, </a:t>
            </a:r>
            <a:r>
              <a:rPr lang="en-US" dirty="0" err="1" smtClean="0"/>
              <a:t>createElement</a:t>
            </a:r>
            <a:r>
              <a:rPr lang="en-US" dirty="0" smtClean="0"/>
              <a:t>, </a:t>
            </a:r>
            <a:r>
              <a:rPr lang="en-US" dirty="0" err="1" smtClean="0"/>
              <a:t>appenChild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2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1599359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Window </a:t>
            </a:r>
            <a:r>
              <a:rPr lang="en-US" dirty="0" smtClean="0">
                <a:effectLst/>
              </a:rPr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1772816"/>
            <a:ext cx="8429684" cy="4656580"/>
          </a:xfrm>
        </p:spPr>
        <p:txBody>
          <a:bodyPr/>
          <a:lstStyle/>
          <a:p>
            <a:r>
              <a:rPr lang="en-US" sz="1800" dirty="0" smtClean="0"/>
              <a:t>The </a:t>
            </a:r>
            <a:r>
              <a:rPr lang="en-US" sz="1800" b="1" dirty="0"/>
              <a:t>load</a:t>
            </a:r>
            <a:r>
              <a:rPr lang="en-US" sz="1800" dirty="0"/>
              <a:t> event is the most important </a:t>
            </a:r>
            <a:r>
              <a:rPr lang="en-US" sz="1800" dirty="0" smtClean="0"/>
              <a:t>one: </a:t>
            </a:r>
          </a:p>
          <a:p>
            <a:pPr lvl="1"/>
            <a:r>
              <a:rPr lang="en-US" sz="1600" dirty="0" smtClean="0"/>
              <a:t>fired </a:t>
            </a:r>
            <a:r>
              <a:rPr lang="en-US" sz="1600" dirty="0"/>
              <a:t>when a </a:t>
            </a:r>
            <a:r>
              <a:rPr lang="en-US" sz="1600" u="sng" dirty="0"/>
              <a:t>document</a:t>
            </a:r>
            <a:r>
              <a:rPr lang="en-US" sz="1600" dirty="0"/>
              <a:t> </a:t>
            </a:r>
            <a:r>
              <a:rPr lang="en-US" sz="1600" dirty="0" smtClean="0"/>
              <a:t>and all </a:t>
            </a:r>
            <a:r>
              <a:rPr lang="en-US" sz="1600" dirty="0"/>
              <a:t>of its </a:t>
            </a:r>
            <a:r>
              <a:rPr lang="en-US" sz="1600" u="sng" dirty="0"/>
              <a:t>external resources</a:t>
            </a:r>
            <a:r>
              <a:rPr lang="en-US" sz="1600" dirty="0"/>
              <a:t> (such as images) are fully loaded and displayed to the </a:t>
            </a:r>
            <a:r>
              <a:rPr lang="en-US" sz="1600" dirty="0" smtClean="0"/>
              <a:t>user</a:t>
            </a:r>
          </a:p>
          <a:p>
            <a:pPr lvl="1"/>
            <a:r>
              <a:rPr lang="en-US" sz="1600" b="1" dirty="0" err="1"/>
              <a:t>DOMContentLoaded</a:t>
            </a:r>
            <a:r>
              <a:rPr lang="en-US" sz="1600" dirty="0"/>
              <a:t> </a:t>
            </a:r>
            <a:r>
              <a:rPr lang="en-US" sz="1600" dirty="0" smtClean="0"/>
              <a:t>and </a:t>
            </a:r>
            <a:r>
              <a:rPr lang="en-US" sz="1600" b="1" dirty="0" err="1" smtClean="0"/>
              <a:t>readystatechange</a:t>
            </a:r>
            <a:r>
              <a:rPr lang="en-US" sz="1600" dirty="0" smtClean="0"/>
              <a:t> </a:t>
            </a:r>
            <a:r>
              <a:rPr lang="en-US" sz="1600" dirty="0"/>
              <a:t>are alternatives to the load event: they are triggered sooner, when </a:t>
            </a:r>
            <a:r>
              <a:rPr lang="en-US" sz="1600" dirty="0" smtClean="0"/>
              <a:t>the document </a:t>
            </a:r>
            <a:r>
              <a:rPr lang="en-US" sz="1600" dirty="0"/>
              <a:t>and its elements are ready to manipulate, but </a:t>
            </a:r>
            <a:r>
              <a:rPr lang="en-US" sz="1600" i="1" dirty="0"/>
              <a:t>before external resources </a:t>
            </a:r>
            <a:r>
              <a:rPr lang="en-US" sz="1600" i="1" dirty="0" smtClean="0"/>
              <a:t>are fully loaded</a:t>
            </a:r>
          </a:p>
          <a:p>
            <a:r>
              <a:rPr lang="en-US" sz="1800" dirty="0"/>
              <a:t>The </a:t>
            </a:r>
            <a:r>
              <a:rPr lang="en-US" sz="1800" b="1" dirty="0"/>
              <a:t>unload</a:t>
            </a:r>
            <a:r>
              <a:rPr lang="en-US" sz="1800" dirty="0"/>
              <a:t> event is the opposite of load: it is triggered when the user is navigating </a:t>
            </a:r>
            <a:r>
              <a:rPr lang="en-US" sz="1800" dirty="0" smtClean="0"/>
              <a:t>away from </a:t>
            </a:r>
            <a:r>
              <a:rPr lang="en-US" sz="1800" dirty="0"/>
              <a:t>a document</a:t>
            </a:r>
            <a:r>
              <a:rPr lang="en-US" sz="1800" dirty="0" smtClean="0"/>
              <a:t>.</a:t>
            </a:r>
          </a:p>
          <a:p>
            <a:pPr lvl="1"/>
            <a:r>
              <a:rPr lang="en-US" sz="1600" dirty="0"/>
              <a:t>An unload event handler might be used to save the user’s state, </a:t>
            </a:r>
            <a:r>
              <a:rPr lang="en-US" sz="1600" dirty="0" smtClean="0"/>
              <a:t>but it </a:t>
            </a:r>
            <a:r>
              <a:rPr lang="en-US" sz="1600" dirty="0"/>
              <a:t>cannot be used to cancel </a:t>
            </a:r>
            <a:r>
              <a:rPr lang="en-US" sz="1600" dirty="0" smtClean="0"/>
              <a:t>navigation</a:t>
            </a:r>
          </a:p>
          <a:p>
            <a:pPr lvl="1"/>
            <a:r>
              <a:rPr lang="en-US" sz="1600" dirty="0"/>
              <a:t>The </a:t>
            </a:r>
            <a:r>
              <a:rPr lang="en-US" sz="1600" b="1" dirty="0" err="1"/>
              <a:t>beforeunload</a:t>
            </a:r>
            <a:r>
              <a:rPr lang="en-US" sz="1600" dirty="0"/>
              <a:t> event is similar to unload </a:t>
            </a:r>
            <a:r>
              <a:rPr lang="en-US" sz="1600" dirty="0" smtClean="0"/>
              <a:t>but gives </a:t>
            </a:r>
            <a:r>
              <a:rPr lang="en-US" sz="1600" dirty="0"/>
              <a:t>you the opportunity to ask the user to confirm that they really want to </a:t>
            </a:r>
            <a:r>
              <a:rPr lang="en-US" sz="1600" dirty="0" smtClean="0"/>
              <a:t>navigate away </a:t>
            </a:r>
            <a:r>
              <a:rPr lang="en-US" sz="1600" dirty="0"/>
              <a:t>from your web </a:t>
            </a:r>
            <a:r>
              <a:rPr lang="en-US" sz="1600" dirty="0" smtClean="0"/>
              <a:t>page</a:t>
            </a:r>
          </a:p>
          <a:p>
            <a:r>
              <a:rPr lang="en-US" sz="1800" dirty="0"/>
              <a:t>The </a:t>
            </a:r>
            <a:r>
              <a:rPr lang="en-US" sz="1800" b="1" dirty="0" err="1"/>
              <a:t>onerror</a:t>
            </a:r>
            <a:r>
              <a:rPr lang="en-US" sz="1800" dirty="0"/>
              <a:t> property of the Window object is something like an event handler, and </a:t>
            </a:r>
            <a:r>
              <a:rPr lang="en-US" sz="1800" dirty="0" smtClean="0"/>
              <a:t>it is </a:t>
            </a:r>
            <a:r>
              <a:rPr lang="en-US" sz="1800" dirty="0"/>
              <a:t>triggered in response to JavaScript errors. </a:t>
            </a:r>
            <a:endParaRPr lang="en-US" sz="1800" dirty="0" smtClean="0"/>
          </a:p>
          <a:p>
            <a:pPr lvl="1"/>
            <a:r>
              <a:rPr lang="en-US" sz="1600" dirty="0" smtClean="0"/>
              <a:t>It </a:t>
            </a:r>
            <a:r>
              <a:rPr lang="en-US" sz="1600" dirty="0"/>
              <a:t>isn’t a true event handler, </a:t>
            </a:r>
            <a:r>
              <a:rPr lang="en-US" sz="1600" dirty="0" smtClean="0"/>
              <a:t>however, because </a:t>
            </a:r>
            <a:r>
              <a:rPr lang="en-US" sz="1600" dirty="0"/>
              <a:t>it is invoked with </a:t>
            </a:r>
            <a:r>
              <a:rPr lang="en-US" sz="1600" i="1" dirty="0"/>
              <a:t>different arguments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20</a:t>
            </a:fld>
            <a:endParaRPr lang="mn-M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71473" y="980728"/>
            <a:ext cx="8429684" cy="72066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800" dirty="0" smtClean="0"/>
              <a:t>Window events represent occurrences related to the </a:t>
            </a:r>
            <a:r>
              <a:rPr lang="en-US" sz="1800" i="1" u="sng" dirty="0" smtClean="0"/>
              <a:t>browser window itself</a:t>
            </a:r>
            <a:r>
              <a:rPr lang="en-US" sz="1800" dirty="0" smtClean="0"/>
              <a:t>, rather than any specific document content</a:t>
            </a:r>
          </a:p>
        </p:txBody>
      </p:sp>
    </p:spTree>
    <p:extLst>
      <p:ext uri="{BB962C8B-B14F-4D97-AF65-F5344CB8AC3E}">
        <p14:creationId xmlns:p14="http://schemas.microsoft.com/office/powerpoint/2010/main" val="1879133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3891A7"/>
                </a:solidFill>
              </a:rPr>
              <a:t>Mouse events are generated when the user moves or clicks the mouse over a </a:t>
            </a:r>
            <a:r>
              <a:rPr lang="en-US" sz="1800" dirty="0" smtClean="0">
                <a:solidFill>
                  <a:srgbClr val="3891A7"/>
                </a:solidFill>
              </a:rPr>
              <a:t>document</a:t>
            </a:r>
            <a:endParaRPr lang="en-US" sz="1800" dirty="0">
              <a:solidFill>
                <a:srgbClr val="3891A7"/>
              </a:solidFill>
            </a:endParaRPr>
          </a:p>
          <a:p>
            <a:r>
              <a:rPr lang="en-US" sz="1800" dirty="0"/>
              <a:t>The event object passed to </a:t>
            </a:r>
            <a:r>
              <a:rPr lang="en-US" sz="1800" dirty="0" smtClean="0"/>
              <a:t>mouse event </a:t>
            </a:r>
            <a:r>
              <a:rPr lang="en-US" sz="1800" dirty="0"/>
              <a:t>handlers </a:t>
            </a:r>
            <a:endParaRPr lang="en-US" sz="1800" dirty="0" smtClean="0"/>
          </a:p>
          <a:p>
            <a:pPr lvl="1"/>
            <a:r>
              <a:rPr lang="en-US" sz="1600" dirty="0" smtClean="0"/>
              <a:t>properties </a:t>
            </a:r>
            <a:r>
              <a:rPr lang="en-US" sz="1600" dirty="0"/>
              <a:t>set </a:t>
            </a:r>
            <a:r>
              <a:rPr lang="en-US" sz="1600" dirty="0" smtClean="0"/>
              <a:t>- </a:t>
            </a:r>
            <a:r>
              <a:rPr lang="en-US" sz="1600" dirty="0"/>
              <a:t>the </a:t>
            </a:r>
            <a:r>
              <a:rPr lang="en-US" sz="1600" i="1" dirty="0"/>
              <a:t>position</a:t>
            </a:r>
            <a:r>
              <a:rPr lang="en-US" sz="1600" dirty="0"/>
              <a:t> and </a:t>
            </a:r>
            <a:r>
              <a:rPr lang="en-US" sz="1600" i="1" dirty="0"/>
              <a:t>button state </a:t>
            </a:r>
            <a:r>
              <a:rPr lang="en-US" sz="1600" dirty="0"/>
              <a:t>of </a:t>
            </a:r>
            <a:r>
              <a:rPr lang="en-US" sz="1600" dirty="0" smtClean="0"/>
              <a:t>the mouse, any </a:t>
            </a:r>
            <a:r>
              <a:rPr lang="en-US" sz="1600" i="1" dirty="0"/>
              <a:t>modifier </a:t>
            </a:r>
            <a:r>
              <a:rPr lang="en-US" sz="1600" i="1" dirty="0" smtClean="0"/>
              <a:t>keys (ALT, SHIFT…)</a:t>
            </a:r>
            <a:r>
              <a:rPr lang="en-US" sz="1600" dirty="0" smtClean="0"/>
              <a:t> </a:t>
            </a:r>
            <a:r>
              <a:rPr lang="en-US" sz="1600" dirty="0"/>
              <a:t>were held down when the </a:t>
            </a:r>
            <a:r>
              <a:rPr lang="en-US" sz="1600" dirty="0" smtClean="0"/>
              <a:t>event occurred</a:t>
            </a:r>
          </a:p>
          <a:p>
            <a:pPr lvl="1"/>
            <a:r>
              <a:rPr lang="en-US" sz="1600" dirty="0"/>
              <a:t>The </a:t>
            </a:r>
            <a:r>
              <a:rPr lang="en-US" sz="1600" b="1" u="sng" dirty="0" err="1"/>
              <a:t>clientX</a:t>
            </a:r>
            <a:r>
              <a:rPr lang="en-US" sz="1600" dirty="0"/>
              <a:t> and </a:t>
            </a:r>
            <a:r>
              <a:rPr lang="en-US" sz="1600" b="1" u="sng" dirty="0" err="1"/>
              <a:t>clientY</a:t>
            </a:r>
            <a:r>
              <a:rPr lang="en-US" sz="1600" dirty="0"/>
              <a:t> properties specify the position of the mouse </a:t>
            </a:r>
            <a:r>
              <a:rPr lang="en-US" sz="1600" dirty="0" smtClean="0"/>
              <a:t>in window coordinates</a:t>
            </a:r>
          </a:p>
          <a:p>
            <a:pPr lvl="1"/>
            <a:r>
              <a:rPr lang="en-US" sz="1600" dirty="0" smtClean="0"/>
              <a:t>The button and which properties specify which mouse button (if any) was pressed</a:t>
            </a:r>
          </a:p>
          <a:p>
            <a:r>
              <a:rPr lang="en-US" sz="1800" dirty="0"/>
              <a:t>The </a:t>
            </a:r>
            <a:r>
              <a:rPr lang="en-US" sz="1800" b="1" u="sng" dirty="0" err="1"/>
              <a:t>mousemove</a:t>
            </a:r>
            <a:r>
              <a:rPr lang="en-US" sz="1800" dirty="0"/>
              <a:t> event is triggered any time the user moves or drags the mouse. </a:t>
            </a:r>
            <a:endParaRPr lang="en-US" sz="1800" dirty="0" smtClean="0"/>
          </a:p>
          <a:p>
            <a:pPr lvl="1"/>
            <a:r>
              <a:rPr lang="en-US" sz="1600" dirty="0" smtClean="0"/>
              <a:t>occur </a:t>
            </a:r>
            <a:r>
              <a:rPr lang="en-US" sz="1600" dirty="0"/>
              <a:t>frequently, so </a:t>
            </a:r>
            <a:r>
              <a:rPr lang="en-US" sz="1600" dirty="0" err="1"/>
              <a:t>mousemove</a:t>
            </a:r>
            <a:r>
              <a:rPr lang="en-US" sz="1600" dirty="0"/>
              <a:t> handlers must not trigger computationally intensive </a:t>
            </a:r>
            <a:r>
              <a:rPr lang="en-US" sz="1600" dirty="0" smtClean="0"/>
              <a:t>tasks</a:t>
            </a:r>
          </a:p>
          <a:p>
            <a:r>
              <a:rPr lang="en-US" sz="1800" i="1" dirty="0" err="1"/>
              <a:t>mousemove</a:t>
            </a:r>
            <a:r>
              <a:rPr lang="en-US" sz="1800" dirty="0"/>
              <a:t> and </a:t>
            </a:r>
            <a:r>
              <a:rPr lang="en-US" sz="1800" i="1" dirty="0" err="1"/>
              <a:t>mouseup</a:t>
            </a:r>
            <a:r>
              <a:rPr lang="en-US" sz="1800" dirty="0"/>
              <a:t> handlers are registered </a:t>
            </a:r>
            <a:r>
              <a:rPr lang="en-US" sz="1800" dirty="0" smtClean="0"/>
              <a:t>as </a:t>
            </a:r>
            <a:r>
              <a:rPr lang="en-US" sz="1800" u="sng" dirty="0" smtClean="0"/>
              <a:t>capturing</a:t>
            </a:r>
            <a:r>
              <a:rPr lang="en-US" sz="1800" dirty="0" smtClean="0"/>
              <a:t> </a:t>
            </a:r>
            <a:r>
              <a:rPr lang="en-US" sz="1800" dirty="0"/>
              <a:t>event </a:t>
            </a:r>
            <a:r>
              <a:rPr lang="en-US" sz="1800" dirty="0" smtClean="0"/>
              <a:t>handlers</a:t>
            </a:r>
          </a:p>
          <a:p>
            <a:pPr lvl="1"/>
            <a:r>
              <a:rPr lang="en-US" sz="1600" dirty="0"/>
              <a:t>user may move the mouse faster than </a:t>
            </a:r>
            <a:r>
              <a:rPr lang="en-US" sz="1600" dirty="0" smtClean="0"/>
              <a:t>the document </a:t>
            </a:r>
            <a:r>
              <a:rPr lang="en-US" sz="1600" dirty="0"/>
              <a:t>element can follow it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21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207917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the concepts of </a:t>
            </a:r>
            <a:r>
              <a:rPr lang="en-US" dirty="0" smtClean="0"/>
              <a:t>events, event </a:t>
            </a:r>
            <a:r>
              <a:rPr lang="en-US" dirty="0"/>
              <a:t>handlers and </a:t>
            </a:r>
            <a:r>
              <a:rPr lang="en-US" dirty="0" smtClean="0"/>
              <a:t>event bubbling</a:t>
            </a:r>
            <a:endParaRPr lang="en-GB" dirty="0" smtClean="0"/>
          </a:p>
          <a:p>
            <a:r>
              <a:rPr lang="en-US" dirty="0"/>
              <a:t>Create and register </a:t>
            </a:r>
            <a:r>
              <a:rPr lang="en-US" dirty="0" smtClean="0"/>
              <a:t>event handlers </a:t>
            </a:r>
            <a:r>
              <a:rPr lang="en-US" dirty="0"/>
              <a:t>that respond </a:t>
            </a:r>
            <a:r>
              <a:rPr lang="en-US" dirty="0" smtClean="0"/>
              <a:t>to mouse </a:t>
            </a:r>
            <a:r>
              <a:rPr lang="en-US" dirty="0"/>
              <a:t>and keyboard events</a:t>
            </a:r>
            <a:endParaRPr lang="en-GB" dirty="0" smtClean="0"/>
          </a:p>
          <a:p>
            <a:r>
              <a:rPr lang="en-US" dirty="0"/>
              <a:t>Use the event object to </a:t>
            </a:r>
            <a:r>
              <a:rPr lang="en-US" dirty="0" smtClean="0"/>
              <a:t>get information </a:t>
            </a:r>
            <a:r>
              <a:rPr lang="en-US" dirty="0"/>
              <a:t>about an </a:t>
            </a:r>
            <a:r>
              <a:rPr lang="en-US" dirty="0" smtClean="0"/>
              <a:t>event</a:t>
            </a:r>
          </a:p>
          <a:p>
            <a:r>
              <a:rPr lang="en-US" dirty="0"/>
              <a:t>Recognize and respond </a:t>
            </a:r>
            <a:r>
              <a:rPr lang="en-US" dirty="0" smtClean="0"/>
              <a:t>to many </a:t>
            </a:r>
            <a:r>
              <a:rPr lang="en-US" dirty="0"/>
              <a:t>common events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3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37241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events, </a:t>
            </a:r>
            <a:endParaRPr lang="en-US" dirty="0" smtClean="0"/>
          </a:p>
          <a:p>
            <a:pPr lvl="1"/>
            <a:r>
              <a:rPr lang="en-US" dirty="0" smtClean="0"/>
              <a:t>allow </a:t>
            </a:r>
            <a:r>
              <a:rPr lang="en-US" dirty="0"/>
              <a:t>scripts to respond to </a:t>
            </a:r>
            <a:r>
              <a:rPr lang="en-US" dirty="0" smtClean="0"/>
              <a:t>user interactions </a:t>
            </a:r>
            <a:r>
              <a:rPr lang="en-US" dirty="0"/>
              <a:t>and modify the page </a:t>
            </a:r>
            <a:r>
              <a:rPr lang="en-US" dirty="0" smtClean="0"/>
              <a:t>accordingly</a:t>
            </a:r>
          </a:p>
          <a:p>
            <a:pPr lvl="1"/>
            <a:r>
              <a:rPr lang="en-US" dirty="0"/>
              <a:t>allow scripts to respond to a </a:t>
            </a:r>
            <a:r>
              <a:rPr lang="en-US" dirty="0" smtClean="0"/>
              <a:t>user who </a:t>
            </a:r>
            <a:r>
              <a:rPr lang="en-US" dirty="0"/>
              <a:t>is moving the mouse, entering form data, pressing keys and much </a:t>
            </a:r>
            <a:r>
              <a:rPr lang="en-US" dirty="0" smtClean="0"/>
              <a:t>more</a:t>
            </a:r>
          </a:p>
          <a:p>
            <a:pPr lvl="1"/>
            <a:r>
              <a:rPr lang="en-US" dirty="0"/>
              <a:t>Events </a:t>
            </a:r>
            <a:r>
              <a:rPr lang="en-US" dirty="0" smtClean="0"/>
              <a:t>and event </a:t>
            </a:r>
            <a:r>
              <a:rPr lang="en-US" dirty="0"/>
              <a:t>handling help make web applications more dynamic and </a:t>
            </a:r>
            <a:r>
              <a:rPr lang="en-US" dirty="0" smtClean="0"/>
              <a:t>interactive</a:t>
            </a:r>
            <a:endParaRPr lang="en-US" dirty="0"/>
          </a:p>
          <a:p>
            <a:r>
              <a:rPr lang="en-US" dirty="0"/>
              <a:t>Client-side JavaScript programs use an asynchronous event-driven programming </a:t>
            </a:r>
            <a:r>
              <a:rPr lang="en-US" dirty="0" smtClean="0"/>
              <a:t>model</a:t>
            </a:r>
          </a:p>
          <a:p>
            <a:pPr lvl="1"/>
            <a:r>
              <a:rPr lang="en-US" dirty="0"/>
              <a:t>the web browser generates </a:t>
            </a:r>
            <a:r>
              <a:rPr lang="en-US" dirty="0" smtClean="0"/>
              <a:t>an event </a:t>
            </a:r>
            <a:r>
              <a:rPr lang="en-US" dirty="0"/>
              <a:t>whenever something interesting happens to the </a:t>
            </a:r>
            <a:r>
              <a:rPr lang="en-US" i="1" dirty="0"/>
              <a:t>document</a:t>
            </a:r>
            <a:r>
              <a:rPr lang="en-US" dirty="0"/>
              <a:t> or </a:t>
            </a:r>
            <a:r>
              <a:rPr lang="en-US" i="1" dirty="0"/>
              <a:t>browser</a:t>
            </a:r>
            <a:r>
              <a:rPr lang="en-US" dirty="0"/>
              <a:t> or to </a:t>
            </a:r>
            <a:r>
              <a:rPr lang="en-US" i="1" dirty="0" smtClean="0"/>
              <a:t>some element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i="1" dirty="0"/>
              <a:t>object</a:t>
            </a:r>
            <a:r>
              <a:rPr lang="en-US" dirty="0"/>
              <a:t> associated with </a:t>
            </a:r>
            <a:r>
              <a:rPr lang="en-US" dirty="0" smtClean="0"/>
              <a:t>it</a:t>
            </a:r>
          </a:p>
          <a:p>
            <a:pPr lvl="1"/>
            <a:r>
              <a:rPr lang="en-US" dirty="0" smtClean="0"/>
              <a:t>For example, web </a:t>
            </a:r>
            <a:r>
              <a:rPr lang="en-US" dirty="0"/>
              <a:t>browser generates an </a:t>
            </a:r>
            <a:r>
              <a:rPr lang="en-US" dirty="0" smtClean="0"/>
              <a:t>event </a:t>
            </a:r>
          </a:p>
          <a:p>
            <a:pPr lvl="2"/>
            <a:r>
              <a:rPr lang="en-US" dirty="0" smtClean="0"/>
              <a:t>when </a:t>
            </a:r>
            <a:r>
              <a:rPr lang="en-US" dirty="0"/>
              <a:t>it finishes loading a </a:t>
            </a:r>
            <a:r>
              <a:rPr lang="en-US" dirty="0" smtClean="0"/>
              <a:t>document</a:t>
            </a:r>
          </a:p>
          <a:p>
            <a:pPr lvl="2"/>
            <a:r>
              <a:rPr lang="en-US" dirty="0"/>
              <a:t>when the user moves the mouse over a </a:t>
            </a:r>
            <a:r>
              <a:rPr lang="en-US" dirty="0" smtClean="0"/>
              <a:t>hyperlink</a:t>
            </a:r>
            <a:endParaRPr lang="en-US" dirty="0"/>
          </a:p>
          <a:p>
            <a:pPr lvl="2"/>
            <a:r>
              <a:rPr lang="en-US" dirty="0"/>
              <a:t>when the user strikes a key on the </a:t>
            </a:r>
            <a:r>
              <a:rPr lang="en-US" dirty="0" smtClean="0"/>
              <a:t>keyboard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4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200206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</a:t>
            </a:r>
            <a:r>
              <a:rPr lang="en-US" b="1" dirty="0" smtClean="0"/>
              <a:t>load</a:t>
            </a:r>
            <a:r>
              <a:rPr lang="en-US" dirty="0" smtClean="0"/>
              <a:t>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1052736"/>
            <a:ext cx="8429684" cy="1080120"/>
          </a:xfrm>
        </p:spPr>
        <p:txBody>
          <a:bodyPr/>
          <a:lstStyle/>
          <a:p>
            <a:r>
              <a:rPr lang="en-US" b="1" dirty="0"/>
              <a:t>window</a:t>
            </a:r>
            <a:r>
              <a:rPr lang="en-US" dirty="0"/>
              <a:t> object’s </a:t>
            </a:r>
            <a:r>
              <a:rPr lang="en-US" b="1" dirty="0"/>
              <a:t>load</a:t>
            </a:r>
            <a:r>
              <a:rPr lang="en-US" dirty="0"/>
              <a:t> event to begin </a:t>
            </a:r>
            <a:r>
              <a:rPr lang="en-US" dirty="0" smtClean="0"/>
              <a:t>executing scripts</a:t>
            </a:r>
          </a:p>
          <a:p>
            <a:pPr lvl="1"/>
            <a:r>
              <a:rPr lang="en-US" dirty="0"/>
              <a:t>This event fires when the window </a:t>
            </a:r>
            <a:r>
              <a:rPr lang="en-US" i="1" dirty="0"/>
              <a:t>finishes loading</a:t>
            </a:r>
            <a:r>
              <a:rPr lang="en-US" dirty="0"/>
              <a:t> successfully (i.e., all its </a:t>
            </a:r>
            <a:r>
              <a:rPr lang="en-US" dirty="0" smtClean="0"/>
              <a:t>children are </a:t>
            </a:r>
            <a:r>
              <a:rPr lang="en-US" dirty="0"/>
              <a:t>loaded and all external files referenced by the page are loaded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5</a:t>
            </a:fld>
            <a:endParaRPr lang="mn-M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3" y="2348880"/>
            <a:ext cx="8283678" cy="37933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5071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</a:t>
            </a:r>
            <a:r>
              <a:rPr lang="en-US" b="1" dirty="0"/>
              <a:t>load</a:t>
            </a:r>
            <a:r>
              <a:rPr lang="en-US" dirty="0"/>
              <a:t> </a:t>
            </a:r>
            <a:r>
              <a:rPr lang="en-US" dirty="0" smtClean="0"/>
              <a:t>event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5507094"/>
            <a:ext cx="8429684" cy="1090257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 smtClean="0"/>
              <a:t>event handler</a:t>
            </a:r>
            <a:r>
              <a:rPr lang="en-US" dirty="0" smtClean="0"/>
              <a:t> </a:t>
            </a:r>
            <a:r>
              <a:rPr lang="en-US" dirty="0"/>
              <a:t>is a function that responds to an event. </a:t>
            </a:r>
            <a:endParaRPr lang="en-US" dirty="0" smtClean="0"/>
          </a:p>
          <a:p>
            <a:r>
              <a:rPr lang="en-US" dirty="0" smtClean="0"/>
              <a:t>Assigning </a:t>
            </a:r>
            <a:r>
              <a:rPr lang="en-US" dirty="0"/>
              <a:t>an event handler to </a:t>
            </a:r>
            <a:r>
              <a:rPr lang="en-US" dirty="0" smtClean="0"/>
              <a:t>an event </a:t>
            </a:r>
            <a:r>
              <a:rPr lang="en-US" dirty="0"/>
              <a:t>for a DOM node is called </a:t>
            </a:r>
            <a:r>
              <a:rPr lang="en-US" b="1" dirty="0"/>
              <a:t>registering an event handler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6</a:t>
            </a:fld>
            <a:endParaRPr lang="mn-M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3" y="908720"/>
            <a:ext cx="7565504" cy="457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0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</a:t>
            </a:r>
            <a:r>
              <a:rPr lang="en-US" b="1" dirty="0"/>
              <a:t>load</a:t>
            </a:r>
            <a:r>
              <a:rPr lang="en-US" dirty="0"/>
              <a:t> event </a:t>
            </a:r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1052736"/>
            <a:ext cx="8429684" cy="3024336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/>
              <a:t>load</a:t>
            </a:r>
            <a:r>
              <a:rPr lang="en-US" dirty="0"/>
              <a:t> event enables us to access the elements in the HTML5 page </a:t>
            </a:r>
            <a:r>
              <a:rPr lang="en-US" dirty="0" smtClean="0"/>
              <a:t>after they’re </a:t>
            </a:r>
            <a:r>
              <a:rPr lang="en-US" dirty="0"/>
              <a:t>fully loaded.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 script loaded in the document’s head section contains </a:t>
            </a:r>
            <a:r>
              <a:rPr lang="en-US" i="1" dirty="0" smtClean="0"/>
              <a:t>statements</a:t>
            </a:r>
            <a:r>
              <a:rPr lang="en-US" dirty="0" smtClean="0"/>
              <a:t> that </a:t>
            </a:r>
            <a:r>
              <a:rPr lang="en-US" i="1" dirty="0"/>
              <a:t>appear outside </a:t>
            </a:r>
            <a:r>
              <a:rPr lang="en-US" dirty="0"/>
              <a:t>any script functions, </a:t>
            </a:r>
            <a:endParaRPr lang="en-US" dirty="0" smtClean="0"/>
          </a:p>
          <a:p>
            <a:pPr lvl="1"/>
            <a:r>
              <a:rPr lang="en-US" dirty="0" smtClean="0"/>
              <a:t>those </a:t>
            </a:r>
            <a:r>
              <a:rPr lang="en-US" dirty="0"/>
              <a:t>statements execute when the script </a:t>
            </a:r>
            <a:r>
              <a:rPr lang="en-US" dirty="0" smtClean="0"/>
              <a:t>loads—that </a:t>
            </a:r>
            <a:r>
              <a:rPr lang="en-US" dirty="0"/>
              <a:t>is, before the body has </a:t>
            </a:r>
            <a:r>
              <a:rPr lang="en-US" dirty="0" smtClean="0"/>
              <a:t>loaded.</a:t>
            </a:r>
          </a:p>
          <a:p>
            <a:r>
              <a:rPr lang="en-US" dirty="0"/>
              <a:t>If such a statement attempted to use </a:t>
            </a:r>
            <a:r>
              <a:rPr lang="en-US" i="1" dirty="0" err="1" smtClean="0"/>
              <a:t>getElementById</a:t>
            </a:r>
            <a:r>
              <a:rPr lang="en-US" dirty="0" smtClean="0"/>
              <a:t> to </a:t>
            </a:r>
            <a:r>
              <a:rPr lang="en-US" dirty="0"/>
              <a:t>get a DOM node for an HTML5 element in the body, </a:t>
            </a:r>
            <a:endParaRPr lang="en-US" dirty="0" smtClean="0"/>
          </a:p>
          <a:p>
            <a:pPr lvl="1"/>
            <a:r>
              <a:rPr lang="en-US" b="1" dirty="0" err="1" smtClean="0"/>
              <a:t>getElementById</a:t>
            </a:r>
            <a:r>
              <a:rPr lang="en-US" dirty="0" smtClean="0"/>
              <a:t> </a:t>
            </a:r>
            <a:r>
              <a:rPr lang="en-US" dirty="0"/>
              <a:t>would </a:t>
            </a:r>
            <a:r>
              <a:rPr lang="en-US" dirty="0" smtClean="0"/>
              <a:t>return </a:t>
            </a:r>
            <a:r>
              <a:rPr lang="en-US" i="1" dirty="0" smtClean="0"/>
              <a:t>null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7</a:t>
            </a:fld>
            <a:endParaRPr lang="mn-M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427984" y="4280600"/>
            <a:ext cx="4280175" cy="2360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Another solution to this problem </a:t>
            </a:r>
          </a:p>
          <a:p>
            <a:pPr lvl="1"/>
            <a:r>
              <a:rPr lang="en-US" dirty="0" smtClean="0"/>
              <a:t>is to </a:t>
            </a:r>
            <a:r>
              <a:rPr lang="en-US" i="1" dirty="0" smtClean="0"/>
              <a:t>place</a:t>
            </a:r>
            <a:r>
              <a:rPr lang="en-US" dirty="0" smtClean="0"/>
              <a:t> the script </a:t>
            </a:r>
            <a:r>
              <a:rPr lang="en-US" i="1" dirty="0" smtClean="0"/>
              <a:t>as the last item</a:t>
            </a:r>
            <a:r>
              <a:rPr lang="en-US" dirty="0" smtClean="0"/>
              <a:t> in the document’s body element</a:t>
            </a:r>
          </a:p>
          <a:p>
            <a:pPr lvl="1"/>
            <a:r>
              <a:rPr lang="en-US" dirty="0" smtClean="0"/>
              <a:t>in that case, before the script executes, the body’s nested elements will have already been created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5557" y="4445291"/>
            <a:ext cx="3662427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>
                <a:latin typeface="Consolas" panose="020B0609020204030204" pitchFamily="49" charset="0"/>
              </a:rPr>
              <a:t>&lt;html&gt;</a:t>
            </a:r>
          </a:p>
          <a:p>
            <a:pPr marL="0" lvl="1"/>
            <a:r>
              <a:rPr lang="en-US" dirty="0" smtClean="0">
                <a:latin typeface="Consolas" panose="020B0609020204030204" pitchFamily="49" charset="0"/>
              </a:rPr>
              <a:t>  &lt;head&gt;&lt;/head&gt;</a:t>
            </a:r>
          </a:p>
          <a:p>
            <a:pPr marL="0" lvl="1"/>
            <a:r>
              <a:rPr lang="en-US" dirty="0" smtClean="0">
                <a:latin typeface="Consolas" panose="020B0609020204030204" pitchFamily="49" charset="0"/>
              </a:rPr>
              <a:t>  &lt;body&gt;&lt;/body&gt;</a:t>
            </a:r>
          </a:p>
          <a:p>
            <a:pPr marL="0" lvl="1"/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&lt;script&gt;</a:t>
            </a:r>
          </a:p>
          <a:p>
            <a:pPr marL="0" lvl="1"/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b="1" i="1" dirty="0" smtClean="0">
                <a:latin typeface="Consolas" panose="020B0609020204030204" pitchFamily="49" charset="0"/>
              </a:rPr>
              <a:t>global statements here;</a:t>
            </a:r>
          </a:p>
          <a:p>
            <a:pPr marL="0" lvl="1"/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 &lt;/script&gt;</a:t>
            </a:r>
          </a:p>
          <a:p>
            <a:pPr marL="0" lvl="1"/>
            <a:r>
              <a:rPr lang="en-US" dirty="0" smtClean="0">
                <a:latin typeface="Consolas" panose="020B0609020204030204" pitchFamily="49" charset="0"/>
              </a:rPr>
              <a:t>&lt;/html&gt;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37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addEventListener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1052736"/>
            <a:ext cx="8429684" cy="3240360"/>
          </a:xfrm>
        </p:spPr>
        <p:txBody>
          <a:bodyPr/>
          <a:lstStyle/>
          <a:p>
            <a:r>
              <a:rPr lang="en-US" b="1" dirty="0" err="1" smtClean="0"/>
              <a:t>addEventListener</a:t>
            </a:r>
            <a:r>
              <a:rPr lang="en-US" b="1" dirty="0" smtClean="0"/>
              <a:t>() </a:t>
            </a:r>
            <a:r>
              <a:rPr lang="en-US" dirty="0" smtClean="0"/>
              <a:t>takes </a:t>
            </a:r>
            <a:r>
              <a:rPr lang="en-US" dirty="0"/>
              <a:t>three </a:t>
            </a:r>
            <a:r>
              <a:rPr lang="en-US" dirty="0" smtClean="0"/>
              <a:t>arguments:</a:t>
            </a:r>
          </a:p>
          <a:p>
            <a:pPr lvl="1"/>
            <a:r>
              <a:rPr lang="en-US" i="1" dirty="0" smtClean="0"/>
              <a:t>name </a:t>
            </a:r>
            <a:r>
              <a:rPr lang="en-US" i="1" dirty="0"/>
              <a:t>of the event </a:t>
            </a:r>
            <a:r>
              <a:rPr lang="en-US" dirty="0"/>
              <a:t>for which we’re registering a </a:t>
            </a:r>
            <a:r>
              <a:rPr lang="en-US" dirty="0" smtClean="0"/>
              <a:t>handler</a:t>
            </a:r>
            <a:endParaRPr lang="en-US" dirty="0"/>
          </a:p>
          <a:p>
            <a:pPr lvl="1"/>
            <a:r>
              <a:rPr lang="en-US" i="1" dirty="0" smtClean="0"/>
              <a:t>function</a:t>
            </a:r>
            <a:r>
              <a:rPr lang="en-US" dirty="0" smtClean="0"/>
              <a:t> </a:t>
            </a:r>
            <a:r>
              <a:rPr lang="en-US" dirty="0"/>
              <a:t>that will be called to handle the </a:t>
            </a:r>
            <a:r>
              <a:rPr lang="en-US" dirty="0" smtClean="0"/>
              <a:t>event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last </a:t>
            </a:r>
            <a:r>
              <a:rPr lang="en-US" dirty="0" smtClean="0"/>
              <a:t>is </a:t>
            </a:r>
            <a:r>
              <a:rPr lang="en-US" dirty="0"/>
              <a:t>typically </a:t>
            </a:r>
            <a:r>
              <a:rPr lang="en-US" dirty="0" smtClean="0"/>
              <a:t>false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i="1" dirty="0" smtClean="0"/>
              <a:t>bubbling phase</a:t>
            </a:r>
            <a:r>
              <a:rPr lang="en-US" dirty="0" smtClean="0"/>
              <a:t>)</a:t>
            </a:r>
          </a:p>
          <a:p>
            <a:pPr marL="403225" lvl="1" indent="0" algn="ctr">
              <a:buNone/>
            </a:pPr>
            <a:endParaRPr lang="en-US" sz="400" b="1" dirty="0" smtClean="0"/>
          </a:p>
          <a:p>
            <a:pPr marL="0" lvl="1" indent="0" algn="ctr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object.</a:t>
            </a:r>
            <a:r>
              <a:rPr lang="en-US" b="1" dirty="0" err="1" smtClean="0">
                <a:latin typeface="Consolas" panose="020B0609020204030204" pitchFamily="49" charset="0"/>
              </a:rPr>
              <a:t>addEventListener</a:t>
            </a:r>
            <a:r>
              <a:rPr lang="en-US" b="1" dirty="0" smtClean="0">
                <a:latin typeface="Consolas" panose="020B0609020204030204" pitchFamily="49" charset="0"/>
              </a:rPr>
              <a:t>(event, function, phase)</a:t>
            </a:r>
            <a:endParaRPr lang="en-US" b="1" dirty="0">
              <a:latin typeface="Consolas" panose="020B0609020204030204" pitchFamily="49" charset="0"/>
            </a:endParaRPr>
          </a:p>
          <a:p>
            <a:pPr marL="403225" lvl="1" indent="0">
              <a:buNone/>
            </a:pPr>
            <a:endParaRPr lang="en-US" sz="800" dirty="0"/>
          </a:p>
          <a:p>
            <a:r>
              <a:rPr lang="en-US" dirty="0"/>
              <a:t>Registering Multiple Event </a:t>
            </a:r>
            <a:r>
              <a:rPr lang="en-US" dirty="0" smtClean="0"/>
              <a:t>Handlers</a:t>
            </a:r>
          </a:p>
          <a:p>
            <a:pPr lvl="1"/>
            <a:r>
              <a:rPr lang="en-US" dirty="0"/>
              <a:t>Method </a:t>
            </a:r>
            <a:r>
              <a:rPr lang="en-US" b="1" dirty="0" err="1"/>
              <a:t>addEventListener</a:t>
            </a:r>
            <a:r>
              <a:rPr lang="en-US" dirty="0"/>
              <a:t> can be called </a:t>
            </a:r>
            <a:r>
              <a:rPr lang="en-US" i="1" dirty="0"/>
              <a:t>multiple times</a:t>
            </a:r>
            <a:r>
              <a:rPr lang="en-US" dirty="0"/>
              <a:t> on a DOM node to register </a:t>
            </a:r>
            <a:r>
              <a:rPr lang="en-US" dirty="0" smtClean="0"/>
              <a:t>more than </a:t>
            </a:r>
            <a:r>
              <a:rPr lang="en-US" dirty="0"/>
              <a:t>one event-handling method for an </a:t>
            </a:r>
            <a:r>
              <a:rPr lang="en-US" dirty="0" smtClean="0"/>
              <a:t>event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8</a:t>
            </a:fld>
            <a:endParaRPr lang="mn-MN"/>
          </a:p>
        </p:txBody>
      </p:sp>
      <p:sp>
        <p:nvSpPr>
          <p:cNvPr id="5" name="TextBox 4"/>
          <p:cNvSpPr txBox="1"/>
          <p:nvPr/>
        </p:nvSpPr>
        <p:spPr>
          <a:xfrm>
            <a:off x="965225" y="4690010"/>
            <a:ext cx="764217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i="1" dirty="0" err="1">
                <a:latin typeface="Consolas" panose="020B0609020204030204" pitchFamily="49" charset="0"/>
              </a:rPr>
              <a:t>object</a:t>
            </a:r>
            <a:r>
              <a:rPr lang="en-US" dirty="0" err="1">
                <a:latin typeface="Consolas" panose="020B0609020204030204" pitchFamily="49" charset="0"/>
              </a:rPr>
              <a:t>.addEventListener</a:t>
            </a:r>
            <a:r>
              <a:rPr lang="en-US" b="1" dirty="0" smtClean="0">
                <a:latin typeface="Consolas" panose="020B0609020204030204" pitchFamily="49" charset="0"/>
              </a:rPr>
              <a:t>("click", </a:t>
            </a:r>
            <a:r>
              <a:rPr lang="en-US" dirty="0" smtClean="0">
                <a:latin typeface="Consolas" panose="020B0609020204030204" pitchFamily="49" charset="0"/>
              </a:rPr>
              <a:t>function(){}, false</a:t>
            </a:r>
            <a:r>
              <a:rPr lang="en-US" b="1" dirty="0" smtClean="0">
                <a:latin typeface="Consolas" panose="020B0609020204030204" pitchFamily="49" charset="0"/>
              </a:rPr>
              <a:t>)</a:t>
            </a:r>
          </a:p>
          <a:p>
            <a:pPr marL="0" lvl="1"/>
            <a:r>
              <a:rPr lang="en-US" i="1" dirty="0" err="1">
                <a:latin typeface="Consolas" panose="020B0609020204030204" pitchFamily="49" charset="0"/>
              </a:rPr>
              <a:t>object</a:t>
            </a:r>
            <a:r>
              <a:rPr lang="en-US" dirty="0" err="1">
                <a:latin typeface="Consolas" panose="020B0609020204030204" pitchFamily="49" charset="0"/>
              </a:rPr>
              <a:t>.addEventListener</a:t>
            </a:r>
            <a:r>
              <a:rPr lang="en-US" b="1" dirty="0" smtClean="0">
                <a:latin typeface="Consolas" panose="020B06090202040302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b="1" dirty="0" err="1" smtClean="0">
                <a:latin typeface="Consolas" panose="020B0609020204030204" pitchFamily="49" charset="0"/>
              </a:rPr>
              <a:t>mouseover</a:t>
            </a:r>
            <a:r>
              <a:rPr lang="en-US" b="1" dirty="0" smtClean="0">
                <a:latin typeface="Consolas" panose="020B0609020204030204" pitchFamily="49" charset="0"/>
              </a:rPr>
              <a:t>", </a:t>
            </a:r>
            <a:r>
              <a:rPr lang="en-US" dirty="0" smtClean="0">
                <a:latin typeface="Consolas" panose="020B0609020204030204" pitchFamily="49" charset="0"/>
              </a:rPr>
              <a:t>function(){}, false</a:t>
            </a:r>
            <a:r>
              <a:rPr lang="en-US" b="1" dirty="0" smtClean="0">
                <a:latin typeface="Consolas" panose="020B0609020204030204" pitchFamily="49" charset="0"/>
              </a:rPr>
              <a:t>)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5226" y="5879013"/>
            <a:ext cx="764217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i="1" dirty="0" err="1">
                <a:latin typeface="Consolas" panose="020B0609020204030204" pitchFamily="49" charset="0"/>
              </a:rPr>
              <a:t>object</a:t>
            </a:r>
            <a:r>
              <a:rPr lang="en-US" dirty="0" err="1">
                <a:latin typeface="Consolas" panose="020B0609020204030204" pitchFamily="49" charset="0"/>
              </a:rPr>
              <a:t>.addEventListener</a:t>
            </a:r>
            <a:r>
              <a:rPr lang="en-US" b="1" dirty="0" smtClean="0">
                <a:latin typeface="Consolas" panose="020B0609020204030204" pitchFamily="49" charset="0"/>
              </a:rPr>
              <a:t>("click", </a:t>
            </a:r>
            <a:r>
              <a:rPr lang="en-US" b="1" dirty="0" smtClean="0">
                <a:latin typeface="Consolas" panose="020B0609020204030204" pitchFamily="49" charset="0"/>
              </a:rPr>
              <a:t>func1, </a:t>
            </a:r>
            <a:r>
              <a:rPr lang="en-US" dirty="0" smtClean="0">
                <a:latin typeface="Consolas" panose="020B0609020204030204" pitchFamily="49" charset="0"/>
              </a:rPr>
              <a:t>false</a:t>
            </a:r>
            <a:r>
              <a:rPr lang="en-US" b="1" dirty="0" smtClean="0">
                <a:latin typeface="Consolas" panose="020B0609020204030204" pitchFamily="49" charset="0"/>
              </a:rPr>
              <a:t>)</a:t>
            </a:r>
          </a:p>
          <a:p>
            <a:pPr marL="0" lvl="1"/>
            <a:r>
              <a:rPr lang="en-US" i="1" dirty="0" err="1" smtClean="0">
                <a:latin typeface="Consolas" panose="020B0609020204030204" pitchFamily="49" charset="0"/>
              </a:rPr>
              <a:t>object</a:t>
            </a:r>
            <a:r>
              <a:rPr lang="en-US" dirty="0" err="1" smtClean="0">
                <a:latin typeface="Consolas" panose="020B0609020204030204" pitchFamily="49" charset="0"/>
              </a:rPr>
              <a:t>.addEventListener</a:t>
            </a:r>
            <a:r>
              <a:rPr lang="en-US" b="1" dirty="0" smtClean="0">
                <a:latin typeface="Consolas" panose="020B06090202040302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b="1" dirty="0" smtClean="0">
                <a:latin typeface="Consolas" panose="020B0609020204030204" pitchFamily="49" charset="0"/>
              </a:rPr>
              <a:t>click", </a:t>
            </a:r>
            <a:r>
              <a:rPr lang="en-US" b="1" dirty="0" smtClean="0">
                <a:latin typeface="Consolas" panose="020B0609020204030204" pitchFamily="49" charset="0"/>
              </a:rPr>
              <a:t>func2, </a:t>
            </a:r>
            <a:r>
              <a:rPr lang="en-US" dirty="0" smtClean="0">
                <a:latin typeface="Consolas" panose="020B0609020204030204" pitchFamily="49" charset="0"/>
              </a:rPr>
              <a:t>false</a:t>
            </a:r>
            <a:r>
              <a:rPr lang="en-US" b="1" dirty="0" smtClean="0">
                <a:latin typeface="Consolas" panose="020B0609020204030204" pitchFamily="49" charset="0"/>
              </a:rPr>
              <a:t>)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993" y="4337664"/>
            <a:ext cx="3555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rgbClr val="3891A7"/>
                </a:solidFill>
              </a:rPr>
              <a:t>Multiple event handlers for different events</a:t>
            </a:r>
            <a:endParaRPr lang="en-US" sz="1400" i="1" dirty="0">
              <a:solidFill>
                <a:srgbClr val="3891A7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9471" y="5526668"/>
            <a:ext cx="3207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rgbClr val="3891A7"/>
                </a:solidFill>
              </a:rPr>
              <a:t>Multiple event handlers for one events</a:t>
            </a:r>
            <a:endParaRPr lang="en-US" sz="1400" i="1" dirty="0">
              <a:solidFill>
                <a:srgbClr val="3891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96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event handler for multiple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69" y="2049695"/>
            <a:ext cx="8429684" cy="2784372"/>
          </a:xfrm>
        </p:spPr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- In JavaScript, the thing called this, is the object that "owns" the JavaScript code.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value of this, when used in a function, is the object that "owns" the function.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value of this, when used in an object, is the object itself. The this keyword in an object constructor does not have a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9</a:t>
            </a:fld>
            <a:endParaRPr lang="mn-MN"/>
          </a:p>
        </p:txBody>
      </p:sp>
      <p:sp>
        <p:nvSpPr>
          <p:cNvPr id="5" name="TextBox 4"/>
          <p:cNvSpPr txBox="1"/>
          <p:nvPr/>
        </p:nvSpPr>
        <p:spPr>
          <a:xfrm>
            <a:off x="899591" y="4437112"/>
            <a:ext cx="764217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i="1" dirty="0" smtClean="0">
                <a:latin typeface="Consolas" panose="020B0609020204030204" pitchFamily="49" charset="0"/>
              </a:rPr>
              <a:t>function </a:t>
            </a:r>
            <a:r>
              <a:rPr lang="en-US" dirty="0" smtClean="0">
                <a:latin typeface="Consolas" panose="020B0609020204030204" pitchFamily="49" charset="0"/>
              </a:rPr>
              <a:t>func1(){</a:t>
            </a:r>
          </a:p>
          <a:p>
            <a:pPr marL="0" lvl="1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this.property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//accessible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lvl="1"/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220691"/>
            <a:ext cx="764217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i="1" dirty="0" smtClean="0">
                <a:latin typeface="Consolas" panose="020B0609020204030204" pitchFamily="49" charset="0"/>
              </a:rPr>
              <a:t>object</a:t>
            </a:r>
            <a:r>
              <a:rPr lang="mn-MN" i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latin typeface="Consolas" panose="020B0609020204030204" pitchFamily="49" charset="0"/>
              </a:rPr>
              <a:t>addEventListener</a:t>
            </a:r>
            <a:r>
              <a:rPr lang="en-US" b="1" dirty="0" smtClean="0">
                <a:latin typeface="Consolas" panose="020B0609020204030204" pitchFamily="49" charset="0"/>
              </a:rPr>
              <a:t>("click", </a:t>
            </a:r>
            <a:r>
              <a:rPr lang="en-US" b="1" dirty="0" smtClean="0">
                <a:latin typeface="Consolas" panose="020B0609020204030204" pitchFamily="49" charset="0"/>
              </a:rPr>
              <a:t>func1, </a:t>
            </a:r>
            <a:r>
              <a:rPr lang="en-US" dirty="0" smtClean="0">
                <a:latin typeface="Consolas" panose="020B0609020204030204" pitchFamily="49" charset="0"/>
              </a:rPr>
              <a:t>false</a:t>
            </a:r>
            <a:r>
              <a:rPr lang="en-US" b="1" dirty="0" smtClean="0">
                <a:latin typeface="Consolas" panose="020B0609020204030204" pitchFamily="49" charset="0"/>
              </a:rPr>
              <a:t>)</a:t>
            </a:r>
          </a:p>
          <a:p>
            <a:pPr marL="0" lvl="1"/>
            <a:r>
              <a:rPr lang="en-US" i="1" dirty="0" smtClean="0">
                <a:latin typeface="Consolas" panose="020B0609020204030204" pitchFamily="49" charset="0"/>
              </a:rPr>
              <a:t>object</a:t>
            </a:r>
            <a:r>
              <a:rPr lang="mn-MN" i="1" dirty="0" smtClean="0">
                <a:latin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latin typeface="Consolas" panose="020B0609020204030204" pitchFamily="49" charset="0"/>
              </a:rPr>
              <a:t>addEventListener</a:t>
            </a:r>
            <a:r>
              <a:rPr lang="en-US" b="1" dirty="0" smtClean="0">
                <a:latin typeface="Consolas" panose="020B06090202040302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b="1" dirty="0" smtClean="0">
                <a:latin typeface="Consolas" panose="020B0609020204030204" pitchFamily="49" charset="0"/>
              </a:rPr>
              <a:t>click", </a:t>
            </a:r>
            <a:r>
              <a:rPr lang="en-US" b="1" dirty="0" err="1" smtClean="0">
                <a:latin typeface="Consolas" panose="020B0609020204030204" pitchFamily="49" charset="0"/>
              </a:rPr>
              <a:t>func</a:t>
            </a:r>
            <a:r>
              <a:rPr lang="mn-MN" b="1" dirty="0" smtClean="0">
                <a:latin typeface="Consolas" panose="020B0609020204030204" pitchFamily="49" charset="0"/>
              </a:rPr>
              <a:t>1</a:t>
            </a:r>
            <a:r>
              <a:rPr lang="en-US" b="1" dirty="0" smtClean="0">
                <a:latin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</a:rPr>
              <a:t>false</a:t>
            </a:r>
            <a:r>
              <a:rPr lang="en-US" b="1" dirty="0" smtClean="0">
                <a:latin typeface="Consolas" panose="020B0609020204030204" pitchFamily="49" charset="0"/>
              </a:rPr>
              <a:t>)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566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ustom 2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C00000"/>
      </a:hlink>
      <a:folHlink>
        <a:srgbClr val="AA8A14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27299</TotalTime>
  <Words>1943</Words>
  <Application>Microsoft Office PowerPoint</Application>
  <PresentationFormat>On-screen Show (4:3)</PresentationFormat>
  <Paragraphs>224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Calibri</vt:lpstr>
      <vt:lpstr>Consolas</vt:lpstr>
      <vt:lpstr>Corbel</vt:lpstr>
      <vt:lpstr>Courier New</vt:lpstr>
      <vt:lpstr>Droid Sans</vt:lpstr>
      <vt:lpstr>Segoe UI</vt:lpstr>
      <vt:lpstr>Segoe UI (Headings)</vt:lpstr>
      <vt:lpstr>Segoe UI Semibold</vt:lpstr>
      <vt:lpstr>Verdana</vt:lpstr>
      <vt:lpstr>Wingdings</vt:lpstr>
      <vt:lpstr>Wingdings 2</vt:lpstr>
      <vt:lpstr>Solstice</vt:lpstr>
      <vt:lpstr>PowerPoint Presentation</vt:lpstr>
      <vt:lpstr>Previous lecture</vt:lpstr>
      <vt:lpstr>Objectives</vt:lpstr>
      <vt:lpstr>JavaScript Event</vt:lpstr>
      <vt:lpstr>Reviewing load event</vt:lpstr>
      <vt:lpstr>Reviewing load event [2]</vt:lpstr>
      <vt:lpstr>Reviewing load event [3]</vt:lpstr>
      <vt:lpstr>addEventListener method</vt:lpstr>
      <vt:lpstr>One event handler for multiple objects</vt:lpstr>
      <vt:lpstr>addEventListener method [2]</vt:lpstr>
      <vt:lpstr>Event-Driven JS terminology</vt:lpstr>
      <vt:lpstr>Event-Driven JS terminology [2]</vt:lpstr>
      <vt:lpstr>Event-Driven JS terminology [3]</vt:lpstr>
      <vt:lpstr>Event-Driven JS terminology [4]</vt:lpstr>
      <vt:lpstr>Event-Driven JS terminology [3]</vt:lpstr>
      <vt:lpstr>All in One</vt:lpstr>
      <vt:lpstr>Types of Events: Event categories</vt:lpstr>
      <vt:lpstr>Types of Events: Event categories [2]</vt:lpstr>
      <vt:lpstr>Form events</vt:lpstr>
      <vt:lpstr>Window events</vt:lpstr>
      <vt:lpstr>Mouse 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Amaraa</dc:creator>
  <cp:lastModifiedBy>Amarsanaa Ganbold</cp:lastModifiedBy>
  <cp:revision>1177</cp:revision>
  <cp:lastPrinted>2013-11-14T14:42:21Z</cp:lastPrinted>
  <dcterms:created xsi:type="dcterms:W3CDTF">2009-10-12T07:06:06Z</dcterms:created>
  <dcterms:modified xsi:type="dcterms:W3CDTF">2016-11-11T04:42:15Z</dcterms:modified>
</cp:coreProperties>
</file>