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9"/>
  </p:notesMasterIdLst>
  <p:handoutMasterIdLst>
    <p:handoutMasterId r:id="rId40"/>
  </p:handoutMasterIdLst>
  <p:sldIdLst>
    <p:sldId id="257" r:id="rId2"/>
    <p:sldId id="259" r:id="rId3"/>
    <p:sldId id="260" r:id="rId4"/>
    <p:sldId id="261" r:id="rId5"/>
    <p:sldId id="294" r:id="rId6"/>
    <p:sldId id="262" r:id="rId7"/>
    <p:sldId id="263" r:id="rId8"/>
    <p:sldId id="264" r:id="rId9"/>
    <p:sldId id="265" r:id="rId10"/>
    <p:sldId id="266" r:id="rId11"/>
    <p:sldId id="267" r:id="rId12"/>
    <p:sldId id="268" r:id="rId13"/>
    <p:sldId id="29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797675" cy="9926638"/>
  <p:defaultTextStyle>
    <a:defPPr>
      <a:defRPr lang="mn-M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1A7"/>
    <a:srgbClr val="E8EEF1"/>
    <a:srgbClr val="B30108"/>
    <a:srgbClr val="84AA33"/>
    <a:srgbClr val="99C33B"/>
    <a:srgbClr val="1DB2E8"/>
    <a:srgbClr val="AEC7D0"/>
    <a:srgbClr val="D4EBF1"/>
    <a:srgbClr val="637ABD"/>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27" autoAdjust="0"/>
  </p:normalViewPr>
  <p:slideViewPr>
    <p:cSldViewPr>
      <p:cViewPr varScale="1">
        <p:scale>
          <a:sx n="106" d="100"/>
          <a:sy n="106" d="100"/>
        </p:scale>
        <p:origin x="1914" y="114"/>
      </p:cViewPr>
      <p:guideLst>
        <p:guide orient="horz" pos="2160"/>
        <p:guide pos="2880"/>
      </p:guideLst>
    </p:cSldViewPr>
  </p:slideViewPr>
  <p:outlineViewPr>
    <p:cViewPr>
      <p:scale>
        <a:sx n="33" d="100"/>
        <a:sy n="33" d="100"/>
      </p:scale>
      <p:origin x="0" y="-123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68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sz="quarter"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0F91F8A7-3CCF-4AE4-923F-C4B6FAE7C99A}" type="datetimeFigureOut">
              <a:rPr lang="mn-MN"/>
              <a:pPr>
                <a:defRPr/>
              </a:pPr>
              <a:t>2017-12-04</a:t>
            </a:fld>
            <a:endParaRPr lang="mn-MN"/>
          </a:p>
        </p:txBody>
      </p:sp>
      <p:sp>
        <p:nvSpPr>
          <p:cNvPr id="4" name="Footer Placeholder 3"/>
          <p:cNvSpPr>
            <a:spLocks noGrp="1"/>
          </p:cNvSpPr>
          <p:nvPr>
            <p:ph type="ftr" sz="quarter" idx="2"/>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83D1B59-C76B-4017-A0AF-E1D2CD01405C}" type="slidenum">
              <a:rPr lang="mn-MN"/>
              <a:pPr>
                <a:defRPr/>
              </a:pPr>
              <a:t>‹#›</a:t>
            </a:fld>
            <a:endParaRPr lang="mn-MN"/>
          </a:p>
        </p:txBody>
      </p:sp>
    </p:spTree>
    <p:extLst>
      <p:ext uri="{BB962C8B-B14F-4D97-AF65-F5344CB8AC3E}">
        <p14:creationId xmlns:p14="http://schemas.microsoft.com/office/powerpoint/2010/main" val="2893582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0955" tIns="45478" rIns="90955" bIns="45478" rtlCol="0"/>
          <a:lstStyle>
            <a:lvl1pPr algn="l" fontAlgn="auto">
              <a:spcBef>
                <a:spcPts val="0"/>
              </a:spcBef>
              <a:spcAft>
                <a:spcPts val="0"/>
              </a:spcAft>
              <a:defRPr sz="1200">
                <a:latin typeface="+mn-lt"/>
                <a:cs typeface="+mn-cs"/>
              </a:defRPr>
            </a:lvl1pPr>
          </a:lstStyle>
          <a:p>
            <a:pPr>
              <a:defRPr/>
            </a:pPr>
            <a:endParaRPr lang="mn-MN"/>
          </a:p>
        </p:txBody>
      </p:sp>
      <p:sp>
        <p:nvSpPr>
          <p:cNvPr id="3" name="Date Placeholder 2"/>
          <p:cNvSpPr>
            <a:spLocks noGrp="1"/>
          </p:cNvSpPr>
          <p:nvPr>
            <p:ph type="dt" idx="1"/>
          </p:nvPr>
        </p:nvSpPr>
        <p:spPr>
          <a:xfrm>
            <a:off x="3849688" y="0"/>
            <a:ext cx="2946400" cy="496888"/>
          </a:xfrm>
          <a:prstGeom prst="rect">
            <a:avLst/>
          </a:prstGeom>
        </p:spPr>
        <p:txBody>
          <a:bodyPr vert="horz" lIns="90955" tIns="45478" rIns="90955" bIns="45478" rtlCol="0"/>
          <a:lstStyle>
            <a:lvl1pPr algn="r" fontAlgn="auto">
              <a:spcBef>
                <a:spcPts val="0"/>
              </a:spcBef>
              <a:spcAft>
                <a:spcPts val="0"/>
              </a:spcAft>
              <a:defRPr sz="1200">
                <a:latin typeface="+mn-lt"/>
                <a:cs typeface="+mn-cs"/>
              </a:defRPr>
            </a:lvl1pPr>
          </a:lstStyle>
          <a:p>
            <a:pPr>
              <a:defRPr/>
            </a:pPr>
            <a:fld id="{8E2F02CE-97E6-4376-B41A-5D7D58784938}" type="datetimeFigureOut">
              <a:rPr lang="mn-MN"/>
              <a:pPr>
                <a:defRPr/>
              </a:pPr>
              <a:t>2017-12-04</a:t>
            </a:fld>
            <a:endParaRPr lang="mn-MN"/>
          </a:p>
        </p:txBody>
      </p:sp>
      <p:sp>
        <p:nvSpPr>
          <p:cNvPr id="4" name="Slide Image Placeholder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0955" tIns="45478" rIns="90955" bIns="45478" rtlCol="0" anchor="ctr"/>
          <a:lstStyle/>
          <a:p>
            <a:pPr lvl="0"/>
            <a:endParaRPr lang="mn-MN"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0955" tIns="45478" rIns="90955" bIns="4547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mn-MN"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0955" tIns="45478" rIns="90955" bIns="45478" rtlCol="0" anchor="b"/>
          <a:lstStyle>
            <a:lvl1pPr algn="l" fontAlgn="auto">
              <a:spcBef>
                <a:spcPts val="0"/>
              </a:spcBef>
              <a:spcAft>
                <a:spcPts val="0"/>
              </a:spcAft>
              <a:defRPr sz="1200">
                <a:latin typeface="+mn-lt"/>
                <a:cs typeface="+mn-cs"/>
              </a:defRPr>
            </a:lvl1pPr>
          </a:lstStyle>
          <a:p>
            <a:pPr>
              <a:defRPr/>
            </a:pPr>
            <a:endParaRPr lang="mn-MN"/>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0955" tIns="45478" rIns="90955" bIns="45478" rtlCol="0" anchor="b"/>
          <a:lstStyle>
            <a:lvl1pPr algn="r" fontAlgn="auto">
              <a:spcBef>
                <a:spcPts val="0"/>
              </a:spcBef>
              <a:spcAft>
                <a:spcPts val="0"/>
              </a:spcAft>
              <a:defRPr sz="1200">
                <a:latin typeface="+mn-lt"/>
                <a:cs typeface="+mn-cs"/>
              </a:defRPr>
            </a:lvl1pPr>
          </a:lstStyle>
          <a:p>
            <a:pPr>
              <a:defRPr/>
            </a:pPr>
            <a:fld id="{FEA6A074-FC3E-4DAC-B6B1-A4424A3B3DA4}" type="slidenum">
              <a:rPr lang="mn-MN"/>
              <a:pPr>
                <a:defRPr/>
              </a:pPr>
              <a:t>‹#›</a:t>
            </a:fld>
            <a:endParaRPr lang="mn-MN"/>
          </a:p>
        </p:txBody>
      </p:sp>
    </p:spTree>
    <p:extLst>
      <p:ext uri="{BB962C8B-B14F-4D97-AF65-F5344CB8AC3E}">
        <p14:creationId xmlns:p14="http://schemas.microsoft.com/office/powerpoint/2010/main" val="2085443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917575" y="744538"/>
            <a:ext cx="4964113" cy="3722687"/>
          </a:xfrm>
          <a:noFill/>
          <a:ln>
            <a:solidFill>
              <a:srgbClr val="000000"/>
            </a:solidFill>
            <a:miter lim="800000"/>
            <a:headEnd/>
            <a:tailEnd/>
          </a:ln>
        </p:spPr>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6E87BA-6CBA-4129-A98B-370DCAE541B6}" type="slidenum">
              <a:rPr lang="mn-MN" smtClean="0"/>
              <a:pPr fontAlgn="base">
                <a:spcBef>
                  <a:spcPct val="0"/>
                </a:spcBef>
                <a:spcAft>
                  <a:spcPct val="0"/>
                </a:spcAft>
                <a:defRPr/>
              </a:pPr>
              <a:t>1</a:t>
            </a:fld>
            <a:endParaRPr lang="mn-MN" smtClean="0"/>
          </a:p>
        </p:txBody>
      </p:sp>
      <p:sp>
        <p:nvSpPr>
          <p:cNvPr id="23556" name="Notes Placeholder 4"/>
          <p:cNvSpPr>
            <a:spLocks noGrp="1"/>
          </p:cNvSpPr>
          <p:nvPr>
            <p:ph type="body" sz="quarter" idx="1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extLst>
      <p:ext uri="{BB962C8B-B14F-4D97-AF65-F5344CB8AC3E}">
        <p14:creationId xmlns:p14="http://schemas.microsoft.com/office/powerpoint/2010/main" val="92213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2" descr="muis zurma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71688" y="2000250"/>
            <a:ext cx="5643562"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1428728" y="2786058"/>
            <a:ext cx="7406640" cy="1472184"/>
          </a:xfrm>
        </p:spPr>
        <p:txBody>
          <a:bodyPr anchor="b"/>
          <a:lstStyle>
            <a:lvl1pPr algn="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428728" y="4357694"/>
            <a:ext cx="7406640" cy="67373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7" name="Date Placeholder 6"/>
          <p:cNvSpPr>
            <a:spLocks noGrp="1"/>
          </p:cNvSpPr>
          <p:nvPr>
            <p:ph type="dt" sz="half" idx="10"/>
          </p:nvPr>
        </p:nvSpPr>
        <p:spPr>
          <a:xfrm>
            <a:off x="4100612" y="6305550"/>
            <a:ext cx="2133600" cy="476250"/>
          </a:xfrm>
        </p:spPr>
        <p:txBody>
          <a:bodyPr/>
          <a:lstStyle>
            <a:lvl1pPr>
              <a:defRPr/>
            </a:lvl1pPr>
            <a:extLst/>
          </a:lstStyle>
          <a:p>
            <a:pPr>
              <a:defRPr/>
            </a:pPr>
            <a:fld id="{E7CC54E8-7A4B-405C-8558-EEF7B9948EF8}" type="datetime1">
              <a:rPr lang="mn-MN" smtClean="0"/>
              <a:t>2017-12-04</a:t>
            </a:fld>
            <a:endParaRPr lang="en-US" dirty="0"/>
          </a:p>
        </p:txBody>
      </p:sp>
      <p:sp>
        <p:nvSpPr>
          <p:cNvPr id="8" name="Footer Placeholder 19"/>
          <p:cNvSpPr>
            <a:spLocks noGrp="1"/>
          </p:cNvSpPr>
          <p:nvPr>
            <p:ph type="ftr" sz="quarter" idx="11"/>
          </p:nvPr>
        </p:nvSpPr>
        <p:spPr>
          <a:xfrm>
            <a:off x="1205012" y="6305550"/>
            <a:ext cx="2895600" cy="476250"/>
          </a:xfrm>
        </p:spPr>
        <p:txBody>
          <a:bodyPr/>
          <a:lstStyle>
            <a:lvl1pPr>
              <a:defRPr/>
            </a:lvl1pPr>
            <a:extLst/>
          </a:lstStyle>
          <a:p>
            <a:pPr>
              <a:defRPr/>
            </a:pPr>
            <a:endParaRPr lang="en-US" dirty="0"/>
          </a:p>
        </p:txBody>
      </p:sp>
      <p:sp>
        <p:nvSpPr>
          <p:cNvPr id="9" name="Slide Number Placeholder 9"/>
          <p:cNvSpPr>
            <a:spLocks noGrp="1"/>
          </p:cNvSpPr>
          <p:nvPr>
            <p:ph type="sldNum" sz="quarter" idx="12"/>
          </p:nvPr>
        </p:nvSpPr>
        <p:spPr/>
        <p:txBody>
          <a:bodyPr/>
          <a:lstStyle>
            <a:lvl1pPr>
              <a:defRPr/>
            </a:lvl1pPr>
            <a:extLst/>
          </a:lstStyle>
          <a:p>
            <a:pPr>
              <a:defRPr/>
            </a:pPr>
            <a:fld id="{20E5B8B0-4175-4726-9A63-6C1CB4E2A600}" type="slidenum">
              <a:rPr lang="en-US"/>
              <a:pPr>
                <a:defRPr/>
              </a:pPr>
              <a:t>‹#›</a:t>
            </a:fld>
            <a:endParaRPr lang="en-US"/>
          </a:p>
        </p:txBody>
      </p:sp>
      <p:pic>
        <p:nvPicPr>
          <p:cNvPr id="3" name="Picture 2" descr="http://seas.num.edu.mn/public/front_assets/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3893" y="76199"/>
            <a:ext cx="2179877" cy="6453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84498" cy="6858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911F0413-5539-40EF-BA5D-D1B916BE9060}" type="datetime1">
              <a:rPr lang="mn-MN" smtClean="0"/>
              <a:t>2017-12-04</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873C738F-7565-4B36-8C62-E65CB26A0D03}" type="slidenum">
              <a:rPr lang="mn-MN"/>
              <a:pPr>
                <a:defRPr/>
              </a:pPr>
              <a:t>‹#›</a:t>
            </a:fld>
            <a:endParaRPr lang="mn-M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Vertical Title 1"/>
          <p:cNvSpPr>
            <a:spLocks noGrp="1"/>
          </p:cNvSpPr>
          <p:nvPr>
            <p:ph type="title" orient="vert"/>
          </p:nvPr>
        </p:nvSpPr>
        <p:spPr>
          <a:xfrm>
            <a:off x="6858000" y="274641"/>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2"/>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fld id="{5BFDA969-C2CD-4078-84B5-B4B0BCC5F8E3}" type="datetime1">
              <a:rPr lang="mn-MN" smtClean="0"/>
              <a:t>2017-12-04</a:t>
            </a:fld>
            <a:endParaRPr lang="mn-MN"/>
          </a:p>
        </p:txBody>
      </p:sp>
      <p:sp>
        <p:nvSpPr>
          <p:cNvPr id="6"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5"/>
          <p:cNvSpPr>
            <a:spLocks noGrp="1"/>
          </p:cNvSpPr>
          <p:nvPr>
            <p:ph type="sldNum" sz="quarter" idx="12"/>
          </p:nvPr>
        </p:nvSpPr>
        <p:spPr/>
        <p:txBody>
          <a:bodyPr/>
          <a:lstStyle>
            <a:lvl1pPr>
              <a:defRPr/>
            </a:lvl1pPr>
            <a:extLst/>
          </a:lstStyle>
          <a:p>
            <a:pPr>
              <a:defRPr/>
            </a:pPr>
            <a:fld id="{BB0A1A18-DED6-4BDA-B6E5-F233A524F0CE}" type="slidenum">
              <a:rPr lang="mn-MN"/>
              <a:pPr>
                <a:defRPr/>
              </a:pPr>
              <a:t>‹#›</a:t>
            </a:fld>
            <a:endParaRPr lang="mn-M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3">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2" y="0"/>
            <a:ext cx="488900" cy="6858000"/>
          </a:xfrm>
          <a:prstGeom prst="rect">
            <a:avLst/>
          </a:prstGeom>
        </p:spPr>
      </p:pic>
      <p:sp>
        <p:nvSpPr>
          <p:cNvPr id="2" name="Title 1"/>
          <p:cNvSpPr>
            <a:spLocks noGrp="1"/>
          </p:cNvSpPr>
          <p:nvPr>
            <p:ph type="title"/>
          </p:nvPr>
        </p:nvSpPr>
        <p:spPr>
          <a:xfrm>
            <a:off x="571473" y="254021"/>
            <a:ext cx="8429684" cy="510363"/>
          </a:xfrm>
        </p:spPr>
        <p:txBody>
          <a:bodyPr>
            <a:noAutofit/>
          </a:bodyPr>
          <a:lstStyle>
            <a:lvl1pPr>
              <a:defRPr sz="3600" cap="small" baseline="0">
                <a:solidFill>
                  <a:schemeClr val="accent1">
                    <a:lumMod val="50000"/>
                  </a:schemeClr>
                </a:solidFill>
                <a:effectLst/>
                <a:latin typeface="Roboto" panose="02000000000000000000" pitchFamily="2" charset="0"/>
                <a:ea typeface="Roboto" panose="02000000000000000000" pitchFamily="2" charset="0"/>
                <a:cs typeface="Roboto" panose="02000000000000000000" pitchFamily="2" charset="0"/>
              </a:defRPr>
            </a:lvl1pPr>
            <a:extLst/>
          </a:lstStyle>
          <a:p>
            <a:r>
              <a:rPr lang="en-US" dirty="0" smtClean="0"/>
              <a:t>Click to edit Master title style</a:t>
            </a:r>
            <a:endParaRPr lang="en-US" dirty="0"/>
          </a:p>
        </p:txBody>
      </p:sp>
      <p:sp>
        <p:nvSpPr>
          <p:cNvPr id="3" name="Content Placeholder 2"/>
          <p:cNvSpPr>
            <a:spLocks noGrp="1"/>
          </p:cNvSpPr>
          <p:nvPr>
            <p:ph idx="1"/>
          </p:nvPr>
        </p:nvSpPr>
        <p:spPr>
          <a:xfrm>
            <a:off x="571473" y="1052736"/>
            <a:ext cx="8429684" cy="5376660"/>
          </a:xfrm>
        </p:spPr>
        <p:txBody>
          <a:bodyPr/>
          <a:lstStyle>
            <a:lvl1pPr>
              <a:defRPr sz="2000"/>
            </a:lvl1pPr>
            <a:lvl2pPr>
              <a:buFont typeface="Wingdings" pitchFamily="2" charset="2"/>
              <a:buChar char="§"/>
              <a:defRPr sz="1800"/>
            </a:lvl2pPr>
            <a:lvl3pPr>
              <a:buClr>
                <a:schemeClr val="accent1">
                  <a:lumMod val="75000"/>
                </a:schemeClr>
              </a:buClr>
              <a:buFont typeface="Courier New" pitchFamily="49" charset="0"/>
              <a:buChar char="o"/>
              <a:defRPr sz="1600"/>
            </a:lvl3pPr>
            <a:lvl4pPr>
              <a:defRPr sz="1400"/>
            </a:lvl4pPr>
            <a:lvl5pPr>
              <a:defRPr sz="14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3581400" y="6500815"/>
            <a:ext cx="2133600" cy="280987"/>
          </a:xfrm>
        </p:spPr>
        <p:txBody>
          <a:bodyPr/>
          <a:lstStyle>
            <a:lvl1pPr>
              <a:defRPr/>
            </a:lvl1pPr>
            <a:extLst/>
          </a:lstStyle>
          <a:p>
            <a:pPr>
              <a:defRPr/>
            </a:pPr>
            <a:fld id="{FD00270C-56FD-4740-9FA4-2D878E6F623D}" type="datetime1">
              <a:rPr lang="mn-MN" smtClean="0"/>
              <a:t>2017-12-04</a:t>
            </a:fld>
            <a:endParaRPr lang="mn-MN" dirty="0"/>
          </a:p>
        </p:txBody>
      </p:sp>
      <p:sp>
        <p:nvSpPr>
          <p:cNvPr id="9" name="Footer Placeholder 4"/>
          <p:cNvSpPr>
            <a:spLocks noGrp="1"/>
          </p:cNvSpPr>
          <p:nvPr>
            <p:ph type="ftr" sz="quarter" idx="11"/>
          </p:nvPr>
        </p:nvSpPr>
        <p:spPr>
          <a:xfrm>
            <a:off x="571472" y="6500814"/>
            <a:ext cx="2895600" cy="280987"/>
          </a:xfrm>
        </p:spPr>
        <p:txBody>
          <a:bodyPr/>
          <a:lstStyle>
            <a:lvl1pPr>
              <a:defRPr/>
            </a:lvl1pPr>
            <a:extLst/>
          </a:lstStyle>
          <a:p>
            <a:pPr>
              <a:defRPr/>
            </a:pPr>
            <a:endParaRPr lang="mn-MN" dirty="0"/>
          </a:p>
        </p:txBody>
      </p:sp>
      <p:sp>
        <p:nvSpPr>
          <p:cNvPr id="10" name="Slide Number Placeholder 5"/>
          <p:cNvSpPr>
            <a:spLocks noGrp="1"/>
          </p:cNvSpPr>
          <p:nvPr>
            <p:ph type="sldNum" sz="quarter" idx="12"/>
          </p:nvPr>
        </p:nvSpPr>
        <p:spPr>
          <a:xfrm>
            <a:off x="8613775" y="6500815"/>
            <a:ext cx="457200" cy="280987"/>
          </a:xfrm>
        </p:spPr>
        <p:txBody>
          <a:bodyPr/>
          <a:lstStyle>
            <a:lvl1pPr>
              <a:defRPr/>
            </a:lvl1pPr>
            <a:extLst/>
          </a:lstStyle>
          <a:p>
            <a:pPr>
              <a:defRPr/>
            </a:pPr>
            <a:fld id="{C10600D5-7913-4E68-9CF7-B5E33E63F38F}" type="slidenum">
              <a:rPr lang="mn-MN"/>
              <a:pPr>
                <a:defRPr/>
              </a:pPr>
              <a:t>‹#›</a:t>
            </a:fld>
            <a:endParaRPr lang="mn-MN"/>
          </a:p>
        </p:txBody>
      </p:sp>
      <p:cxnSp>
        <p:nvCxnSpPr>
          <p:cNvPr id="13" name="Straight Connector 12"/>
          <p:cNvCxnSpPr/>
          <p:nvPr userDrawn="1"/>
        </p:nvCxnSpPr>
        <p:spPr>
          <a:xfrm>
            <a:off x="578004" y="836712"/>
            <a:ext cx="5938212" cy="0"/>
          </a:xfrm>
          <a:prstGeom prst="line">
            <a:avLst/>
          </a:prstGeom>
          <a:ln>
            <a:solidFill>
              <a:schemeClr val="accent1">
                <a:lumMod val="50000"/>
              </a:schemeClr>
            </a:solidFill>
          </a:ln>
        </p:spPr>
        <p:style>
          <a:lnRef idx="1">
            <a:schemeClr val="accent5"/>
          </a:lnRef>
          <a:fillRef idx="0">
            <a:schemeClr val="accent5"/>
          </a:fillRef>
          <a:effectRef idx="0">
            <a:schemeClr val="accent5"/>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29" y="74161"/>
            <a:ext cx="359719" cy="35971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7" descr="long khas.jpg"/>
          <p:cNvPicPr>
            <a:picLocks noChangeAspect="1"/>
          </p:cNvPicPr>
          <p:nvPr userDrawn="1"/>
        </p:nvPicPr>
        <p:blipFill>
          <a:blip r:embed="rId2" cstate="print"/>
          <a:srcRect/>
          <a:stretch>
            <a:fillRect/>
          </a:stretch>
        </p:blipFill>
        <p:spPr bwMode="auto">
          <a:xfrm>
            <a:off x="405" y="0"/>
            <a:ext cx="504825" cy="6858000"/>
          </a:xfrm>
          <a:prstGeom prst="rect">
            <a:avLst/>
          </a:prstGeom>
          <a:noFill/>
          <a:ln w="9525">
            <a:noFill/>
            <a:miter lim="800000"/>
            <a:headEnd/>
            <a:tailEnd/>
          </a:ln>
        </p:spPr>
      </p:pic>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atin typeface="Segoe UI (Headings)"/>
              </a:defRPr>
            </a:lvl1pPr>
            <a:extLst/>
          </a:lstStyle>
          <a:p>
            <a:r>
              <a:rPr lang="en-US" dirty="0" smtClean="0"/>
              <a:t>Click to edit Master title style</a:t>
            </a:r>
            <a:endParaRPr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extLst/>
          </a:lstStyle>
          <a:p>
            <a:pPr>
              <a:defRPr/>
            </a:pPr>
            <a:fld id="{CA1F5C55-64C0-42C3-97FF-CE2ECB237A6E}" type="datetime1">
              <a:rPr lang="mn-MN" smtClean="0"/>
              <a:t>2017-12-04</a:t>
            </a:fld>
            <a:endParaRPr lang="mn-MN"/>
          </a:p>
        </p:txBody>
      </p:sp>
      <p:sp>
        <p:nvSpPr>
          <p:cNvPr id="8" name="Footer Placeholder 4"/>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5"/>
          <p:cNvSpPr>
            <a:spLocks noGrp="1"/>
          </p:cNvSpPr>
          <p:nvPr>
            <p:ph type="sldNum" sz="quarter" idx="12"/>
          </p:nvPr>
        </p:nvSpPr>
        <p:spPr/>
        <p:txBody>
          <a:bodyPr/>
          <a:lstStyle>
            <a:lvl1pPr>
              <a:defRPr/>
            </a:lvl1pPr>
            <a:extLst/>
          </a:lstStyle>
          <a:p>
            <a:pPr>
              <a:defRPr/>
            </a:pPr>
            <a:fld id="{9C7BE7F6-AE38-479F-A849-827F786C6D8E}" type="slidenum">
              <a:rPr lang="mn-MN"/>
              <a:pPr>
                <a:defRPr/>
              </a:pPr>
              <a:t>‹#›</a:t>
            </a:fld>
            <a:endParaRPr lang="mn-MN"/>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 y="254019"/>
            <a:ext cx="510364" cy="510364"/>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pic>
        <p:nvPicPr>
          <p:cNvPr id="6" name="Picture 5" descr="muis-dugui-eng copy.gif"/>
          <p:cNvPicPr>
            <a:picLocks noChangeAspect="1"/>
          </p:cNvPicPr>
          <p:nvPr userDrawn="1"/>
        </p:nvPicPr>
        <p:blipFill>
          <a:blip r:embed="rId3" cstate="print"/>
          <a:stretch>
            <a:fillRect/>
          </a:stretch>
        </p:blipFill>
        <p:spPr>
          <a:xfrm>
            <a:off x="23751" y="72166"/>
            <a:ext cx="476128" cy="476128"/>
          </a:xfrm>
          <a:prstGeom prst="rect">
            <a:avLst/>
          </a:prstGeom>
          <a:effectLst>
            <a:glow rad="101600">
              <a:schemeClr val="bg1">
                <a:lumMod val="85000"/>
                <a:alpha val="60000"/>
              </a:schemeClr>
            </a:glow>
          </a:effectLst>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extLst/>
          </a:lstStyle>
          <a:p>
            <a:pPr>
              <a:defRPr/>
            </a:pPr>
            <a:fld id="{DEDAC4EB-8B90-4C06-B05F-35B4637F1F26}" type="datetime1">
              <a:rPr lang="mn-MN" smtClean="0"/>
              <a:t>2017-12-04</a:t>
            </a:fld>
            <a:endParaRPr lang="mn-MN"/>
          </a:p>
        </p:txBody>
      </p:sp>
      <p:sp>
        <p:nvSpPr>
          <p:cNvPr id="8"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9" name="Slide Number Placeholder 6"/>
          <p:cNvSpPr>
            <a:spLocks noGrp="1"/>
          </p:cNvSpPr>
          <p:nvPr>
            <p:ph type="sldNum" sz="quarter" idx="12"/>
          </p:nvPr>
        </p:nvSpPr>
        <p:spPr/>
        <p:txBody>
          <a:bodyPr/>
          <a:lstStyle>
            <a:lvl1pPr>
              <a:defRPr/>
            </a:lvl1pPr>
            <a:extLst/>
          </a:lstStyle>
          <a:p>
            <a:pPr>
              <a:defRPr/>
            </a:pPr>
            <a:fld id="{AF58F3D7-A253-44A8-A0D9-85DD5C7A17C7}"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extLst/>
          </a:lstStyle>
          <a:p>
            <a:pPr>
              <a:defRPr/>
            </a:pPr>
            <a:fld id="{C802FF56-2D7F-44D4-824F-30406973FB67}" type="datetime1">
              <a:rPr lang="mn-MN" smtClean="0"/>
              <a:t>2017-12-04</a:t>
            </a:fld>
            <a:endParaRPr lang="mn-MN"/>
          </a:p>
        </p:txBody>
      </p:sp>
      <p:sp>
        <p:nvSpPr>
          <p:cNvPr id="9" name="Footer Placeholder 7"/>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0" name="Slide Number Placeholder 8"/>
          <p:cNvSpPr>
            <a:spLocks noGrp="1"/>
          </p:cNvSpPr>
          <p:nvPr>
            <p:ph type="sldNum" sz="quarter" idx="12"/>
          </p:nvPr>
        </p:nvSpPr>
        <p:spPr/>
        <p:txBody>
          <a:bodyPr/>
          <a:lstStyle>
            <a:lvl1pPr>
              <a:defRPr/>
            </a:lvl1pPr>
            <a:extLst/>
          </a:lstStyle>
          <a:p>
            <a:pPr>
              <a:defRPr/>
            </a:pPr>
            <a:fld id="{2D2C36D0-884D-45E8-8746-CC914DE63971}"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1435608" y="274320"/>
            <a:ext cx="7498080" cy="11430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fld id="{200471F4-264A-4A61-A5FC-88234FD2DC12}" type="datetime1">
              <a:rPr lang="mn-MN" smtClean="0"/>
              <a:t>2017-12-04</a:t>
            </a:fld>
            <a:endParaRPr lang="mn-MN"/>
          </a:p>
        </p:txBody>
      </p:sp>
      <p:sp>
        <p:nvSpPr>
          <p:cNvPr id="5" name="Footer Placeholder 3"/>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6" name="Slide Number Placeholder 4"/>
          <p:cNvSpPr>
            <a:spLocks noGrp="1"/>
          </p:cNvSpPr>
          <p:nvPr>
            <p:ph type="sldNum" sz="quarter" idx="12"/>
          </p:nvPr>
        </p:nvSpPr>
        <p:spPr/>
        <p:txBody>
          <a:bodyPr/>
          <a:lstStyle>
            <a:lvl1pPr>
              <a:defRPr/>
            </a:lvl1pPr>
            <a:extLst/>
          </a:lstStyle>
          <a:p>
            <a:pPr>
              <a:defRPr/>
            </a:pPr>
            <a:fld id="{0AE5C790-CF07-4769-B1F7-76048D8DEC1C}" type="slidenum">
              <a:rPr lang="mn-MN"/>
              <a:pPr>
                <a:defRPr/>
              </a:pPr>
              <a:t>‹#›</a:t>
            </a:fld>
            <a:endParaRPr lang="mn-M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4"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userDrawn="1"/>
        </p:nvSpPr>
        <p:spPr bwMode="invGray">
          <a:xfrm>
            <a:off x="1014414"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15"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5" name="Date Placeholder 1"/>
          <p:cNvSpPr>
            <a:spLocks noGrp="1"/>
          </p:cNvSpPr>
          <p:nvPr>
            <p:ph type="dt" sz="half" idx="10"/>
          </p:nvPr>
        </p:nvSpPr>
        <p:spPr/>
        <p:txBody>
          <a:bodyPr/>
          <a:lstStyle>
            <a:lvl1pPr>
              <a:defRPr/>
            </a:lvl1pPr>
            <a:extLst/>
          </a:lstStyle>
          <a:p>
            <a:pPr>
              <a:defRPr/>
            </a:pPr>
            <a:fld id="{37E524D8-FE18-403B-90B4-55A0ABFA417E}" type="datetime1">
              <a:rPr lang="mn-MN" smtClean="0"/>
              <a:t>2017-12-04</a:t>
            </a:fld>
            <a:endParaRPr lang="mn-MN"/>
          </a:p>
        </p:txBody>
      </p:sp>
      <p:sp>
        <p:nvSpPr>
          <p:cNvPr id="6" name="Footer Placeholder 2"/>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7" name="Slide Number Placeholder 3"/>
          <p:cNvSpPr>
            <a:spLocks noGrp="1"/>
          </p:cNvSpPr>
          <p:nvPr>
            <p:ph type="sldNum" sz="quarter" idx="12"/>
          </p:nvPr>
        </p:nvSpPr>
        <p:spPr/>
        <p:txBody>
          <a:bodyPr/>
          <a:lstStyle>
            <a:lvl1pPr>
              <a:defRPr/>
            </a:lvl1pPr>
            <a:extLst/>
          </a:lstStyle>
          <a:p>
            <a:pPr>
              <a:defRPr/>
            </a:pPr>
            <a:fld id="{E3613D49-DFBD-4482-9D0E-FA964C2E8A6F}" type="slidenum">
              <a:rPr lang="mn-MN"/>
              <a:pPr>
                <a:defRPr/>
              </a:pPr>
              <a:t>‹#›</a:t>
            </a:fld>
            <a:endParaRPr lang="mn-M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2"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2"/>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fld id="{4FA4BC8E-1429-478D-B2F6-8CD462E974EB}" type="datetime1">
              <a:rPr lang="mn-MN" smtClean="0"/>
              <a:t>2017-12-04</a:t>
            </a:fld>
            <a:endParaRPr lang="mn-MN"/>
          </a:p>
        </p:txBody>
      </p:sp>
      <p:sp>
        <p:nvSpPr>
          <p:cNvPr id="7"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8" name="Slide Number Placeholder 6"/>
          <p:cNvSpPr>
            <a:spLocks noGrp="1"/>
          </p:cNvSpPr>
          <p:nvPr>
            <p:ph type="sldNum" sz="quarter" idx="12"/>
          </p:nvPr>
        </p:nvSpPr>
        <p:spPr/>
        <p:txBody>
          <a:bodyPr/>
          <a:lstStyle>
            <a:lvl1pPr>
              <a:defRPr/>
            </a:lvl1pPr>
            <a:extLst/>
          </a:lstStyle>
          <a:p>
            <a:pPr>
              <a:defRPr/>
            </a:pPr>
            <a:fld id="{A3271407-6CA4-4A13-AC39-CA512743EED4}" type="slidenum">
              <a:rPr lang="mn-MN"/>
              <a:pPr>
                <a:defRPr/>
              </a:pPr>
              <a:t>‹#›</a:t>
            </a:fld>
            <a:endParaRPr lang="mn-M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90"/>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1"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6" descr="long khas.jpg"/>
          <p:cNvPicPr>
            <a:picLocks noChangeAspect="1"/>
          </p:cNvPicPr>
          <p:nvPr userDrawn="1"/>
        </p:nvPicPr>
        <p:blipFill>
          <a:blip r:embed="rId2" cstate="print"/>
          <a:srcRect/>
          <a:stretch>
            <a:fillRect/>
          </a:stretch>
        </p:blipFill>
        <p:spPr bwMode="auto">
          <a:xfrm>
            <a:off x="1" y="0"/>
            <a:ext cx="504825" cy="6858000"/>
          </a:xfrm>
          <a:prstGeom prst="rect">
            <a:avLst/>
          </a:prstGeom>
          <a:noFill/>
          <a:ln w="9525">
            <a:noFill/>
            <a:miter lim="800000"/>
            <a:headEnd/>
            <a:tailEnd/>
          </a:ln>
        </p:spPr>
      </p:pic>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5"/>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extLst/>
          </a:lstStyle>
          <a:p>
            <a:pPr>
              <a:defRPr/>
            </a:pPr>
            <a:fld id="{99066528-0F2E-4C55-8D90-3A036054739B}" type="datetime1">
              <a:rPr lang="mn-MN" smtClean="0"/>
              <a:t>2017-12-04</a:t>
            </a:fld>
            <a:endParaRPr lang="mn-MN"/>
          </a:p>
        </p:txBody>
      </p:sp>
      <p:sp>
        <p:nvSpPr>
          <p:cNvPr id="10" name="Footer Placeholder 5"/>
          <p:cNvSpPr>
            <a:spLocks noGrp="1"/>
          </p:cNvSpPr>
          <p:nvPr>
            <p:ph type="ftr" sz="quarter" idx="11"/>
          </p:nvPr>
        </p:nvSpPr>
        <p:spPr/>
        <p:txBody>
          <a:bodyPr/>
          <a:lstStyle>
            <a:lvl1pPr>
              <a:defRPr/>
            </a:lvl1pPr>
            <a:extLst/>
          </a:lstStyle>
          <a:p>
            <a:pPr>
              <a:defRPr/>
            </a:pPr>
            <a:r>
              <a:rPr lang="en-US" smtClean="0"/>
              <a:t>eKnow2014</a:t>
            </a:r>
            <a:endParaRPr lang="mn-MN"/>
          </a:p>
        </p:txBody>
      </p:sp>
      <p:sp>
        <p:nvSpPr>
          <p:cNvPr id="11" name="Slide Number Placeholder 6"/>
          <p:cNvSpPr>
            <a:spLocks noGrp="1"/>
          </p:cNvSpPr>
          <p:nvPr>
            <p:ph type="sldNum" sz="quarter" idx="12"/>
          </p:nvPr>
        </p:nvSpPr>
        <p:spPr/>
        <p:txBody>
          <a:bodyPr/>
          <a:lstStyle>
            <a:lvl1pPr>
              <a:defRPr/>
            </a:lvl1pPr>
            <a:extLst/>
          </a:lstStyle>
          <a:p>
            <a:pPr>
              <a:defRPr/>
            </a:pPr>
            <a:fld id="{34BDFFC6-41BD-4BAE-A525-030B468CB644}" type="slidenum">
              <a:rPr lang="mn-MN"/>
              <a:pPr>
                <a:defRPr/>
              </a:pPr>
              <a:t>‹#›</a:t>
            </a:fld>
            <a:endParaRPr lang="mn-M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2" name="Rectangle 11"/>
          <p:cNvSpPr/>
          <p:nvPr/>
        </p:nvSpPr>
        <p:spPr>
          <a:xfrm>
            <a:off x="1012826"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1" y="274638"/>
            <a:ext cx="7499350" cy="1143000"/>
          </a:xfrm>
          <a:prstGeom prst="rect">
            <a:avLst/>
          </a:prstGeom>
        </p:spPr>
        <p:txBody>
          <a:bodyPr anchor="ctr">
            <a:normAutofit/>
          </a:bodyPr>
          <a:lstStyle/>
          <a:p>
            <a:r>
              <a:rPr lang="en-US" smtClean="0"/>
              <a:t>Click to edit Master title style</a:t>
            </a:r>
            <a:endParaRPr lang="en-US"/>
          </a:p>
        </p:txBody>
      </p:sp>
      <p:sp>
        <p:nvSpPr>
          <p:cNvPr id="1028" name="Text Placeholder 8"/>
          <p:cNvSpPr>
            <a:spLocks noGrp="1"/>
          </p:cNvSpPr>
          <p:nvPr>
            <p:ph type="body" idx="1"/>
          </p:nvPr>
        </p:nvSpPr>
        <p:spPr bwMode="auto">
          <a:xfrm>
            <a:off x="1435101"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4FAA327B-985D-4CC6-9F9B-9A04F7F3B8F6}" type="datetime1">
              <a:rPr lang="mn-MN" smtClean="0"/>
              <a:t>2017-12-04</a:t>
            </a:fld>
            <a:endParaRPr lang="mn-M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mn-MN" dirty="0"/>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A11381AF-E13B-480D-B909-98169328A27E}" type="slidenum">
              <a:rPr lang="mn-MN"/>
              <a:pPr>
                <a:defRPr/>
              </a:pPr>
              <a:t>‹#›</a:t>
            </a:fld>
            <a:endParaRPr lang="mn-MN"/>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sc.liv.ac.uk/~martin/teaching/comp519/AJAX/ti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sc.liv.ac.uk/~martin/teaching/comp519/AJAX/timeTable.html" TargetMode="External"/><Relationship Id="rId2" Type="http://schemas.openxmlformats.org/officeDocument/2006/relationships/hyperlink" Target="http://www.csc.liv.ac.uk/~martin/teaching/comp519/AJAX/timeHTML.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csc.liv.ac.uk/~martin/teaching/comp519/NOTES/lec19XML.pp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csc.liv.ac.uk/~martin/teaching/comp519/AJAX/timeXM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sc.liv.ac.uk/~martin/teaching/comp519/AJAX/livesearch-fronten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csc.liv.ac.uk/~martin/teaching/comp519/AJAX/livesearch.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cgi.csc.liv.ac.uk/~martin/teaching/comp519/AJAX/livesearchDB.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9854" y="4365104"/>
            <a:ext cx="7614146" cy="2016224"/>
          </a:xfrm>
          <a:noFill/>
        </p:spPr>
        <p:txBody>
          <a:bodyPr>
            <a:normAutofit lnSpcReduction="10000"/>
          </a:bodyPr>
          <a:lstStyle/>
          <a:p>
            <a:pPr eaLnBrk="1" fontAlgn="auto" hangingPunct="1">
              <a:spcAft>
                <a:spcPts val="0"/>
              </a:spcAft>
              <a:defRPr/>
            </a:pPr>
            <a:r>
              <a:rPr lang="mn-MN" sz="1400" b="1" dirty="0" smtClean="0">
                <a:solidFill>
                  <a:schemeClr val="tx1">
                    <a:lumMod val="65000"/>
                    <a:lumOff val="35000"/>
                  </a:schemeClr>
                </a:solidFill>
              </a:rPr>
              <a:t>Ганболдын АМАРСАНАА</a:t>
            </a:r>
            <a:endParaRPr lang="mn-MN" sz="1400" b="1" baseline="30000" dirty="0" smtClean="0">
              <a:solidFill>
                <a:schemeClr val="tx1">
                  <a:lumMod val="65000"/>
                  <a:lumOff val="35000"/>
                </a:schemeClr>
              </a:solidFill>
            </a:endParaRPr>
          </a:p>
          <a:p>
            <a:pPr eaLnBrk="1" fontAlgn="auto" hangingPunct="1">
              <a:spcBef>
                <a:spcPts val="0"/>
              </a:spcBef>
              <a:spcAft>
                <a:spcPts val="0"/>
              </a:spcAft>
              <a:defRPr/>
            </a:pPr>
            <a:endParaRPr lang="mn-MN" sz="900" dirty="0">
              <a:solidFill>
                <a:schemeClr val="tx1">
                  <a:lumMod val="65000"/>
                  <a:lumOff val="35000"/>
                </a:schemeClr>
              </a:solidFill>
            </a:endParaRPr>
          </a:p>
          <a:p>
            <a:pPr eaLnBrk="1" fontAlgn="auto" hangingPunct="1">
              <a:spcBef>
                <a:spcPts val="0"/>
              </a:spcBef>
              <a:spcAft>
                <a:spcPts val="0"/>
              </a:spcAft>
              <a:defRPr/>
            </a:pPr>
            <a:endParaRPr lang="mn-MN" sz="500" cap="all" dirty="0" smtClean="0">
              <a:solidFill>
                <a:schemeClr val="tx1">
                  <a:lumMod val="65000"/>
                  <a:lumOff val="35000"/>
                </a:schemeClr>
              </a:solidFill>
            </a:endParaRPr>
          </a:p>
          <a:p>
            <a:pPr eaLnBrk="1" fontAlgn="auto" hangingPunct="1">
              <a:spcBef>
                <a:spcPts val="0"/>
              </a:spcBef>
              <a:spcAft>
                <a:spcPts val="0"/>
              </a:spcAft>
              <a:defRPr/>
            </a:pPr>
            <a:r>
              <a:rPr lang="mn-MN" sz="1200" b="1" cap="all" dirty="0" smtClean="0">
                <a:solidFill>
                  <a:schemeClr val="tx1">
                    <a:lumMod val="65000"/>
                    <a:lumOff val="35000"/>
                  </a:schemeClr>
                </a:solidFill>
              </a:rPr>
              <a:t>Мэдээлэл, компьютерийн ухааны тэнхим</a:t>
            </a:r>
            <a:endParaRPr lang="mn-MN" sz="1200" b="1" cap="all" dirty="0">
              <a:solidFill>
                <a:schemeClr val="tx1">
                  <a:lumMod val="65000"/>
                  <a:lumOff val="35000"/>
                </a:schemeClr>
              </a:solidFill>
            </a:endParaRPr>
          </a:p>
          <a:p>
            <a:pPr eaLnBrk="1" fontAlgn="auto" hangingPunct="1">
              <a:spcBef>
                <a:spcPts val="0"/>
              </a:spcBef>
              <a:spcAft>
                <a:spcPts val="0"/>
              </a:spcAft>
              <a:defRPr/>
            </a:pPr>
            <a:r>
              <a:rPr lang="mn-MN" sz="1200" b="1" dirty="0" smtClean="0">
                <a:solidFill>
                  <a:schemeClr val="tx1">
                    <a:lumMod val="65000"/>
                    <a:lumOff val="35000"/>
                  </a:schemeClr>
                </a:solidFill>
              </a:rPr>
              <a:t>МУИС, Хэрэглээний шинжлэх ухаан инженерчлэлийн сургууль</a:t>
            </a:r>
            <a:endParaRPr lang="en-US" sz="1200" b="1" dirty="0" smtClean="0">
              <a:solidFill>
                <a:schemeClr val="tx1">
                  <a:lumMod val="65000"/>
                  <a:lumOff val="35000"/>
                </a:schemeClr>
              </a:solidFill>
            </a:endParaRPr>
          </a:p>
          <a:p>
            <a:pPr eaLnBrk="1" fontAlgn="auto" hangingPunct="1">
              <a:spcBef>
                <a:spcPts val="0"/>
              </a:spcBef>
              <a:spcAft>
                <a:spcPts val="0"/>
              </a:spcAft>
              <a:defRPr/>
            </a:pPr>
            <a:r>
              <a:rPr lang="en-US" sz="1200" dirty="0" smtClean="0">
                <a:solidFill>
                  <a:schemeClr val="tx1">
                    <a:lumMod val="65000"/>
                    <a:lumOff val="35000"/>
                  </a:schemeClr>
                </a:solidFill>
              </a:rPr>
              <a:t>amarsanaag@num.edu.mn</a:t>
            </a:r>
          </a:p>
          <a:p>
            <a:pPr eaLnBrk="1" fontAlgn="auto" hangingPunct="1">
              <a:spcBef>
                <a:spcPts val="0"/>
              </a:spcBef>
              <a:spcAft>
                <a:spcPts val="0"/>
              </a:spcAft>
              <a:defRPr/>
            </a:pPr>
            <a:endParaRPr lang="en-US" sz="1200" cap="all" dirty="0" smtClean="0">
              <a:solidFill>
                <a:schemeClr val="tx1">
                  <a:lumMod val="65000"/>
                  <a:lumOff val="35000"/>
                </a:schemeClr>
              </a:solidFill>
            </a:endParaRPr>
          </a:p>
          <a:p>
            <a:pPr eaLnBrk="1" fontAlgn="auto" hangingPunct="1">
              <a:spcBef>
                <a:spcPts val="0"/>
              </a:spcBef>
              <a:spcAft>
                <a:spcPts val="0"/>
              </a:spcAft>
              <a:defRPr/>
            </a:pPr>
            <a:endParaRPr lang="mn-MN" sz="1200" dirty="0" smtClean="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endParaRPr lang="mn-MN" sz="1200" dirty="0">
              <a:solidFill>
                <a:schemeClr val="tx1">
                  <a:lumMod val="65000"/>
                  <a:lumOff val="35000"/>
                </a:schemeClr>
              </a:solidFill>
            </a:endParaRPr>
          </a:p>
          <a:p>
            <a:pPr eaLnBrk="1" fontAlgn="auto" hangingPunct="1">
              <a:spcBef>
                <a:spcPts val="0"/>
              </a:spcBef>
              <a:spcAft>
                <a:spcPts val="0"/>
              </a:spcAft>
              <a:defRPr/>
            </a:pPr>
            <a:r>
              <a:rPr lang="en-US" sz="1050" dirty="0">
                <a:solidFill>
                  <a:schemeClr val="tx1">
                    <a:lumMod val="65000"/>
                    <a:lumOff val="35000"/>
                  </a:schemeClr>
                </a:solidFill>
              </a:rPr>
              <a:t>ICSI301 </a:t>
            </a:r>
            <a:r>
              <a:rPr lang="mn-MN" sz="1050" dirty="0">
                <a:solidFill>
                  <a:schemeClr val="tx1">
                    <a:lumMod val="65000"/>
                    <a:lumOff val="35000"/>
                  </a:schemeClr>
                </a:solidFill>
              </a:rPr>
              <a:t>Вэб програмчлал</a:t>
            </a:r>
          </a:p>
          <a:p>
            <a:pPr eaLnBrk="1" fontAlgn="auto" hangingPunct="1">
              <a:spcBef>
                <a:spcPts val="0"/>
              </a:spcBef>
              <a:spcAft>
                <a:spcPts val="0"/>
              </a:spcAft>
              <a:defRPr/>
            </a:pPr>
            <a:r>
              <a:rPr lang="mn-MN" sz="1000" dirty="0">
                <a:solidFill>
                  <a:schemeClr val="tx1">
                    <a:lumMod val="65000"/>
                    <a:lumOff val="35000"/>
                  </a:schemeClr>
                </a:solidFill>
              </a:rPr>
              <a:t>201</a:t>
            </a:r>
            <a:r>
              <a:rPr lang="en-US" sz="1000" dirty="0">
                <a:solidFill>
                  <a:schemeClr val="tx1">
                    <a:lumMod val="65000"/>
                    <a:lumOff val="35000"/>
                  </a:schemeClr>
                </a:solidFill>
              </a:rPr>
              <a:t>6</a:t>
            </a:r>
            <a:r>
              <a:rPr lang="mn-MN" sz="1000" dirty="0">
                <a:solidFill>
                  <a:schemeClr val="tx1">
                    <a:lumMod val="65000"/>
                    <a:lumOff val="35000"/>
                  </a:schemeClr>
                </a:solidFill>
              </a:rPr>
              <a:t> оны Хавар</a:t>
            </a:r>
            <a:endParaRPr lang="en-US" sz="1000" dirty="0">
              <a:solidFill>
                <a:schemeClr val="tx1">
                  <a:lumMod val="65000"/>
                  <a:lumOff val="35000"/>
                </a:schemeClr>
              </a:solidFill>
            </a:endParaRPr>
          </a:p>
          <a:p>
            <a:pPr eaLnBrk="1" fontAlgn="auto" hangingPunct="1">
              <a:spcBef>
                <a:spcPts val="0"/>
              </a:spcBef>
              <a:spcAft>
                <a:spcPts val="0"/>
              </a:spcAft>
              <a:defRPr/>
            </a:pPr>
            <a:endParaRPr lang="en-US" sz="1100" dirty="0">
              <a:solidFill>
                <a:schemeClr val="tx1">
                  <a:lumMod val="75000"/>
                  <a:lumOff val="25000"/>
                </a:schemeClr>
              </a:solidFill>
            </a:endParaRPr>
          </a:p>
          <a:p>
            <a:pPr eaLnBrk="1" fontAlgn="auto" hangingPunct="1">
              <a:spcAft>
                <a:spcPts val="0"/>
              </a:spcAft>
              <a:defRPr/>
            </a:pPr>
            <a:endParaRPr lang="mn-MN" sz="1400" dirty="0">
              <a:solidFill>
                <a:schemeClr val="accent1">
                  <a:lumMod val="50000"/>
                </a:schemeClr>
              </a:solidFill>
            </a:endParaRPr>
          </a:p>
        </p:txBody>
      </p:sp>
      <p:cxnSp>
        <p:nvCxnSpPr>
          <p:cNvPr id="5" name="Straight Connector 4"/>
          <p:cNvCxnSpPr/>
          <p:nvPr/>
        </p:nvCxnSpPr>
        <p:spPr>
          <a:xfrm>
            <a:off x="1619672" y="4653136"/>
            <a:ext cx="5922466"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nvSpPr>
        <p:spPr>
          <a:xfrm>
            <a:off x="1529854" y="2420888"/>
            <a:ext cx="7614146" cy="743503"/>
          </a:xfrm>
          <a:prstGeom prst="rect">
            <a:avLst/>
          </a:prstGeom>
          <a:solidFill>
            <a:schemeClr val="accent1">
              <a:alpha val="51000"/>
            </a:schemeClr>
          </a:solidFill>
        </p:spPr>
        <p:txBody>
          <a:bodyPr anchor="t">
            <a:noAutofit/>
          </a:bodyPr>
          <a:lstStyle>
            <a:lvl1pPr algn="l" rtl="0" eaLnBrk="0" fontAlgn="base" hangingPunct="0">
              <a:lnSpc>
                <a:spcPts val="4500"/>
              </a:lnSpc>
              <a:spcBef>
                <a:spcPct val="0"/>
              </a:spcBef>
              <a:spcAft>
                <a:spcPct val="0"/>
              </a:spcAft>
              <a:buNone/>
              <a:defRPr sz="4000" b="1" kern="1200" cap="all">
                <a:solidFill>
                  <a:srgbClr val="572314"/>
                </a:solidFill>
                <a:effectLst>
                  <a:outerShdw blurRad="50000" dist="30000" dir="5400000" algn="tl" rotWithShape="0">
                    <a:srgbClr val="000000">
                      <a:alpha val="30000"/>
                    </a:srgbClr>
                  </a:outerShdw>
                </a:effectLst>
                <a:latin typeface="Segoe UI (Headings)"/>
                <a:ea typeface="+mj-ea"/>
                <a:cs typeface="+mj-cs"/>
              </a:defRPr>
            </a:lvl1pPr>
            <a:lvl2pPr algn="l" rtl="0" eaLnBrk="0" fontAlgn="base" hangingPunct="0">
              <a:spcBef>
                <a:spcPct val="0"/>
              </a:spcBef>
              <a:spcAft>
                <a:spcPct val="0"/>
              </a:spcAft>
              <a:defRPr sz="4300">
                <a:solidFill>
                  <a:srgbClr val="572314"/>
                </a:solidFill>
                <a:latin typeface="Droid Sans" pitchFamily="34" charset="0"/>
              </a:defRPr>
            </a:lvl2pPr>
            <a:lvl3pPr algn="l" rtl="0" eaLnBrk="0" fontAlgn="base" hangingPunct="0">
              <a:spcBef>
                <a:spcPct val="0"/>
              </a:spcBef>
              <a:spcAft>
                <a:spcPct val="0"/>
              </a:spcAft>
              <a:defRPr sz="4300">
                <a:solidFill>
                  <a:srgbClr val="572314"/>
                </a:solidFill>
                <a:latin typeface="Droid Sans" pitchFamily="34" charset="0"/>
              </a:defRPr>
            </a:lvl3pPr>
            <a:lvl4pPr algn="l" rtl="0" eaLnBrk="0" fontAlgn="base" hangingPunct="0">
              <a:spcBef>
                <a:spcPct val="0"/>
              </a:spcBef>
              <a:spcAft>
                <a:spcPct val="0"/>
              </a:spcAft>
              <a:defRPr sz="4300">
                <a:solidFill>
                  <a:srgbClr val="572314"/>
                </a:solidFill>
                <a:latin typeface="Droid Sans" pitchFamily="34" charset="0"/>
              </a:defRPr>
            </a:lvl4pPr>
            <a:lvl5pPr algn="l" rtl="0" eaLnBrk="0" fontAlgn="base" hangingPunct="0">
              <a:spcBef>
                <a:spcPct val="0"/>
              </a:spcBef>
              <a:spcAft>
                <a:spcPct val="0"/>
              </a:spcAft>
              <a:defRPr sz="4300">
                <a:solidFill>
                  <a:srgbClr val="572314"/>
                </a:solidFill>
                <a:latin typeface="Droid Sans" pitchFamily="34" charset="0"/>
              </a:defRPr>
            </a:lvl5pPr>
            <a:lvl6pPr marL="457200" algn="l" rtl="0" fontAlgn="base">
              <a:spcBef>
                <a:spcPct val="0"/>
              </a:spcBef>
              <a:spcAft>
                <a:spcPct val="0"/>
              </a:spcAft>
              <a:defRPr sz="4300">
                <a:solidFill>
                  <a:srgbClr val="572314"/>
                </a:solidFill>
                <a:latin typeface="Corbel" pitchFamily="34" charset="0"/>
              </a:defRPr>
            </a:lvl6pPr>
            <a:lvl7pPr marL="914400" algn="l" rtl="0" fontAlgn="base">
              <a:spcBef>
                <a:spcPct val="0"/>
              </a:spcBef>
              <a:spcAft>
                <a:spcPct val="0"/>
              </a:spcAft>
              <a:defRPr sz="4300">
                <a:solidFill>
                  <a:srgbClr val="572314"/>
                </a:solidFill>
                <a:latin typeface="Corbel" pitchFamily="34" charset="0"/>
              </a:defRPr>
            </a:lvl7pPr>
            <a:lvl8pPr marL="1371600" algn="l" rtl="0" fontAlgn="base">
              <a:spcBef>
                <a:spcPct val="0"/>
              </a:spcBef>
              <a:spcAft>
                <a:spcPct val="0"/>
              </a:spcAft>
              <a:defRPr sz="4300">
                <a:solidFill>
                  <a:srgbClr val="572314"/>
                </a:solidFill>
                <a:latin typeface="Corbel" pitchFamily="34" charset="0"/>
              </a:defRPr>
            </a:lvl8pPr>
            <a:lvl9pPr marL="1828800" algn="l" rtl="0" fontAlgn="base">
              <a:spcBef>
                <a:spcPct val="0"/>
              </a:spcBef>
              <a:spcAft>
                <a:spcPct val="0"/>
              </a:spcAft>
              <a:defRPr sz="4300">
                <a:solidFill>
                  <a:srgbClr val="572314"/>
                </a:solidFill>
                <a:latin typeface="Corbel" pitchFamily="34" charset="0"/>
              </a:defRPr>
            </a:lvl9pPr>
            <a:extLst/>
          </a:lstStyle>
          <a:p>
            <a:r>
              <a:rPr lang="en-US" sz="2800" cap="small" dirty="0">
                <a:solidFill>
                  <a:schemeClr val="accent1">
                    <a:lumMod val="50000"/>
                  </a:schemeClr>
                </a:solidFill>
                <a:effectLst/>
                <a:latin typeface="Segoe UI Semibold" panose="020B0702040204020203" pitchFamily="34" charset="0"/>
                <a:cs typeface="Segoe UI Semibold" panose="020B0702040204020203" pitchFamily="34" charset="0"/>
              </a:rPr>
              <a:t>AJAX (Asynchronous JavaScript and XML)</a:t>
            </a:r>
            <a:endParaRPr lang="mn-MN" sz="2800" cap="small" dirty="0">
              <a:solidFill>
                <a:schemeClr val="accent1">
                  <a:lumMod val="50000"/>
                </a:schemeClr>
              </a:solidFill>
              <a:effectLst/>
              <a:latin typeface="Segoe UI Semibold" panose="020B0702040204020203" pitchFamily="34" charset="0"/>
              <a:cs typeface="Segoe UI Semibold" panose="020B07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The </a:t>
            </a:r>
            <a:r>
              <a:rPr lang="en-GB" dirty="0" err="1"/>
              <a:t>XMLHttpRequest</a:t>
            </a:r>
            <a:r>
              <a:rPr lang="en-GB" dirty="0"/>
              <a:t> object (cont.)</a:t>
            </a:r>
          </a:p>
        </p:txBody>
      </p:sp>
      <p:sp>
        <p:nvSpPr>
          <p:cNvPr id="9219" name="Rectangle 3"/>
          <p:cNvSpPr>
            <a:spLocks noGrp="1" noChangeArrowheads="1"/>
          </p:cNvSpPr>
          <p:nvPr>
            <p:ph type="body" idx="1"/>
          </p:nvPr>
        </p:nvSpPr>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Microsoft Internet Explorer implements this object using its proprietary ActiveX technology.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This </a:t>
            </a:r>
            <a:r>
              <a:rPr lang="en-GB" sz="1800" dirty="0" smtClean="0">
                <a:latin typeface="Roboto" panose="02000000000000000000" pitchFamily="2" charset="0"/>
                <a:ea typeface="Roboto" panose="02000000000000000000" pitchFamily="2" charset="0"/>
                <a:cs typeface="Roboto" panose="02000000000000000000" pitchFamily="2" charset="0"/>
              </a:rPr>
              <a:t>requires a different syntax for creating the object (and can also depend upon the particular version of Internet Explorer being used).  </a:t>
            </a:r>
          </a:p>
          <a:p>
            <a:pPr eaLnBrk="1" hangingPunct="1"/>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To handle different types of browsers, we use the </a:t>
            </a:r>
          </a:p>
          <a:p>
            <a:pPr eaLnBrk="1" hangingPunct="1">
              <a:buFontTx/>
              <a:buNone/>
            </a:pPr>
            <a:r>
              <a:rPr lang="en-GB" sz="1400" dirty="0" smtClean="0">
                <a:latin typeface="Consolas" panose="020B0609020204030204" pitchFamily="49" charset="0"/>
                <a:ea typeface="Roboto" panose="02000000000000000000" pitchFamily="2" charset="0"/>
                <a:cs typeface="Roboto" panose="02000000000000000000" pitchFamily="2" charset="0"/>
              </a:rPr>
              <a:t>        try { . . . } catch (error) { . . . }</a:t>
            </a:r>
            <a:r>
              <a:rPr lang="en-GB" sz="1800" dirty="0" smtClean="0">
                <a:latin typeface="Consolas" panose="020B0609020204030204" pitchFamily="49" charset="0"/>
                <a:ea typeface="Roboto" panose="02000000000000000000" pitchFamily="2" charset="0"/>
                <a:cs typeface="Roboto" panose="02000000000000000000" pitchFamily="2" charset="0"/>
              </a:rPr>
              <a:t> </a:t>
            </a:r>
          </a:p>
          <a:p>
            <a:pPr eaLnBrk="1" hangingPunct="1">
              <a:buFontTx/>
              <a:buNone/>
            </a:pPr>
            <a:r>
              <a:rPr lang="en-GB" sz="1800" dirty="0" smtClean="0">
                <a:latin typeface="Roboto" panose="02000000000000000000" pitchFamily="2" charset="0"/>
                <a:ea typeface="Roboto" panose="02000000000000000000" pitchFamily="2" charset="0"/>
                <a:cs typeface="Roboto" panose="02000000000000000000" pitchFamily="2" charset="0"/>
              </a:rPr>
              <a:t>     </a:t>
            </a:r>
            <a:r>
              <a:rPr lang="en-GB" sz="1800" dirty="0" smtClean="0">
                <a:latin typeface="Roboto" panose="02000000000000000000" pitchFamily="2" charset="0"/>
                <a:ea typeface="Roboto" panose="02000000000000000000" pitchFamily="2" charset="0"/>
                <a:cs typeface="Roboto" panose="02000000000000000000" pitchFamily="2" charset="0"/>
              </a:rPr>
              <a:t>format</a:t>
            </a:r>
            <a:r>
              <a:rPr lang="en-GB" sz="1800" dirty="0" smtClean="0">
                <a:latin typeface="Roboto" panose="02000000000000000000" pitchFamily="2" charset="0"/>
                <a:ea typeface="Roboto" panose="02000000000000000000" pitchFamily="2" charset="0"/>
                <a:cs typeface="Roboto" panose="02000000000000000000" pitchFamily="2" charset="0"/>
              </a:rPr>
              <a:t>.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The </a:t>
            </a:r>
            <a:r>
              <a:rPr lang="en-GB" sz="1600" dirty="0" smtClean="0">
                <a:latin typeface="Roboto" panose="02000000000000000000" pitchFamily="2" charset="0"/>
                <a:ea typeface="Roboto" panose="02000000000000000000" pitchFamily="2" charset="0"/>
                <a:cs typeface="Roboto" panose="02000000000000000000" pitchFamily="2" charset="0"/>
              </a:rPr>
              <a:t>“try” section attempts to execute some </a:t>
            </a:r>
            <a:r>
              <a:rPr lang="en-GB" sz="1600" dirty="0" err="1" smtClean="0">
                <a:latin typeface="Roboto" panose="02000000000000000000" pitchFamily="2" charset="0"/>
                <a:ea typeface="Roboto" panose="02000000000000000000" pitchFamily="2" charset="0"/>
                <a:cs typeface="Roboto" panose="02000000000000000000" pitchFamily="2" charset="0"/>
              </a:rPr>
              <a:t>JavaScipt</a:t>
            </a:r>
            <a:r>
              <a:rPr lang="en-GB" sz="1600" dirty="0" smtClean="0">
                <a:latin typeface="Roboto" panose="02000000000000000000" pitchFamily="2" charset="0"/>
                <a:ea typeface="Roboto" panose="02000000000000000000" pitchFamily="2" charset="0"/>
                <a:cs typeface="Roboto" panose="02000000000000000000" pitchFamily="2" charset="0"/>
              </a:rPr>
              <a:t> code.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If </a:t>
            </a:r>
            <a:r>
              <a:rPr lang="en-GB" sz="1600" dirty="0" smtClean="0">
                <a:latin typeface="Roboto" panose="02000000000000000000" pitchFamily="2" charset="0"/>
                <a:ea typeface="Roboto" panose="02000000000000000000" pitchFamily="2" charset="0"/>
                <a:cs typeface="Roboto" panose="02000000000000000000" pitchFamily="2" charset="0"/>
              </a:rPr>
              <a:t>an error occurs, the “catch” section is used to intervene before the error crashes the JavaScript (either to indicate an error has happened, or to attempt something else).  </a:t>
            </a:r>
          </a:p>
          <a:p>
            <a:pPr eaLnBrk="1" hangingPunct="1">
              <a:buFontTx/>
              <a:buNone/>
            </a:pP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To create one of these objects we can use a sequence of </a:t>
            </a:r>
            <a:r>
              <a:rPr lang="en-GB" sz="1800" dirty="0" smtClean="0">
                <a:latin typeface="Consolas" panose="020B0609020204030204" pitchFamily="49" charset="0"/>
                <a:ea typeface="Roboto" panose="02000000000000000000" pitchFamily="2" charset="0"/>
                <a:cs typeface="Roboto" panose="02000000000000000000" pitchFamily="2" charset="0"/>
              </a:rPr>
              <a:t>try. . . catch </a:t>
            </a:r>
            <a:r>
              <a:rPr lang="en-GB" sz="1800" dirty="0" smtClean="0">
                <a:latin typeface="Roboto" panose="02000000000000000000" pitchFamily="2" charset="0"/>
                <a:ea typeface="Roboto" panose="02000000000000000000" pitchFamily="2" charset="0"/>
                <a:cs typeface="Roboto" panose="02000000000000000000" pitchFamily="2" charset="0"/>
              </a:rPr>
              <a:t>blocks, attempting different ways to create an </a:t>
            </a:r>
            <a:r>
              <a:rPr lang="en-GB" sz="1600" dirty="0" err="1" smtClean="0">
                <a:latin typeface="Roboto" panose="02000000000000000000" pitchFamily="2" charset="0"/>
                <a:ea typeface="Roboto" panose="02000000000000000000" pitchFamily="2" charset="0"/>
                <a:cs typeface="Roboto" panose="02000000000000000000" pitchFamily="2" charset="0"/>
              </a:rPr>
              <a:t>XMLHttpRequest</a:t>
            </a:r>
            <a:r>
              <a:rPr lang="en-GB" sz="1800" dirty="0" smtClean="0">
                <a:latin typeface="Roboto" panose="02000000000000000000" pitchFamily="2" charset="0"/>
                <a:ea typeface="Roboto" panose="02000000000000000000" pitchFamily="2" charset="0"/>
                <a:cs typeface="Roboto" panose="02000000000000000000" pitchFamily="2" charset="0"/>
              </a:rPr>
              <a:t> object.  </a:t>
            </a:r>
          </a:p>
          <a:p>
            <a:pPr eaLnBrk="1" hangingPunct="1"/>
            <a:endParaRPr lang="en-GB" sz="1800" dirty="0" smtClean="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3320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1143000"/>
          </a:xfrm>
        </p:spPr>
        <p:txBody>
          <a:bodyPr/>
          <a:lstStyle/>
          <a:p>
            <a:pPr eaLnBrk="1" hangingPunct="1"/>
            <a:r>
              <a:rPr lang="en-GB" dirty="0"/>
              <a:t>The </a:t>
            </a:r>
            <a:r>
              <a:rPr lang="en-GB" dirty="0" err="1"/>
              <a:t>XMLHttpRequest</a:t>
            </a:r>
            <a:r>
              <a:rPr lang="en-GB" dirty="0"/>
              <a:t> object (cont.)</a:t>
            </a:r>
          </a:p>
        </p:txBody>
      </p:sp>
      <p:sp>
        <p:nvSpPr>
          <p:cNvPr id="10243" name="Rectangle 3"/>
          <p:cNvSpPr>
            <a:spLocks noGrp="1" noChangeArrowheads="1"/>
          </p:cNvSpPr>
          <p:nvPr>
            <p:ph type="body" idx="1"/>
          </p:nvPr>
        </p:nvSpPr>
        <p:spPr>
          <a:xfrm>
            <a:off x="611560" y="982216"/>
            <a:ext cx="7704856" cy="4967064"/>
          </a:xfrm>
          <a:solidFill>
            <a:schemeClr val="bg1"/>
          </a:solidFill>
          <a:ln w="19050">
            <a:solidFill>
              <a:schemeClr val="tx1"/>
            </a:solidFill>
          </a:ln>
        </p:spPr>
        <p:txBody>
          <a:bodyPr/>
          <a:lstStyle/>
          <a:p>
            <a:pPr eaLnBrk="1" hangingPunct="1">
              <a:lnSpc>
                <a:spcPct val="80000"/>
              </a:lnSpc>
              <a:buNone/>
            </a:pPr>
            <a:r>
              <a:rPr lang="en-GB" sz="1200" b="1" dirty="0" smtClean="0">
                <a:latin typeface="Consolas" panose="020B0609020204030204" pitchFamily="49" charset="0"/>
              </a:rPr>
              <a:t>function </a:t>
            </a:r>
            <a:r>
              <a:rPr lang="en-GB" sz="1200" b="1" dirty="0" err="1" smtClean="0">
                <a:latin typeface="Consolas" panose="020B0609020204030204" pitchFamily="49" charset="0"/>
              </a:rPr>
              <a:t>getXMLHttpRequest</a:t>
            </a: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This function attempts to get an Ajax request object by trying</a:t>
            </a:r>
          </a:p>
          <a:p>
            <a:pPr eaLnBrk="1" hangingPunct="1">
              <a:lnSpc>
                <a:spcPct val="80000"/>
              </a:lnSpc>
              <a:buFontTx/>
              <a:buNone/>
            </a:pPr>
            <a:r>
              <a:rPr lang="en-GB" sz="1200" b="1" dirty="0" smtClean="0">
                <a:latin typeface="Consolas" panose="020B0609020204030204" pitchFamily="49" charset="0"/>
              </a:rPr>
              <a:t>     a few different methods for different browsers.  */</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var</a:t>
            </a:r>
            <a:r>
              <a:rPr lang="en-GB" sz="1200" b="1" dirty="0" smtClean="0">
                <a:latin typeface="Consolas" panose="020B0609020204030204" pitchFamily="49" charset="0"/>
              </a:rPr>
              <a:t> request, err;</a:t>
            </a:r>
          </a:p>
          <a:p>
            <a:pPr eaLnBrk="1" hangingPunct="1">
              <a:lnSpc>
                <a:spcPct val="80000"/>
              </a:lnSpc>
              <a:buFontTx/>
              <a:buNone/>
            </a:pPr>
            <a:r>
              <a:rPr lang="en-GB" sz="1200" b="1" dirty="0" smtClean="0">
                <a:latin typeface="Consolas" panose="020B0609020204030204" pitchFamily="49" charset="0"/>
              </a:rPr>
              <a:t>   try {</a:t>
            </a:r>
          </a:p>
          <a:p>
            <a:pPr eaLnBrk="1" hangingPunct="1">
              <a:lnSpc>
                <a:spcPct val="80000"/>
              </a:lnSpc>
              <a:buFontTx/>
              <a:buNone/>
            </a:pPr>
            <a:r>
              <a:rPr lang="en-GB" sz="1200" b="1" dirty="0" smtClean="0">
                <a:latin typeface="Consolas" panose="020B0609020204030204" pitchFamily="49" charset="0"/>
              </a:rPr>
              <a:t>     request = new </a:t>
            </a:r>
            <a:r>
              <a:rPr lang="en-GB" sz="1200" b="1" dirty="0" err="1" smtClean="0">
                <a:latin typeface="Consolas" panose="020B0609020204030204" pitchFamily="49" charset="0"/>
              </a:rPr>
              <a:t>XMLHttpRequest</a:t>
            </a:r>
            <a:r>
              <a:rPr lang="en-GB" sz="1200" b="1" dirty="0" smtClean="0">
                <a:latin typeface="Consolas" panose="020B0609020204030204" pitchFamily="49" charset="0"/>
              </a:rPr>
              <a:t>();   // Firefox, Safari, Opera, etc.</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catch(err) {</a:t>
            </a:r>
          </a:p>
          <a:p>
            <a:pPr eaLnBrk="1" hangingPunct="1">
              <a:lnSpc>
                <a:spcPct val="80000"/>
              </a:lnSpc>
              <a:buFontTx/>
              <a:buNone/>
            </a:pPr>
            <a:r>
              <a:rPr lang="en-GB" sz="1200" b="1" dirty="0" smtClean="0">
                <a:latin typeface="Consolas" panose="020B0609020204030204" pitchFamily="49" charset="0"/>
              </a:rPr>
              <a:t>       try {             //  first attempt for Internet Explorer</a:t>
            </a:r>
          </a:p>
          <a:p>
            <a:pPr eaLnBrk="1" hangingPunct="1">
              <a:lnSpc>
                <a:spcPct val="80000"/>
              </a:lnSpc>
              <a:buFontTx/>
              <a:buNone/>
            </a:pPr>
            <a:r>
              <a:rPr lang="en-GB" sz="1200" b="1" dirty="0" smtClean="0">
                <a:latin typeface="Consolas" panose="020B0609020204030204" pitchFamily="49" charset="0"/>
              </a:rPr>
              <a:t>          request = new </a:t>
            </a:r>
            <a:r>
              <a:rPr lang="en-GB" sz="1200" b="1" dirty="0" err="1" smtClean="0">
                <a:latin typeface="Consolas" panose="020B0609020204030204" pitchFamily="49" charset="0"/>
              </a:rPr>
              <a:t>ActiveXObject</a:t>
            </a:r>
            <a:r>
              <a:rPr lang="en-GB" sz="1200" b="1" dirty="0" smtClean="0">
                <a:latin typeface="Consolas" panose="020B0609020204030204" pitchFamily="49" charset="0"/>
              </a:rPr>
              <a:t>("MSXML2.XMLHttp.6.0");</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catch (err) {</a:t>
            </a:r>
          </a:p>
          <a:p>
            <a:pPr eaLnBrk="1" hangingPunct="1">
              <a:lnSpc>
                <a:spcPct val="80000"/>
              </a:lnSpc>
              <a:buFontTx/>
              <a:buNone/>
            </a:pPr>
            <a:r>
              <a:rPr lang="en-GB" sz="1200" b="1" dirty="0" smtClean="0">
                <a:latin typeface="Consolas" panose="020B0609020204030204" pitchFamily="49" charset="0"/>
              </a:rPr>
              <a:t>                      try {    //  second attempt for Internet Explorer</a:t>
            </a:r>
          </a:p>
          <a:p>
            <a:pPr eaLnBrk="1" hangingPunct="1">
              <a:lnSpc>
                <a:spcPct val="80000"/>
              </a:lnSpc>
              <a:buFontTx/>
              <a:buNone/>
            </a:pPr>
            <a:r>
              <a:rPr lang="en-GB" sz="1200" b="1" dirty="0" smtClean="0">
                <a:latin typeface="Consolas" panose="020B0609020204030204" pitchFamily="49" charset="0"/>
              </a:rPr>
              <a:t>                        request = new </a:t>
            </a:r>
            <a:r>
              <a:rPr lang="en-GB" sz="1200" b="1" dirty="0" err="1" smtClean="0">
                <a:latin typeface="Consolas" panose="020B0609020204030204" pitchFamily="49" charset="0"/>
              </a:rPr>
              <a:t>ActiveXObject</a:t>
            </a:r>
            <a:r>
              <a:rPr lang="en-GB" sz="1200" b="1" dirty="0" smtClean="0">
                <a:latin typeface="Consolas" panose="020B0609020204030204" pitchFamily="49" charset="0"/>
              </a:rPr>
              <a:t>("MSXML2.XMLHttp.3.0");</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catch (err) {</a:t>
            </a:r>
          </a:p>
          <a:p>
            <a:pPr eaLnBrk="1" hangingPunct="1">
              <a:lnSpc>
                <a:spcPct val="80000"/>
              </a:lnSpc>
              <a:buFontTx/>
              <a:buNone/>
            </a:pPr>
            <a:r>
              <a:rPr lang="en-GB" sz="1200" b="1" dirty="0" smtClean="0">
                <a:latin typeface="Consolas" panose="020B0609020204030204" pitchFamily="49" charset="0"/>
              </a:rPr>
              <a:t>                        request = false;  // oops, can’t create one!  </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return request;  </a:t>
            </a:r>
          </a:p>
          <a:p>
            <a:pPr eaLnBrk="1" hangingPunct="1">
              <a:lnSpc>
                <a:spcPct val="80000"/>
              </a:lnSpc>
              <a:buFontTx/>
              <a:buNone/>
            </a:pPr>
            <a:r>
              <a:rPr lang="en-GB" sz="1200" b="1" dirty="0" smtClean="0">
                <a:latin typeface="Consolas" panose="020B0609020204030204" pitchFamily="49" charset="0"/>
              </a:rPr>
              <a:t>}</a:t>
            </a:r>
          </a:p>
        </p:txBody>
      </p:sp>
      <p:sp>
        <p:nvSpPr>
          <p:cNvPr id="2" name="Rectangle 1"/>
          <p:cNvSpPr/>
          <p:nvPr/>
        </p:nvSpPr>
        <p:spPr>
          <a:xfrm>
            <a:off x="683568" y="6093296"/>
            <a:ext cx="7776864" cy="535531"/>
          </a:xfrm>
          <a:prstGeom prst="rect">
            <a:avLst/>
          </a:prstGeom>
        </p:spPr>
        <p:txBody>
          <a:bodyPr wrap="square">
            <a:spAutoFit/>
          </a:bodyPr>
          <a:lstStyle/>
          <a:p>
            <a:pPr eaLnBrk="1" hangingPunct="1">
              <a:lnSpc>
                <a:spcPct val="80000"/>
              </a:lnSpc>
              <a:buFontTx/>
              <a:buNone/>
            </a:pPr>
            <a:r>
              <a:rPr lang="en-GB" dirty="0">
                <a:latin typeface="+mn-lt"/>
              </a:rPr>
              <a:t>If this function doesn’t return “false” then we were successful in creating an</a:t>
            </a:r>
            <a:r>
              <a:rPr lang="en-GB" sz="1600" dirty="0">
                <a:latin typeface="+mn-lt"/>
              </a:rPr>
              <a:t> </a:t>
            </a:r>
            <a:r>
              <a:rPr lang="en-GB" sz="1600" dirty="0" err="1">
                <a:latin typeface="+mn-lt"/>
              </a:rPr>
              <a:t>XMLHttpRequest</a:t>
            </a:r>
            <a:r>
              <a:rPr lang="en-GB" sz="1600" dirty="0">
                <a:latin typeface="+mn-lt"/>
              </a:rPr>
              <a:t> </a:t>
            </a:r>
            <a:r>
              <a:rPr lang="en-GB" dirty="0">
                <a:latin typeface="+mn-lt"/>
              </a:rPr>
              <a:t>object.  </a:t>
            </a:r>
          </a:p>
        </p:txBody>
      </p:sp>
    </p:spTree>
    <p:extLst>
      <p:ext uri="{BB962C8B-B14F-4D97-AF65-F5344CB8AC3E}">
        <p14:creationId xmlns:p14="http://schemas.microsoft.com/office/powerpoint/2010/main" val="3744487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The </a:t>
            </a:r>
            <a:r>
              <a:rPr lang="en-GB" dirty="0" err="1"/>
              <a:t>XMLHttpRequest</a:t>
            </a:r>
            <a:r>
              <a:rPr lang="en-GB" dirty="0"/>
              <a:t> object (cont.)</a:t>
            </a:r>
          </a:p>
        </p:txBody>
      </p:sp>
      <p:sp>
        <p:nvSpPr>
          <p:cNvPr id="11267" name="Rectangle 3"/>
          <p:cNvSpPr>
            <a:spLocks noGrp="1" noChangeArrowheads="1"/>
          </p:cNvSpPr>
          <p:nvPr>
            <p:ph type="body" idx="1"/>
          </p:nvPr>
        </p:nvSpPr>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the </a:t>
            </a:r>
            <a:r>
              <a:rPr lang="en-GB" sz="1800" dirty="0" err="1" smtClean="0">
                <a:latin typeface="Roboto" panose="02000000000000000000" pitchFamily="2" charset="0"/>
                <a:ea typeface="Roboto" panose="02000000000000000000" pitchFamily="2" charset="0"/>
                <a:cs typeface="Roboto" panose="02000000000000000000" pitchFamily="2" charset="0"/>
              </a:rPr>
              <a:t>XMLHttpRequest</a:t>
            </a:r>
            <a:r>
              <a:rPr lang="en-GB" sz="1800" dirty="0" smtClean="0">
                <a:latin typeface="Roboto" panose="02000000000000000000" pitchFamily="2" charset="0"/>
                <a:ea typeface="Roboto" panose="02000000000000000000" pitchFamily="2" charset="0"/>
                <a:cs typeface="Roboto" panose="02000000000000000000" pitchFamily="2" charset="0"/>
              </a:rPr>
              <a:t> object contains various properties and methods.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Properties:</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the </a:t>
            </a:r>
            <a:r>
              <a:rPr lang="en-GB" sz="1600" dirty="0" smtClean="0">
                <a:latin typeface="Roboto" panose="02000000000000000000" pitchFamily="2" charset="0"/>
                <a:ea typeface="Roboto" panose="02000000000000000000" pitchFamily="2" charset="0"/>
                <a:cs typeface="Roboto" panose="02000000000000000000" pitchFamily="2" charset="0"/>
              </a:rPr>
              <a:t>properties are set after the object is created to </a:t>
            </a:r>
            <a:r>
              <a:rPr lang="en-GB" sz="1600" b="1" dirty="0" smtClean="0">
                <a:latin typeface="Roboto" panose="02000000000000000000" pitchFamily="2" charset="0"/>
                <a:ea typeface="Roboto" panose="02000000000000000000" pitchFamily="2" charset="0"/>
                <a:cs typeface="Roboto" panose="02000000000000000000" pitchFamily="2" charset="0"/>
              </a:rPr>
              <a:t>specify information to be sent to the server</a:t>
            </a:r>
            <a:r>
              <a:rPr lang="en-GB" sz="1600" dirty="0" smtClean="0">
                <a:latin typeface="Roboto" panose="02000000000000000000" pitchFamily="2" charset="0"/>
                <a:ea typeface="Roboto" panose="02000000000000000000" pitchFamily="2" charset="0"/>
                <a:cs typeface="Roboto" panose="02000000000000000000" pitchFamily="2" charset="0"/>
              </a:rPr>
              <a:t>,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as </a:t>
            </a:r>
            <a:r>
              <a:rPr lang="en-GB" sz="1600" dirty="0" smtClean="0">
                <a:latin typeface="Roboto" panose="02000000000000000000" pitchFamily="2" charset="0"/>
                <a:ea typeface="Roboto" panose="02000000000000000000" pitchFamily="2" charset="0"/>
                <a:cs typeface="Roboto" panose="02000000000000000000" pitchFamily="2" charset="0"/>
              </a:rPr>
              <a:t>well as </a:t>
            </a:r>
            <a:r>
              <a:rPr lang="en-GB" sz="1600" b="1" dirty="0" smtClean="0">
                <a:latin typeface="Roboto" panose="02000000000000000000" pitchFamily="2" charset="0"/>
                <a:ea typeface="Roboto" panose="02000000000000000000" pitchFamily="2" charset="0"/>
                <a:cs typeface="Roboto" panose="02000000000000000000" pitchFamily="2" charset="0"/>
              </a:rPr>
              <a:t>how to handle the response</a:t>
            </a:r>
            <a:r>
              <a:rPr lang="en-GB" sz="1600" dirty="0" smtClean="0">
                <a:latin typeface="Roboto" panose="02000000000000000000" pitchFamily="2" charset="0"/>
                <a:ea typeface="Roboto" panose="02000000000000000000" pitchFamily="2" charset="0"/>
                <a:cs typeface="Roboto" panose="02000000000000000000" pitchFamily="2" charset="0"/>
              </a:rPr>
              <a:t> received from the server.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Some </a:t>
            </a:r>
            <a:r>
              <a:rPr lang="en-GB" sz="1600" dirty="0" smtClean="0">
                <a:latin typeface="Roboto" panose="02000000000000000000" pitchFamily="2" charset="0"/>
                <a:ea typeface="Roboto" panose="02000000000000000000" pitchFamily="2" charset="0"/>
                <a:cs typeface="Roboto" panose="02000000000000000000" pitchFamily="2" charset="0"/>
              </a:rPr>
              <a:t>properties will </a:t>
            </a:r>
            <a:r>
              <a:rPr lang="en-GB" sz="1600" b="1" dirty="0" smtClean="0">
                <a:latin typeface="Roboto" panose="02000000000000000000" pitchFamily="2" charset="0"/>
                <a:ea typeface="Roboto" panose="02000000000000000000" pitchFamily="2" charset="0"/>
                <a:cs typeface="Roboto" panose="02000000000000000000" pitchFamily="2" charset="0"/>
              </a:rPr>
              <a:t>be updated to hold status information</a:t>
            </a:r>
            <a:r>
              <a:rPr lang="en-GB" sz="1600" dirty="0" smtClean="0">
                <a:latin typeface="Roboto" panose="02000000000000000000" pitchFamily="2" charset="0"/>
                <a:ea typeface="Roboto" panose="02000000000000000000" pitchFamily="2" charset="0"/>
                <a:cs typeface="Roboto" panose="02000000000000000000" pitchFamily="2" charset="0"/>
              </a:rPr>
              <a:t> about whether the request finished successfully</a:t>
            </a:r>
            <a:r>
              <a:rPr lang="en-GB" sz="1600" dirty="0" smtClean="0">
                <a:latin typeface="Roboto" panose="02000000000000000000" pitchFamily="2" charset="0"/>
                <a:ea typeface="Roboto" panose="02000000000000000000" pitchFamily="2" charset="0"/>
                <a:cs typeface="Roboto" panose="02000000000000000000" pitchFamily="2" charset="0"/>
              </a:rPr>
              <a:t>.</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Methods:</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are </a:t>
            </a:r>
            <a:r>
              <a:rPr lang="en-GB" sz="1600" dirty="0" smtClean="0">
                <a:latin typeface="Roboto" panose="02000000000000000000" pitchFamily="2" charset="0"/>
                <a:ea typeface="Roboto" panose="02000000000000000000" pitchFamily="2" charset="0"/>
                <a:cs typeface="Roboto" panose="02000000000000000000" pitchFamily="2" charset="0"/>
              </a:rPr>
              <a:t>used </a:t>
            </a:r>
            <a:r>
              <a:rPr lang="en-GB" sz="1600" b="1" dirty="0" smtClean="0">
                <a:latin typeface="Roboto" panose="02000000000000000000" pitchFamily="2" charset="0"/>
                <a:ea typeface="Roboto" panose="02000000000000000000" pitchFamily="2" charset="0"/>
                <a:cs typeface="Roboto" panose="02000000000000000000" pitchFamily="2" charset="0"/>
              </a:rPr>
              <a:t>to send the request</a:t>
            </a:r>
            <a:r>
              <a:rPr lang="en-GB" sz="1600" dirty="0" smtClean="0">
                <a:latin typeface="Roboto" panose="02000000000000000000" pitchFamily="2" charset="0"/>
                <a:ea typeface="Roboto" panose="02000000000000000000" pitchFamily="2" charset="0"/>
                <a:cs typeface="Roboto" panose="02000000000000000000" pitchFamily="2" charset="0"/>
              </a:rPr>
              <a:t> to the server,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and </a:t>
            </a:r>
            <a:r>
              <a:rPr lang="en-GB" sz="1600" b="1" dirty="0" smtClean="0">
                <a:latin typeface="Roboto" panose="02000000000000000000" pitchFamily="2" charset="0"/>
                <a:ea typeface="Roboto" panose="02000000000000000000" pitchFamily="2" charset="0"/>
                <a:cs typeface="Roboto" panose="02000000000000000000" pitchFamily="2" charset="0"/>
              </a:rPr>
              <a:t>to monitor the progress of the request</a:t>
            </a:r>
            <a:r>
              <a:rPr lang="en-GB" sz="1600" dirty="0" smtClean="0">
                <a:latin typeface="Roboto" panose="02000000000000000000" pitchFamily="2" charset="0"/>
                <a:ea typeface="Roboto" panose="02000000000000000000" pitchFamily="2" charset="0"/>
                <a:cs typeface="Roboto" panose="02000000000000000000" pitchFamily="2" charset="0"/>
              </a:rPr>
              <a:t> as it is executed (and to determine if it was completed successfully).  </a:t>
            </a:r>
          </a:p>
        </p:txBody>
      </p:sp>
    </p:spTree>
    <p:extLst>
      <p:ext uri="{BB962C8B-B14F-4D97-AF65-F5344CB8AC3E}">
        <p14:creationId xmlns:p14="http://schemas.microsoft.com/office/powerpoint/2010/main" val="3731031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XMLHttpRequest</a:t>
            </a:r>
            <a:r>
              <a:rPr lang="en-GB" dirty="0"/>
              <a:t> object properties</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13</a:t>
            </a:fld>
            <a:endParaRPr lang="mn-MN"/>
          </a:p>
        </p:txBody>
      </p:sp>
      <p:sp>
        <p:nvSpPr>
          <p:cNvPr id="5" name="Rectangle 4"/>
          <p:cNvSpPr txBox="1">
            <a:spLocks noChangeArrowheads="1"/>
          </p:cNvSpPr>
          <p:nvPr/>
        </p:nvSpPr>
        <p:spPr bwMode="auto">
          <a:xfrm>
            <a:off x="571472" y="1066800"/>
            <a:ext cx="8343927" cy="579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20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Wingdings" pitchFamily="2" charset="2"/>
              <a:buChar char="§"/>
              <a:defRPr sz="1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1">
                  <a:lumMod val="75000"/>
                </a:schemeClr>
              </a:buClr>
              <a:buFont typeface="Courier New" pitchFamily="49" charset="0"/>
              <a:buChar char="o"/>
              <a:defRPr sz="16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14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14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buFontTx/>
              <a:buNone/>
            </a:pPr>
            <a:r>
              <a:rPr lang="en-GB" sz="1600" dirty="0" smtClean="0">
                <a:latin typeface="Courier New" panose="02070309020205020404" pitchFamily="49" charset="0"/>
              </a:rPr>
              <a:t>  </a:t>
            </a:r>
            <a:r>
              <a:rPr lang="en-GB" sz="1600" u="sng" dirty="0" smtClean="0">
                <a:latin typeface="Consolas" panose="020B0609020204030204" pitchFamily="49" charset="0"/>
              </a:rPr>
              <a:t>Property              Description</a:t>
            </a:r>
            <a:r>
              <a:rPr lang="en-GB" sz="1400" u="sng" dirty="0" smtClean="0">
                <a:latin typeface="Consolas" panose="020B0609020204030204" pitchFamily="49" charset="0"/>
              </a:rPr>
              <a:t>                                          </a:t>
            </a:r>
            <a:endParaRPr lang="en-GB" sz="1600" dirty="0" smtClean="0">
              <a:latin typeface="Consolas" panose="020B0609020204030204" pitchFamily="49" charset="0"/>
            </a:endParaRPr>
          </a:p>
          <a:p>
            <a:pPr eaLnBrk="1" hangingPunct="1"/>
            <a:r>
              <a:rPr lang="en-GB" sz="1400" dirty="0" err="1" smtClean="0">
                <a:latin typeface="Consolas" panose="020B0609020204030204" pitchFamily="49" charset="0"/>
              </a:rPr>
              <a:t>readyState</a:t>
            </a:r>
            <a:r>
              <a:rPr lang="en-GB" sz="1400" dirty="0" smtClean="0">
                <a:latin typeface="Consolas" panose="020B0609020204030204" pitchFamily="49" charset="0"/>
              </a:rPr>
              <a:t>             </a:t>
            </a:r>
            <a:r>
              <a:rPr lang="en-GB" sz="1600" dirty="0" smtClean="0">
                <a:latin typeface="Consolas" panose="020B0609020204030204" pitchFamily="49" charset="0"/>
              </a:rPr>
              <a:t>An integer from 0. . .4.  (0 means the call </a:t>
            </a:r>
          </a:p>
          <a:p>
            <a:pPr eaLnBrk="1" hangingPunct="1">
              <a:buFontTx/>
              <a:buNone/>
            </a:pPr>
            <a:r>
              <a:rPr lang="en-GB" sz="1600" dirty="0" smtClean="0">
                <a:latin typeface="Consolas" panose="020B0609020204030204" pitchFamily="49" charset="0"/>
              </a:rPr>
              <a:t>                       is uninitialized, 4 means that the call is </a:t>
            </a:r>
          </a:p>
          <a:p>
            <a:pPr eaLnBrk="1" hangingPunct="1">
              <a:buFontTx/>
              <a:buNone/>
            </a:pPr>
            <a:r>
              <a:rPr lang="en-GB" sz="1600" dirty="0" smtClean="0">
                <a:latin typeface="Consolas" panose="020B0609020204030204" pitchFamily="49" charset="0"/>
              </a:rPr>
              <a:t>                       complete.)</a:t>
            </a:r>
          </a:p>
          <a:p>
            <a:pPr eaLnBrk="1" hangingPunct="1"/>
            <a:r>
              <a:rPr lang="en-GB" sz="1400" dirty="0" err="1" smtClean="0">
                <a:latin typeface="Consolas" panose="020B0609020204030204" pitchFamily="49" charset="0"/>
              </a:rPr>
              <a:t>onreadystatechange</a:t>
            </a:r>
            <a:r>
              <a:rPr lang="en-GB" sz="1400" dirty="0" smtClean="0">
                <a:latin typeface="Consolas" panose="020B0609020204030204" pitchFamily="49" charset="0"/>
              </a:rPr>
              <a:t>     </a:t>
            </a:r>
            <a:r>
              <a:rPr lang="en-GB" sz="1600" dirty="0" smtClean="0">
                <a:latin typeface="Consolas" panose="020B0609020204030204" pitchFamily="49" charset="0"/>
              </a:rPr>
              <a:t>Determines the function called when the </a:t>
            </a:r>
          </a:p>
          <a:p>
            <a:pPr eaLnBrk="1" hangingPunct="1">
              <a:buFontTx/>
              <a:buNone/>
            </a:pPr>
            <a:r>
              <a:rPr lang="en-GB" sz="1600" dirty="0" smtClean="0">
                <a:latin typeface="Consolas" panose="020B0609020204030204" pitchFamily="49" charset="0"/>
              </a:rPr>
              <a:t>                       objects </a:t>
            </a:r>
            <a:r>
              <a:rPr lang="en-GB" sz="1600" dirty="0" err="1" smtClean="0">
                <a:latin typeface="Consolas" panose="020B0609020204030204" pitchFamily="49" charset="0"/>
              </a:rPr>
              <a:t>readyState</a:t>
            </a:r>
            <a:r>
              <a:rPr lang="en-GB" sz="1600" dirty="0" smtClean="0">
                <a:latin typeface="Consolas" panose="020B0609020204030204" pitchFamily="49" charset="0"/>
              </a:rPr>
              <a:t> changes.</a:t>
            </a:r>
          </a:p>
          <a:p>
            <a:pPr eaLnBrk="1" hangingPunct="1"/>
            <a:r>
              <a:rPr lang="en-GB" sz="1400" dirty="0" err="1" smtClean="0">
                <a:latin typeface="Consolas" panose="020B0609020204030204" pitchFamily="49" charset="0"/>
              </a:rPr>
              <a:t>responseText</a:t>
            </a:r>
            <a:r>
              <a:rPr lang="en-GB" sz="1400" dirty="0" smtClean="0">
                <a:latin typeface="Consolas" panose="020B0609020204030204" pitchFamily="49" charset="0"/>
              </a:rPr>
              <a:t>           </a:t>
            </a:r>
            <a:r>
              <a:rPr lang="en-GB" sz="1600" dirty="0" smtClean="0">
                <a:latin typeface="Consolas" panose="020B0609020204030204" pitchFamily="49" charset="0"/>
              </a:rPr>
              <a:t>Data returned from the server as a text</a:t>
            </a:r>
          </a:p>
          <a:p>
            <a:pPr eaLnBrk="1" hangingPunct="1">
              <a:buFontTx/>
              <a:buNone/>
            </a:pPr>
            <a:r>
              <a:rPr lang="en-GB" sz="1600" dirty="0" smtClean="0">
                <a:latin typeface="Consolas" panose="020B0609020204030204" pitchFamily="49" charset="0"/>
              </a:rPr>
              <a:t>                       string (read-only).</a:t>
            </a:r>
          </a:p>
          <a:p>
            <a:pPr eaLnBrk="1" hangingPunct="1"/>
            <a:r>
              <a:rPr lang="en-GB" sz="1400" dirty="0" err="1" smtClean="0">
                <a:latin typeface="Consolas" panose="020B0609020204030204" pitchFamily="49" charset="0"/>
              </a:rPr>
              <a:t>responseXML</a:t>
            </a:r>
            <a:r>
              <a:rPr lang="en-GB" sz="1400" dirty="0" smtClean="0">
                <a:latin typeface="Consolas" panose="020B0609020204030204" pitchFamily="49" charset="0"/>
              </a:rPr>
              <a:t>            </a:t>
            </a:r>
            <a:r>
              <a:rPr lang="en-GB" sz="1600" dirty="0" smtClean="0">
                <a:latin typeface="Consolas" panose="020B0609020204030204" pitchFamily="49" charset="0"/>
              </a:rPr>
              <a:t>Data returned from the server as an XML  </a:t>
            </a:r>
          </a:p>
          <a:p>
            <a:pPr eaLnBrk="1" hangingPunct="1">
              <a:buFontTx/>
              <a:buNone/>
            </a:pPr>
            <a:r>
              <a:rPr lang="en-GB" sz="1600" dirty="0" smtClean="0">
                <a:latin typeface="Consolas" panose="020B0609020204030204" pitchFamily="49" charset="0"/>
              </a:rPr>
              <a:t>                       document object (read-only).</a:t>
            </a:r>
          </a:p>
          <a:p>
            <a:pPr eaLnBrk="1" hangingPunct="1"/>
            <a:r>
              <a:rPr lang="en-GB" sz="1400" dirty="0" smtClean="0">
                <a:latin typeface="Consolas" panose="020B0609020204030204" pitchFamily="49" charset="0"/>
              </a:rPr>
              <a:t>status                 </a:t>
            </a:r>
            <a:r>
              <a:rPr lang="en-GB" sz="1600" dirty="0" smtClean="0">
                <a:latin typeface="Consolas" panose="020B0609020204030204" pitchFamily="49" charset="0"/>
              </a:rPr>
              <a:t>HTTP status code returned by the server</a:t>
            </a:r>
          </a:p>
          <a:p>
            <a:pPr eaLnBrk="1" hangingPunct="1"/>
            <a:r>
              <a:rPr lang="en-GB" sz="1400" dirty="0" err="1" smtClean="0">
                <a:latin typeface="Consolas" panose="020B0609020204030204" pitchFamily="49" charset="0"/>
              </a:rPr>
              <a:t>statusText</a:t>
            </a:r>
            <a:r>
              <a:rPr lang="en-GB" sz="1400" dirty="0" smtClean="0">
                <a:latin typeface="Consolas" panose="020B0609020204030204" pitchFamily="49" charset="0"/>
              </a:rPr>
              <a:t>             </a:t>
            </a:r>
            <a:r>
              <a:rPr lang="en-GB" sz="1600" dirty="0" smtClean="0">
                <a:latin typeface="Consolas" panose="020B0609020204030204" pitchFamily="49" charset="0"/>
              </a:rPr>
              <a:t>HTTP status phrase returned by the server</a:t>
            </a:r>
          </a:p>
          <a:p>
            <a:pPr eaLnBrk="1" hangingPunct="1"/>
            <a:endParaRPr lang="en-GB" sz="1600" dirty="0" smtClean="0">
              <a:latin typeface="Courier New" panose="02070309020205020404" pitchFamily="49" charset="0"/>
            </a:endParaRPr>
          </a:p>
          <a:p>
            <a:pPr eaLnBrk="1" hangingPunct="1">
              <a:buFontTx/>
              <a:buNone/>
            </a:pPr>
            <a:r>
              <a:rPr lang="en-GB" sz="1800" dirty="0" smtClean="0">
                <a:latin typeface="Roboto" panose="02000000000000000000" pitchFamily="2" charset="0"/>
                <a:ea typeface="Roboto" panose="02000000000000000000" pitchFamily="2" charset="0"/>
                <a:cs typeface="Roboto" panose="02000000000000000000" pitchFamily="2" charset="0"/>
              </a:rPr>
              <a:t>We use the </a:t>
            </a:r>
            <a:r>
              <a:rPr lang="en-GB" sz="1600" b="1" dirty="0" err="1" smtClean="0">
                <a:latin typeface="Roboto" panose="02000000000000000000" pitchFamily="2" charset="0"/>
                <a:ea typeface="Roboto" panose="02000000000000000000" pitchFamily="2" charset="0"/>
                <a:cs typeface="Roboto" panose="02000000000000000000" pitchFamily="2" charset="0"/>
              </a:rPr>
              <a:t>readyState</a:t>
            </a:r>
            <a:r>
              <a:rPr lang="en-GB" sz="1800" dirty="0" smtClean="0">
                <a:latin typeface="Roboto" panose="02000000000000000000" pitchFamily="2" charset="0"/>
                <a:ea typeface="Roboto" panose="02000000000000000000" pitchFamily="2" charset="0"/>
                <a:cs typeface="Roboto" panose="02000000000000000000" pitchFamily="2" charset="0"/>
              </a:rPr>
              <a:t> to determine when the request has been completed, and then check the </a:t>
            </a:r>
            <a:r>
              <a:rPr lang="en-GB" sz="1600" b="1" dirty="0" smtClean="0">
                <a:latin typeface="Roboto" panose="02000000000000000000" pitchFamily="2" charset="0"/>
                <a:ea typeface="Roboto" panose="02000000000000000000" pitchFamily="2" charset="0"/>
                <a:cs typeface="Roboto" panose="02000000000000000000" pitchFamily="2" charset="0"/>
              </a:rPr>
              <a:t>status</a:t>
            </a:r>
            <a:r>
              <a:rPr lang="en-GB" sz="1800" dirty="0" smtClean="0">
                <a:latin typeface="Roboto" panose="02000000000000000000" pitchFamily="2" charset="0"/>
                <a:ea typeface="Roboto" panose="02000000000000000000" pitchFamily="2" charset="0"/>
                <a:cs typeface="Roboto" panose="02000000000000000000" pitchFamily="2" charset="0"/>
              </a:rPr>
              <a:t> to see if it executed without an error.  (We’ll see how to do this shortly.)</a:t>
            </a:r>
          </a:p>
        </p:txBody>
      </p:sp>
    </p:spTree>
    <p:extLst>
      <p:ext uri="{BB962C8B-B14F-4D97-AF65-F5344CB8AC3E}">
        <p14:creationId xmlns:p14="http://schemas.microsoft.com/office/powerpoint/2010/main" val="1823298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pPr eaLnBrk="1" hangingPunct="1"/>
            <a:r>
              <a:rPr lang="en-GB" dirty="0" err="1"/>
              <a:t>XMLHttpRequest</a:t>
            </a:r>
            <a:r>
              <a:rPr lang="en-GB" dirty="0"/>
              <a:t> object methods</a:t>
            </a:r>
          </a:p>
        </p:txBody>
      </p:sp>
      <p:sp>
        <p:nvSpPr>
          <p:cNvPr id="13315" name="Rectangle 3"/>
          <p:cNvSpPr>
            <a:spLocks noGrp="1" noChangeArrowheads="1"/>
          </p:cNvSpPr>
          <p:nvPr>
            <p:ph type="body" idx="1"/>
          </p:nvPr>
        </p:nvSpPr>
        <p:spPr>
          <a:xfrm>
            <a:off x="539552" y="990600"/>
            <a:ext cx="8686800" cy="5867400"/>
          </a:xfrm>
        </p:spPr>
        <p:txBody>
          <a:bodyPr/>
          <a:lstStyle/>
          <a:p>
            <a:pPr eaLnBrk="1" hangingPunct="1">
              <a:lnSpc>
                <a:spcPct val="80000"/>
              </a:lnSpc>
              <a:buFontTx/>
              <a:buNone/>
            </a:pPr>
            <a:r>
              <a:rPr lang="en-GB" sz="1600" u="sng" dirty="0" smtClean="0">
                <a:latin typeface="Consolas" panose="020B0609020204030204" pitchFamily="49" charset="0"/>
              </a:rPr>
              <a:t>Method                          Description</a:t>
            </a:r>
          </a:p>
          <a:p>
            <a:pPr eaLnBrk="1" hangingPunct="1">
              <a:lnSpc>
                <a:spcPct val="80000"/>
              </a:lnSpc>
            </a:pPr>
            <a:r>
              <a:rPr lang="en-GB" sz="1400" dirty="0" smtClean="0">
                <a:latin typeface="Consolas" panose="020B0609020204030204" pitchFamily="49" charset="0"/>
              </a:rPr>
              <a:t>open(‘method’, ’URL’, </a:t>
            </a:r>
            <a:r>
              <a:rPr lang="en-GB" sz="1400" dirty="0" err="1" smtClean="0">
                <a:latin typeface="Consolas" panose="020B0609020204030204" pitchFamily="49" charset="0"/>
              </a:rPr>
              <a:t>asyn</a:t>
            </a:r>
            <a:r>
              <a:rPr lang="en-GB" sz="1400" dirty="0" smtClean="0">
                <a:latin typeface="Consolas" panose="020B0609020204030204" pitchFamily="49" charset="0"/>
              </a:rPr>
              <a:t>)  </a:t>
            </a:r>
            <a:r>
              <a:rPr lang="en-GB" sz="1600" dirty="0" smtClean="0">
                <a:latin typeface="Consolas" panose="020B0609020204030204" pitchFamily="49" charset="0"/>
              </a:rPr>
              <a:t>Specifies the HTTP method to be used (GET</a:t>
            </a:r>
          </a:p>
          <a:p>
            <a:pPr eaLnBrk="1" hangingPunct="1">
              <a:lnSpc>
                <a:spcPct val="80000"/>
              </a:lnSpc>
              <a:buFontTx/>
              <a:buNone/>
            </a:pPr>
            <a:r>
              <a:rPr lang="en-GB" sz="1600" dirty="0" smtClean="0">
                <a:latin typeface="Consolas" panose="020B0609020204030204" pitchFamily="49" charset="0"/>
              </a:rPr>
              <a:t>                            or POST as a string, the target URL, and</a:t>
            </a:r>
          </a:p>
          <a:p>
            <a:pPr eaLnBrk="1" hangingPunct="1">
              <a:lnSpc>
                <a:spcPct val="80000"/>
              </a:lnSpc>
              <a:buFontTx/>
              <a:buNone/>
            </a:pPr>
            <a:r>
              <a:rPr lang="en-GB" sz="1600" dirty="0" smtClean="0">
                <a:latin typeface="Consolas" panose="020B0609020204030204" pitchFamily="49" charset="0"/>
              </a:rPr>
              <a:t>                            whether or not the request should be                         </a:t>
            </a:r>
          </a:p>
          <a:p>
            <a:pPr eaLnBrk="1" hangingPunct="1">
              <a:lnSpc>
                <a:spcPct val="80000"/>
              </a:lnSpc>
              <a:buFontTx/>
              <a:buNone/>
            </a:pPr>
            <a:r>
              <a:rPr lang="en-GB" sz="1600" dirty="0" smtClean="0">
                <a:latin typeface="Consolas" panose="020B0609020204030204" pitchFamily="49" charset="0"/>
              </a:rPr>
              <a:t>                            handled asynchronously (</a:t>
            </a:r>
            <a:r>
              <a:rPr lang="en-GB" sz="1600" dirty="0" err="1" smtClean="0">
                <a:latin typeface="Consolas" panose="020B0609020204030204" pitchFamily="49" charset="0"/>
              </a:rPr>
              <a:t>asyn</a:t>
            </a:r>
            <a:r>
              <a:rPr lang="en-GB" sz="1600" dirty="0" smtClean="0">
                <a:latin typeface="Consolas" panose="020B0609020204030204" pitchFamily="49" charset="0"/>
              </a:rPr>
              <a:t> should be </a:t>
            </a:r>
          </a:p>
          <a:p>
            <a:pPr eaLnBrk="1" hangingPunct="1">
              <a:lnSpc>
                <a:spcPct val="80000"/>
              </a:lnSpc>
              <a:buFontTx/>
              <a:buNone/>
            </a:pPr>
            <a:r>
              <a:rPr lang="en-GB" sz="1600" dirty="0" smtClean="0">
                <a:latin typeface="Consolas" panose="020B0609020204030204" pitchFamily="49" charset="0"/>
              </a:rPr>
              <a:t>                            true or false, if omitted, true is </a:t>
            </a:r>
          </a:p>
          <a:p>
            <a:pPr eaLnBrk="1" hangingPunct="1">
              <a:lnSpc>
                <a:spcPct val="80000"/>
              </a:lnSpc>
              <a:buFontTx/>
              <a:buNone/>
            </a:pPr>
            <a:r>
              <a:rPr lang="en-GB" sz="1600" dirty="0" smtClean="0">
                <a:latin typeface="Consolas" panose="020B0609020204030204" pitchFamily="49" charset="0"/>
              </a:rPr>
              <a:t>                            assumed).  </a:t>
            </a:r>
          </a:p>
          <a:p>
            <a:pPr eaLnBrk="1" hangingPunct="1">
              <a:lnSpc>
                <a:spcPct val="80000"/>
              </a:lnSpc>
            </a:pPr>
            <a:r>
              <a:rPr lang="en-GB" sz="1400" dirty="0" smtClean="0">
                <a:latin typeface="Consolas" panose="020B0609020204030204" pitchFamily="49" charset="0"/>
              </a:rPr>
              <a:t>send(content)                </a:t>
            </a:r>
            <a:r>
              <a:rPr lang="en-GB" sz="1600" dirty="0" smtClean="0">
                <a:latin typeface="Consolas" panose="020B0609020204030204" pitchFamily="49" charset="0"/>
              </a:rPr>
              <a:t>Sends the data for a POST request and </a:t>
            </a:r>
          </a:p>
          <a:p>
            <a:pPr eaLnBrk="1" hangingPunct="1">
              <a:lnSpc>
                <a:spcPct val="80000"/>
              </a:lnSpc>
              <a:buFontTx/>
              <a:buNone/>
            </a:pPr>
            <a:r>
              <a:rPr lang="en-GB" sz="1600" dirty="0" smtClean="0">
                <a:latin typeface="Consolas" panose="020B0609020204030204" pitchFamily="49" charset="0"/>
              </a:rPr>
              <a:t>                            starts the request, if GET is used you</a:t>
            </a:r>
          </a:p>
          <a:p>
            <a:pPr eaLnBrk="1" hangingPunct="1">
              <a:lnSpc>
                <a:spcPct val="80000"/>
              </a:lnSpc>
              <a:buFontTx/>
              <a:buNone/>
            </a:pPr>
            <a:r>
              <a:rPr lang="en-GB" sz="1600" dirty="0" smtClean="0">
                <a:latin typeface="Consolas" panose="020B0609020204030204" pitchFamily="49" charset="0"/>
              </a:rPr>
              <a:t>                            should call send(null).  </a:t>
            </a:r>
          </a:p>
          <a:p>
            <a:pPr eaLnBrk="1" hangingPunct="1">
              <a:lnSpc>
                <a:spcPct val="80000"/>
              </a:lnSpc>
            </a:pPr>
            <a:r>
              <a:rPr lang="en-GB" sz="1400" dirty="0" err="1" smtClean="0">
                <a:latin typeface="Consolas" panose="020B0609020204030204" pitchFamily="49" charset="0"/>
              </a:rPr>
              <a:t>setRequestHeader</a:t>
            </a:r>
            <a:r>
              <a:rPr lang="en-GB" sz="1400" dirty="0" smtClean="0">
                <a:latin typeface="Consolas" panose="020B0609020204030204" pitchFamily="49" charset="0"/>
              </a:rPr>
              <a:t>(‘</a:t>
            </a:r>
            <a:r>
              <a:rPr lang="en-GB" sz="1400" dirty="0" err="1" smtClean="0">
                <a:latin typeface="Consolas" panose="020B0609020204030204" pitchFamily="49" charset="0"/>
              </a:rPr>
              <a:t>x’,‘y</a:t>
            </a:r>
            <a:r>
              <a:rPr lang="en-GB" sz="1400" dirty="0" smtClean="0">
                <a:latin typeface="Consolas" panose="020B0609020204030204" pitchFamily="49" charset="0"/>
              </a:rPr>
              <a:t>’)</a:t>
            </a:r>
            <a:r>
              <a:rPr lang="en-GB" sz="1600" dirty="0" smtClean="0">
                <a:latin typeface="Consolas" panose="020B0609020204030204" pitchFamily="49" charset="0"/>
              </a:rPr>
              <a:t>   Sets a parameter and value pair x=y and  </a:t>
            </a:r>
          </a:p>
          <a:p>
            <a:pPr eaLnBrk="1" hangingPunct="1">
              <a:lnSpc>
                <a:spcPct val="80000"/>
              </a:lnSpc>
              <a:buFontTx/>
              <a:buNone/>
            </a:pPr>
            <a:r>
              <a:rPr lang="en-GB" sz="1600" dirty="0" smtClean="0">
                <a:latin typeface="Consolas" panose="020B0609020204030204" pitchFamily="49" charset="0"/>
              </a:rPr>
              <a:t>                            assigns it to the header to be sent with </a:t>
            </a:r>
          </a:p>
          <a:p>
            <a:pPr eaLnBrk="1" hangingPunct="1">
              <a:lnSpc>
                <a:spcPct val="80000"/>
              </a:lnSpc>
              <a:buFontTx/>
              <a:buNone/>
            </a:pPr>
            <a:r>
              <a:rPr lang="en-GB" sz="1600" dirty="0" smtClean="0">
                <a:latin typeface="Consolas" panose="020B0609020204030204" pitchFamily="49" charset="0"/>
              </a:rPr>
              <a:t>                            the request.  </a:t>
            </a:r>
          </a:p>
          <a:p>
            <a:pPr eaLnBrk="1" hangingPunct="1">
              <a:lnSpc>
                <a:spcPct val="80000"/>
              </a:lnSpc>
            </a:pPr>
            <a:r>
              <a:rPr lang="en-GB" sz="1400" dirty="0" err="1" smtClean="0">
                <a:latin typeface="Consolas" panose="020B0609020204030204" pitchFamily="49" charset="0"/>
              </a:rPr>
              <a:t>getAllResponseHeaders</a:t>
            </a:r>
            <a:r>
              <a:rPr lang="en-GB" sz="1400" dirty="0" smtClean="0">
                <a:latin typeface="Consolas" panose="020B0609020204030204" pitchFamily="49" charset="0"/>
              </a:rPr>
              <a:t>()      </a:t>
            </a:r>
            <a:r>
              <a:rPr lang="en-GB" sz="1600" dirty="0" smtClean="0">
                <a:latin typeface="Consolas" panose="020B0609020204030204" pitchFamily="49" charset="0"/>
              </a:rPr>
              <a:t>Returns all headers as a string.</a:t>
            </a:r>
          </a:p>
          <a:p>
            <a:pPr eaLnBrk="1" hangingPunct="1">
              <a:lnSpc>
                <a:spcPct val="80000"/>
              </a:lnSpc>
            </a:pPr>
            <a:r>
              <a:rPr lang="en-GB" sz="1400" dirty="0" err="1" smtClean="0">
                <a:latin typeface="Consolas" panose="020B0609020204030204" pitchFamily="49" charset="0"/>
              </a:rPr>
              <a:t>getResponseHeader</a:t>
            </a:r>
            <a:r>
              <a:rPr lang="en-GB" sz="1400" dirty="0" smtClean="0">
                <a:latin typeface="Consolas" panose="020B0609020204030204" pitchFamily="49" charset="0"/>
              </a:rPr>
              <a:t>(x)         </a:t>
            </a:r>
            <a:r>
              <a:rPr lang="en-GB" sz="1600" dirty="0" smtClean="0">
                <a:latin typeface="Consolas" panose="020B0609020204030204" pitchFamily="49" charset="0"/>
              </a:rPr>
              <a:t>Returns header x as a string.</a:t>
            </a:r>
          </a:p>
          <a:p>
            <a:pPr eaLnBrk="1" hangingPunct="1">
              <a:lnSpc>
                <a:spcPct val="80000"/>
              </a:lnSpc>
            </a:pPr>
            <a:r>
              <a:rPr lang="en-GB" sz="1400" dirty="0" smtClean="0">
                <a:latin typeface="Consolas" panose="020B0609020204030204" pitchFamily="49" charset="0"/>
              </a:rPr>
              <a:t>abort()                      </a:t>
            </a:r>
            <a:r>
              <a:rPr lang="en-GB" sz="1600" dirty="0" smtClean="0">
                <a:latin typeface="Consolas" panose="020B0609020204030204" pitchFamily="49" charset="0"/>
              </a:rPr>
              <a:t>Stops the current operation.</a:t>
            </a:r>
          </a:p>
          <a:p>
            <a:pPr eaLnBrk="1" hangingPunct="1">
              <a:lnSpc>
                <a:spcPct val="80000"/>
              </a:lnSpc>
            </a:pPr>
            <a:endParaRPr lang="en-GB" sz="1600" dirty="0" smtClean="0">
              <a:latin typeface="Courier New" panose="02070309020205020404" pitchFamily="49" charset="0"/>
            </a:endParaRPr>
          </a:p>
          <a:p>
            <a:pPr eaLnBrk="1" hangingPunct="1">
              <a:lnSpc>
                <a:spcPct val="80000"/>
              </a:lnSpc>
              <a:buFontTx/>
              <a:buNone/>
            </a:pPr>
            <a:endParaRPr lang="en-GB" sz="2000" dirty="0" smtClean="0">
              <a:latin typeface="Arial Narrow" panose="020B0606020202030204" pitchFamily="34" charset="0"/>
            </a:endParaRPr>
          </a:p>
          <a:p>
            <a:pPr eaLnBrk="1" hangingPunct="1">
              <a:lnSpc>
                <a:spcPct val="80000"/>
              </a:lnSpc>
              <a:buFontTx/>
              <a:buNone/>
            </a:pPr>
            <a:r>
              <a:rPr lang="en-GB" sz="2000" dirty="0" smtClean="0">
                <a:latin typeface="Arial Narrow" panose="020B0606020202030204" pitchFamily="34" charset="0"/>
              </a:rPr>
              <a:t>The </a:t>
            </a:r>
            <a:r>
              <a:rPr lang="en-GB" sz="1800" dirty="0" smtClean="0">
                <a:latin typeface="Courier New" panose="02070309020205020404" pitchFamily="49" charset="0"/>
              </a:rPr>
              <a:t>open</a:t>
            </a:r>
            <a:r>
              <a:rPr lang="en-GB" sz="2000" dirty="0" smtClean="0">
                <a:latin typeface="Arial Narrow" panose="020B0606020202030204" pitchFamily="34" charset="0"/>
              </a:rPr>
              <a:t> object method is used to set up the request, and the </a:t>
            </a:r>
            <a:r>
              <a:rPr lang="en-GB" sz="1800" dirty="0" smtClean="0">
                <a:latin typeface="Courier New" panose="02070309020205020404" pitchFamily="49" charset="0"/>
              </a:rPr>
              <a:t>send</a:t>
            </a:r>
            <a:r>
              <a:rPr lang="en-GB" sz="2000" dirty="0" smtClean="0">
                <a:latin typeface="Arial Narrow" panose="020B0606020202030204" pitchFamily="34" charset="0"/>
              </a:rPr>
              <a:t> method starts the request by sending it to the server (with data for the server if the POST method is used).  </a:t>
            </a:r>
          </a:p>
        </p:txBody>
      </p:sp>
    </p:spTree>
    <p:extLst>
      <p:ext uri="{BB962C8B-B14F-4D97-AF65-F5344CB8AC3E}">
        <p14:creationId xmlns:p14="http://schemas.microsoft.com/office/powerpoint/2010/main" val="1385662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229600" cy="1143000"/>
          </a:xfrm>
        </p:spPr>
        <p:txBody>
          <a:bodyPr/>
          <a:lstStyle/>
          <a:p>
            <a:pPr eaLnBrk="1" hangingPunct="1"/>
            <a:r>
              <a:rPr lang="en-GB" sz="3200" dirty="0"/>
              <a:t>A general skeleton for an Ajax application</a:t>
            </a:r>
          </a:p>
        </p:txBody>
      </p:sp>
      <p:sp>
        <p:nvSpPr>
          <p:cNvPr id="14339" name="Rectangle 3"/>
          <p:cNvSpPr>
            <a:spLocks noGrp="1" noChangeArrowheads="1"/>
          </p:cNvSpPr>
          <p:nvPr>
            <p:ph type="body" idx="1"/>
          </p:nvPr>
        </p:nvSpPr>
        <p:spPr>
          <a:xfrm>
            <a:off x="683568" y="764704"/>
            <a:ext cx="8229600" cy="6019800"/>
          </a:xfrm>
          <a:solidFill>
            <a:schemeClr val="bg1"/>
          </a:solidFill>
          <a:ln w="19050">
            <a:solidFill>
              <a:schemeClr val="tx1"/>
            </a:solidFill>
          </a:ln>
        </p:spPr>
        <p:txBody>
          <a:bodyPr/>
          <a:lstStyle/>
          <a:p>
            <a:pPr eaLnBrk="1" hangingPunct="1">
              <a:lnSpc>
                <a:spcPct val="90000"/>
              </a:lnSpc>
              <a:buFontTx/>
              <a:buNone/>
            </a:pPr>
            <a:r>
              <a:rPr lang="en-GB" sz="1200" b="1" dirty="0" smtClean="0">
                <a:latin typeface="Consolas" panose="020B0609020204030204" pitchFamily="49" charset="0"/>
              </a:rPr>
              <a:t>&lt;script type=“text/</a:t>
            </a:r>
            <a:r>
              <a:rPr lang="en-GB" sz="1200" b="1" dirty="0" err="1" smtClean="0">
                <a:latin typeface="Consolas" panose="020B0609020204030204" pitchFamily="49" charset="0"/>
              </a:rPr>
              <a:t>javascript</a:t>
            </a:r>
            <a:r>
              <a:rPr lang="en-GB" sz="1200" b="1" dirty="0" smtClean="0">
                <a:latin typeface="Consolas" panose="020B0609020204030204" pitchFamily="49" charset="0"/>
              </a:rPr>
              <a:t>”&gt;</a:t>
            </a:r>
          </a:p>
          <a:p>
            <a:pPr eaLnBrk="1" hangingPunct="1">
              <a:lnSpc>
                <a:spcPct val="90000"/>
              </a:lnSpc>
              <a:buFontTx/>
              <a:buNone/>
            </a:pPr>
            <a:r>
              <a:rPr lang="en-GB" sz="1200" b="1" dirty="0" smtClean="0">
                <a:latin typeface="Consolas" panose="020B0609020204030204" pitchFamily="49" charset="0"/>
              </a:rPr>
              <a:t>       // *****  include the </a:t>
            </a:r>
            <a:r>
              <a:rPr lang="en-GB" sz="1200" b="1" dirty="0" err="1" smtClean="0">
                <a:latin typeface="Consolas" panose="020B0609020204030204" pitchFamily="49" charset="0"/>
              </a:rPr>
              <a:t>getXMLHttpRequest</a:t>
            </a:r>
            <a:r>
              <a:rPr lang="en-GB" sz="1200" b="1" dirty="0" smtClean="0">
                <a:latin typeface="Consolas" panose="020B0609020204030204" pitchFamily="49" charset="0"/>
              </a:rPr>
              <a:t> function defined before</a:t>
            </a:r>
          </a:p>
          <a:p>
            <a:pPr eaLnBrk="1" hangingPunct="1">
              <a:lnSpc>
                <a:spcPct val="90000"/>
              </a:lnSpc>
              <a:buFontTx/>
              <a:buNone/>
            </a:pPr>
            <a:r>
              <a:rPr lang="en-GB" sz="1200" b="1" dirty="0" err="1" smtClean="0">
                <a:latin typeface="Consolas" panose="020B0609020204030204" pitchFamily="49" charset="0"/>
              </a:rPr>
              <a:t>var</a:t>
            </a:r>
            <a:r>
              <a:rPr lang="en-GB" sz="1200" b="1" dirty="0" smtClean="0">
                <a:latin typeface="Consolas" panose="020B0609020204030204" pitchFamily="49" charset="0"/>
              </a:rPr>
              <a:t> </a:t>
            </a:r>
            <a:r>
              <a:rPr lang="en-GB" sz="1200" b="1" dirty="0" err="1" smtClean="0">
                <a:latin typeface="Consolas" panose="020B0609020204030204" pitchFamily="49" charset="0"/>
              </a:rPr>
              <a:t>ajaxRequest</a:t>
            </a:r>
            <a:r>
              <a:rPr lang="en-GB" sz="1200" b="1" dirty="0" smtClean="0">
                <a:latin typeface="Consolas" panose="020B0609020204030204" pitchFamily="49" charset="0"/>
              </a:rPr>
              <a:t> = </a:t>
            </a:r>
            <a:r>
              <a:rPr lang="en-GB" sz="1200" b="1" dirty="0" err="1" smtClean="0">
                <a:latin typeface="Consolas" panose="020B0609020204030204" pitchFamily="49" charset="0"/>
              </a:rPr>
              <a:t>getXMLHttpRequest</a:t>
            </a:r>
            <a:r>
              <a:rPr lang="en-GB" sz="1200" b="1" dirty="0" smtClean="0">
                <a:latin typeface="Consolas" panose="020B0609020204030204" pitchFamily="49" charset="0"/>
              </a:rPr>
              <a:t>();  </a:t>
            </a:r>
          </a:p>
          <a:p>
            <a:pPr eaLnBrk="1" hangingPunct="1">
              <a:lnSpc>
                <a:spcPct val="90000"/>
              </a:lnSpc>
              <a:buFontTx/>
              <a:buNone/>
            </a:pPr>
            <a:endParaRPr lang="en-GB" sz="1200" b="1" dirty="0" smtClean="0">
              <a:latin typeface="Consolas" panose="020B0609020204030204" pitchFamily="49" charset="0"/>
            </a:endParaRPr>
          </a:p>
          <a:p>
            <a:pPr eaLnBrk="1" hangingPunct="1">
              <a:lnSpc>
                <a:spcPct val="90000"/>
              </a:lnSpc>
              <a:buFontTx/>
              <a:buNone/>
            </a:pPr>
            <a:r>
              <a:rPr lang="en-GB" sz="1200" b="1" dirty="0" smtClean="0">
                <a:latin typeface="Consolas" panose="020B0609020204030204" pitchFamily="49" charset="0"/>
              </a:rPr>
              <a:t>if (</a:t>
            </a:r>
            <a:r>
              <a:rPr lang="en-GB" sz="1200" b="1" dirty="0" err="1" smtClean="0">
                <a:latin typeface="Consolas" panose="020B0609020204030204" pitchFamily="49" charset="0"/>
              </a:rPr>
              <a:t>ajaxRequest</a:t>
            </a:r>
            <a:r>
              <a:rPr lang="en-GB" sz="1200" b="1" dirty="0" smtClean="0">
                <a:latin typeface="Consolas" panose="020B0609020204030204" pitchFamily="49" charset="0"/>
              </a:rPr>
              <a:t>) {   //  if the object was created successfully</a:t>
            </a:r>
          </a:p>
          <a:p>
            <a:pPr eaLnBrk="1" hangingPunct="1">
              <a:lnSpc>
                <a:spcPct val="90000"/>
              </a:lnSpc>
              <a:buFontTx/>
              <a:buNone/>
            </a:pPr>
            <a:endParaRPr lang="en-GB" sz="1200" b="1" dirty="0" smtClean="0">
              <a:latin typeface="Consolas" panose="020B0609020204030204" pitchFamily="49" charset="0"/>
            </a:endParaRPr>
          </a:p>
          <a:p>
            <a:pPr eaLnBrk="1" hangingPunct="1">
              <a:lnSpc>
                <a:spcPct val="9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ajaxRequest.onreadystatechange</a:t>
            </a:r>
            <a:r>
              <a:rPr lang="en-GB" sz="1200" b="1" dirty="0" smtClean="0">
                <a:latin typeface="Consolas" panose="020B0609020204030204" pitchFamily="49" charset="0"/>
              </a:rPr>
              <a:t> = </a:t>
            </a:r>
            <a:r>
              <a:rPr lang="en-GB" sz="1200" b="1" dirty="0" err="1" smtClean="0">
                <a:latin typeface="Consolas" panose="020B0609020204030204" pitchFamily="49" charset="0"/>
              </a:rPr>
              <a:t>ajaxResponse</a:t>
            </a:r>
            <a:r>
              <a:rPr lang="en-GB" sz="1200" b="1" dirty="0" smtClean="0">
                <a:latin typeface="Consolas" panose="020B0609020204030204" pitchFamily="49" charset="0"/>
              </a:rPr>
              <a:t>;  </a:t>
            </a:r>
          </a:p>
          <a:p>
            <a:pPr eaLnBrk="1" hangingPunct="1">
              <a:lnSpc>
                <a:spcPct val="9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ajaxRequest.open</a:t>
            </a:r>
            <a:r>
              <a:rPr lang="en-GB" sz="1200" b="1" dirty="0" smtClean="0">
                <a:latin typeface="Consolas" panose="020B0609020204030204" pitchFamily="49" charset="0"/>
              </a:rPr>
              <a:t>(“GET”, “</a:t>
            </a:r>
            <a:r>
              <a:rPr lang="en-GB" sz="1200" b="1" dirty="0" err="1" smtClean="0">
                <a:latin typeface="Consolas" panose="020B0609020204030204" pitchFamily="49" charset="0"/>
              </a:rPr>
              <a:t>search.php?query</a:t>
            </a:r>
            <a:r>
              <a:rPr lang="en-GB" sz="1200" b="1" dirty="0" smtClean="0">
                <a:latin typeface="Consolas" panose="020B0609020204030204" pitchFamily="49" charset="0"/>
              </a:rPr>
              <a:t>=Bob”);</a:t>
            </a:r>
          </a:p>
          <a:p>
            <a:pPr eaLnBrk="1" hangingPunct="1">
              <a:lnSpc>
                <a:spcPct val="9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ajaxRequest.send</a:t>
            </a:r>
            <a:r>
              <a:rPr lang="en-GB" sz="1200" b="1" dirty="0" smtClean="0">
                <a:latin typeface="Consolas" panose="020B0609020204030204" pitchFamily="49" charset="0"/>
              </a:rPr>
              <a:t>(null);</a:t>
            </a:r>
          </a:p>
          <a:p>
            <a:pPr eaLnBrk="1" hangingPunct="1">
              <a:lnSpc>
                <a:spcPct val="90000"/>
              </a:lnSpc>
              <a:buFontTx/>
              <a:buNone/>
            </a:pPr>
            <a:r>
              <a:rPr lang="en-GB" sz="1200" b="1" dirty="0" smtClean="0">
                <a:latin typeface="Consolas" panose="020B0609020204030204" pitchFamily="49" charset="0"/>
              </a:rPr>
              <a:t>   }</a:t>
            </a:r>
          </a:p>
          <a:p>
            <a:pPr eaLnBrk="1" hangingPunct="1">
              <a:lnSpc>
                <a:spcPct val="90000"/>
              </a:lnSpc>
              <a:buFontTx/>
              <a:buNone/>
            </a:pPr>
            <a:endParaRPr lang="en-GB" sz="1200" b="1" dirty="0" smtClean="0">
              <a:latin typeface="Consolas" panose="020B0609020204030204" pitchFamily="49" charset="0"/>
            </a:endParaRPr>
          </a:p>
          <a:p>
            <a:pPr eaLnBrk="1" hangingPunct="1">
              <a:lnSpc>
                <a:spcPct val="90000"/>
              </a:lnSpc>
              <a:buFontTx/>
              <a:buNone/>
            </a:pPr>
            <a:endParaRPr lang="en-GB" sz="1200" b="1" dirty="0" smtClean="0">
              <a:latin typeface="Consolas" panose="020B0609020204030204" pitchFamily="49" charset="0"/>
            </a:endParaRPr>
          </a:p>
          <a:p>
            <a:pPr eaLnBrk="1" hangingPunct="1">
              <a:lnSpc>
                <a:spcPct val="90000"/>
              </a:lnSpc>
              <a:buFontTx/>
              <a:buNone/>
            </a:pPr>
            <a:r>
              <a:rPr lang="en-GB" sz="1200" b="1" dirty="0" smtClean="0">
                <a:latin typeface="Consolas" panose="020B0609020204030204" pitchFamily="49" charset="0"/>
              </a:rPr>
              <a:t>function </a:t>
            </a:r>
            <a:r>
              <a:rPr lang="en-GB" sz="1200" b="1" dirty="0" err="1" smtClean="0">
                <a:latin typeface="Consolas" panose="020B0609020204030204" pitchFamily="49" charset="0"/>
              </a:rPr>
              <a:t>ajaxResponse</a:t>
            </a:r>
            <a:r>
              <a:rPr lang="en-GB" sz="1200" b="1" dirty="0" smtClean="0">
                <a:latin typeface="Consolas" panose="020B0609020204030204" pitchFamily="49" charset="0"/>
              </a:rPr>
              <a:t>()  //This gets called when the </a:t>
            </a:r>
            <a:r>
              <a:rPr lang="en-GB" sz="1200" b="1" dirty="0" err="1" smtClean="0">
                <a:latin typeface="Consolas" panose="020B0609020204030204" pitchFamily="49" charset="0"/>
              </a:rPr>
              <a:t>readyState</a:t>
            </a:r>
            <a:r>
              <a:rPr lang="en-GB" sz="1200" b="1" dirty="0" smtClean="0">
                <a:latin typeface="Consolas" panose="020B0609020204030204" pitchFamily="49" charset="0"/>
              </a:rPr>
              <a:t> changes.  </a:t>
            </a:r>
          </a:p>
          <a:p>
            <a:pPr eaLnBrk="1" hangingPunct="1">
              <a:lnSpc>
                <a:spcPct val="90000"/>
              </a:lnSpc>
              <a:buFontTx/>
              <a:buNone/>
            </a:pPr>
            <a:r>
              <a:rPr lang="en-GB" sz="1200" b="1" dirty="0" smtClean="0">
                <a:latin typeface="Consolas" panose="020B0609020204030204" pitchFamily="49" charset="0"/>
              </a:rPr>
              <a:t>{</a:t>
            </a:r>
          </a:p>
          <a:p>
            <a:pPr eaLnBrk="1" hangingPunct="1">
              <a:lnSpc>
                <a:spcPct val="90000"/>
              </a:lnSpc>
              <a:buFontTx/>
              <a:buNone/>
            </a:pPr>
            <a:r>
              <a:rPr lang="en-GB" sz="1200" b="1" dirty="0" smtClean="0">
                <a:latin typeface="Consolas" panose="020B0609020204030204" pitchFamily="49" charset="0"/>
              </a:rPr>
              <a:t>   if (</a:t>
            </a:r>
            <a:r>
              <a:rPr lang="en-GB" sz="1200" b="1" dirty="0" err="1" smtClean="0">
                <a:latin typeface="Consolas" panose="020B0609020204030204" pitchFamily="49" charset="0"/>
              </a:rPr>
              <a:t>ajaxRequest.readyState</a:t>
            </a:r>
            <a:r>
              <a:rPr lang="en-GB" sz="1200" b="1" dirty="0" smtClean="0">
                <a:latin typeface="Consolas" panose="020B0609020204030204" pitchFamily="49" charset="0"/>
              </a:rPr>
              <a:t> != 4)  //  check to see if we’re done</a:t>
            </a:r>
          </a:p>
          <a:p>
            <a:pPr eaLnBrk="1" hangingPunct="1">
              <a:lnSpc>
                <a:spcPct val="90000"/>
              </a:lnSpc>
              <a:buFontTx/>
              <a:buNone/>
            </a:pPr>
            <a:r>
              <a:rPr lang="en-GB" sz="1200" b="1" dirty="0" smtClean="0">
                <a:latin typeface="Consolas" panose="020B0609020204030204" pitchFamily="49" charset="0"/>
              </a:rPr>
              <a:t>      {  return;  }</a:t>
            </a:r>
          </a:p>
          <a:p>
            <a:pPr eaLnBrk="1" hangingPunct="1">
              <a:lnSpc>
                <a:spcPct val="90000"/>
              </a:lnSpc>
              <a:buFontTx/>
              <a:buNone/>
            </a:pPr>
            <a:r>
              <a:rPr lang="en-GB" sz="1200" b="1" dirty="0" smtClean="0">
                <a:latin typeface="Consolas" panose="020B0609020204030204" pitchFamily="49" charset="0"/>
              </a:rPr>
              <a:t>   else {</a:t>
            </a:r>
          </a:p>
          <a:p>
            <a:pPr eaLnBrk="1" hangingPunct="1">
              <a:lnSpc>
                <a:spcPct val="90000"/>
              </a:lnSpc>
              <a:buFontTx/>
              <a:buNone/>
            </a:pPr>
            <a:r>
              <a:rPr lang="en-GB" sz="1200" b="1" dirty="0" smtClean="0">
                <a:latin typeface="Consolas" panose="020B0609020204030204" pitchFamily="49" charset="0"/>
              </a:rPr>
              <a:t>     if (</a:t>
            </a:r>
            <a:r>
              <a:rPr lang="en-GB" sz="1200" b="1" dirty="0" err="1" smtClean="0">
                <a:latin typeface="Consolas" panose="020B0609020204030204" pitchFamily="49" charset="0"/>
              </a:rPr>
              <a:t>ajaxRequest.status</a:t>
            </a:r>
            <a:r>
              <a:rPr lang="en-GB" sz="1200" b="1" dirty="0" smtClean="0">
                <a:latin typeface="Consolas" panose="020B0609020204030204" pitchFamily="49" charset="0"/>
              </a:rPr>
              <a:t> == 200) //  check to see if successful</a:t>
            </a:r>
          </a:p>
          <a:p>
            <a:pPr eaLnBrk="1" hangingPunct="1">
              <a:lnSpc>
                <a:spcPct val="90000"/>
              </a:lnSpc>
              <a:buFontTx/>
              <a:buNone/>
            </a:pPr>
            <a:r>
              <a:rPr lang="en-GB" sz="1200" b="1" dirty="0" smtClean="0">
                <a:latin typeface="Consolas" panose="020B0609020204030204" pitchFamily="49" charset="0"/>
              </a:rPr>
              <a:t>          {   //  process server data here. . . }</a:t>
            </a:r>
          </a:p>
          <a:p>
            <a:pPr eaLnBrk="1" hangingPunct="1">
              <a:lnSpc>
                <a:spcPct val="90000"/>
              </a:lnSpc>
              <a:buFontTx/>
              <a:buNone/>
            </a:pPr>
            <a:r>
              <a:rPr lang="en-GB" sz="1200" b="1" dirty="0" smtClean="0">
                <a:latin typeface="Consolas" panose="020B0609020204030204" pitchFamily="49" charset="0"/>
              </a:rPr>
              <a:t>     else {</a:t>
            </a:r>
          </a:p>
          <a:p>
            <a:pPr eaLnBrk="1" hangingPunct="1">
              <a:lnSpc>
                <a:spcPct val="90000"/>
              </a:lnSpc>
              <a:buFontTx/>
              <a:buNone/>
            </a:pPr>
            <a:r>
              <a:rPr lang="en-GB" sz="1200" b="1" dirty="0" smtClean="0">
                <a:latin typeface="Consolas" panose="020B0609020204030204" pitchFamily="49" charset="0"/>
              </a:rPr>
              <a:t>       alert(“Request failed: “ + </a:t>
            </a:r>
            <a:r>
              <a:rPr lang="en-GB" sz="1200" b="1" dirty="0" err="1" smtClean="0">
                <a:latin typeface="Consolas" panose="020B0609020204030204" pitchFamily="49" charset="0"/>
              </a:rPr>
              <a:t>ajaxRequest.statusText</a:t>
            </a:r>
            <a:r>
              <a:rPr lang="en-GB" sz="1200" b="1" dirty="0" smtClean="0">
                <a:latin typeface="Consolas" panose="020B0609020204030204" pitchFamily="49" charset="0"/>
              </a:rPr>
              <a:t>);</a:t>
            </a:r>
          </a:p>
          <a:p>
            <a:pPr eaLnBrk="1" hangingPunct="1">
              <a:lnSpc>
                <a:spcPct val="90000"/>
              </a:lnSpc>
              <a:buFontTx/>
              <a:buNone/>
            </a:pPr>
            <a:r>
              <a:rPr lang="en-GB" sz="1200" b="1" dirty="0" smtClean="0">
                <a:latin typeface="Consolas" panose="020B0609020204030204" pitchFamily="49" charset="0"/>
              </a:rPr>
              <a:t>          }</a:t>
            </a:r>
          </a:p>
          <a:p>
            <a:pPr eaLnBrk="1" hangingPunct="1">
              <a:lnSpc>
                <a:spcPct val="90000"/>
              </a:lnSpc>
              <a:buFontTx/>
              <a:buNone/>
            </a:pPr>
            <a:r>
              <a:rPr lang="en-GB" sz="1200" b="1" dirty="0" smtClean="0">
                <a:latin typeface="Consolas" panose="020B0609020204030204" pitchFamily="49" charset="0"/>
              </a:rPr>
              <a:t>     }</a:t>
            </a:r>
          </a:p>
          <a:p>
            <a:pPr eaLnBrk="1" hangingPunct="1">
              <a:lnSpc>
                <a:spcPct val="90000"/>
              </a:lnSpc>
              <a:buFontTx/>
              <a:buNone/>
            </a:pPr>
            <a:r>
              <a:rPr lang="en-GB" sz="1200" b="1" dirty="0" smtClean="0">
                <a:latin typeface="Consolas" panose="020B0609020204030204" pitchFamily="49" charset="0"/>
              </a:rPr>
              <a:t>}</a:t>
            </a:r>
          </a:p>
          <a:p>
            <a:pPr eaLnBrk="1" hangingPunct="1">
              <a:lnSpc>
                <a:spcPct val="90000"/>
              </a:lnSpc>
              <a:buFontTx/>
              <a:buNone/>
            </a:pPr>
            <a:r>
              <a:rPr lang="en-GB" sz="1200" b="1" dirty="0" smtClean="0">
                <a:latin typeface="Consolas" panose="020B0609020204030204" pitchFamily="49" charset="0"/>
              </a:rPr>
              <a:t>&lt;/script&gt;</a:t>
            </a:r>
          </a:p>
          <a:p>
            <a:pPr eaLnBrk="1" hangingPunct="1">
              <a:lnSpc>
                <a:spcPct val="90000"/>
              </a:lnSpc>
              <a:buFontTx/>
              <a:buNone/>
            </a:pPr>
            <a:endParaRPr lang="en-GB" sz="1200" b="1" dirty="0" smtClean="0">
              <a:latin typeface="Consolas" panose="020B0609020204030204" pitchFamily="49" charset="0"/>
            </a:endParaRPr>
          </a:p>
        </p:txBody>
      </p:sp>
    </p:spTree>
    <p:extLst>
      <p:ext uri="{BB962C8B-B14F-4D97-AF65-F5344CB8AC3E}">
        <p14:creationId xmlns:p14="http://schemas.microsoft.com/office/powerpoint/2010/main" val="1300787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GB" dirty="0"/>
              <a:t>A first example</a:t>
            </a:r>
          </a:p>
        </p:txBody>
      </p:sp>
      <p:sp>
        <p:nvSpPr>
          <p:cNvPr id="16389" name="Rectangle 5"/>
          <p:cNvSpPr>
            <a:spLocks noGrp="1" noChangeArrowheads="1"/>
          </p:cNvSpPr>
          <p:nvPr>
            <p:ph type="body" idx="1"/>
          </p:nvPr>
        </p:nvSpPr>
        <p:spPr>
          <a:xfrm>
            <a:off x="457200" y="1295400"/>
            <a:ext cx="8229600" cy="5257800"/>
          </a:xfrm>
        </p:spPr>
        <p:txBody>
          <a:bodyPr/>
          <a:lstStyle/>
          <a:p>
            <a:pPr eaLnBrk="1" hangingPunct="1"/>
            <a:r>
              <a:rPr lang="en-GB" sz="1800" dirty="0" smtClean="0">
                <a:latin typeface="+mj-lt"/>
              </a:rPr>
              <a:t>The main idea is that we’re going to get the time on the server and display it to the screen (and provide a button for a user to update this time).  </a:t>
            </a:r>
            <a:endParaRPr lang="en-GB" sz="1800" dirty="0" smtClean="0">
              <a:latin typeface="+mj-lt"/>
            </a:endParaRPr>
          </a:p>
          <a:p>
            <a:pPr lvl="1" eaLnBrk="1" hangingPunct="1"/>
            <a:r>
              <a:rPr lang="en-GB" sz="1600" dirty="0" smtClean="0">
                <a:latin typeface="+mj-lt"/>
              </a:rPr>
              <a:t>how </a:t>
            </a:r>
            <a:r>
              <a:rPr lang="en-GB" sz="1600" dirty="0" smtClean="0">
                <a:latin typeface="+mj-lt"/>
              </a:rPr>
              <a:t>to use Ajax to do this update </a:t>
            </a:r>
            <a:r>
              <a:rPr lang="en-GB" sz="1600" u="sng" dirty="0" smtClean="0">
                <a:latin typeface="+mj-lt"/>
              </a:rPr>
              <a:t>without</a:t>
            </a:r>
            <a:r>
              <a:rPr lang="en-GB" sz="1600" dirty="0" smtClean="0">
                <a:latin typeface="+mj-lt"/>
              </a:rPr>
              <a:t> updating/refreshing the entire webpage.  </a:t>
            </a:r>
          </a:p>
          <a:p>
            <a:pPr eaLnBrk="1" hangingPunct="1"/>
            <a:endParaRPr lang="en-GB" sz="1800" dirty="0" smtClean="0">
              <a:latin typeface="+mj-lt"/>
            </a:endParaRPr>
          </a:p>
          <a:p>
            <a:pPr eaLnBrk="1" hangingPunct="1"/>
            <a:r>
              <a:rPr lang="en-GB" sz="1800" dirty="0" smtClean="0">
                <a:latin typeface="+mj-lt"/>
              </a:rPr>
              <a:t>We use a (very) small PHP script to get the date from the server, and return it as a string as a response to the request.  Here is the script:  </a:t>
            </a:r>
          </a:p>
          <a:p>
            <a:pPr eaLnBrk="1" hangingPunct="1">
              <a:buFontTx/>
              <a:buNone/>
            </a:pPr>
            <a:endParaRPr lang="en-GB" sz="1400" dirty="0" smtClean="0">
              <a:latin typeface="Courier New" panose="02070309020205020404" pitchFamily="49" charset="0"/>
            </a:endParaRPr>
          </a:p>
          <a:p>
            <a:pPr eaLnBrk="1" hangingPunct="1">
              <a:buFontTx/>
              <a:buNone/>
            </a:pPr>
            <a:r>
              <a:rPr lang="en-GB" sz="1400" dirty="0" smtClean="0">
                <a:latin typeface="Courier New" panose="02070309020205020404" pitchFamily="49" charset="0"/>
              </a:rPr>
              <a:t>      </a:t>
            </a:r>
            <a:r>
              <a:rPr lang="en-GB" sz="1400" dirty="0" smtClean="0">
                <a:latin typeface="Consolas" panose="020B0609020204030204" pitchFamily="49" charset="0"/>
              </a:rPr>
              <a:t>&lt;?</a:t>
            </a:r>
            <a:r>
              <a:rPr lang="en-GB" sz="1400" dirty="0" err="1" smtClean="0">
                <a:latin typeface="Consolas" panose="020B0609020204030204" pitchFamily="49" charset="0"/>
              </a:rPr>
              <a:t>php</a:t>
            </a:r>
            <a:endParaRPr lang="en-GB" sz="1400" dirty="0" smtClean="0">
              <a:latin typeface="Consolas" panose="020B0609020204030204" pitchFamily="49" charset="0"/>
            </a:endParaRPr>
          </a:p>
          <a:p>
            <a:pPr eaLnBrk="1" hangingPunct="1">
              <a:buFontTx/>
              <a:buNone/>
            </a:pPr>
            <a:r>
              <a:rPr lang="en-GB" sz="1400" dirty="0" smtClean="0">
                <a:latin typeface="Consolas" panose="020B0609020204030204" pitchFamily="49" charset="0"/>
              </a:rPr>
              <a:t>       </a:t>
            </a:r>
            <a:r>
              <a:rPr lang="en-GB" sz="1400" dirty="0" smtClean="0">
                <a:latin typeface="Consolas" panose="020B0609020204030204" pitchFamily="49" charset="0"/>
              </a:rPr>
              <a:t> echo </a:t>
            </a:r>
            <a:r>
              <a:rPr lang="en-GB" sz="1400" dirty="0" smtClean="0">
                <a:latin typeface="Consolas" panose="020B0609020204030204" pitchFamily="49" charset="0"/>
              </a:rPr>
              <a:t>date('</a:t>
            </a:r>
            <a:r>
              <a:rPr lang="en-GB" sz="1400" dirty="0" err="1" smtClean="0">
                <a:latin typeface="Consolas" panose="020B0609020204030204" pitchFamily="49" charset="0"/>
              </a:rPr>
              <a:t>H:i:s</a:t>
            </a:r>
            <a:r>
              <a:rPr lang="en-GB" sz="1400" dirty="0" smtClean="0">
                <a:latin typeface="Consolas" panose="020B0609020204030204" pitchFamily="49" charset="0"/>
              </a:rPr>
              <a:t>');</a:t>
            </a:r>
          </a:p>
          <a:p>
            <a:pPr eaLnBrk="1" hangingPunct="1">
              <a:buFontTx/>
              <a:buNone/>
            </a:pPr>
            <a:r>
              <a:rPr lang="en-GB" sz="1400" dirty="0" smtClean="0">
                <a:latin typeface="Consolas" panose="020B0609020204030204" pitchFamily="49" charset="0"/>
              </a:rPr>
              <a:t>       ?&gt;</a:t>
            </a:r>
          </a:p>
          <a:p>
            <a:pPr eaLnBrk="1" hangingPunct="1"/>
            <a:endParaRPr lang="en-GB" sz="1400" dirty="0" smtClean="0">
              <a:latin typeface="Courier New" panose="02070309020205020404" pitchFamily="49" charset="0"/>
            </a:endParaRPr>
          </a:p>
          <a:p>
            <a:pPr eaLnBrk="1" hangingPunct="1"/>
            <a:r>
              <a:rPr lang="en-GB" sz="2000" dirty="0" smtClean="0">
                <a:latin typeface="+mj-lt"/>
              </a:rPr>
              <a:t>save </a:t>
            </a:r>
            <a:r>
              <a:rPr lang="en-GB" sz="2000" dirty="0" smtClean="0">
                <a:latin typeface="+mj-lt"/>
              </a:rPr>
              <a:t>this as the file “</a:t>
            </a:r>
            <a:r>
              <a:rPr lang="en-GB" sz="2000" dirty="0" err="1" smtClean="0">
                <a:latin typeface="+mj-lt"/>
              </a:rPr>
              <a:t>telltime.php</a:t>
            </a:r>
            <a:r>
              <a:rPr lang="en-GB" sz="2000" dirty="0" smtClean="0">
                <a:latin typeface="+mj-lt"/>
              </a:rPr>
              <a:t>”.  </a:t>
            </a:r>
          </a:p>
          <a:p>
            <a:pPr eaLnBrk="1" hangingPunct="1"/>
            <a:r>
              <a:rPr lang="en-GB" sz="2000" dirty="0" smtClean="0">
                <a:latin typeface="+mj-lt"/>
              </a:rPr>
              <a:t>The HTML file and JavaScript code follows.  </a:t>
            </a:r>
          </a:p>
          <a:p>
            <a:pPr eaLnBrk="1" hangingPunct="1"/>
            <a:endParaRPr lang="en-GB" sz="2000" dirty="0" smtClean="0">
              <a:latin typeface="Arial Narrow" panose="020B0606020202030204" pitchFamily="34" charset="0"/>
            </a:endParaRPr>
          </a:p>
        </p:txBody>
      </p:sp>
    </p:spTree>
    <p:extLst>
      <p:ext uri="{BB962C8B-B14F-4D97-AF65-F5344CB8AC3E}">
        <p14:creationId xmlns:p14="http://schemas.microsoft.com/office/powerpoint/2010/main" val="266706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0"/>
            <a:ext cx="8229600" cy="6858000"/>
          </a:xfrm>
          <a:solidFill>
            <a:schemeClr val="bg1"/>
          </a:solidFill>
          <a:ln>
            <a:solidFill>
              <a:schemeClr val="accent1"/>
            </a:solidFill>
          </a:ln>
        </p:spPr>
        <p:txBody>
          <a:bodyPr/>
          <a:lstStyle/>
          <a:p>
            <a:pPr eaLnBrk="1" hangingPunct="1">
              <a:lnSpc>
                <a:spcPct val="80000"/>
              </a:lnSpc>
              <a:buFontTx/>
              <a:buNone/>
            </a:pPr>
            <a:r>
              <a:rPr lang="en-GB" sz="1200" b="1" dirty="0" smtClean="0">
                <a:latin typeface="Consolas" panose="020B0609020204030204" pitchFamily="49" charset="0"/>
              </a:rPr>
              <a:t>&lt;!DOCTYPE html PUBLIC "-//W3C//DTD XHTML 1.0 Strict//EN"</a:t>
            </a:r>
          </a:p>
          <a:p>
            <a:pPr eaLnBrk="1" hangingPunct="1">
              <a:lnSpc>
                <a:spcPct val="80000"/>
              </a:lnSpc>
              <a:buFontTx/>
              <a:buNone/>
            </a:pPr>
            <a:r>
              <a:rPr lang="en-GB" sz="1200" b="1" dirty="0" smtClean="0">
                <a:latin typeface="Consolas" panose="020B0609020204030204" pitchFamily="49" charset="0"/>
              </a:rPr>
              <a:t>    "http://www.w3.org/TR/xhtml11/DTD/xhtml1-strict.dtd"&gt;</a:t>
            </a:r>
          </a:p>
          <a:p>
            <a:pPr eaLnBrk="1" hangingPunct="1">
              <a:lnSpc>
                <a:spcPct val="80000"/>
              </a:lnSpc>
              <a:buFontTx/>
              <a:buNone/>
            </a:pPr>
            <a:r>
              <a:rPr lang="en-GB" sz="1200" b="1" dirty="0" smtClean="0">
                <a:latin typeface="Consolas" panose="020B0609020204030204" pitchFamily="49" charset="0"/>
              </a:rPr>
              <a:t>&lt;html </a:t>
            </a:r>
            <a:r>
              <a:rPr lang="en-GB" sz="1200" b="1" dirty="0" err="1" smtClean="0">
                <a:latin typeface="Consolas" panose="020B0609020204030204" pitchFamily="49" charset="0"/>
              </a:rPr>
              <a:t>xmlns</a:t>
            </a:r>
            <a:r>
              <a:rPr lang="en-GB" sz="1200" b="1" dirty="0" smtClean="0">
                <a:latin typeface="Consolas" panose="020B0609020204030204" pitchFamily="49" charset="0"/>
              </a:rPr>
              <a:t>="http://www.w3.org/1999/xhtml" </a:t>
            </a:r>
            <a:r>
              <a:rPr lang="en-GB" sz="1200" b="1" dirty="0" err="1" smtClean="0">
                <a:latin typeface="Consolas" panose="020B0609020204030204" pitchFamily="49" charset="0"/>
              </a:rPr>
              <a:t>xml:lang</a:t>
            </a:r>
            <a:r>
              <a:rPr lang="en-GB" sz="1200" b="1" dirty="0" smtClean="0">
                <a:latin typeface="Consolas" panose="020B0609020204030204" pitchFamily="49" charset="0"/>
              </a:rPr>
              <a:t>="en" </a:t>
            </a:r>
            <a:r>
              <a:rPr lang="en-GB" sz="1200" b="1" dirty="0" err="1" smtClean="0">
                <a:latin typeface="Consolas" panose="020B0609020204030204" pitchFamily="49" charset="0"/>
              </a:rPr>
              <a:t>lang</a:t>
            </a:r>
            <a:r>
              <a:rPr lang="en-GB" sz="1200" b="1" dirty="0" smtClean="0">
                <a:latin typeface="Consolas" panose="020B0609020204030204" pitchFamily="49" charset="0"/>
              </a:rPr>
              <a:t>="en"&gt;</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&lt;head&gt;</a:t>
            </a:r>
          </a:p>
          <a:p>
            <a:pPr eaLnBrk="1" hangingPunct="1">
              <a:lnSpc>
                <a:spcPct val="80000"/>
              </a:lnSpc>
              <a:buFontTx/>
              <a:buNone/>
            </a:pPr>
            <a:r>
              <a:rPr lang="en-GB" sz="1200" b="1" dirty="0" smtClean="0">
                <a:latin typeface="Consolas" panose="020B0609020204030204" pitchFamily="49" charset="0"/>
              </a:rPr>
              <a:t>&lt;title&gt;Ajax Demonstration&lt;/title&gt;</a:t>
            </a:r>
          </a:p>
          <a:p>
            <a:pPr eaLnBrk="1" hangingPunct="1">
              <a:lnSpc>
                <a:spcPct val="80000"/>
              </a:lnSpc>
              <a:buFontTx/>
              <a:buNone/>
            </a:pPr>
            <a:r>
              <a:rPr lang="en-GB" sz="1200" b="1" dirty="0" smtClean="0">
                <a:latin typeface="Consolas" panose="020B0609020204030204" pitchFamily="49" charset="0"/>
              </a:rPr>
              <a:t>&lt;style&gt;</a:t>
            </a:r>
          </a:p>
          <a:p>
            <a:pPr eaLnBrk="1" hangingPunct="1">
              <a:lnSpc>
                <a:spcPct val="80000"/>
              </a:lnSpc>
              <a:buFontTx/>
              <a:buNone/>
            </a:pPr>
            <a:r>
              <a:rPr lang="en-GB" sz="1200" b="1" dirty="0" smtClean="0">
                <a:latin typeface="Consolas" panose="020B0609020204030204" pitchFamily="49" charset="0"/>
              </a:rPr>
              <a:t>body {</a:t>
            </a:r>
          </a:p>
          <a:p>
            <a:pPr eaLnBrk="1" hangingPunct="1">
              <a:lnSpc>
                <a:spcPct val="80000"/>
              </a:lnSpc>
              <a:buFontTx/>
              <a:buNone/>
            </a:pPr>
            <a:r>
              <a:rPr lang="en-GB" sz="1200" b="1" dirty="0" smtClean="0">
                <a:latin typeface="Consolas" panose="020B0609020204030204" pitchFamily="49" charset="0"/>
              </a:rPr>
              <a:t>   background-</a:t>
            </a:r>
            <a:r>
              <a:rPr lang="en-GB" sz="1200" b="1" dirty="0" err="1" smtClean="0">
                <a:latin typeface="Consolas" panose="020B0609020204030204" pitchFamily="49" charset="0"/>
              </a:rPr>
              <a:t>color</a:t>
            </a:r>
            <a:r>
              <a:rPr lang="en-GB" sz="1200" b="1" dirty="0" smtClean="0">
                <a:latin typeface="Consolas" panose="020B0609020204030204" pitchFamily="49" charset="0"/>
              </a:rPr>
              <a:t>: #CCCCCC;</a:t>
            </a:r>
          </a:p>
          <a:p>
            <a:pPr eaLnBrk="1" hangingPunct="1">
              <a:lnSpc>
                <a:spcPct val="80000"/>
              </a:lnSpc>
              <a:buFontTx/>
              <a:buNone/>
            </a:pPr>
            <a:r>
              <a:rPr lang="en-GB" sz="1200" b="1" dirty="0" smtClean="0">
                <a:latin typeface="Consolas" panose="020B0609020204030204" pitchFamily="49" charset="0"/>
              </a:rPr>
              <a:t>   text-align: </a:t>
            </a:r>
            <a:r>
              <a:rPr lang="en-GB" sz="1200" b="1" dirty="0" err="1" smtClean="0">
                <a:latin typeface="Consolas" panose="020B0609020204030204" pitchFamily="49" charset="0"/>
              </a:rPr>
              <a:t>center</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a:t>
            </a:r>
            <a:r>
              <a:rPr lang="en-GB" sz="1200" b="1" dirty="0" err="1" smtClean="0">
                <a:latin typeface="Consolas" panose="020B0609020204030204" pitchFamily="49" charset="0"/>
              </a:rPr>
              <a:t>displaybox</a:t>
            </a: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margin: auto;</a:t>
            </a:r>
          </a:p>
          <a:p>
            <a:pPr eaLnBrk="1" hangingPunct="1">
              <a:lnSpc>
                <a:spcPct val="80000"/>
              </a:lnSpc>
              <a:buFontTx/>
              <a:buNone/>
            </a:pPr>
            <a:r>
              <a:rPr lang="en-GB" sz="1200" b="1" dirty="0" smtClean="0">
                <a:latin typeface="Consolas" panose="020B0609020204030204" pitchFamily="49" charset="0"/>
              </a:rPr>
              <a:t>   width: 150px;</a:t>
            </a:r>
          </a:p>
          <a:p>
            <a:pPr eaLnBrk="1" hangingPunct="1">
              <a:lnSpc>
                <a:spcPct val="80000"/>
              </a:lnSpc>
              <a:buFontTx/>
              <a:buNone/>
            </a:pPr>
            <a:r>
              <a:rPr lang="en-GB" sz="1200" b="1" dirty="0" smtClean="0">
                <a:latin typeface="Consolas" panose="020B0609020204030204" pitchFamily="49" charset="0"/>
              </a:rPr>
              <a:t>   background-</a:t>
            </a:r>
            <a:r>
              <a:rPr lang="en-GB" sz="1200" b="1" dirty="0" err="1" smtClean="0">
                <a:latin typeface="Consolas" panose="020B0609020204030204" pitchFamily="49" charset="0"/>
              </a:rPr>
              <a:t>color</a:t>
            </a:r>
            <a:r>
              <a:rPr lang="en-GB" sz="1200" b="1" dirty="0" smtClean="0">
                <a:latin typeface="Consolas" panose="020B0609020204030204" pitchFamily="49" charset="0"/>
              </a:rPr>
              <a:t>: #FFFFFF;</a:t>
            </a:r>
          </a:p>
          <a:p>
            <a:pPr eaLnBrk="1" hangingPunct="1">
              <a:lnSpc>
                <a:spcPct val="80000"/>
              </a:lnSpc>
              <a:buFontTx/>
              <a:buNone/>
            </a:pPr>
            <a:r>
              <a:rPr lang="en-GB" sz="1200" b="1" dirty="0" smtClean="0">
                <a:latin typeface="Consolas" panose="020B0609020204030204" pitchFamily="49" charset="0"/>
              </a:rPr>
              <a:t>   border: 2px solid #000000;</a:t>
            </a:r>
          </a:p>
          <a:p>
            <a:pPr eaLnBrk="1" hangingPunct="1">
              <a:lnSpc>
                <a:spcPct val="80000"/>
              </a:lnSpc>
              <a:buFontTx/>
              <a:buNone/>
            </a:pPr>
            <a:r>
              <a:rPr lang="en-GB" sz="1200" b="1" dirty="0" smtClean="0">
                <a:latin typeface="Consolas" panose="020B0609020204030204" pitchFamily="49" charset="0"/>
              </a:rPr>
              <a:t>   padding: 10px;</a:t>
            </a:r>
          </a:p>
          <a:p>
            <a:pPr eaLnBrk="1" hangingPunct="1">
              <a:lnSpc>
                <a:spcPct val="80000"/>
              </a:lnSpc>
              <a:buFontTx/>
              <a:buNone/>
            </a:pPr>
            <a:r>
              <a:rPr lang="en-GB" sz="1200" b="1" dirty="0" smtClean="0">
                <a:latin typeface="Consolas" panose="020B0609020204030204" pitchFamily="49" charset="0"/>
              </a:rPr>
              <a:t>   font: 1.5em normal </a:t>
            </a:r>
            <a:r>
              <a:rPr lang="en-GB" sz="1200" b="1" dirty="0" err="1" smtClean="0">
                <a:latin typeface="Consolas" panose="020B0609020204030204" pitchFamily="49" charset="0"/>
              </a:rPr>
              <a:t>verdana</a:t>
            </a:r>
            <a:r>
              <a:rPr lang="en-GB" sz="1200" b="1" dirty="0" smtClean="0">
                <a:latin typeface="Consolas" panose="020B0609020204030204" pitchFamily="49" charset="0"/>
              </a:rPr>
              <a:t>, </a:t>
            </a:r>
            <a:r>
              <a:rPr lang="en-GB" sz="1200" b="1" dirty="0" err="1" smtClean="0">
                <a:latin typeface="Consolas" panose="020B0609020204030204" pitchFamily="49" charset="0"/>
              </a:rPr>
              <a:t>helvetica</a:t>
            </a:r>
            <a:r>
              <a:rPr lang="en-GB" sz="1200" b="1" dirty="0" smtClean="0">
                <a:latin typeface="Consolas" panose="020B0609020204030204" pitchFamily="49" charset="0"/>
              </a:rPr>
              <a:t>, </a:t>
            </a:r>
            <a:r>
              <a:rPr lang="en-GB" sz="1200" b="1" dirty="0" err="1" smtClean="0">
                <a:latin typeface="Consolas" panose="020B0609020204030204" pitchFamily="49" charset="0"/>
              </a:rPr>
              <a:t>arial</a:t>
            </a:r>
            <a:r>
              <a:rPr lang="en-GB" sz="1200" b="1" dirty="0" smtClean="0">
                <a:latin typeface="Consolas" panose="020B0609020204030204" pitchFamily="49" charset="0"/>
              </a:rPr>
              <a:t>, sans-serif;</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&lt;/style&gt;</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&lt;script type="text/</a:t>
            </a:r>
            <a:r>
              <a:rPr lang="en-GB" sz="1200" b="1" dirty="0" err="1" smtClean="0">
                <a:latin typeface="Consolas" panose="020B0609020204030204" pitchFamily="49" charset="0"/>
              </a:rPr>
              <a:t>javascript</a:t>
            </a:r>
            <a:r>
              <a:rPr lang="en-GB" sz="1200" b="1" dirty="0" smtClean="0">
                <a:latin typeface="Consolas" panose="020B0609020204030204" pitchFamily="49" charset="0"/>
              </a:rPr>
              <a:t>"&gt;</a:t>
            </a:r>
          </a:p>
          <a:p>
            <a:pPr eaLnBrk="1" hangingPunct="1">
              <a:lnSpc>
                <a:spcPct val="80000"/>
              </a:lnSpc>
              <a:buFontTx/>
              <a:buNone/>
            </a:pPr>
            <a:r>
              <a:rPr lang="en-GB" sz="1200" b="1" dirty="0" err="1" smtClean="0">
                <a:latin typeface="Consolas" panose="020B0609020204030204" pitchFamily="49" charset="0"/>
              </a:rPr>
              <a:t>var</a:t>
            </a:r>
            <a:r>
              <a:rPr lang="en-GB" sz="1200" b="1" dirty="0" smtClean="0">
                <a:latin typeface="Consolas" panose="020B0609020204030204" pitchFamily="49" charset="0"/>
              </a:rPr>
              <a:t> </a:t>
            </a:r>
            <a:r>
              <a:rPr lang="en-GB" sz="1200" b="1" dirty="0" err="1" smtClean="0">
                <a:latin typeface="Consolas" panose="020B0609020204030204" pitchFamily="49" charset="0"/>
              </a:rPr>
              <a:t>ajaxRequest</a:t>
            </a:r>
            <a:r>
              <a:rPr lang="en-GB" sz="1200" b="1" dirty="0" smtClean="0">
                <a:latin typeface="Consolas" panose="020B0609020204030204" pitchFamily="49" charset="0"/>
              </a:rPr>
              <a:t>;</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function </a:t>
            </a:r>
            <a:r>
              <a:rPr lang="en-GB" sz="1200" b="1" dirty="0" err="1" smtClean="0">
                <a:latin typeface="Consolas" panose="020B0609020204030204" pitchFamily="49" charset="0"/>
              </a:rPr>
              <a:t>getXMLHttpRequest</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This function attempts to get an Ajax request object by trying</a:t>
            </a:r>
          </a:p>
          <a:p>
            <a:pPr eaLnBrk="1" hangingPunct="1">
              <a:lnSpc>
                <a:spcPct val="80000"/>
              </a:lnSpc>
              <a:buFontTx/>
              <a:buNone/>
            </a:pPr>
            <a:r>
              <a:rPr lang="en-GB" sz="1200" b="1" dirty="0" smtClean="0">
                <a:latin typeface="Consolas" panose="020B0609020204030204" pitchFamily="49" charset="0"/>
              </a:rPr>
              <a:t>     a few different methods for different browsers.  */</a:t>
            </a:r>
          </a:p>
          <a:p>
            <a:pPr eaLnBrk="1" hangingPunct="1">
              <a:lnSpc>
                <a:spcPct val="80000"/>
              </a:lnSpc>
              <a:buFontTx/>
              <a:buNone/>
            </a:pP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  same code as before. . .</a:t>
            </a:r>
          </a:p>
          <a:p>
            <a:pPr eaLnBrk="1" hangingPunct="1">
              <a:lnSpc>
                <a:spcPct val="80000"/>
              </a:lnSpc>
              <a:buFontTx/>
              <a:buNone/>
            </a:pPr>
            <a:r>
              <a:rPr lang="en-GB" sz="1200" b="1" dirty="0" smtClean="0">
                <a:latin typeface="Consolas" panose="020B0609020204030204" pitchFamily="49" charset="0"/>
              </a:rPr>
              <a:t>}</a:t>
            </a:r>
          </a:p>
        </p:txBody>
      </p:sp>
    </p:spTree>
    <p:extLst>
      <p:ext uri="{BB962C8B-B14F-4D97-AF65-F5344CB8AC3E}">
        <p14:creationId xmlns:p14="http://schemas.microsoft.com/office/powerpoint/2010/main" val="1655375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52400"/>
            <a:ext cx="8229600" cy="6705600"/>
          </a:xfrm>
          <a:solidFill>
            <a:schemeClr val="bg1"/>
          </a:solidFill>
          <a:ln>
            <a:solidFill>
              <a:schemeClr val="accent1"/>
            </a:solidFill>
          </a:ln>
        </p:spPr>
        <p:txBody>
          <a:bodyPr/>
          <a:lstStyle/>
          <a:p>
            <a:pPr eaLnBrk="1" hangingPunct="1">
              <a:lnSpc>
                <a:spcPct val="80000"/>
              </a:lnSpc>
              <a:buFontTx/>
              <a:buNone/>
            </a:pPr>
            <a:r>
              <a:rPr lang="en-GB" sz="1200" b="1" dirty="0" smtClean="0">
                <a:latin typeface="Consolas" panose="020B0609020204030204" pitchFamily="49" charset="0"/>
              </a:rPr>
              <a:t>function </a:t>
            </a:r>
            <a:r>
              <a:rPr lang="en-GB" sz="1200" b="1" dirty="0" err="1" smtClean="0">
                <a:latin typeface="Consolas" panose="020B0609020204030204" pitchFamily="49" charset="0"/>
              </a:rPr>
              <a:t>ajaxResponse</a:t>
            </a:r>
            <a:r>
              <a:rPr lang="en-GB" sz="1200" b="1" dirty="0" smtClean="0">
                <a:latin typeface="Consolas" panose="020B0609020204030204" pitchFamily="49" charset="0"/>
              </a:rPr>
              <a:t>()  //This gets called when the </a:t>
            </a:r>
            <a:r>
              <a:rPr lang="en-GB" sz="1200" b="1" dirty="0" err="1" smtClean="0">
                <a:latin typeface="Consolas" panose="020B0609020204030204" pitchFamily="49" charset="0"/>
              </a:rPr>
              <a:t>readyState</a:t>
            </a:r>
            <a:r>
              <a:rPr lang="en-GB" sz="1200" b="1" dirty="0" smtClean="0">
                <a:latin typeface="Consolas" panose="020B0609020204030204" pitchFamily="49" charset="0"/>
              </a:rPr>
              <a:t> changes.</a:t>
            </a:r>
          </a:p>
          <a:p>
            <a:pPr eaLnBrk="1" hangingPunct="1">
              <a:lnSpc>
                <a:spcPct val="80000"/>
              </a:lnSpc>
              <a:buFontTx/>
              <a:buNone/>
            </a:pP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if (</a:t>
            </a:r>
            <a:r>
              <a:rPr lang="en-GB" sz="1200" b="1" dirty="0" err="1" smtClean="0">
                <a:latin typeface="Consolas" panose="020B0609020204030204" pitchFamily="49" charset="0"/>
              </a:rPr>
              <a:t>ajaxRequest.readyState</a:t>
            </a:r>
            <a:r>
              <a:rPr lang="en-GB" sz="1200" b="1" dirty="0" smtClean="0">
                <a:latin typeface="Consolas" panose="020B0609020204030204" pitchFamily="49" charset="0"/>
              </a:rPr>
              <a:t> != 4)  //  check to see if we're done</a:t>
            </a:r>
          </a:p>
          <a:p>
            <a:pPr eaLnBrk="1" hangingPunct="1">
              <a:lnSpc>
                <a:spcPct val="80000"/>
              </a:lnSpc>
              <a:buFontTx/>
              <a:buNone/>
            </a:pPr>
            <a:r>
              <a:rPr lang="en-GB" sz="1200" b="1" dirty="0" smtClean="0">
                <a:latin typeface="Consolas" panose="020B0609020204030204" pitchFamily="49" charset="0"/>
              </a:rPr>
              <a:t>      {  return;  }</a:t>
            </a:r>
          </a:p>
          <a:p>
            <a:pPr eaLnBrk="1" hangingPunct="1">
              <a:lnSpc>
                <a:spcPct val="80000"/>
              </a:lnSpc>
              <a:buFontTx/>
              <a:buNone/>
            </a:pPr>
            <a:r>
              <a:rPr lang="en-GB" sz="1200" b="1" dirty="0" smtClean="0">
                <a:latin typeface="Consolas" panose="020B0609020204030204" pitchFamily="49" charset="0"/>
              </a:rPr>
              <a:t>   else {</a:t>
            </a:r>
          </a:p>
          <a:p>
            <a:pPr eaLnBrk="1" hangingPunct="1">
              <a:lnSpc>
                <a:spcPct val="80000"/>
              </a:lnSpc>
              <a:buFontTx/>
              <a:buNone/>
            </a:pPr>
            <a:r>
              <a:rPr lang="en-GB" sz="1200" b="1" dirty="0" smtClean="0">
                <a:latin typeface="Consolas" panose="020B0609020204030204" pitchFamily="49" charset="0"/>
              </a:rPr>
              <a:t>     if (</a:t>
            </a:r>
            <a:r>
              <a:rPr lang="en-GB" sz="1200" b="1" dirty="0" err="1" smtClean="0">
                <a:latin typeface="Consolas" panose="020B0609020204030204" pitchFamily="49" charset="0"/>
              </a:rPr>
              <a:t>ajaxRequest.status</a:t>
            </a:r>
            <a:r>
              <a:rPr lang="en-GB" sz="1200" b="1" dirty="0" smtClean="0">
                <a:latin typeface="Consolas" panose="020B0609020204030204" pitchFamily="49" charset="0"/>
              </a:rPr>
              <a:t> == 200) //  check to see if successful</a:t>
            </a:r>
          </a:p>
          <a:p>
            <a:pPr eaLnBrk="1" hangingPunct="1">
              <a:lnSpc>
                <a:spcPct val="80000"/>
              </a:lnSpc>
              <a:buFontTx/>
              <a:buNone/>
            </a:pPr>
            <a:r>
              <a:rPr lang="en-GB" sz="1200" b="1" dirty="0" smtClean="0">
                <a:latin typeface="Consolas" panose="020B0609020204030204" pitchFamily="49" charset="0"/>
              </a:rPr>
              <a:t>          {   </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document.getElementById</a:t>
            </a:r>
            <a:r>
              <a:rPr lang="en-GB" sz="1200" b="1" dirty="0" smtClean="0">
                <a:latin typeface="Consolas" panose="020B0609020204030204" pitchFamily="49" charset="0"/>
              </a:rPr>
              <a:t>("</a:t>
            </a:r>
            <a:r>
              <a:rPr lang="en-GB" sz="1200" b="1" dirty="0" err="1" smtClean="0">
                <a:latin typeface="Consolas" panose="020B0609020204030204" pitchFamily="49" charset="0"/>
              </a:rPr>
              <a:t>showtime</a:t>
            </a:r>
            <a:r>
              <a:rPr lang="en-GB" sz="1200" b="1" dirty="0" smtClean="0">
                <a:latin typeface="Consolas" panose="020B0609020204030204" pitchFamily="49" charset="0"/>
              </a:rPr>
              <a:t>").</a:t>
            </a:r>
            <a:r>
              <a:rPr lang="en-GB" sz="1200" b="1" dirty="0" err="1" smtClean="0">
                <a:latin typeface="Consolas" panose="020B0609020204030204" pitchFamily="49" charset="0"/>
              </a:rPr>
              <a:t>innerHTML</a:t>
            </a:r>
            <a:r>
              <a:rPr lang="en-GB" sz="1200" b="1" dirty="0" smtClean="0">
                <a:latin typeface="Consolas" panose="020B0609020204030204" pitchFamily="49" charset="0"/>
              </a:rPr>
              <a:t> =              </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ajaxRequest.responseText</a:t>
            </a: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else {</a:t>
            </a:r>
          </a:p>
          <a:p>
            <a:pPr eaLnBrk="1" hangingPunct="1">
              <a:lnSpc>
                <a:spcPct val="80000"/>
              </a:lnSpc>
              <a:buFontTx/>
              <a:buNone/>
            </a:pPr>
            <a:r>
              <a:rPr lang="en-GB" sz="1200" b="1" dirty="0" smtClean="0">
                <a:latin typeface="Consolas" panose="020B0609020204030204" pitchFamily="49" charset="0"/>
              </a:rPr>
              <a:t>       alert("Request failed: " + </a:t>
            </a:r>
            <a:r>
              <a:rPr lang="en-GB" sz="1200" b="1" dirty="0" err="1" smtClean="0">
                <a:latin typeface="Consolas" panose="020B0609020204030204" pitchFamily="49" charset="0"/>
              </a:rPr>
              <a:t>ajaxRequest.statusText</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function </a:t>
            </a:r>
            <a:r>
              <a:rPr lang="en-GB" sz="1200" b="1" dirty="0" err="1" smtClean="0">
                <a:latin typeface="Consolas" panose="020B0609020204030204" pitchFamily="49" charset="0"/>
              </a:rPr>
              <a:t>getServerTime</a:t>
            </a:r>
            <a:r>
              <a:rPr lang="en-GB" sz="1200" b="1" dirty="0" smtClean="0">
                <a:latin typeface="Consolas" panose="020B0609020204030204" pitchFamily="49" charset="0"/>
              </a:rPr>
              <a:t>()   //  The main JavaScript for calling the update. </a:t>
            </a:r>
          </a:p>
          <a:p>
            <a:pPr eaLnBrk="1" hangingPunct="1">
              <a:lnSpc>
                <a:spcPct val="80000"/>
              </a:lnSpc>
              <a:buFontTx/>
              <a:buNone/>
            </a:pP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a:t>
            </a:r>
            <a:r>
              <a:rPr lang="en-GB" sz="1200" b="1" dirty="0" smtClean="0">
                <a:latin typeface="Consolas" panose="020B0609020204030204" pitchFamily="49" charset="0"/>
              </a:rPr>
              <a:t> = </a:t>
            </a:r>
            <a:r>
              <a:rPr lang="en-GB" sz="1200" b="1" dirty="0" err="1" smtClean="0">
                <a:latin typeface="Consolas" panose="020B0609020204030204" pitchFamily="49" charset="0"/>
              </a:rPr>
              <a:t>getXMLHttpRequest</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if (!</a:t>
            </a:r>
            <a:r>
              <a:rPr lang="en-GB" sz="1200" b="1" dirty="0" err="1" smtClean="0">
                <a:latin typeface="Consolas" panose="020B0609020204030204" pitchFamily="49" charset="0"/>
              </a:rPr>
              <a:t>ajaxRequest</a:t>
            </a: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document.getElementById</a:t>
            </a:r>
            <a:r>
              <a:rPr lang="en-GB" sz="1200" b="1" dirty="0" smtClean="0">
                <a:latin typeface="Consolas" panose="020B0609020204030204" pitchFamily="49" charset="0"/>
              </a:rPr>
              <a:t>("</a:t>
            </a:r>
            <a:r>
              <a:rPr lang="en-GB" sz="1200" b="1" dirty="0" err="1" smtClean="0">
                <a:latin typeface="Consolas" panose="020B0609020204030204" pitchFamily="49" charset="0"/>
              </a:rPr>
              <a:t>showtime</a:t>
            </a:r>
            <a:r>
              <a:rPr lang="en-GB" sz="1200" b="1" dirty="0" smtClean="0">
                <a:latin typeface="Consolas" panose="020B0609020204030204" pitchFamily="49" charset="0"/>
              </a:rPr>
              <a:t>").</a:t>
            </a:r>
            <a:r>
              <a:rPr lang="en-GB" sz="1200" b="1" dirty="0" err="1" smtClean="0">
                <a:latin typeface="Consolas" panose="020B0609020204030204" pitchFamily="49" charset="0"/>
              </a:rPr>
              <a:t>innerHTML</a:t>
            </a:r>
            <a:r>
              <a:rPr lang="en-GB" sz="1200" b="1" dirty="0" smtClean="0">
                <a:latin typeface="Consolas" panose="020B0609020204030204" pitchFamily="49" charset="0"/>
              </a:rPr>
              <a:t> = "Request error!";</a:t>
            </a:r>
          </a:p>
          <a:p>
            <a:pPr eaLnBrk="1" hangingPunct="1">
              <a:lnSpc>
                <a:spcPct val="80000"/>
              </a:lnSpc>
              <a:buFontTx/>
              <a:buNone/>
            </a:pPr>
            <a:r>
              <a:rPr lang="en-GB" sz="1200" b="1" dirty="0" smtClean="0">
                <a:latin typeface="Consolas" panose="020B0609020204030204" pitchFamily="49" charset="0"/>
              </a:rPr>
              <a:t>         return;      }</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var</a:t>
            </a:r>
            <a:r>
              <a:rPr lang="en-GB" sz="1200" b="1" dirty="0" smtClean="0">
                <a:latin typeface="Consolas" panose="020B0609020204030204" pitchFamily="49" charset="0"/>
              </a:rPr>
              <a:t> </a:t>
            </a:r>
            <a:r>
              <a:rPr lang="en-GB" sz="1200" b="1" dirty="0" err="1" smtClean="0">
                <a:latin typeface="Consolas" panose="020B0609020204030204" pitchFamily="49" charset="0"/>
              </a:rPr>
              <a:t>myURL</a:t>
            </a:r>
            <a:r>
              <a:rPr lang="en-GB" sz="1200" b="1" dirty="0" smtClean="0">
                <a:latin typeface="Consolas" panose="020B0609020204030204" pitchFamily="49" charset="0"/>
              </a:rPr>
              <a:t> = "</a:t>
            </a:r>
            <a:r>
              <a:rPr lang="en-GB" sz="1200" b="1" dirty="0" err="1" smtClean="0">
                <a:latin typeface="Consolas" panose="020B0609020204030204" pitchFamily="49" charset="0"/>
              </a:rPr>
              <a:t>telltime.php</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var</a:t>
            </a:r>
            <a:r>
              <a:rPr lang="en-GB" sz="1200" b="1" dirty="0" smtClean="0">
                <a:latin typeface="Consolas" panose="020B0609020204030204" pitchFamily="49" charset="0"/>
              </a:rPr>
              <a:t> </a:t>
            </a:r>
            <a:r>
              <a:rPr lang="en-GB" sz="1200" b="1" dirty="0" err="1" smtClean="0">
                <a:latin typeface="Consolas" panose="020B0609020204030204" pitchFamily="49" charset="0"/>
              </a:rPr>
              <a:t>myRand</a:t>
            </a:r>
            <a:r>
              <a:rPr lang="en-GB" sz="1200" b="1" dirty="0" smtClean="0">
                <a:latin typeface="Consolas" panose="020B0609020204030204" pitchFamily="49" charset="0"/>
              </a:rPr>
              <a:t> = </a:t>
            </a:r>
            <a:r>
              <a:rPr lang="en-GB" sz="1200" b="1" dirty="0" err="1" smtClean="0">
                <a:latin typeface="Consolas" panose="020B0609020204030204" pitchFamily="49" charset="0"/>
              </a:rPr>
              <a:t>parseInt</a:t>
            </a:r>
            <a:r>
              <a:rPr lang="en-GB" sz="1200" b="1" dirty="0" smtClean="0">
                <a:latin typeface="Consolas" panose="020B0609020204030204" pitchFamily="49" charset="0"/>
              </a:rPr>
              <a:t>(</a:t>
            </a:r>
            <a:r>
              <a:rPr lang="en-GB" sz="1200" b="1" dirty="0" err="1" smtClean="0">
                <a:latin typeface="Consolas" panose="020B0609020204030204" pitchFamily="49" charset="0"/>
              </a:rPr>
              <a:t>Math.random</a:t>
            </a:r>
            <a:r>
              <a:rPr lang="en-GB" sz="1200" b="1" dirty="0" smtClean="0">
                <a:latin typeface="Consolas" panose="020B0609020204030204" pitchFamily="49" charset="0"/>
              </a:rPr>
              <a:t>()*999999999999999);</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myURL</a:t>
            </a:r>
            <a:r>
              <a:rPr lang="en-GB" sz="1200" b="1" dirty="0" smtClean="0">
                <a:latin typeface="Consolas" panose="020B0609020204030204" pitchFamily="49" charset="0"/>
              </a:rPr>
              <a:t> = </a:t>
            </a:r>
            <a:r>
              <a:rPr lang="en-GB" sz="1200" b="1" dirty="0" err="1" smtClean="0">
                <a:latin typeface="Consolas" panose="020B0609020204030204" pitchFamily="49" charset="0"/>
              </a:rPr>
              <a:t>myURL</a:t>
            </a:r>
            <a:r>
              <a:rPr lang="en-GB" sz="1200" b="1" dirty="0" smtClean="0">
                <a:latin typeface="Consolas" panose="020B0609020204030204" pitchFamily="49" charset="0"/>
              </a:rPr>
              <a:t> + "?rand=" + </a:t>
            </a:r>
            <a:r>
              <a:rPr lang="en-GB" sz="1200" b="1" dirty="0" err="1" smtClean="0">
                <a:latin typeface="Consolas" panose="020B0609020204030204" pitchFamily="49" charset="0"/>
              </a:rPr>
              <a:t>myRand</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ajaxRequest.onreadystatechange</a:t>
            </a:r>
            <a:r>
              <a:rPr lang="en-GB" sz="1200" b="1" dirty="0" smtClean="0">
                <a:latin typeface="Consolas" panose="020B0609020204030204" pitchFamily="49" charset="0"/>
              </a:rPr>
              <a:t> = </a:t>
            </a:r>
            <a:r>
              <a:rPr lang="en-GB" sz="1200" b="1" dirty="0" err="1" smtClean="0">
                <a:latin typeface="Consolas" panose="020B0609020204030204" pitchFamily="49" charset="0"/>
              </a:rPr>
              <a:t>ajaxResponse</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ajaxRequest.open</a:t>
            </a:r>
            <a:r>
              <a:rPr lang="en-GB" sz="1200" b="1" dirty="0" smtClean="0">
                <a:latin typeface="Consolas" panose="020B0609020204030204" pitchFamily="49" charset="0"/>
              </a:rPr>
              <a:t>("GET", </a:t>
            </a:r>
            <a:r>
              <a:rPr lang="en-GB" sz="1200" b="1" dirty="0" err="1" smtClean="0">
                <a:latin typeface="Consolas" panose="020B0609020204030204" pitchFamily="49" charset="0"/>
              </a:rPr>
              <a:t>myURL</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ajaxRequest.send</a:t>
            </a:r>
            <a:r>
              <a:rPr lang="en-GB" sz="1200" b="1" dirty="0" smtClean="0">
                <a:latin typeface="Consolas" panose="020B0609020204030204" pitchFamily="49" charset="0"/>
              </a:rPr>
              <a:t>(null);</a:t>
            </a:r>
          </a:p>
          <a:p>
            <a:pPr eaLnBrk="1" hangingPunct="1">
              <a:lnSpc>
                <a:spcPct val="80000"/>
              </a:lnSpc>
              <a:buFontTx/>
              <a:buNone/>
            </a:pP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&lt;/script&gt;</a:t>
            </a:r>
          </a:p>
          <a:p>
            <a:pPr eaLnBrk="1" hangingPunct="1">
              <a:lnSpc>
                <a:spcPct val="80000"/>
              </a:lnSpc>
              <a:buFontTx/>
              <a:buNone/>
            </a:pPr>
            <a:r>
              <a:rPr lang="en-GB" sz="1200" b="1" dirty="0" smtClean="0">
                <a:latin typeface="Consolas" panose="020B0609020204030204" pitchFamily="49" charset="0"/>
              </a:rPr>
              <a:t>&lt;/head&gt;</a:t>
            </a:r>
          </a:p>
          <a:p>
            <a:pPr eaLnBrk="1" hangingPunct="1">
              <a:lnSpc>
                <a:spcPct val="80000"/>
              </a:lnSpc>
              <a:buFontTx/>
              <a:buNone/>
            </a:pPr>
            <a:endParaRPr lang="en-GB" sz="1200" b="1" dirty="0" smtClean="0">
              <a:latin typeface="Consolas" panose="020B0609020204030204" pitchFamily="49" charset="0"/>
            </a:endParaRPr>
          </a:p>
        </p:txBody>
      </p:sp>
    </p:spTree>
    <p:extLst>
      <p:ext uri="{BB962C8B-B14F-4D97-AF65-F5344CB8AC3E}">
        <p14:creationId xmlns:p14="http://schemas.microsoft.com/office/powerpoint/2010/main" val="2844577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543744" y="3717032"/>
            <a:ext cx="8371656" cy="1080120"/>
          </a:xfrm>
        </p:spPr>
        <p:txBody>
          <a:bodyPr/>
          <a:lstStyle/>
          <a:p>
            <a:pPr eaLnBrk="1" hangingPunct="1">
              <a:lnSpc>
                <a:spcPct val="80000"/>
              </a:lnSpc>
              <a:buFontTx/>
              <a:buNone/>
            </a:pPr>
            <a:endParaRPr lang="en-GB" sz="1400" dirty="0" smtClean="0">
              <a:latin typeface="Courier New" panose="02070309020205020404" pitchFamily="49" charset="0"/>
            </a:endParaRPr>
          </a:p>
          <a:p>
            <a:pPr marL="0" indent="0" eaLnBrk="1" hangingPunct="1">
              <a:lnSpc>
                <a:spcPct val="80000"/>
              </a:lnSpc>
              <a:buFontTx/>
              <a:buNone/>
            </a:pPr>
            <a:r>
              <a:rPr lang="en-GB" sz="1800" dirty="0" smtClean="0">
                <a:latin typeface="+mj-lt"/>
              </a:rPr>
              <a:t>The main functionality is handled by the </a:t>
            </a:r>
            <a:r>
              <a:rPr lang="en-GB" sz="1600" dirty="0" err="1" smtClean="0">
                <a:latin typeface="Consolas" panose="020B0609020204030204" pitchFamily="49" charset="0"/>
              </a:rPr>
              <a:t>getServerTime</a:t>
            </a:r>
            <a:r>
              <a:rPr lang="en-GB" sz="1600" dirty="0" smtClean="0">
                <a:latin typeface="Consolas" panose="020B0609020204030204" pitchFamily="49" charset="0"/>
              </a:rPr>
              <a:t>()</a:t>
            </a:r>
            <a:r>
              <a:rPr lang="en-GB" sz="1800" dirty="0" smtClean="0">
                <a:latin typeface="Consolas" panose="020B0609020204030204" pitchFamily="49" charset="0"/>
              </a:rPr>
              <a:t> </a:t>
            </a:r>
            <a:r>
              <a:rPr lang="en-GB" sz="1800" dirty="0" smtClean="0">
                <a:latin typeface="+mj-lt"/>
              </a:rPr>
              <a:t>function in setting up and sending the </a:t>
            </a:r>
            <a:r>
              <a:rPr lang="en-GB" sz="1600" dirty="0" err="1" smtClean="0">
                <a:latin typeface="Consolas" panose="020B0609020204030204" pitchFamily="49" charset="0"/>
              </a:rPr>
              <a:t>XMLHttpRequest</a:t>
            </a:r>
            <a:r>
              <a:rPr lang="en-GB" sz="1800" dirty="0" smtClean="0">
                <a:latin typeface="+mj-lt"/>
              </a:rPr>
              <a:t> object, and the </a:t>
            </a:r>
            <a:r>
              <a:rPr lang="en-GB" sz="1600" dirty="0" err="1" smtClean="0">
                <a:latin typeface="Consolas" panose="020B0609020204030204" pitchFamily="49" charset="0"/>
              </a:rPr>
              <a:t>ajaxResponse</a:t>
            </a:r>
            <a:r>
              <a:rPr lang="en-GB" sz="1600" dirty="0" smtClean="0">
                <a:latin typeface="Consolas" panose="020B0609020204030204" pitchFamily="49" charset="0"/>
              </a:rPr>
              <a:t>()</a:t>
            </a:r>
            <a:r>
              <a:rPr lang="en-GB" sz="1800" dirty="0" smtClean="0">
                <a:latin typeface="Consolas" panose="020B0609020204030204" pitchFamily="49" charset="0"/>
              </a:rPr>
              <a:t> </a:t>
            </a:r>
            <a:r>
              <a:rPr lang="en-GB" sz="1800" dirty="0" smtClean="0">
                <a:latin typeface="+mj-lt"/>
              </a:rPr>
              <a:t>function to display the time.  </a:t>
            </a:r>
          </a:p>
          <a:p>
            <a:pPr eaLnBrk="1" hangingPunct="1">
              <a:lnSpc>
                <a:spcPct val="80000"/>
              </a:lnSpc>
              <a:buFontTx/>
              <a:buNone/>
            </a:pPr>
            <a:endParaRPr lang="en-GB" sz="1400" dirty="0" smtClean="0">
              <a:latin typeface="Courier New" panose="02070309020205020404" pitchFamily="49" charset="0"/>
            </a:endParaRPr>
          </a:p>
          <a:p>
            <a:pPr eaLnBrk="1" hangingPunct="1">
              <a:lnSpc>
                <a:spcPct val="80000"/>
              </a:lnSpc>
            </a:pPr>
            <a:endParaRPr lang="en-GB" sz="1800" dirty="0" smtClean="0"/>
          </a:p>
        </p:txBody>
      </p:sp>
      <p:sp>
        <p:nvSpPr>
          <p:cNvPr id="2" name="Rectangle 1"/>
          <p:cNvSpPr/>
          <p:nvPr/>
        </p:nvSpPr>
        <p:spPr>
          <a:xfrm>
            <a:off x="543744" y="941642"/>
            <a:ext cx="8208912" cy="2160591"/>
          </a:xfrm>
          <a:prstGeom prst="rect">
            <a:avLst/>
          </a:prstGeom>
          <a:solidFill>
            <a:schemeClr val="bg1"/>
          </a:solidFill>
          <a:ln>
            <a:solidFill>
              <a:schemeClr val="accent1"/>
            </a:solidFill>
          </a:ln>
        </p:spPr>
        <p:txBody>
          <a:bodyPr wrap="square">
            <a:spAutoFit/>
          </a:bodyPr>
          <a:lstStyle/>
          <a:p>
            <a:pPr eaLnBrk="1" hangingPunct="1">
              <a:lnSpc>
                <a:spcPct val="80000"/>
              </a:lnSpc>
              <a:buFontTx/>
              <a:buNone/>
            </a:pPr>
            <a:r>
              <a:rPr lang="en-GB" sz="1400" b="1" dirty="0">
                <a:latin typeface="Consolas" panose="020B0609020204030204" pitchFamily="49" charset="0"/>
              </a:rPr>
              <a:t>&lt;body </a:t>
            </a:r>
            <a:r>
              <a:rPr lang="en-GB" sz="1400" b="1" dirty="0" err="1">
                <a:latin typeface="Consolas" panose="020B0609020204030204" pitchFamily="49" charset="0"/>
              </a:rPr>
              <a:t>onLoad</a:t>
            </a:r>
            <a:r>
              <a:rPr lang="en-GB" sz="1400" b="1" dirty="0">
                <a:latin typeface="Consolas" panose="020B0609020204030204" pitchFamily="49" charset="0"/>
              </a:rPr>
              <a:t>="</a:t>
            </a:r>
            <a:r>
              <a:rPr lang="en-GB" sz="1400" b="1" dirty="0" err="1">
                <a:latin typeface="Consolas" panose="020B0609020204030204" pitchFamily="49" charset="0"/>
              </a:rPr>
              <a:t>getServerTime</a:t>
            </a:r>
            <a:r>
              <a:rPr lang="en-GB" sz="1400" b="1" dirty="0">
                <a:latin typeface="Consolas" panose="020B0609020204030204" pitchFamily="49" charset="0"/>
              </a:rPr>
              <a:t>();"&gt;</a:t>
            </a:r>
          </a:p>
          <a:p>
            <a:pPr eaLnBrk="1" hangingPunct="1">
              <a:lnSpc>
                <a:spcPct val="80000"/>
              </a:lnSpc>
              <a:buFontTx/>
              <a:buNone/>
            </a:pPr>
            <a:r>
              <a:rPr lang="en-GB" sz="1400" b="1" dirty="0">
                <a:latin typeface="Consolas" panose="020B0609020204030204" pitchFamily="49" charset="0"/>
              </a:rPr>
              <a:t>&lt;h1&gt;Ajax Demonstration&lt;/h1&gt;</a:t>
            </a:r>
          </a:p>
          <a:p>
            <a:pPr eaLnBrk="1" hangingPunct="1">
              <a:lnSpc>
                <a:spcPct val="80000"/>
              </a:lnSpc>
              <a:buFontTx/>
              <a:buNone/>
            </a:pPr>
            <a:endParaRPr lang="en-GB" sz="1400" b="1" dirty="0">
              <a:latin typeface="Consolas" panose="020B0609020204030204" pitchFamily="49" charset="0"/>
            </a:endParaRPr>
          </a:p>
          <a:p>
            <a:pPr eaLnBrk="1" hangingPunct="1">
              <a:lnSpc>
                <a:spcPct val="80000"/>
              </a:lnSpc>
              <a:buFontTx/>
              <a:buNone/>
            </a:pPr>
            <a:r>
              <a:rPr lang="en-GB" sz="1400" b="1" dirty="0">
                <a:latin typeface="Consolas" panose="020B0609020204030204" pitchFamily="49" charset="0"/>
              </a:rPr>
              <a:t>&lt;h2&gt;Getting the server time without refreshing the page&lt;/h2&gt;</a:t>
            </a:r>
          </a:p>
          <a:p>
            <a:pPr eaLnBrk="1" hangingPunct="1">
              <a:lnSpc>
                <a:spcPct val="80000"/>
              </a:lnSpc>
              <a:buFontTx/>
              <a:buNone/>
            </a:pPr>
            <a:endParaRPr lang="en-GB" sz="1400" b="1" dirty="0">
              <a:latin typeface="Consolas" panose="020B0609020204030204" pitchFamily="49" charset="0"/>
            </a:endParaRPr>
          </a:p>
          <a:p>
            <a:pPr eaLnBrk="1" hangingPunct="1">
              <a:lnSpc>
                <a:spcPct val="80000"/>
              </a:lnSpc>
              <a:buFontTx/>
              <a:buNone/>
            </a:pPr>
            <a:r>
              <a:rPr lang="en-GB" sz="1400" b="1" dirty="0">
                <a:latin typeface="Consolas" panose="020B0609020204030204" pitchFamily="49" charset="0"/>
              </a:rPr>
              <a:t>&lt;form&gt;</a:t>
            </a:r>
          </a:p>
          <a:p>
            <a:pPr eaLnBrk="1" hangingPunct="1">
              <a:lnSpc>
                <a:spcPct val="80000"/>
              </a:lnSpc>
              <a:buFontTx/>
              <a:buNone/>
            </a:pPr>
            <a:r>
              <a:rPr lang="en-GB" sz="1400" b="1" dirty="0">
                <a:latin typeface="Consolas" panose="020B0609020204030204" pitchFamily="49" charset="0"/>
              </a:rPr>
              <a:t>   &lt;input type="button" value="Get Server Time" </a:t>
            </a:r>
            <a:r>
              <a:rPr lang="en-GB" sz="1400" b="1" dirty="0" err="1">
                <a:latin typeface="Consolas" panose="020B0609020204030204" pitchFamily="49" charset="0"/>
              </a:rPr>
              <a:t>onClick</a:t>
            </a:r>
            <a:r>
              <a:rPr lang="en-GB" sz="1400" b="1" dirty="0">
                <a:latin typeface="Consolas" panose="020B0609020204030204" pitchFamily="49" charset="0"/>
              </a:rPr>
              <a:t>="</a:t>
            </a:r>
            <a:r>
              <a:rPr lang="en-GB" sz="1400" b="1" dirty="0" err="1">
                <a:latin typeface="Consolas" panose="020B0609020204030204" pitchFamily="49" charset="0"/>
              </a:rPr>
              <a:t>getServerTime</a:t>
            </a:r>
            <a:r>
              <a:rPr lang="en-GB" sz="1400" b="1" dirty="0">
                <a:latin typeface="Consolas" panose="020B0609020204030204" pitchFamily="49" charset="0"/>
              </a:rPr>
              <a:t>();" /&gt;</a:t>
            </a:r>
          </a:p>
          <a:p>
            <a:pPr eaLnBrk="1" hangingPunct="1">
              <a:lnSpc>
                <a:spcPct val="80000"/>
              </a:lnSpc>
              <a:buFontTx/>
              <a:buNone/>
            </a:pPr>
            <a:r>
              <a:rPr lang="en-GB" sz="1400" b="1" dirty="0">
                <a:latin typeface="Consolas" panose="020B0609020204030204" pitchFamily="49" charset="0"/>
              </a:rPr>
              <a:t>&lt;/form&gt;</a:t>
            </a:r>
          </a:p>
          <a:p>
            <a:pPr eaLnBrk="1" hangingPunct="1">
              <a:lnSpc>
                <a:spcPct val="80000"/>
              </a:lnSpc>
              <a:buFontTx/>
              <a:buNone/>
            </a:pPr>
            <a:r>
              <a:rPr lang="en-GB" sz="1400" b="1" dirty="0">
                <a:latin typeface="Consolas" panose="020B0609020204030204" pitchFamily="49" charset="0"/>
              </a:rPr>
              <a:t>&lt;div id="</a:t>
            </a:r>
            <a:r>
              <a:rPr lang="en-GB" sz="1400" b="1" dirty="0" err="1">
                <a:latin typeface="Consolas" panose="020B0609020204030204" pitchFamily="49" charset="0"/>
              </a:rPr>
              <a:t>showtime</a:t>
            </a:r>
            <a:r>
              <a:rPr lang="en-GB" sz="1400" b="1" dirty="0">
                <a:latin typeface="Consolas" panose="020B0609020204030204" pitchFamily="49" charset="0"/>
              </a:rPr>
              <a:t>" class="</a:t>
            </a:r>
            <a:r>
              <a:rPr lang="en-GB" sz="1400" b="1" dirty="0" err="1">
                <a:latin typeface="Consolas" panose="020B0609020204030204" pitchFamily="49" charset="0"/>
              </a:rPr>
              <a:t>displaybox</a:t>
            </a:r>
            <a:r>
              <a:rPr lang="en-GB" sz="1400" b="1" dirty="0">
                <a:latin typeface="Consolas" panose="020B0609020204030204" pitchFamily="49" charset="0"/>
              </a:rPr>
              <a:t>"&gt;&lt;/div&gt;</a:t>
            </a:r>
          </a:p>
          <a:p>
            <a:pPr eaLnBrk="1" hangingPunct="1">
              <a:lnSpc>
                <a:spcPct val="80000"/>
              </a:lnSpc>
              <a:buFontTx/>
              <a:buNone/>
            </a:pPr>
            <a:endParaRPr lang="en-GB" sz="1400" b="1" dirty="0">
              <a:latin typeface="Consolas" panose="020B0609020204030204" pitchFamily="49" charset="0"/>
            </a:endParaRPr>
          </a:p>
          <a:p>
            <a:pPr eaLnBrk="1" hangingPunct="1">
              <a:lnSpc>
                <a:spcPct val="80000"/>
              </a:lnSpc>
              <a:buFontTx/>
              <a:buNone/>
            </a:pPr>
            <a:r>
              <a:rPr lang="en-GB" sz="1400" b="1" dirty="0">
                <a:latin typeface="Consolas" panose="020B0609020204030204" pitchFamily="49" charset="0"/>
              </a:rPr>
              <a:t>&lt;/body&gt;</a:t>
            </a:r>
          </a:p>
          <a:p>
            <a:pPr eaLnBrk="1" hangingPunct="1">
              <a:lnSpc>
                <a:spcPct val="80000"/>
              </a:lnSpc>
              <a:buFontTx/>
              <a:buNone/>
            </a:pPr>
            <a:r>
              <a:rPr lang="en-GB" sz="1400" b="1" dirty="0">
                <a:latin typeface="Consolas" panose="020B0609020204030204" pitchFamily="49" charset="0"/>
              </a:rPr>
              <a:t>&lt;/html&gt;</a:t>
            </a:r>
          </a:p>
        </p:txBody>
      </p:sp>
      <p:sp>
        <p:nvSpPr>
          <p:cNvPr id="18435" name="Text Box 4">
            <a:hlinkClick r:id="rId2"/>
          </p:cNvPr>
          <p:cNvSpPr txBox="1">
            <a:spLocks noChangeArrowheads="1"/>
          </p:cNvSpPr>
          <p:nvPr/>
        </p:nvSpPr>
        <p:spPr bwMode="auto">
          <a:xfrm>
            <a:off x="6300192" y="2636912"/>
            <a:ext cx="2305050" cy="323165"/>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spcBef>
                <a:spcPct val="50000"/>
              </a:spcBef>
            </a:pPr>
            <a:r>
              <a:rPr lang="en-GB" sz="2000" dirty="0">
                <a:latin typeface="Arial Narrow" panose="020B0606020202030204" pitchFamily="34" charset="0"/>
              </a:rPr>
              <a:t>view the output page</a:t>
            </a:r>
            <a:endParaRPr lang="en-US" sz="2000" dirty="0">
              <a:latin typeface="Arial Narrow" panose="020B0606020202030204" pitchFamily="34" charset="0"/>
            </a:endParaRPr>
          </a:p>
        </p:txBody>
      </p:sp>
    </p:spTree>
    <p:extLst>
      <p:ext uri="{BB962C8B-B14F-4D97-AF65-F5344CB8AC3E}">
        <p14:creationId xmlns:p14="http://schemas.microsoft.com/office/powerpoint/2010/main" val="3795375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GB" dirty="0"/>
          </a:p>
        </p:txBody>
      </p:sp>
      <p:sp>
        <p:nvSpPr>
          <p:cNvPr id="3" name="Content Placeholder 2"/>
          <p:cNvSpPr>
            <a:spLocks noGrp="1"/>
          </p:cNvSpPr>
          <p:nvPr>
            <p:ph idx="1"/>
          </p:nvPr>
        </p:nvSpPr>
        <p:spPr/>
        <p:txBody>
          <a:bodyPr/>
          <a:lstStyle/>
          <a:p>
            <a:r>
              <a:rPr lang="en-US" dirty="0" smtClean="0">
                <a:latin typeface="Roboto" panose="02000000000000000000" pitchFamily="2" charset="0"/>
                <a:ea typeface="Roboto" panose="02000000000000000000" pitchFamily="2" charset="0"/>
                <a:cs typeface="Roboto" panose="02000000000000000000" pitchFamily="2" charset="0"/>
              </a:rPr>
              <a:t>Learn AJAX</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rPr>
              <a:t>Create </a:t>
            </a:r>
            <a:r>
              <a:rPr lang="en-US" dirty="0" err="1" smtClean="0">
                <a:latin typeface="Roboto" panose="02000000000000000000" pitchFamily="2" charset="0"/>
                <a:ea typeface="Roboto" panose="02000000000000000000" pitchFamily="2" charset="0"/>
                <a:cs typeface="Roboto" panose="02000000000000000000" pitchFamily="2" charset="0"/>
              </a:rPr>
              <a:t>XMLHttpRequest</a:t>
            </a:r>
            <a:r>
              <a:rPr lang="en-US" dirty="0" smtClean="0">
                <a:latin typeface="Roboto" panose="02000000000000000000" pitchFamily="2" charset="0"/>
                <a:ea typeface="Roboto" panose="02000000000000000000" pitchFamily="2" charset="0"/>
                <a:cs typeface="Roboto" panose="02000000000000000000" pitchFamily="2" charset="0"/>
              </a:rPr>
              <a:t> object, operate asynchronous processing</a:t>
            </a:r>
            <a:endParaRPr lang="en-US" dirty="0">
              <a:latin typeface="Roboto" panose="02000000000000000000" pitchFamily="2" charset="0"/>
              <a:ea typeface="Roboto" panose="02000000000000000000" pitchFamily="2" charset="0"/>
              <a:cs typeface="Roboto" panose="02000000000000000000" pitchFamily="2" charset="0"/>
            </a:endParaRPr>
          </a:p>
          <a:p>
            <a:r>
              <a:rPr lang="en-US" dirty="0" smtClean="0">
                <a:latin typeface="Roboto" panose="02000000000000000000" pitchFamily="2" charset="0"/>
                <a:ea typeface="Roboto" panose="02000000000000000000" pitchFamily="2" charset="0"/>
                <a:cs typeface="Roboto" panose="02000000000000000000" pitchFamily="2" charset="0"/>
              </a:rPr>
              <a:t>Getting XML document by AJAX request</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2</a:t>
            </a:fld>
            <a:endParaRPr lang="mn-MN"/>
          </a:p>
        </p:txBody>
      </p:sp>
    </p:spTree>
    <p:extLst>
      <p:ext uri="{BB962C8B-B14F-4D97-AF65-F5344CB8AC3E}">
        <p14:creationId xmlns:p14="http://schemas.microsoft.com/office/powerpoint/2010/main" val="37241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z="2800" dirty="0"/>
              <a:t>What’s this business with the random numbers?</a:t>
            </a:r>
          </a:p>
        </p:txBody>
      </p:sp>
      <p:sp>
        <p:nvSpPr>
          <p:cNvPr id="19459" name="Rectangle 3"/>
          <p:cNvSpPr>
            <a:spLocks noGrp="1" noChangeArrowheads="1"/>
          </p:cNvSpPr>
          <p:nvPr>
            <p:ph type="body" idx="1"/>
          </p:nvPr>
        </p:nvSpPr>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Web browsers use </a:t>
            </a:r>
            <a:r>
              <a:rPr lang="en-GB" sz="1800" b="1" dirty="0" smtClean="0">
                <a:latin typeface="Roboto" panose="02000000000000000000" pitchFamily="2" charset="0"/>
                <a:ea typeface="Roboto" panose="02000000000000000000" pitchFamily="2" charset="0"/>
                <a:cs typeface="Roboto" panose="02000000000000000000" pitchFamily="2" charset="0"/>
              </a:rPr>
              <a:t>caches</a:t>
            </a:r>
            <a:r>
              <a:rPr lang="en-GB" sz="1800" dirty="0" smtClean="0">
                <a:latin typeface="Roboto" panose="02000000000000000000" pitchFamily="2" charset="0"/>
                <a:ea typeface="Roboto" panose="02000000000000000000" pitchFamily="2" charset="0"/>
                <a:cs typeface="Roboto" panose="02000000000000000000" pitchFamily="2" charset="0"/>
              </a:rPr>
              <a:t> to store copies of the web page.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Depending </a:t>
            </a:r>
            <a:r>
              <a:rPr lang="en-GB" sz="1600" dirty="0" smtClean="0">
                <a:latin typeface="Roboto" panose="02000000000000000000" pitchFamily="2" charset="0"/>
                <a:ea typeface="Roboto" panose="02000000000000000000" pitchFamily="2" charset="0"/>
                <a:cs typeface="Roboto" panose="02000000000000000000" pitchFamily="2" charset="0"/>
              </a:rPr>
              <a:t>upon how they are set up, a browser could use data from it’s cache instead of making a request to the web server.  </a:t>
            </a:r>
          </a:p>
          <a:p>
            <a:pPr eaLnBrk="1" hangingPunct="1"/>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The whole point of Ajax is </a:t>
            </a:r>
            <a:r>
              <a:rPr lang="en-GB" sz="1800" b="1" dirty="0" smtClean="0">
                <a:latin typeface="Roboto" panose="02000000000000000000" pitchFamily="2" charset="0"/>
                <a:ea typeface="Roboto" panose="02000000000000000000" pitchFamily="2" charset="0"/>
                <a:cs typeface="Roboto" panose="02000000000000000000" pitchFamily="2" charset="0"/>
              </a:rPr>
              <a:t>to make server requests </a:t>
            </a:r>
            <a:r>
              <a:rPr lang="en-GB" sz="1800" dirty="0" smtClean="0">
                <a:latin typeface="Roboto" panose="02000000000000000000" pitchFamily="2" charset="0"/>
                <a:ea typeface="Roboto" panose="02000000000000000000" pitchFamily="2" charset="0"/>
                <a:cs typeface="Roboto" panose="02000000000000000000" pitchFamily="2" charset="0"/>
              </a:rPr>
              <a:t>and not to read data from the cache.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To </a:t>
            </a:r>
            <a:r>
              <a:rPr lang="en-GB" sz="1600" dirty="0" smtClean="0">
                <a:latin typeface="Roboto" panose="02000000000000000000" pitchFamily="2" charset="0"/>
                <a:ea typeface="Roboto" panose="02000000000000000000" pitchFamily="2" charset="0"/>
                <a:cs typeface="Roboto" panose="02000000000000000000" pitchFamily="2" charset="0"/>
              </a:rPr>
              <a:t>avoid this potential problem, we can add a parameter with a random string to the URL so that the browser won’t be reading data from its cache to satisfy the request (as then it looks like a different request than previous ones).  </a:t>
            </a:r>
          </a:p>
          <a:p>
            <a:pPr eaLnBrk="1" hangingPunct="1"/>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This is only necessary if the request method is GET,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as </a:t>
            </a:r>
            <a:r>
              <a:rPr lang="en-GB" sz="1800" dirty="0" smtClean="0">
                <a:latin typeface="Roboto" panose="02000000000000000000" pitchFamily="2" charset="0"/>
                <a:ea typeface="Roboto" panose="02000000000000000000" pitchFamily="2" charset="0"/>
                <a:cs typeface="Roboto" panose="02000000000000000000" pitchFamily="2" charset="0"/>
              </a:rPr>
              <a:t>POST requests </a:t>
            </a:r>
            <a:r>
              <a:rPr lang="en-GB" sz="1800" b="1" dirty="0" smtClean="0">
                <a:latin typeface="Roboto" panose="02000000000000000000" pitchFamily="2" charset="0"/>
                <a:ea typeface="Roboto" panose="02000000000000000000" pitchFamily="2" charset="0"/>
                <a:cs typeface="Roboto" panose="02000000000000000000" pitchFamily="2" charset="0"/>
              </a:rPr>
              <a:t>don’t use the cache</a:t>
            </a:r>
            <a:r>
              <a:rPr lang="en-GB" sz="1800" dirty="0" smtClean="0">
                <a:latin typeface="Roboto" panose="02000000000000000000" pitchFamily="2" charset="0"/>
                <a:ea typeface="Roboto" panose="02000000000000000000" pitchFamily="2" charset="0"/>
                <a:cs typeface="Roboto" panose="02000000000000000000" pitchFamily="2" charset="0"/>
              </a:rPr>
              <a:t>.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This </a:t>
            </a:r>
            <a:r>
              <a:rPr lang="en-GB" sz="1600" dirty="0" smtClean="0">
                <a:latin typeface="Roboto" panose="02000000000000000000" pitchFamily="2" charset="0"/>
                <a:ea typeface="Roboto" panose="02000000000000000000" pitchFamily="2" charset="0"/>
                <a:cs typeface="Roboto" panose="02000000000000000000" pitchFamily="2" charset="0"/>
              </a:rPr>
              <a:t>also seems to be more of an issue with Microsoft Internet Explorer than with other browsers</a:t>
            </a:r>
            <a:r>
              <a:rPr lang="en-GB" sz="1600" dirty="0" smtClean="0">
                <a:latin typeface="Roboto" panose="02000000000000000000" pitchFamily="2" charset="0"/>
                <a:ea typeface="Roboto" panose="02000000000000000000" pitchFamily="2" charset="0"/>
                <a:cs typeface="Roboto" panose="02000000000000000000" pitchFamily="2" charset="0"/>
              </a:rPr>
              <a:t>.</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eaLnBrk="1" hangingPunct="1">
              <a:buFontTx/>
              <a:buNone/>
            </a:pPr>
            <a:endParaRPr lang="en-GB" sz="2000" dirty="0" smtClean="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75964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pPr eaLnBrk="1" hangingPunct="1"/>
            <a:r>
              <a:rPr lang="en-GB" dirty="0"/>
              <a:t>Sending text back the server</a:t>
            </a:r>
          </a:p>
        </p:txBody>
      </p:sp>
      <p:sp>
        <p:nvSpPr>
          <p:cNvPr id="20483" name="Rectangle 3"/>
          <p:cNvSpPr>
            <a:spLocks noGrp="1" noChangeArrowheads="1"/>
          </p:cNvSpPr>
          <p:nvPr>
            <p:ph type="body" idx="1"/>
          </p:nvPr>
        </p:nvSpPr>
        <p:spPr>
          <a:xfrm>
            <a:off x="457200" y="1219200"/>
            <a:ext cx="8229600" cy="4906963"/>
          </a:xfrm>
        </p:spPr>
        <p:txBody>
          <a:bodyPr/>
          <a:lstStyle/>
          <a:p>
            <a:pPr eaLnBrk="1" hangingPunct="1">
              <a:lnSpc>
                <a:spcPct val="80000"/>
              </a:lnSpc>
            </a:pPr>
            <a:r>
              <a:rPr lang="en-GB" sz="1800" dirty="0" smtClean="0">
                <a:latin typeface="Roboto" panose="02000000000000000000" pitchFamily="2" charset="0"/>
                <a:ea typeface="Roboto" panose="02000000000000000000" pitchFamily="2" charset="0"/>
                <a:cs typeface="Roboto" panose="02000000000000000000" pitchFamily="2" charset="0"/>
              </a:rPr>
              <a:t>The response stored in </a:t>
            </a:r>
            <a:r>
              <a:rPr lang="en-GB" sz="1400" dirty="0" err="1" smtClean="0">
                <a:latin typeface="Roboto" panose="02000000000000000000" pitchFamily="2" charset="0"/>
                <a:ea typeface="Roboto" panose="02000000000000000000" pitchFamily="2" charset="0"/>
                <a:cs typeface="Roboto" panose="02000000000000000000" pitchFamily="2" charset="0"/>
              </a:rPr>
              <a:t>XMLHttpRequest.responseText</a:t>
            </a:r>
            <a:r>
              <a:rPr lang="en-GB" sz="1800" dirty="0" smtClean="0">
                <a:latin typeface="Roboto" panose="02000000000000000000" pitchFamily="2" charset="0"/>
                <a:ea typeface="Roboto" panose="02000000000000000000" pitchFamily="2" charset="0"/>
                <a:cs typeface="Roboto" panose="02000000000000000000" pitchFamily="2" charset="0"/>
              </a:rPr>
              <a:t> from the server can be any text that JavaScript is capable of processing as a string.  </a:t>
            </a:r>
          </a:p>
          <a:p>
            <a:pPr lvl="1" eaLnBrk="1" hangingPunct="1">
              <a:lnSpc>
                <a:spcPct val="80000"/>
              </a:lnSpc>
            </a:pPr>
            <a:r>
              <a:rPr lang="en-GB" sz="1600" dirty="0" smtClean="0">
                <a:latin typeface="Roboto" panose="02000000000000000000" pitchFamily="2" charset="0"/>
                <a:ea typeface="Roboto" panose="02000000000000000000" pitchFamily="2" charset="0"/>
                <a:cs typeface="Roboto" panose="02000000000000000000" pitchFamily="2" charset="0"/>
              </a:rPr>
              <a:t>Thus, you can send back a simple text string as the first example did, or you could send a string with HTML tags embedded in it.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lnSpc>
                <a:spcPct val="80000"/>
              </a:lnSpc>
            </a:pPr>
            <a:r>
              <a:rPr lang="en-GB" sz="1600" dirty="0" smtClean="0">
                <a:latin typeface="Roboto" panose="02000000000000000000" pitchFamily="2" charset="0"/>
                <a:ea typeface="Roboto" panose="02000000000000000000" pitchFamily="2" charset="0"/>
                <a:cs typeface="Roboto" panose="02000000000000000000" pitchFamily="2" charset="0"/>
              </a:rPr>
              <a:t>You </a:t>
            </a:r>
            <a:r>
              <a:rPr lang="en-GB" sz="1600" dirty="0" smtClean="0">
                <a:latin typeface="Roboto" panose="02000000000000000000" pitchFamily="2" charset="0"/>
                <a:ea typeface="Roboto" panose="02000000000000000000" pitchFamily="2" charset="0"/>
                <a:cs typeface="Roboto" panose="02000000000000000000" pitchFamily="2" charset="0"/>
              </a:rPr>
              <a:t>can process the string using JavaScript functions (to split it into substrings, add/delete parts of it, etc.).  </a:t>
            </a:r>
          </a:p>
          <a:p>
            <a:pPr eaLnBrk="1" hangingPunct="1">
              <a:lnSpc>
                <a:spcPct val="80000"/>
              </a:lnSpc>
            </a:pP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lnSpc>
                <a:spcPct val="80000"/>
              </a:lnSpc>
            </a:pPr>
            <a:r>
              <a:rPr lang="en-GB" sz="1800" dirty="0" smtClean="0">
                <a:latin typeface="Roboto" panose="02000000000000000000" pitchFamily="2" charset="0"/>
                <a:ea typeface="Roboto" panose="02000000000000000000" pitchFamily="2" charset="0"/>
                <a:cs typeface="Roboto" panose="02000000000000000000" pitchFamily="2" charset="0"/>
              </a:rPr>
              <a:t>You could even send back a string that has JavaScript code it in and execute it using the JavaScript </a:t>
            </a:r>
            <a:r>
              <a:rPr lang="en-GB" sz="1600" dirty="0" err="1" smtClean="0">
                <a:latin typeface="Roboto" panose="02000000000000000000" pitchFamily="2" charset="0"/>
                <a:ea typeface="Roboto" panose="02000000000000000000" pitchFamily="2" charset="0"/>
                <a:cs typeface="Roboto" panose="02000000000000000000" pitchFamily="2" charset="0"/>
              </a:rPr>
              <a:t>eval</a:t>
            </a:r>
            <a:r>
              <a:rPr lang="en-GB" sz="1600" dirty="0" smtClean="0">
                <a:latin typeface="Roboto" panose="02000000000000000000" pitchFamily="2" charset="0"/>
                <a:ea typeface="Roboto" panose="02000000000000000000" pitchFamily="2" charset="0"/>
                <a:cs typeface="Roboto" panose="02000000000000000000" pitchFamily="2" charset="0"/>
              </a:rPr>
              <a:t>()</a:t>
            </a:r>
            <a:r>
              <a:rPr lang="en-GB" sz="1800" dirty="0" smtClean="0">
                <a:latin typeface="Roboto" panose="02000000000000000000" pitchFamily="2" charset="0"/>
                <a:ea typeface="Roboto" panose="02000000000000000000" pitchFamily="2" charset="0"/>
                <a:cs typeface="Roboto" panose="02000000000000000000" pitchFamily="2" charset="0"/>
              </a:rPr>
              <a:t> method.  </a:t>
            </a:r>
          </a:p>
          <a:p>
            <a:pPr eaLnBrk="1" hangingPunct="1">
              <a:lnSpc>
                <a:spcPct val="80000"/>
              </a:lnSpc>
            </a:pP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lnSpc>
                <a:spcPct val="80000"/>
              </a:lnSpc>
            </a:pPr>
            <a:r>
              <a:rPr lang="en-GB" sz="1800" dirty="0" smtClean="0">
                <a:latin typeface="Roboto" panose="02000000000000000000" pitchFamily="2" charset="0"/>
                <a:ea typeface="Roboto" panose="02000000000000000000" pitchFamily="2" charset="0"/>
                <a:cs typeface="Roboto" panose="02000000000000000000" pitchFamily="2" charset="0"/>
              </a:rPr>
              <a:t>Recall, however, that the </a:t>
            </a:r>
            <a:r>
              <a:rPr lang="en-GB" sz="1600" dirty="0" err="1" smtClean="0">
                <a:latin typeface="Roboto" panose="02000000000000000000" pitchFamily="2" charset="0"/>
                <a:ea typeface="Roboto" panose="02000000000000000000" pitchFamily="2" charset="0"/>
                <a:cs typeface="Roboto" panose="02000000000000000000" pitchFamily="2" charset="0"/>
              </a:rPr>
              <a:t>responseText</a:t>
            </a:r>
            <a:r>
              <a:rPr lang="en-GB" sz="1800" dirty="0" smtClean="0">
                <a:latin typeface="Roboto" panose="02000000000000000000" pitchFamily="2" charset="0"/>
                <a:ea typeface="Roboto" panose="02000000000000000000" pitchFamily="2" charset="0"/>
                <a:cs typeface="Roboto" panose="02000000000000000000" pitchFamily="2" charset="0"/>
              </a:rPr>
              <a:t> property is a read-only variable, so if you’re going to alter it you must first copy it to another variable.  </a:t>
            </a:r>
          </a:p>
          <a:p>
            <a:pPr eaLnBrk="1" hangingPunct="1">
              <a:lnSpc>
                <a:spcPct val="80000"/>
              </a:lnSpc>
            </a:pP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lnSpc>
                <a:spcPct val="80000"/>
              </a:lnSpc>
              <a:buFontTx/>
              <a:buNone/>
            </a:pPr>
            <a:r>
              <a:rPr lang="en-GB" sz="1800" dirty="0" smtClean="0">
                <a:latin typeface="Roboto" panose="02000000000000000000" pitchFamily="2" charset="0"/>
                <a:ea typeface="Roboto" panose="02000000000000000000" pitchFamily="2" charset="0"/>
                <a:cs typeface="Roboto" panose="02000000000000000000" pitchFamily="2" charset="0"/>
              </a:rPr>
              <a:t>                                                        (Change the PHP script to insert HTML tags.)               </a:t>
            </a:r>
          </a:p>
          <a:p>
            <a:pPr eaLnBrk="1" hangingPunct="1">
              <a:lnSpc>
                <a:spcPct val="80000"/>
              </a:lnSpc>
              <a:buFontTx/>
              <a:buNone/>
            </a:pPr>
            <a:r>
              <a:rPr lang="en-GB" sz="1800" dirty="0" smtClean="0">
                <a:latin typeface="Roboto" panose="02000000000000000000" pitchFamily="2" charset="0"/>
                <a:ea typeface="Roboto" panose="02000000000000000000" pitchFamily="2" charset="0"/>
                <a:cs typeface="Roboto" panose="02000000000000000000" pitchFamily="2" charset="0"/>
              </a:rPr>
              <a:t>                                                        </a:t>
            </a:r>
          </a:p>
          <a:p>
            <a:pPr eaLnBrk="1" hangingPunct="1">
              <a:lnSpc>
                <a:spcPct val="80000"/>
              </a:lnSpc>
              <a:buFontTx/>
              <a:buNone/>
            </a:pPr>
            <a:r>
              <a:rPr lang="en-GB" sz="1800" dirty="0" smtClean="0">
                <a:latin typeface="Roboto" panose="02000000000000000000" pitchFamily="2" charset="0"/>
                <a:ea typeface="Roboto" panose="02000000000000000000" pitchFamily="2" charset="0"/>
                <a:cs typeface="Roboto" panose="02000000000000000000" pitchFamily="2" charset="0"/>
              </a:rPr>
              <a:t>                                                        (As above, change the PHP script.)</a:t>
            </a:r>
          </a:p>
          <a:p>
            <a:pPr eaLnBrk="1" hangingPunct="1">
              <a:lnSpc>
                <a:spcPct val="80000"/>
              </a:lnSpc>
              <a:buFontTx/>
              <a:buNone/>
            </a:pPr>
            <a:endParaRPr lang="en-GB" sz="2000" dirty="0" smtClean="0">
              <a:latin typeface="Roboto" panose="02000000000000000000" pitchFamily="2" charset="0"/>
              <a:ea typeface="Roboto" panose="02000000000000000000" pitchFamily="2" charset="0"/>
              <a:cs typeface="Roboto" panose="02000000000000000000" pitchFamily="2" charset="0"/>
            </a:endParaRPr>
          </a:p>
          <a:p>
            <a:pPr eaLnBrk="1" hangingPunct="1">
              <a:lnSpc>
                <a:spcPct val="80000"/>
              </a:lnSpc>
              <a:buFontTx/>
              <a:buNone/>
            </a:pPr>
            <a:endParaRPr lang="en-GB" sz="2000" dirty="0" smtClean="0">
              <a:latin typeface="Roboto" panose="02000000000000000000" pitchFamily="2" charset="0"/>
              <a:ea typeface="Roboto" panose="02000000000000000000" pitchFamily="2" charset="0"/>
              <a:cs typeface="Roboto" panose="02000000000000000000" pitchFamily="2" charset="0"/>
            </a:endParaRPr>
          </a:p>
        </p:txBody>
      </p:sp>
      <p:sp>
        <p:nvSpPr>
          <p:cNvPr id="20484" name="Text Box 4">
            <a:hlinkClick r:id="rId2"/>
          </p:cNvPr>
          <p:cNvSpPr txBox="1">
            <a:spLocks noChangeArrowheads="1"/>
          </p:cNvSpPr>
          <p:nvPr/>
        </p:nvSpPr>
        <p:spPr bwMode="auto">
          <a:xfrm>
            <a:off x="838200" y="4509120"/>
            <a:ext cx="2590800" cy="282129"/>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1600" dirty="0">
                <a:latin typeface="Roboto" panose="02000000000000000000" pitchFamily="2" charset="0"/>
                <a:ea typeface="Roboto" panose="02000000000000000000" pitchFamily="2" charset="0"/>
                <a:cs typeface="Roboto" panose="02000000000000000000" pitchFamily="2" charset="0"/>
              </a:rPr>
              <a:t>Example with HTML tag</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20485" name="Text Box 5">
            <a:hlinkClick r:id="rId3"/>
          </p:cNvPr>
          <p:cNvSpPr txBox="1">
            <a:spLocks noChangeArrowheads="1"/>
          </p:cNvSpPr>
          <p:nvPr/>
        </p:nvSpPr>
        <p:spPr bwMode="auto">
          <a:xfrm>
            <a:off x="838200" y="5194920"/>
            <a:ext cx="2590800" cy="282129"/>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1600">
                <a:latin typeface="Roboto" panose="02000000000000000000" pitchFamily="2" charset="0"/>
                <a:ea typeface="Roboto" panose="02000000000000000000" pitchFamily="2" charset="0"/>
                <a:cs typeface="Roboto" panose="02000000000000000000" pitchFamily="2" charset="0"/>
              </a:rPr>
              <a:t>Example using a table</a:t>
            </a:r>
            <a:endParaRPr lang="en-US" sz="160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299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z="3200" dirty="0"/>
              <a:t>The other PHP scripts for the time examples</a:t>
            </a:r>
          </a:p>
        </p:txBody>
      </p:sp>
      <p:sp>
        <p:nvSpPr>
          <p:cNvPr id="21507" name="Rectangle 3"/>
          <p:cNvSpPr>
            <a:spLocks noGrp="1" noChangeArrowheads="1"/>
          </p:cNvSpPr>
          <p:nvPr>
            <p:ph type="body" idx="1"/>
          </p:nvPr>
        </p:nvSpPr>
        <p:spPr>
          <a:xfrm>
            <a:off x="764988" y="1196752"/>
            <a:ext cx="8229600" cy="5029200"/>
          </a:xfrm>
        </p:spPr>
        <p:txBody>
          <a:bodyPr/>
          <a:lstStyle/>
          <a:p>
            <a:pPr eaLnBrk="1" hangingPunct="1">
              <a:lnSpc>
                <a:spcPct val="80000"/>
              </a:lnSpc>
            </a:pPr>
            <a:r>
              <a:rPr lang="en-GB" dirty="0" smtClean="0">
                <a:latin typeface="+mj-lt"/>
              </a:rPr>
              <a:t>Here’s the script with a simple HTML tag in it.  </a:t>
            </a:r>
          </a:p>
          <a:p>
            <a:pPr eaLnBrk="1" hangingPunct="1">
              <a:lnSpc>
                <a:spcPct val="80000"/>
              </a:lnSpc>
              <a:buFontTx/>
              <a:buNone/>
            </a:pPr>
            <a:endParaRPr lang="en-GB" sz="2400" dirty="0" smtClean="0">
              <a:latin typeface="Arial Narrow" panose="020B0606020202030204" pitchFamily="34" charset="0"/>
            </a:endParaRPr>
          </a:p>
          <a:p>
            <a:pPr eaLnBrk="1" hangingPunct="1">
              <a:lnSpc>
                <a:spcPct val="80000"/>
              </a:lnSpc>
              <a:buFontTx/>
              <a:buNone/>
            </a:pPr>
            <a:r>
              <a:rPr lang="en-GB" sz="1400" b="1" dirty="0" smtClean="0">
                <a:latin typeface="Consolas" panose="020B0609020204030204" pitchFamily="49" charset="0"/>
              </a:rPr>
              <a:t>&lt;?</a:t>
            </a:r>
            <a:r>
              <a:rPr lang="en-GB" sz="1400" b="1" dirty="0" err="1" smtClean="0">
                <a:latin typeface="Consolas" panose="020B0609020204030204" pitchFamily="49" charset="0"/>
              </a:rPr>
              <a:t>php</a:t>
            </a: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echo '&lt;span style="</a:t>
            </a:r>
            <a:r>
              <a:rPr lang="en-GB" sz="1400" b="1" dirty="0" err="1" smtClean="0">
                <a:latin typeface="Consolas" panose="020B0609020204030204" pitchFamily="49" charset="0"/>
              </a:rPr>
              <a:t>color</a:t>
            </a:r>
            <a:r>
              <a:rPr lang="en-GB" sz="1400" b="1" dirty="0" smtClean="0">
                <a:latin typeface="Consolas" panose="020B0609020204030204" pitchFamily="49" charset="0"/>
              </a:rPr>
              <a:t>: red;"&gt;' . date('</a:t>
            </a:r>
            <a:r>
              <a:rPr lang="en-GB" sz="1400" b="1" dirty="0" err="1" smtClean="0">
                <a:latin typeface="Consolas" panose="020B0609020204030204" pitchFamily="49" charset="0"/>
              </a:rPr>
              <a:t>H:i:s</a:t>
            </a:r>
            <a:r>
              <a:rPr lang="en-GB" sz="1400" b="1" dirty="0" smtClean="0">
                <a:latin typeface="Consolas" panose="020B0609020204030204" pitchFamily="49" charset="0"/>
              </a:rPr>
              <a:t>') . "&lt;/span&gt;";</a:t>
            </a:r>
          </a:p>
          <a:p>
            <a:pPr eaLnBrk="1" hangingPunct="1">
              <a:lnSpc>
                <a:spcPct val="80000"/>
              </a:lnSpc>
              <a:buFontTx/>
              <a:buNone/>
            </a:pPr>
            <a:r>
              <a:rPr lang="en-GB" sz="1400" b="1" dirty="0" smtClean="0">
                <a:latin typeface="Consolas" panose="020B0609020204030204" pitchFamily="49" charset="0"/>
              </a:rPr>
              <a:t>?&gt;</a:t>
            </a:r>
          </a:p>
          <a:p>
            <a:pPr eaLnBrk="1" hangingPunct="1">
              <a:lnSpc>
                <a:spcPct val="80000"/>
              </a:lnSpc>
              <a:buFontTx/>
              <a:buNone/>
            </a:pPr>
            <a:endParaRPr lang="en-GB" sz="1400" dirty="0" smtClean="0">
              <a:latin typeface="Courier New" panose="02070309020205020404" pitchFamily="49" charset="0"/>
            </a:endParaRPr>
          </a:p>
          <a:p>
            <a:pPr eaLnBrk="1" hangingPunct="1">
              <a:lnSpc>
                <a:spcPct val="80000"/>
              </a:lnSpc>
              <a:buFontTx/>
              <a:buNone/>
            </a:pPr>
            <a:endParaRPr lang="en-GB" sz="1400" dirty="0" smtClean="0">
              <a:latin typeface="Courier New" panose="02070309020205020404" pitchFamily="49" charset="0"/>
            </a:endParaRPr>
          </a:p>
          <a:p>
            <a:pPr eaLnBrk="1" hangingPunct="1">
              <a:lnSpc>
                <a:spcPct val="80000"/>
              </a:lnSpc>
            </a:pPr>
            <a:r>
              <a:rPr lang="en-GB" dirty="0" smtClean="0">
                <a:latin typeface="+mj-lt"/>
              </a:rPr>
              <a:t>The output with a table.</a:t>
            </a:r>
          </a:p>
          <a:p>
            <a:pPr eaLnBrk="1" hangingPunct="1">
              <a:lnSpc>
                <a:spcPct val="80000"/>
              </a:lnSpc>
            </a:pPr>
            <a:endParaRPr lang="en-GB" sz="2400" dirty="0" smtClean="0">
              <a:latin typeface="Arial Narrow" panose="020B0606020202030204" pitchFamily="34" charset="0"/>
            </a:endParaRPr>
          </a:p>
          <a:p>
            <a:pPr eaLnBrk="1" hangingPunct="1">
              <a:lnSpc>
                <a:spcPct val="80000"/>
              </a:lnSpc>
              <a:buFontTx/>
              <a:buNone/>
            </a:pPr>
            <a:r>
              <a:rPr lang="en-GB" sz="1400" b="1" dirty="0" smtClean="0">
                <a:latin typeface="Consolas" panose="020B0609020204030204" pitchFamily="49" charset="0"/>
              </a:rPr>
              <a:t>&lt;?</a:t>
            </a:r>
            <a:r>
              <a:rPr lang="en-GB" sz="1400" b="1" dirty="0" err="1" smtClean="0">
                <a:latin typeface="Consolas" panose="020B0609020204030204" pitchFamily="49" charset="0"/>
              </a:rPr>
              <a:t>php</a:t>
            </a: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a:t>
            </a:r>
            <a:r>
              <a:rPr lang="en-GB" sz="1400" b="1" dirty="0" err="1" smtClean="0">
                <a:latin typeface="Consolas" panose="020B0609020204030204" pitchFamily="49" charset="0"/>
              </a:rPr>
              <a:t>tr</a:t>
            </a:r>
            <a:r>
              <a:rPr lang="en-GB" sz="1400" b="1" dirty="0" smtClean="0">
                <a:latin typeface="Consolas" panose="020B0609020204030204" pitchFamily="49" charset="0"/>
              </a:rPr>
              <a:t> = '&lt;</a:t>
            </a:r>
            <a:r>
              <a:rPr lang="en-GB" sz="1400" b="1" dirty="0" err="1" smtClean="0">
                <a:latin typeface="Consolas" panose="020B0609020204030204" pitchFamily="49" charset="0"/>
              </a:rPr>
              <a:t>tr</a:t>
            </a:r>
            <a:r>
              <a:rPr lang="en-GB" sz="1400" b="1" dirty="0" smtClean="0">
                <a:latin typeface="Consolas" panose="020B0609020204030204" pitchFamily="49" charset="0"/>
              </a:rPr>
              <a:t> style="border: 2px solid;"&gt;';</a:t>
            </a:r>
          </a:p>
          <a:p>
            <a:pPr eaLnBrk="1" hangingPunct="1">
              <a:lnSpc>
                <a:spcPct val="80000"/>
              </a:lnSpc>
              <a:buFontTx/>
              <a:buNone/>
            </a:pPr>
            <a:r>
              <a:rPr lang="en-GB" sz="1400" b="1" dirty="0" smtClean="0">
                <a:latin typeface="Consolas" panose="020B0609020204030204" pitchFamily="49" charset="0"/>
              </a:rPr>
              <a:t>$td = '&lt;td style="border: 2px solid"&gt;';</a:t>
            </a:r>
          </a:p>
          <a:p>
            <a:pPr eaLnBrk="1" hangingPunct="1">
              <a:lnSpc>
                <a:spcPct val="80000"/>
              </a:lnSpc>
              <a:buFontTx/>
              <a:buNone/>
            </a:pP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$table = '&lt;table style="border: 2px solid; margin: auto;"&gt;';</a:t>
            </a:r>
          </a:p>
          <a:p>
            <a:pPr eaLnBrk="1" hangingPunct="1">
              <a:lnSpc>
                <a:spcPct val="80000"/>
              </a:lnSpc>
              <a:buFontTx/>
              <a:buNone/>
            </a:pPr>
            <a:r>
              <a:rPr lang="en-GB" sz="1400" b="1" dirty="0" smtClean="0">
                <a:latin typeface="Consolas" panose="020B0609020204030204" pitchFamily="49" charset="0"/>
              </a:rPr>
              <a:t>$table .= $</a:t>
            </a:r>
            <a:r>
              <a:rPr lang="en-GB" sz="1400" b="1" dirty="0" err="1" smtClean="0">
                <a:latin typeface="Consolas" panose="020B0609020204030204" pitchFamily="49" charset="0"/>
              </a:rPr>
              <a:t>tr</a:t>
            </a:r>
            <a:r>
              <a:rPr lang="en-GB" sz="1400" b="1" dirty="0" smtClean="0">
                <a:latin typeface="Consolas" panose="020B0609020204030204" pitchFamily="49" charset="0"/>
              </a:rPr>
              <a:t> . $td . date('j M Y') . '&lt;/td&gt;&lt;/</a:t>
            </a:r>
            <a:r>
              <a:rPr lang="en-GB" sz="1400" b="1" dirty="0" err="1" smtClean="0">
                <a:latin typeface="Consolas" panose="020B0609020204030204" pitchFamily="49" charset="0"/>
              </a:rPr>
              <a:t>tr</a:t>
            </a:r>
            <a:r>
              <a:rPr lang="en-GB" sz="1400" b="1" dirty="0" smtClean="0">
                <a:latin typeface="Consolas" panose="020B0609020204030204" pitchFamily="49" charset="0"/>
              </a:rPr>
              <a:t>&gt;';</a:t>
            </a:r>
          </a:p>
          <a:p>
            <a:pPr eaLnBrk="1" hangingPunct="1">
              <a:lnSpc>
                <a:spcPct val="80000"/>
              </a:lnSpc>
              <a:buFontTx/>
              <a:buNone/>
            </a:pPr>
            <a:r>
              <a:rPr lang="en-GB" sz="1400" b="1" dirty="0" smtClean="0">
                <a:latin typeface="Consolas" panose="020B0609020204030204" pitchFamily="49" charset="0"/>
              </a:rPr>
              <a:t>$table .= $</a:t>
            </a:r>
            <a:r>
              <a:rPr lang="en-GB" sz="1400" b="1" dirty="0" err="1" smtClean="0">
                <a:latin typeface="Consolas" panose="020B0609020204030204" pitchFamily="49" charset="0"/>
              </a:rPr>
              <a:t>tr</a:t>
            </a:r>
            <a:r>
              <a:rPr lang="en-GB" sz="1400" b="1" dirty="0" smtClean="0">
                <a:latin typeface="Consolas" panose="020B0609020204030204" pitchFamily="49" charset="0"/>
              </a:rPr>
              <a:t> . $td . date('</a:t>
            </a:r>
            <a:r>
              <a:rPr lang="en-GB" sz="1400" b="1" dirty="0" err="1" smtClean="0">
                <a:latin typeface="Consolas" panose="020B0609020204030204" pitchFamily="49" charset="0"/>
              </a:rPr>
              <a:t>H:i:s</a:t>
            </a:r>
            <a:r>
              <a:rPr lang="en-GB" sz="1400" b="1" dirty="0" smtClean="0">
                <a:latin typeface="Consolas" panose="020B0609020204030204" pitchFamily="49" charset="0"/>
              </a:rPr>
              <a:t>') . '&lt;/td&gt;&lt;/</a:t>
            </a:r>
            <a:r>
              <a:rPr lang="en-GB" sz="1400" b="1" dirty="0" err="1" smtClean="0">
                <a:latin typeface="Consolas" panose="020B0609020204030204" pitchFamily="49" charset="0"/>
              </a:rPr>
              <a:t>tr</a:t>
            </a:r>
            <a:r>
              <a:rPr lang="en-GB" sz="1400" b="1" dirty="0" smtClean="0">
                <a:latin typeface="Consolas" panose="020B0609020204030204" pitchFamily="49" charset="0"/>
              </a:rPr>
              <a:t>&gt;';</a:t>
            </a:r>
          </a:p>
          <a:p>
            <a:pPr eaLnBrk="1" hangingPunct="1">
              <a:lnSpc>
                <a:spcPct val="80000"/>
              </a:lnSpc>
              <a:buFontTx/>
              <a:buNone/>
            </a:pPr>
            <a:r>
              <a:rPr lang="en-GB" sz="1400" b="1" dirty="0" smtClean="0">
                <a:latin typeface="Consolas" panose="020B0609020204030204" pitchFamily="49" charset="0"/>
              </a:rPr>
              <a:t>$table .= '&lt;/table&gt;';</a:t>
            </a:r>
          </a:p>
          <a:p>
            <a:pPr eaLnBrk="1" hangingPunct="1">
              <a:lnSpc>
                <a:spcPct val="80000"/>
              </a:lnSpc>
              <a:buFontTx/>
              <a:buNone/>
            </a:pPr>
            <a:r>
              <a:rPr lang="en-GB" sz="1400" b="1" dirty="0" smtClean="0">
                <a:latin typeface="Consolas" panose="020B0609020204030204" pitchFamily="49" charset="0"/>
              </a:rPr>
              <a:t>echo $table;</a:t>
            </a:r>
          </a:p>
          <a:p>
            <a:pPr eaLnBrk="1" hangingPunct="1">
              <a:lnSpc>
                <a:spcPct val="80000"/>
              </a:lnSpc>
              <a:buFontTx/>
              <a:buNone/>
            </a:pPr>
            <a:r>
              <a:rPr lang="en-GB" sz="1400" b="1" dirty="0" smtClean="0">
                <a:latin typeface="Consolas" panose="020B0609020204030204" pitchFamily="49" charset="0"/>
              </a:rPr>
              <a:t>?&gt;</a:t>
            </a:r>
          </a:p>
          <a:p>
            <a:pPr eaLnBrk="1" hangingPunct="1">
              <a:lnSpc>
                <a:spcPct val="80000"/>
              </a:lnSpc>
              <a:buFontTx/>
              <a:buNone/>
            </a:pPr>
            <a:endParaRPr lang="en-GB" sz="1400" dirty="0" smtClean="0">
              <a:latin typeface="Courier New" panose="02070309020205020404" pitchFamily="49" charset="0"/>
            </a:endParaRPr>
          </a:p>
        </p:txBody>
      </p:sp>
    </p:spTree>
    <p:extLst>
      <p:ext uri="{BB962C8B-B14F-4D97-AF65-F5344CB8AC3E}">
        <p14:creationId xmlns:p14="http://schemas.microsoft.com/office/powerpoint/2010/main" val="797871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560" y="-76200"/>
            <a:ext cx="8229600" cy="1143000"/>
          </a:xfrm>
        </p:spPr>
        <p:txBody>
          <a:bodyPr/>
          <a:lstStyle/>
          <a:p>
            <a:pPr eaLnBrk="1" hangingPunct="1"/>
            <a:r>
              <a:rPr lang="en-GB" dirty="0"/>
              <a:t>XML: a (very) brief intro</a:t>
            </a:r>
          </a:p>
        </p:txBody>
      </p:sp>
      <p:sp>
        <p:nvSpPr>
          <p:cNvPr id="22531" name="Rectangle 3"/>
          <p:cNvSpPr>
            <a:spLocks noGrp="1" noChangeArrowheads="1"/>
          </p:cNvSpPr>
          <p:nvPr>
            <p:ph type="body" idx="1"/>
          </p:nvPr>
        </p:nvSpPr>
        <p:spPr>
          <a:xfrm>
            <a:off x="611560" y="1066800"/>
            <a:ext cx="7999040" cy="5791200"/>
          </a:xfrm>
        </p:spPr>
        <p:txBody>
          <a:bodyPr/>
          <a:lstStyle/>
          <a:p>
            <a:pPr eaLnBrk="1" hangingPunct="1"/>
            <a:r>
              <a:rPr lang="en-GB" sz="1800" dirty="0" smtClean="0">
                <a:latin typeface="+mj-lt"/>
              </a:rPr>
              <a:t>XML, the </a:t>
            </a:r>
            <a:r>
              <a:rPr lang="en-GB" sz="1800" dirty="0" err="1" smtClean="0">
                <a:latin typeface="+mj-lt"/>
              </a:rPr>
              <a:t>eXtensible</a:t>
            </a:r>
            <a:r>
              <a:rPr lang="en-GB" sz="1800" dirty="0" smtClean="0">
                <a:latin typeface="+mj-lt"/>
              </a:rPr>
              <a:t> </a:t>
            </a:r>
            <a:r>
              <a:rPr lang="en-GB" sz="1800" dirty="0" err="1" smtClean="0">
                <a:latin typeface="+mj-lt"/>
              </a:rPr>
              <a:t>Markup</a:t>
            </a:r>
            <a:r>
              <a:rPr lang="en-GB" sz="1800" dirty="0" smtClean="0">
                <a:latin typeface="+mj-lt"/>
              </a:rPr>
              <a:t> Language, is used in many ways, the most relevant to us being the transfer of structured information.   </a:t>
            </a:r>
          </a:p>
          <a:p>
            <a:pPr eaLnBrk="1" hangingPunct="1"/>
            <a:endParaRPr lang="en-GB" sz="1800" dirty="0" smtClean="0">
              <a:latin typeface="+mj-lt"/>
            </a:endParaRPr>
          </a:p>
          <a:p>
            <a:pPr eaLnBrk="1" hangingPunct="1"/>
            <a:r>
              <a:rPr lang="en-GB" sz="1800" dirty="0" smtClean="0">
                <a:latin typeface="+mj-lt"/>
              </a:rPr>
              <a:t>XML and HTML look similar in many ways and this is because both are based on SGML, the Standard Generalized </a:t>
            </a:r>
            <a:r>
              <a:rPr lang="en-GB" sz="1800" dirty="0" err="1" smtClean="0">
                <a:latin typeface="+mj-lt"/>
              </a:rPr>
              <a:t>Markup</a:t>
            </a:r>
            <a:r>
              <a:rPr lang="en-GB" sz="1800" dirty="0" smtClean="0">
                <a:latin typeface="+mj-lt"/>
              </a:rPr>
              <a:t> Language established by the International Organization for Standards (ISO).  </a:t>
            </a:r>
          </a:p>
          <a:p>
            <a:pPr eaLnBrk="1" hangingPunct="1"/>
            <a:endParaRPr lang="en-GB" sz="1800" dirty="0" smtClean="0">
              <a:latin typeface="+mj-lt"/>
            </a:endParaRPr>
          </a:p>
          <a:p>
            <a:pPr eaLnBrk="1" hangingPunct="1"/>
            <a:r>
              <a:rPr lang="en-GB" sz="1800" dirty="0" smtClean="0">
                <a:latin typeface="+mj-lt"/>
              </a:rPr>
              <a:t>Like HTML, XML uses tags to denote information but is not limited to the types of tags that occur in HTML.  Tags can be essentially anything a user likes and are used to define the type of data present in the document.  </a:t>
            </a:r>
          </a:p>
        </p:txBody>
      </p:sp>
    </p:spTree>
    <p:extLst>
      <p:ext uri="{BB962C8B-B14F-4D97-AF65-F5344CB8AC3E}">
        <p14:creationId xmlns:p14="http://schemas.microsoft.com/office/powerpoint/2010/main" val="1111025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a:t>XML: a (very) brief intro (cont.)</a:t>
            </a:r>
          </a:p>
        </p:txBody>
      </p:sp>
      <p:sp>
        <p:nvSpPr>
          <p:cNvPr id="23555" name="Rectangle 3"/>
          <p:cNvSpPr>
            <a:spLocks noGrp="1" noChangeArrowheads="1"/>
          </p:cNvSpPr>
          <p:nvPr>
            <p:ph type="body" idx="1"/>
          </p:nvPr>
        </p:nvSpPr>
        <p:spPr>
          <a:xfrm>
            <a:off x="671515" y="1064096"/>
            <a:ext cx="8229600" cy="5029200"/>
          </a:xfrm>
        </p:spPr>
        <p:txBody>
          <a:bodyPr/>
          <a:lstStyle/>
          <a:p>
            <a:pPr eaLnBrk="1" hangingPunct="1">
              <a:lnSpc>
                <a:spcPct val="80000"/>
              </a:lnSpc>
            </a:pPr>
            <a:r>
              <a:rPr lang="en-GB" dirty="0" smtClean="0">
                <a:latin typeface="+mj-lt"/>
              </a:rPr>
              <a:t>Here’s an example:</a:t>
            </a:r>
          </a:p>
          <a:p>
            <a:pPr eaLnBrk="1" hangingPunct="1">
              <a:lnSpc>
                <a:spcPct val="80000"/>
              </a:lnSpc>
              <a:buFontTx/>
              <a:buNone/>
            </a:pPr>
            <a:r>
              <a:rPr lang="en-GB" sz="1800" b="1" dirty="0" smtClean="0">
                <a:latin typeface="Consolas" panose="020B0609020204030204" pitchFamily="49" charset="0"/>
              </a:rPr>
              <a:t>&lt;library&gt;</a:t>
            </a:r>
          </a:p>
          <a:p>
            <a:pPr eaLnBrk="1" hangingPunct="1">
              <a:lnSpc>
                <a:spcPct val="80000"/>
              </a:lnSpc>
              <a:buFontTx/>
              <a:buNone/>
            </a:pPr>
            <a:r>
              <a:rPr lang="en-GB" sz="1800" b="1" dirty="0" smtClean="0">
                <a:latin typeface="Consolas" panose="020B0609020204030204" pitchFamily="49" charset="0"/>
              </a:rPr>
              <a:t>    &lt;book&gt;</a:t>
            </a:r>
          </a:p>
          <a:p>
            <a:pPr eaLnBrk="1" hangingPunct="1">
              <a:lnSpc>
                <a:spcPct val="80000"/>
              </a:lnSpc>
              <a:buFontTx/>
              <a:buNone/>
            </a:pPr>
            <a:r>
              <a:rPr lang="en-GB" sz="1800" b="1" dirty="0" smtClean="0">
                <a:latin typeface="Consolas" panose="020B0609020204030204" pitchFamily="49" charset="0"/>
              </a:rPr>
              <a:t>        &lt;title&gt;Programming PHP&lt;/title&gt;</a:t>
            </a:r>
          </a:p>
          <a:p>
            <a:pPr eaLnBrk="1" hangingPunct="1">
              <a:lnSpc>
                <a:spcPct val="80000"/>
              </a:lnSpc>
              <a:buFontTx/>
              <a:buNone/>
            </a:pPr>
            <a:r>
              <a:rPr lang="en-GB" sz="1800" b="1" dirty="0" smtClean="0">
                <a:latin typeface="Consolas" panose="020B0609020204030204" pitchFamily="49" charset="0"/>
              </a:rPr>
              <a:t>        &lt;author&gt;</a:t>
            </a:r>
            <a:r>
              <a:rPr lang="en-GB" sz="1800" b="1" dirty="0" err="1" smtClean="0">
                <a:latin typeface="Consolas" panose="020B0609020204030204" pitchFamily="49" charset="0"/>
              </a:rPr>
              <a:t>Rasmus</a:t>
            </a:r>
            <a:r>
              <a:rPr lang="en-GB" sz="1800" b="1" dirty="0" smtClean="0">
                <a:latin typeface="Consolas" panose="020B0609020204030204" pitchFamily="49" charset="0"/>
              </a:rPr>
              <a:t> </a:t>
            </a:r>
            <a:r>
              <a:rPr lang="en-GB" sz="1800" b="1" dirty="0" err="1" smtClean="0">
                <a:latin typeface="Consolas" panose="020B0609020204030204" pitchFamily="49" charset="0"/>
              </a:rPr>
              <a:t>Lerdorf</a:t>
            </a:r>
            <a:r>
              <a:rPr lang="en-GB" sz="1800" b="1" dirty="0" smtClean="0">
                <a:latin typeface="Consolas" panose="020B0609020204030204" pitchFamily="49" charset="0"/>
              </a:rPr>
              <a:t>&lt;/author&gt;</a:t>
            </a:r>
          </a:p>
          <a:p>
            <a:pPr eaLnBrk="1" hangingPunct="1">
              <a:lnSpc>
                <a:spcPct val="80000"/>
              </a:lnSpc>
              <a:buFontTx/>
              <a:buNone/>
            </a:pPr>
            <a:r>
              <a:rPr lang="en-GB" sz="1800" b="1" dirty="0" smtClean="0">
                <a:latin typeface="Consolas" panose="020B0609020204030204" pitchFamily="49" charset="0"/>
              </a:rPr>
              <a:t>        &lt;author&gt;Kevin </a:t>
            </a:r>
            <a:r>
              <a:rPr lang="en-GB" sz="1800" b="1" dirty="0" err="1" smtClean="0">
                <a:latin typeface="Consolas" panose="020B0609020204030204" pitchFamily="49" charset="0"/>
              </a:rPr>
              <a:t>Tatroe</a:t>
            </a:r>
            <a:r>
              <a:rPr lang="en-GB" sz="1800" b="1" dirty="0" smtClean="0">
                <a:latin typeface="Consolas" panose="020B0609020204030204" pitchFamily="49" charset="0"/>
              </a:rPr>
              <a:t>&lt;/author&gt;</a:t>
            </a:r>
          </a:p>
          <a:p>
            <a:pPr eaLnBrk="1" hangingPunct="1">
              <a:lnSpc>
                <a:spcPct val="80000"/>
              </a:lnSpc>
              <a:buFontTx/>
              <a:buNone/>
            </a:pPr>
            <a:r>
              <a:rPr lang="en-GB" sz="1800" b="1" dirty="0" smtClean="0">
                <a:latin typeface="Consolas" panose="020B0609020204030204" pitchFamily="49" charset="0"/>
              </a:rPr>
              <a:t>        &lt;author&gt;Peter </a:t>
            </a:r>
            <a:r>
              <a:rPr lang="en-GB" sz="1800" b="1" dirty="0" err="1" smtClean="0">
                <a:latin typeface="Consolas" panose="020B0609020204030204" pitchFamily="49" charset="0"/>
              </a:rPr>
              <a:t>MacIntyre</a:t>
            </a:r>
            <a:r>
              <a:rPr lang="en-GB" sz="1800" b="1" dirty="0" smtClean="0">
                <a:latin typeface="Consolas" panose="020B0609020204030204" pitchFamily="49" charset="0"/>
              </a:rPr>
              <a:t>&lt;/author&gt;</a:t>
            </a:r>
          </a:p>
          <a:p>
            <a:pPr eaLnBrk="1" hangingPunct="1">
              <a:lnSpc>
                <a:spcPct val="80000"/>
              </a:lnSpc>
              <a:buFontTx/>
              <a:buNone/>
            </a:pPr>
            <a:r>
              <a:rPr lang="en-GB" sz="1800" b="1" dirty="0" smtClean="0">
                <a:latin typeface="Consolas" panose="020B0609020204030204" pitchFamily="49" charset="0"/>
              </a:rPr>
              <a:t>        &lt;chapter number=“1”&gt;Introduction to PHP&lt;/chapter&gt;</a:t>
            </a:r>
          </a:p>
          <a:p>
            <a:pPr eaLnBrk="1" hangingPunct="1">
              <a:lnSpc>
                <a:spcPct val="80000"/>
              </a:lnSpc>
              <a:buFontTx/>
              <a:buNone/>
            </a:pPr>
            <a:r>
              <a:rPr lang="en-GB" sz="1800" b="1" dirty="0" smtClean="0">
                <a:latin typeface="Consolas" panose="020B0609020204030204" pitchFamily="49" charset="0"/>
              </a:rPr>
              <a:t>        &lt;chapter number=“2”&gt;Language Basics&lt;/chapter&gt;</a:t>
            </a:r>
          </a:p>
          <a:p>
            <a:pPr eaLnBrk="1" hangingPunct="1">
              <a:lnSpc>
                <a:spcPct val="80000"/>
              </a:lnSpc>
              <a:buFontTx/>
              <a:buNone/>
            </a:pPr>
            <a:r>
              <a:rPr lang="en-GB" sz="1800" b="1" dirty="0" smtClean="0">
                <a:latin typeface="Consolas" panose="020B0609020204030204" pitchFamily="49" charset="0"/>
              </a:rPr>
              <a:t>        . . .</a:t>
            </a:r>
          </a:p>
          <a:p>
            <a:pPr eaLnBrk="1" hangingPunct="1">
              <a:lnSpc>
                <a:spcPct val="80000"/>
              </a:lnSpc>
              <a:buFontTx/>
              <a:buNone/>
            </a:pPr>
            <a:r>
              <a:rPr lang="en-GB" sz="1800" b="1" dirty="0" smtClean="0">
                <a:latin typeface="Consolas" panose="020B0609020204030204" pitchFamily="49" charset="0"/>
              </a:rPr>
              <a:t>        &lt;pages&gt;521&lt;/pages&gt;</a:t>
            </a:r>
          </a:p>
          <a:p>
            <a:pPr eaLnBrk="1" hangingPunct="1">
              <a:lnSpc>
                <a:spcPct val="80000"/>
              </a:lnSpc>
              <a:buFontTx/>
              <a:buNone/>
            </a:pPr>
            <a:r>
              <a:rPr lang="en-GB" sz="1800" b="1" dirty="0" smtClean="0">
                <a:latin typeface="Consolas" panose="020B0609020204030204" pitchFamily="49" charset="0"/>
              </a:rPr>
              <a:t>    &lt;/book&gt;</a:t>
            </a:r>
          </a:p>
          <a:p>
            <a:pPr eaLnBrk="1" hangingPunct="1">
              <a:lnSpc>
                <a:spcPct val="80000"/>
              </a:lnSpc>
              <a:buFontTx/>
              <a:buNone/>
            </a:pPr>
            <a:r>
              <a:rPr lang="en-GB" sz="1800" b="1" dirty="0" smtClean="0">
                <a:latin typeface="Consolas" panose="020B0609020204030204" pitchFamily="49" charset="0"/>
              </a:rPr>
              <a:t>  . . .</a:t>
            </a:r>
          </a:p>
          <a:p>
            <a:pPr eaLnBrk="1" hangingPunct="1">
              <a:lnSpc>
                <a:spcPct val="80000"/>
              </a:lnSpc>
              <a:buFontTx/>
              <a:buNone/>
            </a:pPr>
            <a:r>
              <a:rPr lang="en-GB" sz="1800" b="1" dirty="0" smtClean="0">
                <a:latin typeface="Consolas" panose="020B0609020204030204" pitchFamily="49" charset="0"/>
              </a:rPr>
              <a:t>&lt;/library&gt;</a:t>
            </a:r>
          </a:p>
          <a:p>
            <a:pPr eaLnBrk="1" hangingPunct="1">
              <a:lnSpc>
                <a:spcPct val="80000"/>
              </a:lnSpc>
              <a:buFontTx/>
              <a:buNone/>
            </a:pPr>
            <a:endParaRPr lang="en-GB" sz="1800" dirty="0" smtClean="0">
              <a:latin typeface="Courier New" panose="02070309020205020404" pitchFamily="49" charset="0"/>
            </a:endParaRPr>
          </a:p>
          <a:p>
            <a:pPr eaLnBrk="1" hangingPunct="1">
              <a:lnSpc>
                <a:spcPct val="80000"/>
              </a:lnSpc>
            </a:pPr>
            <a:r>
              <a:rPr lang="en-GB" dirty="0" smtClean="0">
                <a:latin typeface="+mj-lt"/>
              </a:rPr>
              <a:t>See the other notes for some more details/examples.</a:t>
            </a:r>
          </a:p>
        </p:txBody>
      </p:sp>
      <p:sp>
        <p:nvSpPr>
          <p:cNvPr id="23556" name="Text Box 4">
            <a:hlinkClick r:id="rId2"/>
          </p:cNvPr>
          <p:cNvSpPr txBox="1">
            <a:spLocks noChangeArrowheads="1"/>
          </p:cNvSpPr>
          <p:nvPr/>
        </p:nvSpPr>
        <p:spPr bwMode="auto">
          <a:xfrm>
            <a:off x="7092280" y="6093296"/>
            <a:ext cx="175260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2000" dirty="0">
                <a:latin typeface="Arial Narrow" panose="020B0606020202030204" pitchFamily="34" charset="0"/>
              </a:rPr>
              <a:t>view other notes</a:t>
            </a:r>
            <a:endParaRPr lang="en-US" sz="2000" dirty="0">
              <a:latin typeface="Arial Narrow" panose="020B0606020202030204" pitchFamily="34" charset="0"/>
            </a:endParaRPr>
          </a:p>
        </p:txBody>
      </p:sp>
    </p:spTree>
    <p:extLst>
      <p:ext uri="{BB962C8B-B14F-4D97-AF65-F5344CB8AC3E}">
        <p14:creationId xmlns:p14="http://schemas.microsoft.com/office/powerpoint/2010/main" val="1627609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1143000"/>
          </a:xfrm>
        </p:spPr>
        <p:txBody>
          <a:bodyPr/>
          <a:lstStyle/>
          <a:p>
            <a:pPr eaLnBrk="1" hangingPunct="1"/>
            <a:r>
              <a:rPr lang="en-GB" sz="3200" dirty="0"/>
              <a:t>Accessing an XML document in JavaScript</a:t>
            </a:r>
          </a:p>
        </p:txBody>
      </p:sp>
      <p:sp>
        <p:nvSpPr>
          <p:cNvPr id="24579" name="Rectangle 3"/>
          <p:cNvSpPr>
            <a:spLocks noGrp="1" noChangeArrowheads="1"/>
          </p:cNvSpPr>
          <p:nvPr>
            <p:ph type="body" idx="1"/>
          </p:nvPr>
        </p:nvSpPr>
        <p:spPr>
          <a:xfrm>
            <a:off x="457200" y="990600"/>
            <a:ext cx="8229600" cy="5867400"/>
          </a:xfrm>
        </p:spPr>
        <p:txBody>
          <a:bodyPr/>
          <a:lstStyle/>
          <a:p>
            <a:pPr eaLnBrk="1" hangingPunct="1"/>
            <a:r>
              <a:rPr lang="en-GB" sz="1800" dirty="0" smtClean="0">
                <a:latin typeface="+mj-lt"/>
              </a:rPr>
              <a:t>To use an XML document in JavaScript, you must create an object to hold it.  This can be done in the following fashion:  </a:t>
            </a:r>
          </a:p>
          <a:p>
            <a:pPr eaLnBrk="1" hangingPunct="1"/>
            <a:r>
              <a:rPr lang="en-GB" sz="1800" dirty="0" smtClean="0">
                <a:latin typeface="+mj-lt"/>
              </a:rPr>
              <a:t>Non-Microsoft browsers:  </a:t>
            </a:r>
          </a:p>
          <a:p>
            <a:pPr eaLnBrk="1" hangingPunct="1">
              <a:buFontTx/>
              <a:buNone/>
            </a:pPr>
            <a:r>
              <a:rPr lang="en-GB" sz="2000" dirty="0" smtClean="0">
                <a:latin typeface="Consolas" panose="020B0609020204030204" pitchFamily="49" charset="0"/>
              </a:rPr>
              <a:t>    </a:t>
            </a:r>
            <a:r>
              <a:rPr lang="en-GB" sz="1400" dirty="0" smtClean="0">
                <a:latin typeface="Consolas" panose="020B0609020204030204" pitchFamily="49" charset="0"/>
              </a:rPr>
              <a:t>&lt;script&gt;</a:t>
            </a:r>
          </a:p>
          <a:p>
            <a:pPr eaLnBrk="1" hangingPunct="1">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a:t>
            </a:r>
            <a:r>
              <a:rPr lang="en-GB" sz="1400" dirty="0" err="1" smtClean="0">
                <a:latin typeface="Consolas" panose="020B0609020204030204" pitchFamily="49" charset="0"/>
              </a:rPr>
              <a:t>myXMLDoc</a:t>
            </a:r>
            <a:r>
              <a:rPr lang="en-GB" sz="1400" dirty="0" smtClean="0">
                <a:latin typeface="Consolas" panose="020B0609020204030204" pitchFamily="49" charset="0"/>
              </a:rPr>
              <a:t> = </a:t>
            </a:r>
            <a:r>
              <a:rPr lang="en-GB" sz="1400" dirty="0" err="1" smtClean="0">
                <a:latin typeface="Consolas" panose="020B0609020204030204" pitchFamily="49" charset="0"/>
              </a:rPr>
              <a:t>document.implementation.createDocument</a:t>
            </a:r>
            <a:r>
              <a:rPr lang="en-GB" sz="1400" dirty="0" smtClean="0">
                <a:latin typeface="Consolas" panose="020B0609020204030204" pitchFamily="49" charset="0"/>
              </a:rPr>
              <a:t>(“”,””,null);</a:t>
            </a:r>
          </a:p>
          <a:p>
            <a:pPr eaLnBrk="1" hangingPunct="1">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myXMLDoc.load</a:t>
            </a:r>
            <a:r>
              <a:rPr lang="en-GB" sz="1400" dirty="0" smtClean="0">
                <a:latin typeface="Consolas" panose="020B0609020204030204" pitchFamily="49" charset="0"/>
              </a:rPr>
              <a:t>(“mydoc.xml”);</a:t>
            </a:r>
          </a:p>
          <a:p>
            <a:pPr eaLnBrk="1" hangingPunct="1">
              <a:buFontTx/>
              <a:buNone/>
            </a:pPr>
            <a:r>
              <a:rPr lang="en-GB" sz="1400" dirty="0" smtClean="0">
                <a:latin typeface="Consolas" panose="020B0609020204030204" pitchFamily="49" charset="0"/>
              </a:rPr>
              <a:t>         //  other code here</a:t>
            </a:r>
          </a:p>
          <a:p>
            <a:pPr eaLnBrk="1" hangingPunct="1">
              <a:buFontTx/>
              <a:buNone/>
            </a:pPr>
            <a:r>
              <a:rPr lang="en-GB" sz="1400" dirty="0" smtClean="0">
                <a:latin typeface="Consolas" panose="020B0609020204030204" pitchFamily="49" charset="0"/>
              </a:rPr>
              <a:t>     &lt;/script&gt;</a:t>
            </a:r>
            <a:endParaRPr lang="en-GB" sz="1400" dirty="0" smtClean="0">
              <a:latin typeface="Courier New" panose="02070309020205020404" pitchFamily="49" charset="0"/>
            </a:endParaRPr>
          </a:p>
          <a:p>
            <a:pPr eaLnBrk="1" hangingPunct="1"/>
            <a:r>
              <a:rPr lang="en-GB" sz="2000" dirty="0" smtClean="0">
                <a:latin typeface="+mj-lt"/>
              </a:rPr>
              <a:t>Internet Explorer:</a:t>
            </a:r>
          </a:p>
          <a:p>
            <a:pPr eaLnBrk="1" hangingPunct="1">
              <a:buFontTx/>
              <a:buNone/>
            </a:pPr>
            <a:r>
              <a:rPr lang="en-GB" sz="2000" dirty="0" smtClean="0">
                <a:latin typeface="Consolas" panose="020B0609020204030204" pitchFamily="49" charset="0"/>
              </a:rPr>
              <a:t>   </a:t>
            </a:r>
            <a:r>
              <a:rPr lang="en-GB" sz="1400" dirty="0" smtClean="0">
                <a:latin typeface="Consolas" panose="020B0609020204030204" pitchFamily="49" charset="0"/>
              </a:rPr>
              <a:t>&lt;script&gt;</a:t>
            </a:r>
          </a:p>
          <a:p>
            <a:pPr eaLnBrk="1" hangingPunct="1">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a:t>
            </a:r>
            <a:r>
              <a:rPr lang="en-GB" sz="1400" dirty="0" err="1" smtClean="0">
                <a:latin typeface="Consolas" panose="020B0609020204030204" pitchFamily="49" charset="0"/>
              </a:rPr>
              <a:t>myXMLDoc</a:t>
            </a:r>
            <a:r>
              <a:rPr lang="en-GB" sz="1400" dirty="0" smtClean="0">
                <a:latin typeface="Consolas" panose="020B0609020204030204" pitchFamily="49" charset="0"/>
              </a:rPr>
              <a:t> = new </a:t>
            </a:r>
            <a:r>
              <a:rPr lang="en-GB" sz="1400" dirty="0" err="1" smtClean="0">
                <a:latin typeface="Consolas" panose="020B0609020204030204" pitchFamily="49" charset="0"/>
              </a:rPr>
              <a:t>ActiveXObject</a:t>
            </a:r>
            <a:r>
              <a:rPr lang="en-GB" sz="1400" dirty="0" smtClean="0">
                <a:latin typeface="Consolas" panose="020B0609020204030204" pitchFamily="49" charset="0"/>
              </a:rPr>
              <a:t>(“</a:t>
            </a:r>
            <a:r>
              <a:rPr lang="en-GB" sz="1400" dirty="0" err="1" smtClean="0">
                <a:latin typeface="Consolas" panose="020B0609020204030204" pitchFamily="49" charset="0"/>
              </a:rPr>
              <a:t>Microsoft.XMLDOM</a:t>
            </a:r>
            <a:r>
              <a:rPr lang="en-GB" sz="1400" dirty="0" smtClean="0">
                <a:latin typeface="Consolas" panose="020B0609020204030204" pitchFamily="49" charset="0"/>
              </a:rPr>
              <a:t>”);</a:t>
            </a:r>
          </a:p>
          <a:p>
            <a:pPr eaLnBrk="1" hangingPunct="1">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myXMLDoc.async</a:t>
            </a:r>
            <a:r>
              <a:rPr lang="en-GB" sz="1400" dirty="0" smtClean="0">
                <a:latin typeface="Consolas" panose="020B0609020204030204" pitchFamily="49" charset="0"/>
              </a:rPr>
              <a:t>=“false”;</a:t>
            </a:r>
          </a:p>
          <a:p>
            <a:pPr eaLnBrk="1" hangingPunct="1">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myXMLDoc.load</a:t>
            </a:r>
            <a:r>
              <a:rPr lang="en-GB" sz="1400" dirty="0" smtClean="0">
                <a:latin typeface="Consolas" panose="020B0609020204030204" pitchFamily="49" charset="0"/>
              </a:rPr>
              <a:t>(“mydoc.xml”);</a:t>
            </a:r>
          </a:p>
          <a:p>
            <a:pPr eaLnBrk="1" hangingPunct="1">
              <a:buFontTx/>
              <a:buNone/>
            </a:pPr>
            <a:r>
              <a:rPr lang="en-GB" sz="1400" dirty="0" smtClean="0">
                <a:latin typeface="Consolas" panose="020B0609020204030204" pitchFamily="49" charset="0"/>
              </a:rPr>
              <a:t>         //  other code here  </a:t>
            </a:r>
          </a:p>
          <a:p>
            <a:pPr eaLnBrk="1" hangingPunct="1">
              <a:buFontTx/>
              <a:buNone/>
            </a:pPr>
            <a:r>
              <a:rPr lang="en-GB" sz="1400" dirty="0" smtClean="0">
                <a:latin typeface="Consolas" panose="020B0609020204030204" pitchFamily="49" charset="0"/>
              </a:rPr>
              <a:t>     &lt;/script&gt;</a:t>
            </a:r>
            <a:endParaRPr lang="en-GB" sz="1400" dirty="0" smtClean="0">
              <a:latin typeface="Courier New" panose="02070309020205020404" pitchFamily="49" charset="0"/>
            </a:endParaRPr>
          </a:p>
          <a:p>
            <a:pPr eaLnBrk="1" hangingPunct="1"/>
            <a:r>
              <a:rPr lang="en-GB" sz="2000" dirty="0" smtClean="0">
                <a:latin typeface="+mj-lt"/>
              </a:rPr>
              <a:t>Once we’ve created the object holding the XML document, we can then use JavaScript methods to examine it, extract data from it, etc.  </a:t>
            </a:r>
          </a:p>
        </p:txBody>
      </p:sp>
    </p:spTree>
    <p:extLst>
      <p:ext uri="{BB962C8B-B14F-4D97-AF65-F5344CB8AC3E}">
        <p14:creationId xmlns:p14="http://schemas.microsoft.com/office/powerpoint/2010/main" val="85270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pPr eaLnBrk="1" hangingPunct="1"/>
            <a:r>
              <a:rPr lang="en-GB" dirty="0"/>
              <a:t>The “time” example using XML</a:t>
            </a:r>
          </a:p>
        </p:txBody>
      </p:sp>
      <p:sp>
        <p:nvSpPr>
          <p:cNvPr id="25603" name="Rectangle 3"/>
          <p:cNvSpPr>
            <a:spLocks noGrp="1" noChangeArrowheads="1"/>
          </p:cNvSpPr>
          <p:nvPr>
            <p:ph type="body" idx="1"/>
          </p:nvPr>
        </p:nvSpPr>
        <p:spPr>
          <a:xfrm>
            <a:off x="457200" y="914400"/>
            <a:ext cx="8229600" cy="5943600"/>
          </a:xfrm>
        </p:spPr>
        <p:txBody>
          <a:bodyPr/>
          <a:lstStyle/>
          <a:p>
            <a:pPr eaLnBrk="1" hangingPunct="1"/>
            <a:r>
              <a:rPr lang="en-GB" sz="1800" dirty="0" smtClean="0">
                <a:latin typeface="+mj-lt"/>
              </a:rPr>
              <a:t>The first change is to make a new PHP script that returns an XML document to the browser.  </a:t>
            </a:r>
          </a:p>
          <a:p>
            <a:pPr eaLnBrk="1" hangingPunct="1">
              <a:buFontTx/>
              <a:buNone/>
            </a:pPr>
            <a:r>
              <a:rPr lang="en-GB" sz="1400" dirty="0" smtClean="0">
                <a:latin typeface="Courier New" panose="02070309020205020404" pitchFamily="49" charset="0"/>
              </a:rPr>
              <a:t>          </a:t>
            </a:r>
            <a:r>
              <a:rPr lang="en-GB" sz="1400" b="1" dirty="0" smtClean="0">
                <a:latin typeface="Consolas" panose="020B0609020204030204" pitchFamily="49" charset="0"/>
              </a:rPr>
              <a:t>&lt;?</a:t>
            </a:r>
            <a:r>
              <a:rPr lang="en-GB" sz="1400" b="1" dirty="0" err="1" smtClean="0">
                <a:latin typeface="Consolas" panose="020B0609020204030204" pitchFamily="49" charset="0"/>
              </a:rPr>
              <a:t>php</a:t>
            </a:r>
            <a:endParaRPr lang="en-GB" sz="1400" b="1" dirty="0" smtClean="0">
              <a:latin typeface="Consolas" panose="020B0609020204030204" pitchFamily="49" charset="0"/>
            </a:endParaRPr>
          </a:p>
          <a:p>
            <a:pPr eaLnBrk="1" hangingPunct="1">
              <a:buFontTx/>
              <a:buNone/>
            </a:pPr>
            <a:r>
              <a:rPr lang="en-GB" sz="1400" b="1" dirty="0" smtClean="0">
                <a:latin typeface="Consolas" panose="020B0609020204030204" pitchFamily="49" charset="0"/>
              </a:rPr>
              <a:t>          header('Content-Type: text/xml');</a:t>
            </a:r>
          </a:p>
          <a:p>
            <a:pPr eaLnBrk="1" hangingPunct="1">
              <a:buFontTx/>
              <a:buNone/>
            </a:pPr>
            <a:r>
              <a:rPr lang="en-GB" sz="1400" b="1" dirty="0" smtClean="0">
                <a:latin typeface="Consolas" panose="020B0609020204030204" pitchFamily="49" charset="0"/>
              </a:rPr>
              <a:t>          echo "&lt;?xml version=\"1.0\" ?&gt;\n”;</a:t>
            </a:r>
          </a:p>
          <a:p>
            <a:pPr eaLnBrk="1" hangingPunct="1">
              <a:buFontTx/>
              <a:buNone/>
            </a:pPr>
            <a:r>
              <a:rPr lang="en-GB" sz="1400" b="1" dirty="0" smtClean="0">
                <a:latin typeface="Consolas" panose="020B0609020204030204" pitchFamily="49" charset="0"/>
              </a:rPr>
              <a:t>          echo “&lt;clock&gt;&lt;</a:t>
            </a:r>
            <a:r>
              <a:rPr lang="en-GB" sz="1400" b="1" dirty="0" err="1" smtClean="0">
                <a:latin typeface="Consolas" panose="020B0609020204030204" pitchFamily="49" charset="0"/>
              </a:rPr>
              <a:t>timenow</a:t>
            </a:r>
            <a:r>
              <a:rPr lang="en-GB" sz="1400" b="1" dirty="0" smtClean="0">
                <a:latin typeface="Consolas" panose="020B0609020204030204" pitchFamily="49" charset="0"/>
              </a:rPr>
              <a:t>&gt;" . date('</a:t>
            </a:r>
            <a:r>
              <a:rPr lang="en-GB" sz="1400" b="1" dirty="0" err="1" smtClean="0">
                <a:latin typeface="Consolas" panose="020B0609020204030204" pitchFamily="49" charset="0"/>
              </a:rPr>
              <a:t>H:i:s</a:t>
            </a:r>
            <a:r>
              <a:rPr lang="en-GB" sz="1400" b="1" dirty="0" smtClean="0">
                <a:latin typeface="Consolas" panose="020B0609020204030204" pitchFamily="49" charset="0"/>
              </a:rPr>
              <a:t>') .  "&lt;/</a:t>
            </a:r>
            <a:r>
              <a:rPr lang="en-GB" sz="1400" b="1" dirty="0" err="1" smtClean="0">
                <a:latin typeface="Consolas" panose="020B0609020204030204" pitchFamily="49" charset="0"/>
              </a:rPr>
              <a:t>timenow</a:t>
            </a:r>
            <a:r>
              <a:rPr lang="en-GB" sz="1400" b="1" dirty="0" smtClean="0">
                <a:latin typeface="Consolas" panose="020B0609020204030204" pitchFamily="49" charset="0"/>
              </a:rPr>
              <a:t>&gt;&lt;/clock&gt;";</a:t>
            </a:r>
          </a:p>
          <a:p>
            <a:pPr eaLnBrk="1" hangingPunct="1">
              <a:buFontTx/>
              <a:buNone/>
            </a:pPr>
            <a:r>
              <a:rPr lang="en-GB" sz="1400" b="1" dirty="0" smtClean="0">
                <a:latin typeface="Consolas" panose="020B0609020204030204" pitchFamily="49" charset="0"/>
              </a:rPr>
              <a:t>          ?&gt;</a:t>
            </a:r>
          </a:p>
          <a:p>
            <a:pPr eaLnBrk="1" hangingPunct="1"/>
            <a:endParaRPr lang="en-GB" sz="1400" dirty="0" smtClean="0">
              <a:latin typeface="Courier New" panose="02070309020205020404" pitchFamily="49" charset="0"/>
            </a:endParaRPr>
          </a:p>
          <a:p>
            <a:pPr eaLnBrk="1" hangingPunct="1"/>
            <a:r>
              <a:rPr lang="en-GB" sz="1800" dirty="0" smtClean="0">
                <a:latin typeface="+mj-lt"/>
              </a:rPr>
              <a:t>After that change (and inserting the new script name into the HTML code), we need to alter the </a:t>
            </a:r>
            <a:r>
              <a:rPr lang="en-GB" sz="1800" b="1" dirty="0" err="1" smtClean="0">
                <a:latin typeface="Consolas" panose="020B0609020204030204" pitchFamily="49" charset="0"/>
              </a:rPr>
              <a:t>ajaxResponse</a:t>
            </a:r>
            <a:r>
              <a:rPr lang="en-GB" sz="1800" dirty="0" smtClean="0">
                <a:latin typeface="+mj-lt"/>
              </a:rPr>
              <a:t> function to parse the XML document. That new JavaScript function is given on the next page.  </a:t>
            </a:r>
          </a:p>
          <a:p>
            <a:pPr eaLnBrk="1" hangingPunct="1"/>
            <a:endParaRPr lang="en-GB" sz="2000" dirty="0" smtClean="0">
              <a:latin typeface="Arial Narrow" panose="020B0606020202030204" pitchFamily="34" charset="0"/>
            </a:endParaRPr>
          </a:p>
          <a:p>
            <a:pPr eaLnBrk="1" hangingPunct="1"/>
            <a:r>
              <a:rPr lang="en-GB" sz="1800" dirty="0" smtClean="0">
                <a:latin typeface="+mj-lt"/>
              </a:rPr>
              <a:t>Note that </a:t>
            </a:r>
            <a:r>
              <a:rPr lang="en-GB" sz="1800" u="sng" dirty="0" smtClean="0">
                <a:latin typeface="+mj-lt"/>
              </a:rPr>
              <a:t>we need not explicitly create an object to hold the XML document</a:t>
            </a:r>
            <a:r>
              <a:rPr lang="en-GB" sz="1800" dirty="0" smtClean="0">
                <a:latin typeface="+mj-lt"/>
              </a:rPr>
              <a:t>, but that </a:t>
            </a:r>
            <a:r>
              <a:rPr lang="en-GB" sz="1800" b="1" dirty="0" err="1" smtClean="0">
                <a:latin typeface="Consolas" panose="020B0609020204030204" pitchFamily="49" charset="0"/>
              </a:rPr>
              <a:t>responseXML</a:t>
            </a:r>
            <a:r>
              <a:rPr lang="en-GB" sz="1800" dirty="0" smtClean="0">
                <a:latin typeface="+mj-lt"/>
              </a:rPr>
              <a:t> (as a property of </a:t>
            </a:r>
            <a:r>
              <a:rPr lang="en-GB" sz="1800" dirty="0" err="1" smtClean="0">
                <a:latin typeface="+mj-lt"/>
              </a:rPr>
              <a:t>XMLHttpRequest</a:t>
            </a:r>
            <a:r>
              <a:rPr lang="en-GB" sz="1800" dirty="0" smtClean="0">
                <a:latin typeface="+mj-lt"/>
              </a:rPr>
              <a:t>) is already such an object.  </a:t>
            </a:r>
          </a:p>
          <a:p>
            <a:pPr eaLnBrk="1" hangingPunct="1">
              <a:buFontTx/>
              <a:buNone/>
            </a:pPr>
            <a:endParaRPr lang="en-GB" sz="2000" dirty="0" smtClean="0">
              <a:latin typeface="Arial Narrow" panose="020B0606020202030204" pitchFamily="34" charset="0"/>
            </a:endParaRPr>
          </a:p>
        </p:txBody>
      </p:sp>
    </p:spTree>
    <p:extLst>
      <p:ext uri="{BB962C8B-B14F-4D97-AF65-F5344CB8AC3E}">
        <p14:creationId xmlns:p14="http://schemas.microsoft.com/office/powerpoint/2010/main" val="19874470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lstStyle/>
          <a:p>
            <a:pPr eaLnBrk="1" hangingPunct="1"/>
            <a:r>
              <a:rPr lang="en-GB" dirty="0"/>
              <a:t>The new Ajax response function</a:t>
            </a:r>
          </a:p>
        </p:txBody>
      </p:sp>
      <p:sp>
        <p:nvSpPr>
          <p:cNvPr id="26627" name="Rectangle 3"/>
          <p:cNvSpPr>
            <a:spLocks noGrp="1" noChangeArrowheads="1"/>
          </p:cNvSpPr>
          <p:nvPr>
            <p:ph type="body" idx="1"/>
          </p:nvPr>
        </p:nvSpPr>
        <p:spPr>
          <a:xfrm>
            <a:off x="395536" y="5229200"/>
            <a:ext cx="8686800" cy="792088"/>
          </a:xfrm>
        </p:spPr>
        <p:txBody>
          <a:bodyPr/>
          <a:lstStyle/>
          <a:p>
            <a:pPr eaLnBrk="1" hangingPunct="1"/>
            <a:r>
              <a:rPr lang="en-GB" sz="1800" dirty="0" smtClean="0">
                <a:latin typeface="+mj-lt"/>
              </a:rPr>
              <a:t>This new response function uses a JavaScript method to access the XML DOM and retrieve the time string before inserting it into the output display box.  </a:t>
            </a:r>
          </a:p>
        </p:txBody>
      </p:sp>
      <p:sp>
        <p:nvSpPr>
          <p:cNvPr id="26628" name="Text Box 4">
            <a:hlinkClick r:id="rId2"/>
          </p:cNvPr>
          <p:cNvSpPr txBox="1">
            <a:spLocks noChangeArrowheads="1"/>
          </p:cNvSpPr>
          <p:nvPr/>
        </p:nvSpPr>
        <p:spPr bwMode="auto">
          <a:xfrm>
            <a:off x="6553200" y="6248400"/>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2000">
                <a:latin typeface="Arial Narrow" panose="020B0606020202030204" pitchFamily="34" charset="0"/>
              </a:rPr>
              <a:t>view the output page</a:t>
            </a:r>
            <a:endParaRPr lang="en-US" sz="2000">
              <a:latin typeface="Arial Narrow" panose="020B0606020202030204" pitchFamily="34" charset="0"/>
            </a:endParaRPr>
          </a:p>
        </p:txBody>
      </p:sp>
      <p:sp>
        <p:nvSpPr>
          <p:cNvPr id="2" name="Rectangle 1"/>
          <p:cNvSpPr/>
          <p:nvPr/>
        </p:nvSpPr>
        <p:spPr>
          <a:xfrm>
            <a:off x="615591" y="960660"/>
            <a:ext cx="8246690" cy="3785652"/>
          </a:xfrm>
          <a:prstGeom prst="rect">
            <a:avLst/>
          </a:prstGeom>
          <a:solidFill>
            <a:schemeClr val="bg1"/>
          </a:solidFill>
          <a:ln>
            <a:solidFill>
              <a:schemeClr val="accent1"/>
            </a:solidFill>
          </a:ln>
        </p:spPr>
        <p:txBody>
          <a:bodyPr wrap="square">
            <a:spAutoFit/>
          </a:bodyPr>
          <a:lstStyle/>
          <a:p>
            <a:pPr eaLnBrk="1" hangingPunct="1">
              <a:buFontTx/>
              <a:buNone/>
            </a:pPr>
            <a:r>
              <a:rPr lang="en-GB" sz="1600" b="1" dirty="0">
                <a:latin typeface="Consolas" panose="020B0609020204030204" pitchFamily="49" charset="0"/>
              </a:rPr>
              <a:t>function </a:t>
            </a:r>
            <a:r>
              <a:rPr lang="en-GB" sz="1600" b="1" dirty="0" err="1">
                <a:latin typeface="Consolas" panose="020B0609020204030204" pitchFamily="49" charset="0"/>
              </a:rPr>
              <a:t>ajaxResponse</a:t>
            </a:r>
            <a:r>
              <a:rPr lang="en-GB" sz="1600" b="1" dirty="0">
                <a:latin typeface="Consolas" panose="020B0609020204030204" pitchFamily="49" charset="0"/>
              </a:rPr>
              <a:t>()  //This gets called when the </a:t>
            </a:r>
            <a:r>
              <a:rPr lang="en-GB" sz="1600" b="1" dirty="0" err="1">
                <a:latin typeface="Consolas" panose="020B0609020204030204" pitchFamily="49" charset="0"/>
              </a:rPr>
              <a:t>readyState</a:t>
            </a:r>
            <a:r>
              <a:rPr lang="en-GB" sz="1600" b="1" dirty="0">
                <a:latin typeface="Consolas" panose="020B0609020204030204" pitchFamily="49" charset="0"/>
              </a:rPr>
              <a:t> changes.</a:t>
            </a:r>
          </a:p>
          <a:p>
            <a:pPr eaLnBrk="1" hangingPunct="1">
              <a:buFontTx/>
              <a:buNone/>
            </a:pPr>
            <a:r>
              <a:rPr lang="en-GB" sz="1600" b="1" dirty="0">
                <a:latin typeface="Consolas" panose="020B0609020204030204" pitchFamily="49" charset="0"/>
              </a:rPr>
              <a:t>{</a:t>
            </a:r>
          </a:p>
          <a:p>
            <a:pPr eaLnBrk="1" hangingPunct="1">
              <a:buFontTx/>
              <a:buNone/>
            </a:pPr>
            <a:r>
              <a:rPr lang="en-GB" sz="1600" b="1" dirty="0">
                <a:latin typeface="Consolas" panose="020B0609020204030204" pitchFamily="49" charset="0"/>
              </a:rPr>
              <a:t>   if (</a:t>
            </a:r>
            <a:r>
              <a:rPr lang="en-GB" sz="1600" b="1" dirty="0" err="1">
                <a:latin typeface="Consolas" panose="020B0609020204030204" pitchFamily="49" charset="0"/>
              </a:rPr>
              <a:t>ajaxRequest.readyState</a:t>
            </a:r>
            <a:r>
              <a:rPr lang="en-GB" sz="1600" b="1" dirty="0">
                <a:latin typeface="Consolas" panose="020B0609020204030204" pitchFamily="49" charset="0"/>
              </a:rPr>
              <a:t> != 4)  //  check to see if we're done</a:t>
            </a:r>
          </a:p>
          <a:p>
            <a:pPr eaLnBrk="1" hangingPunct="1">
              <a:buFontTx/>
              <a:buNone/>
            </a:pPr>
            <a:r>
              <a:rPr lang="en-GB" sz="1600" b="1" dirty="0">
                <a:latin typeface="Consolas" panose="020B0609020204030204" pitchFamily="49" charset="0"/>
              </a:rPr>
              <a:t>      {  return;  }</a:t>
            </a:r>
          </a:p>
          <a:p>
            <a:pPr eaLnBrk="1" hangingPunct="1">
              <a:buFontTx/>
              <a:buNone/>
            </a:pPr>
            <a:r>
              <a:rPr lang="en-GB" sz="1600" b="1" dirty="0">
                <a:latin typeface="Consolas" panose="020B0609020204030204" pitchFamily="49" charset="0"/>
              </a:rPr>
              <a:t>   else {</a:t>
            </a:r>
          </a:p>
          <a:p>
            <a:pPr eaLnBrk="1" hangingPunct="1">
              <a:buFontTx/>
              <a:buNone/>
            </a:pPr>
            <a:r>
              <a:rPr lang="en-GB" sz="1600" b="1" dirty="0">
                <a:latin typeface="Consolas" panose="020B0609020204030204" pitchFamily="49" charset="0"/>
              </a:rPr>
              <a:t>     if (</a:t>
            </a:r>
            <a:r>
              <a:rPr lang="en-GB" sz="1600" b="1" dirty="0" err="1">
                <a:latin typeface="Consolas" panose="020B0609020204030204" pitchFamily="49" charset="0"/>
              </a:rPr>
              <a:t>ajaxRequest.status</a:t>
            </a:r>
            <a:r>
              <a:rPr lang="en-GB" sz="1600" b="1" dirty="0">
                <a:latin typeface="Consolas" panose="020B0609020204030204" pitchFamily="49" charset="0"/>
              </a:rPr>
              <a:t> == 200</a:t>
            </a:r>
            <a:r>
              <a:rPr lang="en-GB" sz="1600" b="1" dirty="0" smtClean="0">
                <a:latin typeface="Consolas" panose="020B0609020204030204" pitchFamily="49" charset="0"/>
              </a:rPr>
              <a:t>) </a:t>
            </a:r>
            <a:r>
              <a:rPr lang="en-GB" sz="1600" b="1" dirty="0">
                <a:latin typeface="Consolas" panose="020B0609020204030204" pitchFamily="49" charset="0"/>
              </a:rPr>
              <a:t>{</a:t>
            </a:r>
            <a:r>
              <a:rPr lang="en-GB" sz="1600" b="1" dirty="0" smtClean="0">
                <a:latin typeface="Consolas" panose="020B0609020204030204" pitchFamily="49" charset="0"/>
              </a:rPr>
              <a:t> </a:t>
            </a:r>
            <a:r>
              <a:rPr lang="en-GB" sz="1600" b="1" dirty="0">
                <a:latin typeface="Consolas" panose="020B0609020204030204" pitchFamily="49" charset="0"/>
              </a:rPr>
              <a:t>//  check to see if successful</a:t>
            </a:r>
          </a:p>
          <a:p>
            <a:pPr eaLnBrk="1" hangingPunct="1">
              <a:buFontTx/>
              <a:buNone/>
            </a:pPr>
            <a:r>
              <a:rPr lang="en-GB" sz="1600" b="1" dirty="0" smtClean="0">
                <a:latin typeface="Consolas" panose="020B0609020204030204" pitchFamily="49" charset="0"/>
              </a:rPr>
              <a:t>         </a:t>
            </a:r>
            <a:r>
              <a:rPr lang="en-GB" sz="1600" b="1" dirty="0" err="1" smtClean="0">
                <a:latin typeface="Consolas" panose="020B0609020204030204" pitchFamily="49" charset="0"/>
              </a:rPr>
              <a:t>var</a:t>
            </a:r>
            <a:r>
              <a:rPr lang="en-GB" sz="1600" b="1" dirty="0" smtClean="0">
                <a:latin typeface="Consolas" panose="020B0609020204030204" pitchFamily="49" charset="0"/>
              </a:rPr>
              <a:t> </a:t>
            </a:r>
            <a:r>
              <a:rPr lang="en-GB" sz="1600" b="1" dirty="0" err="1">
                <a:latin typeface="Consolas" panose="020B0609020204030204" pitchFamily="49" charset="0"/>
              </a:rPr>
              <a:t>timeValue</a:t>
            </a:r>
            <a:r>
              <a:rPr lang="en-GB" sz="1600" b="1" dirty="0">
                <a:latin typeface="Consolas" panose="020B0609020204030204" pitchFamily="49" charset="0"/>
              </a:rPr>
              <a:t> = </a:t>
            </a:r>
            <a:r>
              <a:rPr lang="en-GB" sz="1600" b="1" dirty="0" smtClean="0">
                <a:latin typeface="Consolas" panose="020B0609020204030204" pitchFamily="49" charset="0"/>
              </a:rPr>
              <a:t>             </a:t>
            </a:r>
          </a:p>
          <a:p>
            <a:pPr eaLnBrk="1" hangingPunct="1">
              <a:buFontTx/>
              <a:buNone/>
            </a:pPr>
            <a:r>
              <a:rPr lang="en-GB" sz="1600" b="1" dirty="0">
                <a:latin typeface="Consolas" panose="020B0609020204030204" pitchFamily="49" charset="0"/>
              </a:rPr>
              <a:t> </a:t>
            </a:r>
            <a:r>
              <a:rPr lang="en-GB" sz="1600" b="1" dirty="0" smtClean="0">
                <a:latin typeface="Consolas" panose="020B0609020204030204" pitchFamily="49" charset="0"/>
              </a:rPr>
              <a:t>           </a:t>
            </a:r>
            <a:r>
              <a:rPr lang="en-GB" sz="1600" b="1" dirty="0" err="1" smtClean="0">
                <a:latin typeface="Consolas" panose="020B0609020204030204" pitchFamily="49" charset="0"/>
              </a:rPr>
              <a:t>ajaxRequest.responseXML.getElementsByTagName</a:t>
            </a:r>
            <a:r>
              <a:rPr lang="en-GB" sz="1600" b="1" dirty="0">
                <a:latin typeface="Consolas" panose="020B0609020204030204" pitchFamily="49" charset="0"/>
              </a:rPr>
              <a:t>("</a:t>
            </a:r>
            <a:r>
              <a:rPr lang="en-GB" sz="1600" b="1" dirty="0" err="1">
                <a:latin typeface="Consolas" panose="020B0609020204030204" pitchFamily="49" charset="0"/>
              </a:rPr>
              <a:t>timenow</a:t>
            </a:r>
            <a:r>
              <a:rPr lang="en-GB" sz="1600" b="1" dirty="0">
                <a:latin typeface="Consolas" panose="020B0609020204030204" pitchFamily="49" charset="0"/>
              </a:rPr>
              <a:t>")[0];</a:t>
            </a:r>
          </a:p>
          <a:p>
            <a:pPr eaLnBrk="1" hangingPunct="1">
              <a:buFontTx/>
              <a:buNone/>
            </a:pPr>
            <a:r>
              <a:rPr lang="en-GB" sz="1600" b="1" dirty="0" smtClean="0">
                <a:latin typeface="Consolas" panose="020B0609020204030204" pitchFamily="49" charset="0"/>
              </a:rPr>
              <a:t>         </a:t>
            </a:r>
            <a:r>
              <a:rPr lang="en-GB" sz="1600" b="1" dirty="0" err="1" smtClean="0">
                <a:latin typeface="Consolas" panose="020B0609020204030204" pitchFamily="49" charset="0"/>
              </a:rPr>
              <a:t>document.getElementById</a:t>
            </a:r>
            <a:r>
              <a:rPr lang="en-GB" sz="1600" b="1" dirty="0">
                <a:latin typeface="Consolas" panose="020B0609020204030204" pitchFamily="49" charset="0"/>
              </a:rPr>
              <a:t>("</a:t>
            </a:r>
            <a:r>
              <a:rPr lang="en-GB" sz="1600" b="1" dirty="0" err="1">
                <a:latin typeface="Consolas" panose="020B0609020204030204" pitchFamily="49" charset="0"/>
              </a:rPr>
              <a:t>showtime</a:t>
            </a:r>
            <a:r>
              <a:rPr lang="en-GB" sz="1600" b="1" dirty="0">
                <a:latin typeface="Consolas" panose="020B0609020204030204" pitchFamily="49" charset="0"/>
              </a:rPr>
              <a:t>").</a:t>
            </a:r>
            <a:r>
              <a:rPr lang="en-GB" sz="1600" b="1" dirty="0" err="1">
                <a:latin typeface="Consolas" panose="020B0609020204030204" pitchFamily="49" charset="0"/>
              </a:rPr>
              <a:t>innerHTML</a:t>
            </a:r>
            <a:r>
              <a:rPr lang="en-GB" sz="1600" b="1" dirty="0">
                <a:latin typeface="Consolas" panose="020B0609020204030204" pitchFamily="49" charset="0"/>
              </a:rPr>
              <a:t> = </a:t>
            </a:r>
          </a:p>
          <a:p>
            <a:pPr eaLnBrk="1" hangingPunct="1">
              <a:buFontTx/>
              <a:buNone/>
            </a:pPr>
            <a:r>
              <a:rPr lang="en-GB" sz="1600" b="1" dirty="0">
                <a:latin typeface="Consolas" panose="020B0609020204030204" pitchFamily="49" charset="0"/>
              </a:rPr>
              <a:t>                      </a:t>
            </a:r>
            <a:r>
              <a:rPr lang="en-GB" sz="1600" b="1" dirty="0" err="1">
                <a:latin typeface="Consolas" panose="020B0609020204030204" pitchFamily="49" charset="0"/>
              </a:rPr>
              <a:t>timeValue.childNodes</a:t>
            </a:r>
            <a:r>
              <a:rPr lang="en-GB" sz="1600" b="1" dirty="0">
                <a:latin typeface="Consolas" panose="020B0609020204030204" pitchFamily="49" charset="0"/>
              </a:rPr>
              <a:t>[0].</a:t>
            </a:r>
            <a:r>
              <a:rPr lang="en-GB" sz="1600" b="1" dirty="0" err="1">
                <a:latin typeface="Consolas" panose="020B0609020204030204" pitchFamily="49" charset="0"/>
              </a:rPr>
              <a:t>nodeValue</a:t>
            </a:r>
            <a:r>
              <a:rPr lang="en-GB" sz="1600" b="1" dirty="0">
                <a:latin typeface="Consolas" panose="020B0609020204030204" pitchFamily="49" charset="0"/>
              </a:rPr>
              <a:t>; }</a:t>
            </a:r>
          </a:p>
          <a:p>
            <a:pPr eaLnBrk="1" hangingPunct="1">
              <a:buFontTx/>
              <a:buNone/>
            </a:pPr>
            <a:r>
              <a:rPr lang="en-GB" sz="1600" b="1" dirty="0">
                <a:latin typeface="Consolas" panose="020B0609020204030204" pitchFamily="49" charset="0"/>
              </a:rPr>
              <a:t>     else {</a:t>
            </a:r>
          </a:p>
          <a:p>
            <a:pPr eaLnBrk="1" hangingPunct="1">
              <a:buFontTx/>
              <a:buNone/>
            </a:pPr>
            <a:r>
              <a:rPr lang="en-GB" sz="1600" b="1" dirty="0">
                <a:latin typeface="Consolas" panose="020B0609020204030204" pitchFamily="49" charset="0"/>
              </a:rPr>
              <a:t>       alert("Request failed: " + </a:t>
            </a:r>
            <a:r>
              <a:rPr lang="en-GB" sz="1600" b="1" dirty="0" err="1">
                <a:latin typeface="Consolas" panose="020B0609020204030204" pitchFamily="49" charset="0"/>
              </a:rPr>
              <a:t>ajaxRequest.statusText</a:t>
            </a:r>
            <a:r>
              <a:rPr lang="en-GB" sz="1600" b="1" dirty="0">
                <a:latin typeface="Consolas" panose="020B0609020204030204" pitchFamily="49" charset="0"/>
              </a:rPr>
              <a:t>);</a:t>
            </a:r>
          </a:p>
          <a:p>
            <a:pPr eaLnBrk="1" hangingPunct="1">
              <a:buFontTx/>
              <a:buNone/>
            </a:pPr>
            <a:r>
              <a:rPr lang="en-GB" sz="1600" b="1" dirty="0">
                <a:latin typeface="Consolas" panose="020B0609020204030204" pitchFamily="49" charset="0"/>
              </a:rPr>
              <a:t>          }</a:t>
            </a:r>
          </a:p>
          <a:p>
            <a:pPr eaLnBrk="1" hangingPunct="1">
              <a:buFontTx/>
              <a:buNone/>
            </a:pPr>
            <a:r>
              <a:rPr lang="en-GB" sz="1600" b="1" dirty="0">
                <a:latin typeface="Consolas" panose="020B0609020204030204" pitchFamily="49" charset="0"/>
              </a:rPr>
              <a:t>     }</a:t>
            </a:r>
          </a:p>
          <a:p>
            <a:pPr eaLnBrk="1" hangingPunct="1">
              <a:buFontTx/>
              <a:buNone/>
            </a:pPr>
            <a:r>
              <a:rPr lang="en-GB" sz="1600" b="1" dirty="0">
                <a:latin typeface="Consolas" panose="020B0609020204030204" pitchFamily="49" charset="0"/>
              </a:rPr>
              <a:t>}</a:t>
            </a:r>
          </a:p>
        </p:txBody>
      </p:sp>
    </p:spTree>
    <p:extLst>
      <p:ext uri="{BB962C8B-B14F-4D97-AF65-F5344CB8AC3E}">
        <p14:creationId xmlns:p14="http://schemas.microsoft.com/office/powerpoint/2010/main" val="2883219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dirty="0"/>
              <a:t>A second example (live search)</a:t>
            </a:r>
          </a:p>
        </p:txBody>
      </p:sp>
      <p:sp>
        <p:nvSpPr>
          <p:cNvPr id="27651" name="Rectangle 3"/>
          <p:cNvSpPr>
            <a:spLocks noGrp="1" noChangeArrowheads="1"/>
          </p:cNvSpPr>
          <p:nvPr>
            <p:ph type="body" idx="1"/>
          </p:nvPr>
        </p:nvSpPr>
        <p:spPr>
          <a:xfrm>
            <a:off x="558008" y="1196752"/>
            <a:ext cx="8229600" cy="5257800"/>
          </a:xfrm>
        </p:spPr>
        <p:txBody>
          <a:bodyPr/>
          <a:lstStyle/>
          <a:p>
            <a:pPr eaLnBrk="1" hangingPunct="1"/>
            <a:r>
              <a:rPr lang="en-GB" sz="1800" dirty="0" smtClean="0">
                <a:latin typeface="+mj-lt"/>
              </a:rPr>
              <a:t>We’ll build a “live search” function.  When you typically use a form, you must submit the data to the server and wait for it to return the results.  Here we want to consider a case where you get (partial) results </a:t>
            </a:r>
            <a:r>
              <a:rPr lang="en-GB" sz="1800" i="1" dirty="0" smtClean="0">
                <a:latin typeface="+mj-lt"/>
              </a:rPr>
              <a:t>as you enter data into the input field</a:t>
            </a:r>
            <a:r>
              <a:rPr lang="en-GB" sz="1800" dirty="0" smtClean="0">
                <a:latin typeface="+mj-lt"/>
              </a:rPr>
              <a:t>, and that these results are updated (almost) instantly.  </a:t>
            </a:r>
          </a:p>
          <a:p>
            <a:pPr eaLnBrk="1" hangingPunct="1"/>
            <a:endParaRPr lang="en-GB" sz="1800" dirty="0" smtClean="0">
              <a:latin typeface="+mj-lt"/>
            </a:endParaRPr>
          </a:p>
          <a:p>
            <a:pPr eaLnBrk="1" hangingPunct="1"/>
            <a:r>
              <a:rPr lang="en-GB" sz="1800" dirty="0" smtClean="0">
                <a:latin typeface="+mj-lt"/>
              </a:rPr>
              <a:t>We use PHP again for the backend.  First consider the case where the possible results are a list of names, stored in a PHP array.  As you type data into the input field, it’s matched against this list of names, and the (partial) matches are returned and displayed on screen.  </a:t>
            </a:r>
          </a:p>
          <a:p>
            <a:pPr eaLnBrk="1" hangingPunct="1"/>
            <a:endParaRPr lang="en-GB" sz="1800" dirty="0" smtClean="0">
              <a:latin typeface="+mj-lt"/>
            </a:endParaRPr>
          </a:p>
          <a:p>
            <a:pPr eaLnBrk="1" hangingPunct="1"/>
            <a:r>
              <a:rPr lang="en-GB" sz="1800" dirty="0" smtClean="0">
                <a:latin typeface="+mj-lt"/>
              </a:rPr>
              <a:t>Later, we will see the same type of application, but using PHP to search through the names stored in a database.  </a:t>
            </a:r>
          </a:p>
        </p:txBody>
      </p:sp>
    </p:spTree>
    <p:extLst>
      <p:ext uri="{BB962C8B-B14F-4D97-AF65-F5344CB8AC3E}">
        <p14:creationId xmlns:p14="http://schemas.microsoft.com/office/powerpoint/2010/main" val="3431548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lstStyle/>
          <a:p>
            <a:pPr eaLnBrk="1" hangingPunct="1"/>
            <a:r>
              <a:rPr lang="en-GB" dirty="0"/>
              <a:t>The HTML layout (no JavaScript yet)</a:t>
            </a:r>
          </a:p>
        </p:txBody>
      </p:sp>
      <p:sp>
        <p:nvSpPr>
          <p:cNvPr id="28675" name="Rectangle 3"/>
          <p:cNvSpPr>
            <a:spLocks noGrp="1" noChangeArrowheads="1"/>
          </p:cNvSpPr>
          <p:nvPr>
            <p:ph type="body" idx="1"/>
          </p:nvPr>
        </p:nvSpPr>
        <p:spPr>
          <a:xfrm>
            <a:off x="457200" y="914400"/>
            <a:ext cx="8229600" cy="5943600"/>
          </a:xfrm>
          <a:solidFill>
            <a:schemeClr val="bg1"/>
          </a:solidFill>
          <a:ln>
            <a:solidFill>
              <a:schemeClr val="accent1"/>
            </a:solidFill>
          </a:ln>
        </p:spPr>
        <p:txBody>
          <a:bodyPr/>
          <a:lstStyle/>
          <a:p>
            <a:pPr eaLnBrk="1" hangingPunct="1">
              <a:lnSpc>
                <a:spcPct val="80000"/>
              </a:lnSpc>
              <a:buFontTx/>
              <a:buNone/>
            </a:pPr>
            <a:r>
              <a:rPr lang="en-GB" sz="1400" b="1" dirty="0" smtClean="0">
                <a:latin typeface="Consolas" panose="020B0609020204030204" pitchFamily="49" charset="0"/>
              </a:rPr>
              <a:t>&lt;html </a:t>
            </a:r>
            <a:r>
              <a:rPr lang="en-GB" sz="1400" b="1" dirty="0" err="1" smtClean="0">
                <a:latin typeface="Consolas" panose="020B0609020204030204" pitchFamily="49" charset="0"/>
              </a:rPr>
              <a:t>xmlns</a:t>
            </a:r>
            <a:r>
              <a:rPr lang="en-GB" sz="1400" b="1" dirty="0" smtClean="0">
                <a:latin typeface="Consolas" panose="020B0609020204030204" pitchFamily="49" charset="0"/>
              </a:rPr>
              <a:t>="http://www.w3.org/1999/xhtml" </a:t>
            </a:r>
            <a:r>
              <a:rPr lang="en-GB" sz="1400" b="1" dirty="0" err="1" smtClean="0">
                <a:latin typeface="Consolas" panose="020B0609020204030204" pitchFamily="49" charset="0"/>
              </a:rPr>
              <a:t>xml:lang</a:t>
            </a:r>
            <a:r>
              <a:rPr lang="en-GB" sz="1400" b="1" dirty="0" smtClean="0">
                <a:latin typeface="Consolas" panose="020B0609020204030204" pitchFamily="49" charset="0"/>
              </a:rPr>
              <a:t>="en" </a:t>
            </a:r>
            <a:r>
              <a:rPr lang="en-GB" sz="1400" b="1" dirty="0" err="1" smtClean="0">
                <a:latin typeface="Consolas" panose="020B0609020204030204" pitchFamily="49" charset="0"/>
              </a:rPr>
              <a:t>lang</a:t>
            </a:r>
            <a:r>
              <a:rPr lang="en-GB" sz="1400" b="1" dirty="0" smtClean="0">
                <a:latin typeface="Consolas" panose="020B0609020204030204" pitchFamily="49" charset="0"/>
              </a:rPr>
              <a:t>="en"&gt;</a:t>
            </a:r>
          </a:p>
          <a:p>
            <a:pPr eaLnBrk="1" hangingPunct="1">
              <a:lnSpc>
                <a:spcPct val="80000"/>
              </a:lnSpc>
              <a:buFontTx/>
              <a:buNone/>
            </a:pPr>
            <a:r>
              <a:rPr lang="en-GB" sz="1400" b="1" dirty="0" smtClean="0">
                <a:latin typeface="Consolas" panose="020B0609020204030204" pitchFamily="49" charset="0"/>
              </a:rPr>
              <a:t>&lt;head&gt;</a:t>
            </a:r>
          </a:p>
          <a:p>
            <a:pPr eaLnBrk="1" hangingPunct="1">
              <a:lnSpc>
                <a:spcPct val="80000"/>
              </a:lnSpc>
              <a:buFontTx/>
              <a:buNone/>
            </a:pPr>
            <a:r>
              <a:rPr lang="en-GB" sz="1400" b="1" dirty="0" smtClean="0">
                <a:latin typeface="Consolas" panose="020B0609020204030204" pitchFamily="49" charset="0"/>
              </a:rPr>
              <a:t>&lt;title&gt;Ajax Demonstration&lt;/title&gt;</a:t>
            </a:r>
          </a:p>
          <a:p>
            <a:pPr eaLnBrk="1" hangingPunct="1">
              <a:lnSpc>
                <a:spcPct val="80000"/>
              </a:lnSpc>
              <a:buFontTx/>
              <a:buNone/>
            </a:pPr>
            <a:r>
              <a:rPr lang="en-GB" sz="1400" b="1" dirty="0" smtClean="0">
                <a:latin typeface="Consolas" panose="020B0609020204030204" pitchFamily="49" charset="0"/>
              </a:rPr>
              <a:t>&lt;script&gt; //   The JavaScript front end will be in here. &lt;/script&gt;</a:t>
            </a:r>
          </a:p>
          <a:p>
            <a:pPr eaLnBrk="1" hangingPunct="1">
              <a:lnSpc>
                <a:spcPct val="80000"/>
              </a:lnSpc>
              <a:buFontTx/>
              <a:buNone/>
            </a:pP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&lt;body&gt;</a:t>
            </a:r>
          </a:p>
          <a:p>
            <a:pPr eaLnBrk="1" hangingPunct="1">
              <a:lnSpc>
                <a:spcPct val="80000"/>
              </a:lnSpc>
              <a:buFontTx/>
              <a:buNone/>
            </a:pPr>
            <a:r>
              <a:rPr lang="en-GB" sz="1400" b="1" dirty="0" smtClean="0">
                <a:latin typeface="Consolas" panose="020B0609020204030204" pitchFamily="49" charset="0"/>
              </a:rPr>
              <a:t>  &lt;h1&gt;Ajax Demonstration of Live Search&lt;/h1&gt;</a:t>
            </a:r>
          </a:p>
          <a:p>
            <a:pPr eaLnBrk="1" hangingPunct="1">
              <a:lnSpc>
                <a:spcPct val="80000"/>
              </a:lnSpc>
              <a:buFontTx/>
              <a:buNone/>
            </a:pPr>
            <a:r>
              <a:rPr lang="en-GB" sz="1400" b="1" dirty="0" smtClean="0">
                <a:latin typeface="Consolas" panose="020B0609020204030204" pitchFamily="49" charset="0"/>
              </a:rPr>
              <a:t>  &lt;p&gt;</a:t>
            </a:r>
          </a:p>
          <a:p>
            <a:pPr eaLnBrk="1" hangingPunct="1">
              <a:lnSpc>
                <a:spcPct val="80000"/>
              </a:lnSpc>
              <a:buFontTx/>
              <a:buNone/>
            </a:pPr>
            <a:r>
              <a:rPr lang="en-GB" sz="1400" b="1" dirty="0" smtClean="0">
                <a:latin typeface="Consolas" panose="020B0609020204030204" pitchFamily="49" charset="0"/>
              </a:rPr>
              <a:t>     Search for: &lt;input type="text" id="</a:t>
            </a:r>
            <a:r>
              <a:rPr lang="en-GB" sz="1400" b="1" dirty="0" err="1" smtClean="0">
                <a:latin typeface="Consolas" panose="020B0609020204030204" pitchFamily="49" charset="0"/>
              </a:rPr>
              <a:t>searchstring</a:t>
            </a:r>
            <a:r>
              <a:rPr lang="en-GB" sz="1400" b="1" dirty="0" smtClean="0">
                <a:latin typeface="Consolas" panose="020B0609020204030204" pitchFamily="49" charset="0"/>
              </a:rPr>
              <a:t>" /&gt;</a:t>
            </a:r>
          </a:p>
          <a:p>
            <a:pPr eaLnBrk="1" hangingPunct="1">
              <a:lnSpc>
                <a:spcPct val="80000"/>
              </a:lnSpc>
              <a:buFontTx/>
              <a:buNone/>
            </a:pPr>
            <a:r>
              <a:rPr lang="en-GB" sz="1400" b="1" dirty="0" smtClean="0">
                <a:latin typeface="Consolas" panose="020B0609020204030204" pitchFamily="49" charset="0"/>
              </a:rPr>
              <a:t>  &lt;/p&gt;</a:t>
            </a:r>
          </a:p>
          <a:p>
            <a:pPr eaLnBrk="1" hangingPunct="1">
              <a:lnSpc>
                <a:spcPct val="80000"/>
              </a:lnSpc>
              <a:buFontTx/>
              <a:buNone/>
            </a:pPr>
            <a:r>
              <a:rPr lang="en-GB" sz="1400" b="1" dirty="0" smtClean="0">
                <a:latin typeface="Consolas" panose="020B0609020204030204" pitchFamily="49" charset="0"/>
              </a:rPr>
              <a:t>  &lt;div id="results"&gt;</a:t>
            </a:r>
          </a:p>
          <a:p>
            <a:pPr eaLnBrk="1" hangingPunct="1">
              <a:lnSpc>
                <a:spcPct val="80000"/>
              </a:lnSpc>
              <a:buFontTx/>
              <a:buNone/>
            </a:pPr>
            <a:r>
              <a:rPr lang="en-GB" sz="1400" b="1" dirty="0" smtClean="0">
                <a:latin typeface="Consolas" panose="020B0609020204030204" pitchFamily="49" charset="0"/>
              </a:rPr>
              <a:t>    &lt;</a:t>
            </a:r>
            <a:r>
              <a:rPr lang="en-GB" sz="1400" b="1" dirty="0" err="1" smtClean="0">
                <a:latin typeface="Consolas" panose="020B0609020204030204" pitchFamily="49" charset="0"/>
              </a:rPr>
              <a:t>ul</a:t>
            </a:r>
            <a:r>
              <a:rPr lang="en-GB" sz="1400" b="1" dirty="0" smtClean="0">
                <a:latin typeface="Consolas" panose="020B0609020204030204" pitchFamily="49" charset="0"/>
              </a:rPr>
              <a:t> id="list"&gt;</a:t>
            </a:r>
          </a:p>
          <a:p>
            <a:pPr eaLnBrk="1" hangingPunct="1">
              <a:lnSpc>
                <a:spcPct val="80000"/>
              </a:lnSpc>
              <a:buFontTx/>
              <a:buNone/>
            </a:pPr>
            <a:r>
              <a:rPr lang="en-GB" sz="1400" b="1" dirty="0" smtClean="0">
                <a:latin typeface="Consolas" panose="020B0609020204030204" pitchFamily="49" charset="0"/>
              </a:rPr>
              <a:t>      &lt;li&gt;Results will be displayed here.&lt;/li&gt;</a:t>
            </a:r>
          </a:p>
          <a:p>
            <a:pPr eaLnBrk="1" hangingPunct="1">
              <a:lnSpc>
                <a:spcPct val="80000"/>
              </a:lnSpc>
              <a:buFontTx/>
              <a:buNone/>
            </a:pPr>
            <a:r>
              <a:rPr lang="en-GB" sz="1400" b="1" dirty="0" smtClean="0">
                <a:latin typeface="Consolas" panose="020B0609020204030204" pitchFamily="49" charset="0"/>
              </a:rPr>
              <a:t>    &lt;/</a:t>
            </a:r>
            <a:r>
              <a:rPr lang="en-GB" sz="1400" b="1" dirty="0" err="1" smtClean="0">
                <a:latin typeface="Consolas" panose="020B0609020204030204" pitchFamily="49" charset="0"/>
              </a:rPr>
              <a:t>ul</a:t>
            </a:r>
            <a:r>
              <a:rPr lang="en-GB" sz="1400" b="1" dirty="0" smtClean="0">
                <a:latin typeface="Consolas" panose="020B0609020204030204" pitchFamily="49" charset="0"/>
              </a:rPr>
              <a:t>&gt;</a:t>
            </a:r>
          </a:p>
          <a:p>
            <a:pPr eaLnBrk="1" hangingPunct="1">
              <a:lnSpc>
                <a:spcPct val="80000"/>
              </a:lnSpc>
              <a:buFontTx/>
              <a:buNone/>
            </a:pPr>
            <a:r>
              <a:rPr lang="en-GB" sz="1400" b="1" dirty="0" smtClean="0">
                <a:latin typeface="Consolas" panose="020B0609020204030204" pitchFamily="49" charset="0"/>
              </a:rPr>
              <a:t>  &lt;/div&gt;</a:t>
            </a:r>
          </a:p>
          <a:p>
            <a:pPr eaLnBrk="1" hangingPunct="1">
              <a:lnSpc>
                <a:spcPct val="80000"/>
              </a:lnSpc>
              <a:buFontTx/>
              <a:buNone/>
            </a:pP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&lt;script type="text/</a:t>
            </a:r>
            <a:r>
              <a:rPr lang="en-GB" sz="1400" b="1" dirty="0" err="1" smtClean="0">
                <a:latin typeface="Consolas" panose="020B0609020204030204" pitchFamily="49" charset="0"/>
              </a:rPr>
              <a:t>javascript</a:t>
            </a:r>
            <a:r>
              <a:rPr lang="en-GB" sz="1400" b="1" dirty="0" smtClean="0">
                <a:latin typeface="Consolas" panose="020B0609020204030204" pitchFamily="49" charset="0"/>
              </a:rPr>
              <a:t>"&gt;  // This sets up the event handler to start the</a:t>
            </a:r>
          </a:p>
          <a:p>
            <a:pPr eaLnBrk="1" hangingPunct="1">
              <a:lnSpc>
                <a:spcPct val="80000"/>
              </a:lnSpc>
              <a:buFontTx/>
              <a:buNone/>
            </a:pPr>
            <a:r>
              <a:rPr lang="en-GB" sz="1400" b="1" dirty="0" smtClean="0">
                <a:latin typeface="Consolas" panose="020B0609020204030204" pitchFamily="49" charset="0"/>
              </a:rPr>
              <a:t>                                 // search function.  </a:t>
            </a:r>
          </a:p>
          <a:p>
            <a:pPr eaLnBrk="1" hangingPunct="1">
              <a:lnSpc>
                <a:spcPct val="80000"/>
              </a:lnSpc>
              <a:buFontTx/>
              <a:buNone/>
            </a:pPr>
            <a:r>
              <a:rPr lang="en-GB" sz="1400" b="1" dirty="0" smtClean="0">
                <a:latin typeface="Consolas" panose="020B0609020204030204" pitchFamily="49" charset="0"/>
              </a:rPr>
              <a:t> </a:t>
            </a:r>
            <a:r>
              <a:rPr lang="en-GB" sz="1400" b="1" dirty="0" err="1" smtClean="0">
                <a:latin typeface="Consolas" panose="020B0609020204030204" pitchFamily="49" charset="0"/>
              </a:rPr>
              <a:t>var</a:t>
            </a:r>
            <a:r>
              <a:rPr lang="en-GB" sz="1400" b="1" dirty="0" smtClean="0">
                <a:latin typeface="Consolas" panose="020B0609020204030204" pitchFamily="49" charset="0"/>
              </a:rPr>
              <a:t> </a:t>
            </a:r>
            <a:r>
              <a:rPr lang="en-GB" sz="1400" b="1" dirty="0" err="1" smtClean="0">
                <a:latin typeface="Consolas" panose="020B0609020204030204" pitchFamily="49" charset="0"/>
              </a:rPr>
              <a:t>obj</a:t>
            </a:r>
            <a:r>
              <a:rPr lang="en-GB" sz="1400" b="1" dirty="0" smtClean="0">
                <a:latin typeface="Consolas" panose="020B0609020204030204" pitchFamily="49" charset="0"/>
              </a:rPr>
              <a:t>=</a:t>
            </a:r>
            <a:r>
              <a:rPr lang="en-GB" sz="1400" b="1" dirty="0" err="1" smtClean="0">
                <a:latin typeface="Consolas" panose="020B0609020204030204" pitchFamily="49" charset="0"/>
              </a:rPr>
              <a:t>document.getElementById</a:t>
            </a:r>
            <a:r>
              <a:rPr lang="en-GB" sz="1400" b="1" dirty="0" smtClean="0">
                <a:latin typeface="Consolas" panose="020B0609020204030204" pitchFamily="49" charset="0"/>
              </a:rPr>
              <a:t>("</a:t>
            </a:r>
            <a:r>
              <a:rPr lang="en-GB" sz="1400" b="1" dirty="0" err="1" smtClean="0">
                <a:latin typeface="Consolas" panose="020B0609020204030204" pitchFamily="49" charset="0"/>
              </a:rPr>
              <a:t>searchstring</a:t>
            </a:r>
            <a:r>
              <a:rPr lang="en-GB" sz="1400" b="1" dirty="0" smtClean="0">
                <a:latin typeface="Consolas" panose="020B0609020204030204" pitchFamily="49" charset="0"/>
              </a:rPr>
              <a:t>");</a:t>
            </a:r>
          </a:p>
          <a:p>
            <a:pPr eaLnBrk="1" hangingPunct="1">
              <a:lnSpc>
                <a:spcPct val="80000"/>
              </a:lnSpc>
              <a:buFontTx/>
              <a:buNone/>
            </a:pPr>
            <a:r>
              <a:rPr lang="en-GB" sz="1400" b="1" dirty="0" smtClean="0">
                <a:latin typeface="Consolas" panose="020B0609020204030204" pitchFamily="49" charset="0"/>
              </a:rPr>
              <a:t> </a:t>
            </a:r>
            <a:r>
              <a:rPr lang="en-GB" sz="1400" b="1" dirty="0" err="1" smtClean="0">
                <a:latin typeface="Consolas" panose="020B0609020204030204" pitchFamily="49" charset="0"/>
              </a:rPr>
              <a:t>obj.onkeydown</a:t>
            </a:r>
            <a:r>
              <a:rPr lang="en-GB" sz="1400" b="1" dirty="0" smtClean="0">
                <a:latin typeface="Consolas" panose="020B0609020204030204" pitchFamily="49" charset="0"/>
              </a:rPr>
              <a:t> = </a:t>
            </a:r>
            <a:r>
              <a:rPr lang="en-GB" sz="1400" b="1" dirty="0" err="1" smtClean="0">
                <a:latin typeface="Consolas" panose="020B0609020204030204" pitchFamily="49" charset="0"/>
              </a:rPr>
              <a:t>startSearch</a:t>
            </a:r>
            <a:r>
              <a:rPr lang="en-GB" sz="1400" b="1" dirty="0" smtClean="0">
                <a:latin typeface="Consolas" panose="020B0609020204030204" pitchFamily="49" charset="0"/>
              </a:rPr>
              <a:t>;</a:t>
            </a:r>
          </a:p>
          <a:p>
            <a:pPr eaLnBrk="1" hangingPunct="1">
              <a:lnSpc>
                <a:spcPct val="80000"/>
              </a:lnSpc>
              <a:buFontTx/>
              <a:buNone/>
            </a:pPr>
            <a:r>
              <a:rPr lang="en-GB" sz="1400" b="1" dirty="0" smtClean="0">
                <a:latin typeface="Consolas" panose="020B0609020204030204" pitchFamily="49" charset="0"/>
              </a:rPr>
              <a:t>&lt;/script&gt;</a:t>
            </a:r>
          </a:p>
          <a:p>
            <a:pPr eaLnBrk="1" hangingPunct="1">
              <a:lnSpc>
                <a:spcPct val="80000"/>
              </a:lnSpc>
              <a:buFontTx/>
              <a:buNone/>
            </a:pPr>
            <a:r>
              <a:rPr lang="en-GB" sz="1400" b="1" dirty="0" smtClean="0">
                <a:latin typeface="Consolas" panose="020B0609020204030204" pitchFamily="49" charset="0"/>
              </a:rPr>
              <a:t>&lt;/body&gt;</a:t>
            </a:r>
          </a:p>
          <a:p>
            <a:pPr eaLnBrk="1" hangingPunct="1">
              <a:lnSpc>
                <a:spcPct val="80000"/>
              </a:lnSpc>
              <a:buFontTx/>
              <a:buNone/>
            </a:pPr>
            <a:r>
              <a:rPr lang="en-GB" sz="1400" b="1" dirty="0" smtClean="0">
                <a:latin typeface="Consolas" panose="020B0609020204030204" pitchFamily="49" charset="0"/>
              </a:rPr>
              <a:t>&lt;/html&gt;</a:t>
            </a:r>
          </a:p>
          <a:p>
            <a:pPr eaLnBrk="1" hangingPunct="1">
              <a:lnSpc>
                <a:spcPct val="80000"/>
              </a:lnSpc>
              <a:buFontTx/>
              <a:buNone/>
            </a:pPr>
            <a:endParaRPr lang="en-GB" sz="1400" b="1" dirty="0" smtClean="0">
              <a:latin typeface="Consolas" panose="020B0609020204030204" pitchFamily="49" charset="0"/>
            </a:endParaRPr>
          </a:p>
        </p:txBody>
      </p:sp>
      <p:sp>
        <p:nvSpPr>
          <p:cNvPr id="28676" name="Text Box 4">
            <a:hlinkClick r:id="rId2"/>
          </p:cNvPr>
          <p:cNvSpPr txBox="1">
            <a:spLocks noChangeArrowheads="1"/>
          </p:cNvSpPr>
          <p:nvPr/>
        </p:nvSpPr>
        <p:spPr bwMode="auto">
          <a:xfrm>
            <a:off x="6553200" y="6248400"/>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2000">
                <a:latin typeface="Arial Narrow" panose="020B0606020202030204" pitchFamily="34" charset="0"/>
              </a:rPr>
              <a:t>view the output page</a:t>
            </a:r>
            <a:endParaRPr lang="en-US" sz="2000">
              <a:latin typeface="Arial Narrow" panose="020B0606020202030204" pitchFamily="34" charset="0"/>
            </a:endParaRPr>
          </a:p>
        </p:txBody>
      </p:sp>
    </p:spTree>
    <p:extLst>
      <p:ext uri="{BB962C8B-B14F-4D97-AF65-F5344CB8AC3E}">
        <p14:creationId xmlns:p14="http://schemas.microsoft.com/office/powerpoint/2010/main" val="414047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1143000"/>
          </a:xfrm>
        </p:spPr>
        <p:txBody>
          <a:bodyPr/>
          <a:lstStyle/>
          <a:p>
            <a:pPr eaLnBrk="1" hangingPunct="1"/>
            <a:r>
              <a:rPr lang="en-GB" dirty="0"/>
              <a:t>The usual way we operate in the Web</a:t>
            </a:r>
          </a:p>
        </p:txBody>
      </p:sp>
      <p:sp>
        <p:nvSpPr>
          <p:cNvPr id="4099" name="Rectangle 3"/>
          <p:cNvSpPr>
            <a:spLocks noGrp="1" noChangeArrowheads="1"/>
          </p:cNvSpPr>
          <p:nvPr>
            <p:ph type="body" idx="1"/>
          </p:nvPr>
        </p:nvSpPr>
        <p:spPr>
          <a:xfrm>
            <a:off x="457200" y="990600"/>
            <a:ext cx="8229600" cy="5867400"/>
          </a:xfrm>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Typical browsing behaviour consists of </a:t>
            </a:r>
            <a:r>
              <a:rPr lang="en-GB" sz="1800" i="1" dirty="0" smtClean="0">
                <a:latin typeface="Roboto" panose="02000000000000000000" pitchFamily="2" charset="0"/>
                <a:ea typeface="Roboto" panose="02000000000000000000" pitchFamily="2" charset="0"/>
                <a:cs typeface="Roboto" panose="02000000000000000000" pitchFamily="2" charset="0"/>
              </a:rPr>
              <a:t>loading a web page</a:t>
            </a:r>
            <a:r>
              <a:rPr lang="en-GB" sz="1800" dirty="0" smtClean="0">
                <a:latin typeface="Roboto" panose="02000000000000000000" pitchFamily="2" charset="0"/>
                <a:ea typeface="Roboto" panose="02000000000000000000" pitchFamily="2" charset="0"/>
                <a:cs typeface="Roboto" panose="02000000000000000000" pitchFamily="2" charset="0"/>
              </a:rPr>
              <a:t>, then </a:t>
            </a:r>
            <a:r>
              <a:rPr lang="en-GB" sz="1800" i="1" dirty="0" smtClean="0">
                <a:latin typeface="Roboto" panose="02000000000000000000" pitchFamily="2" charset="0"/>
                <a:ea typeface="Roboto" panose="02000000000000000000" pitchFamily="2" charset="0"/>
                <a:cs typeface="Roboto" panose="02000000000000000000" pitchFamily="2" charset="0"/>
              </a:rPr>
              <a:t>selecting some action</a:t>
            </a:r>
            <a:r>
              <a:rPr lang="en-GB" sz="1800" dirty="0" smtClean="0">
                <a:latin typeface="Roboto" panose="02000000000000000000" pitchFamily="2" charset="0"/>
                <a:ea typeface="Roboto" panose="02000000000000000000" pitchFamily="2" charset="0"/>
                <a:cs typeface="Roboto" panose="02000000000000000000" pitchFamily="2" charset="0"/>
              </a:rPr>
              <a:t> that we want to do, </a:t>
            </a:r>
            <a:r>
              <a:rPr lang="en-GB" sz="1800" i="1" dirty="0" smtClean="0">
                <a:latin typeface="Roboto" panose="02000000000000000000" pitchFamily="2" charset="0"/>
                <a:ea typeface="Roboto" panose="02000000000000000000" pitchFamily="2" charset="0"/>
                <a:cs typeface="Roboto" panose="02000000000000000000" pitchFamily="2" charset="0"/>
              </a:rPr>
              <a:t>filling out a form</a:t>
            </a:r>
            <a:r>
              <a:rPr lang="en-GB" sz="1800" dirty="0" smtClean="0">
                <a:latin typeface="Roboto" panose="02000000000000000000" pitchFamily="2" charset="0"/>
                <a:ea typeface="Roboto" panose="02000000000000000000" pitchFamily="2" charset="0"/>
                <a:cs typeface="Roboto" panose="02000000000000000000" pitchFamily="2" charset="0"/>
              </a:rPr>
              <a:t>, </a:t>
            </a:r>
            <a:r>
              <a:rPr lang="en-GB" sz="1800" i="1" dirty="0" smtClean="0">
                <a:latin typeface="Roboto" panose="02000000000000000000" pitchFamily="2" charset="0"/>
                <a:ea typeface="Roboto" panose="02000000000000000000" pitchFamily="2" charset="0"/>
                <a:cs typeface="Roboto" panose="02000000000000000000" pitchFamily="2" charset="0"/>
              </a:rPr>
              <a:t>submitting the information</a:t>
            </a:r>
            <a:r>
              <a:rPr lang="en-GB" sz="1800" dirty="0" smtClean="0">
                <a:latin typeface="Roboto" panose="02000000000000000000" pitchFamily="2" charset="0"/>
                <a:ea typeface="Roboto" panose="02000000000000000000" pitchFamily="2" charset="0"/>
                <a:cs typeface="Roboto" panose="02000000000000000000" pitchFamily="2" charset="0"/>
              </a:rPr>
              <a:t>, etc.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In this sequential manner, requesting </a:t>
            </a:r>
            <a:r>
              <a:rPr lang="en-GB" sz="1600" b="1" dirty="0" smtClean="0">
                <a:latin typeface="Roboto" panose="02000000000000000000" pitchFamily="2" charset="0"/>
                <a:ea typeface="Roboto" panose="02000000000000000000" pitchFamily="2" charset="0"/>
                <a:cs typeface="Roboto" panose="02000000000000000000" pitchFamily="2" charset="0"/>
              </a:rPr>
              <a:t>one page at a time</a:t>
            </a:r>
            <a:r>
              <a:rPr lang="en-GB" sz="1600" dirty="0" smtClean="0">
                <a:latin typeface="Roboto" panose="02000000000000000000" pitchFamily="2" charset="0"/>
                <a:ea typeface="Roboto" panose="02000000000000000000" pitchFamily="2" charset="0"/>
                <a:cs typeface="Roboto" panose="02000000000000000000" pitchFamily="2" charset="0"/>
              </a:rPr>
              <a:t>, and have to </a:t>
            </a:r>
            <a:r>
              <a:rPr lang="en-GB" sz="1600" b="1" dirty="0" smtClean="0">
                <a:latin typeface="Roboto" panose="02000000000000000000" pitchFamily="2" charset="0"/>
                <a:ea typeface="Roboto" panose="02000000000000000000" pitchFamily="2" charset="0"/>
                <a:cs typeface="Roboto" panose="02000000000000000000" pitchFamily="2" charset="0"/>
              </a:rPr>
              <a:t>wait for the server to respond</a:t>
            </a:r>
            <a:r>
              <a:rPr lang="en-GB" sz="1600" dirty="0" smtClean="0">
                <a:latin typeface="Roboto" panose="02000000000000000000" pitchFamily="2" charset="0"/>
                <a:ea typeface="Roboto" panose="02000000000000000000" pitchFamily="2" charset="0"/>
                <a:cs typeface="Roboto" panose="02000000000000000000" pitchFamily="2" charset="0"/>
              </a:rPr>
              <a:t>, </a:t>
            </a:r>
            <a:r>
              <a:rPr lang="en-GB" sz="1600" b="1" dirty="0" smtClean="0">
                <a:latin typeface="Roboto" panose="02000000000000000000" pitchFamily="2" charset="0"/>
                <a:ea typeface="Roboto" panose="02000000000000000000" pitchFamily="2" charset="0"/>
                <a:cs typeface="Roboto" panose="02000000000000000000" pitchFamily="2" charset="0"/>
              </a:rPr>
              <a:t>loading</a:t>
            </a:r>
            <a:r>
              <a:rPr lang="en-GB" sz="1600" dirty="0" smtClean="0">
                <a:latin typeface="Roboto" panose="02000000000000000000" pitchFamily="2" charset="0"/>
                <a:ea typeface="Roboto" panose="02000000000000000000" pitchFamily="2" charset="0"/>
                <a:cs typeface="Roboto" panose="02000000000000000000" pitchFamily="2" charset="0"/>
              </a:rPr>
              <a:t> a whole new web page before we continue.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This is also one </a:t>
            </a:r>
            <a:r>
              <a:rPr lang="en-GB" sz="1600" dirty="0" smtClean="0">
                <a:latin typeface="Roboto" panose="02000000000000000000" pitchFamily="2" charset="0"/>
                <a:ea typeface="Roboto" panose="02000000000000000000" pitchFamily="2" charset="0"/>
                <a:cs typeface="Roboto" panose="02000000000000000000" pitchFamily="2" charset="0"/>
              </a:rPr>
              <a:t>of the </a:t>
            </a:r>
            <a:r>
              <a:rPr lang="en-GB" sz="1600" b="1" i="1" dirty="0" smtClean="0">
                <a:latin typeface="Roboto" panose="02000000000000000000" pitchFamily="2" charset="0"/>
                <a:ea typeface="Roboto" panose="02000000000000000000" pitchFamily="2" charset="0"/>
                <a:cs typeface="Roboto" panose="02000000000000000000" pitchFamily="2" charset="0"/>
              </a:rPr>
              <a:t>limitations</a:t>
            </a:r>
            <a:r>
              <a:rPr lang="en-GB" sz="1600" dirty="0" smtClean="0">
                <a:latin typeface="Roboto" panose="02000000000000000000" pitchFamily="2" charset="0"/>
                <a:ea typeface="Roboto" panose="02000000000000000000" pitchFamily="2" charset="0"/>
                <a:cs typeface="Roboto" panose="02000000000000000000" pitchFamily="2" charset="0"/>
              </a:rPr>
              <a:t> of web pages, </a:t>
            </a:r>
            <a:r>
              <a:rPr lang="en-GB" sz="1600" dirty="0" smtClean="0">
                <a:latin typeface="Roboto" panose="02000000000000000000" pitchFamily="2" charset="0"/>
                <a:ea typeface="Roboto" panose="02000000000000000000" pitchFamily="2" charset="0"/>
                <a:cs typeface="Roboto" panose="02000000000000000000" pitchFamily="2" charset="0"/>
              </a:rPr>
              <a:t>where transmitting </a:t>
            </a:r>
            <a:r>
              <a:rPr lang="en-GB" sz="1600" dirty="0" smtClean="0">
                <a:latin typeface="Roboto" panose="02000000000000000000" pitchFamily="2" charset="0"/>
                <a:ea typeface="Roboto" panose="02000000000000000000" pitchFamily="2" charset="0"/>
                <a:cs typeface="Roboto" panose="02000000000000000000" pitchFamily="2" charset="0"/>
              </a:rPr>
              <a:t>information between a client and server generally requires a new page to be loaded.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JavaScript is one way to cut down on (some of) the client-server response time, by using it to verify form (or other) information </a:t>
            </a:r>
            <a:r>
              <a:rPr lang="en-GB" sz="1800" i="1" dirty="0" smtClean="0">
                <a:latin typeface="Roboto" panose="02000000000000000000" pitchFamily="2" charset="0"/>
                <a:ea typeface="Roboto" panose="02000000000000000000" pitchFamily="2" charset="0"/>
                <a:cs typeface="Roboto" panose="02000000000000000000" pitchFamily="2" charset="0"/>
              </a:rPr>
              <a:t>before</a:t>
            </a:r>
            <a:r>
              <a:rPr lang="en-GB" sz="1800" dirty="0" smtClean="0">
                <a:latin typeface="Roboto" panose="02000000000000000000" pitchFamily="2" charset="0"/>
                <a:ea typeface="Roboto" panose="02000000000000000000" pitchFamily="2" charset="0"/>
                <a:cs typeface="Roboto" panose="02000000000000000000" pitchFamily="2" charset="0"/>
              </a:rPr>
              <a:t> it’s submitted to a server.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One of the limitations of JavaScript is (or used to be) that there was </a:t>
            </a:r>
            <a:r>
              <a:rPr lang="en-GB" sz="1800" b="1" dirty="0" smtClean="0">
                <a:latin typeface="Roboto" panose="02000000000000000000" pitchFamily="2" charset="0"/>
                <a:ea typeface="Roboto" panose="02000000000000000000" pitchFamily="2" charset="0"/>
                <a:cs typeface="Roboto" panose="02000000000000000000" pitchFamily="2" charset="0"/>
              </a:rPr>
              <a:t>no way to communicate directly</a:t>
            </a:r>
            <a:r>
              <a:rPr lang="en-GB" sz="1800" dirty="0" smtClean="0">
                <a:latin typeface="Roboto" panose="02000000000000000000" pitchFamily="2" charset="0"/>
                <a:ea typeface="Roboto" panose="02000000000000000000" pitchFamily="2" charset="0"/>
                <a:cs typeface="Roboto" panose="02000000000000000000" pitchFamily="2" charset="0"/>
              </a:rPr>
              <a:t> with a web server.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Another drawback to this usual sequential access method </a:t>
            </a:r>
            <a:r>
              <a:rPr lang="en-GB" sz="1800" dirty="0" smtClean="0">
                <a:latin typeface="Roboto" panose="02000000000000000000" pitchFamily="2" charset="0"/>
                <a:ea typeface="Roboto" panose="02000000000000000000" pitchFamily="2" charset="0"/>
                <a:cs typeface="Roboto" panose="02000000000000000000" pitchFamily="2" charset="0"/>
              </a:rPr>
              <a:t>is </a:t>
            </a:r>
            <a:r>
              <a:rPr lang="en-GB" sz="1800" dirty="0" smtClean="0">
                <a:latin typeface="Roboto" panose="02000000000000000000" pitchFamily="2" charset="0"/>
                <a:ea typeface="Roboto" panose="02000000000000000000" pitchFamily="2" charset="0"/>
                <a:cs typeface="Roboto" panose="02000000000000000000" pitchFamily="2" charset="0"/>
              </a:rPr>
              <a:t>that there are many situations where you load a new page that </a:t>
            </a:r>
            <a:r>
              <a:rPr lang="en-GB" sz="1800" b="1" dirty="0" smtClean="0">
                <a:latin typeface="Roboto" panose="02000000000000000000" pitchFamily="2" charset="0"/>
                <a:ea typeface="Roboto" panose="02000000000000000000" pitchFamily="2" charset="0"/>
                <a:cs typeface="Roboto" panose="02000000000000000000" pitchFamily="2" charset="0"/>
              </a:rPr>
              <a:t>shares lots of the same parts</a:t>
            </a:r>
            <a:r>
              <a:rPr lang="en-GB" sz="1800" dirty="0" smtClean="0">
                <a:latin typeface="Roboto" panose="02000000000000000000" pitchFamily="2" charset="0"/>
                <a:ea typeface="Roboto" panose="02000000000000000000" pitchFamily="2" charset="0"/>
                <a:cs typeface="Roboto" panose="02000000000000000000" pitchFamily="2" charset="0"/>
              </a:rPr>
              <a:t> as the old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(consider the case where you have a “menu bar” on the top or side of the page that doesn’t change from page to page).  </a:t>
            </a:r>
          </a:p>
        </p:txBody>
      </p:sp>
    </p:spTree>
    <p:extLst>
      <p:ext uri="{BB962C8B-B14F-4D97-AF65-F5344CB8AC3E}">
        <p14:creationId xmlns:p14="http://schemas.microsoft.com/office/powerpoint/2010/main" val="1077749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GB" dirty="0"/>
              <a:t>The PHP backend</a:t>
            </a:r>
          </a:p>
        </p:txBody>
      </p:sp>
      <p:sp>
        <p:nvSpPr>
          <p:cNvPr id="29699" name="Rectangle 3"/>
          <p:cNvSpPr>
            <a:spLocks noGrp="1" noChangeArrowheads="1"/>
          </p:cNvSpPr>
          <p:nvPr>
            <p:ph type="body" idx="1"/>
          </p:nvPr>
        </p:nvSpPr>
        <p:spPr>
          <a:xfrm>
            <a:off x="662880" y="980728"/>
            <a:ext cx="8229600" cy="4522440"/>
          </a:xfrm>
          <a:solidFill>
            <a:schemeClr val="bg1"/>
          </a:solidFill>
          <a:ln>
            <a:solidFill>
              <a:schemeClr val="accent1"/>
            </a:solidFill>
          </a:ln>
        </p:spPr>
        <p:txBody>
          <a:bodyPr/>
          <a:lstStyle/>
          <a:p>
            <a:pPr eaLnBrk="1" hangingPunct="1">
              <a:lnSpc>
                <a:spcPct val="80000"/>
              </a:lnSpc>
              <a:buFontTx/>
              <a:buNone/>
            </a:pPr>
            <a:r>
              <a:rPr lang="en-GB" sz="1400" b="1" dirty="0" smtClean="0">
                <a:latin typeface="Consolas" panose="020B0609020204030204" pitchFamily="49" charset="0"/>
              </a:rPr>
              <a:t>&lt;?</a:t>
            </a:r>
            <a:r>
              <a:rPr lang="en-GB" sz="1400" b="1" dirty="0" err="1" smtClean="0">
                <a:latin typeface="Consolas" panose="020B0609020204030204" pitchFamily="49" charset="0"/>
              </a:rPr>
              <a:t>php</a:t>
            </a: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header("Content-Type: text/xml");</a:t>
            </a:r>
          </a:p>
          <a:p>
            <a:pPr eaLnBrk="1" hangingPunct="1">
              <a:lnSpc>
                <a:spcPct val="80000"/>
              </a:lnSpc>
              <a:buFontTx/>
              <a:buNone/>
            </a:pPr>
            <a:r>
              <a:rPr lang="en-GB" sz="1400" b="1" dirty="0" smtClean="0">
                <a:latin typeface="Consolas" panose="020B0609020204030204" pitchFamily="49" charset="0"/>
              </a:rPr>
              <a:t>$people = array( "Abraham Lincoln", "Martin Luther King", "Jimi Hendrix", "John Wayne", "John Carpenter", "Elizabeth </a:t>
            </a:r>
            <a:r>
              <a:rPr lang="en-GB" sz="1400" b="1" dirty="0" err="1" smtClean="0">
                <a:latin typeface="Consolas" panose="020B0609020204030204" pitchFamily="49" charset="0"/>
              </a:rPr>
              <a:t>Shue</a:t>
            </a:r>
            <a:r>
              <a:rPr lang="en-GB" sz="1400" b="1" dirty="0" smtClean="0">
                <a:latin typeface="Consolas" panose="020B0609020204030204" pitchFamily="49" charset="0"/>
              </a:rPr>
              <a:t>", "Benny Hill", </a:t>
            </a:r>
          </a:p>
          <a:p>
            <a:pPr eaLnBrk="1" hangingPunct="1">
              <a:lnSpc>
                <a:spcPct val="80000"/>
              </a:lnSpc>
              <a:buFontTx/>
              <a:buNone/>
            </a:pPr>
            <a:r>
              <a:rPr lang="en-GB" sz="1400" b="1" dirty="0" smtClean="0">
                <a:latin typeface="Consolas" panose="020B0609020204030204" pitchFamily="49" charset="0"/>
              </a:rPr>
              <a:t>   "Lou Costello", "Bud Abbott", "Albert Einstein", "Rich Hall", </a:t>
            </a:r>
          </a:p>
          <a:p>
            <a:pPr eaLnBrk="1" hangingPunct="1">
              <a:lnSpc>
                <a:spcPct val="80000"/>
              </a:lnSpc>
              <a:buFontTx/>
              <a:buNone/>
            </a:pPr>
            <a:r>
              <a:rPr lang="en-GB" sz="1400" b="1" dirty="0" smtClean="0">
                <a:latin typeface="Consolas" panose="020B0609020204030204" pitchFamily="49" charset="0"/>
              </a:rPr>
              <a:t>   "Anthony Soprano", "Michelle Rodriguez", "Carmen Miranda", </a:t>
            </a:r>
          </a:p>
          <a:p>
            <a:pPr eaLnBrk="1" hangingPunct="1">
              <a:lnSpc>
                <a:spcPct val="80000"/>
              </a:lnSpc>
              <a:buFontTx/>
              <a:buNone/>
            </a:pPr>
            <a:r>
              <a:rPr lang="en-GB" sz="1400" b="1" dirty="0" smtClean="0">
                <a:latin typeface="Consolas" panose="020B0609020204030204" pitchFamily="49" charset="0"/>
              </a:rPr>
              <a:t>   "Sandra Bullock", "Moe Howard", "Ulysses S. Grant", "Stephen Fry", </a:t>
            </a:r>
          </a:p>
          <a:p>
            <a:pPr eaLnBrk="1" hangingPunct="1">
              <a:lnSpc>
                <a:spcPct val="80000"/>
              </a:lnSpc>
              <a:buFontTx/>
              <a:buNone/>
            </a:pPr>
            <a:r>
              <a:rPr lang="en-GB" sz="1400" b="1" dirty="0" smtClean="0">
                <a:latin typeface="Consolas" panose="020B0609020204030204" pitchFamily="49" charset="0"/>
              </a:rPr>
              <a:t>   "Kurt Vonnegut", "Yosemite Sam", "Ed Norton", "George Armstrong Custer", "Alice </a:t>
            </a:r>
            <a:r>
              <a:rPr lang="en-GB" sz="1400" b="1" dirty="0" err="1" smtClean="0">
                <a:latin typeface="Consolas" panose="020B0609020204030204" pitchFamily="49" charset="0"/>
              </a:rPr>
              <a:t>Kramden</a:t>
            </a:r>
            <a:r>
              <a:rPr lang="en-GB" sz="1400" b="1" dirty="0" smtClean="0">
                <a:latin typeface="Consolas" panose="020B0609020204030204" pitchFamily="49" charset="0"/>
              </a:rPr>
              <a:t>", "Evangeline Lilly", "Harlan Ellison");</a:t>
            </a:r>
          </a:p>
          <a:p>
            <a:pPr eaLnBrk="1" hangingPunct="1">
              <a:lnSpc>
                <a:spcPct val="80000"/>
              </a:lnSpc>
              <a:buFontTx/>
              <a:buNone/>
            </a:pPr>
            <a:endParaRPr lang="en-GB" sz="1400" b="1" dirty="0" smtClean="0">
              <a:latin typeface="Consolas" panose="020B0609020204030204" pitchFamily="49" charset="0"/>
            </a:endParaRPr>
          </a:p>
          <a:p>
            <a:pPr eaLnBrk="1" hangingPunct="1">
              <a:lnSpc>
                <a:spcPct val="80000"/>
              </a:lnSpc>
              <a:buFontTx/>
              <a:buNone/>
            </a:pPr>
            <a:r>
              <a:rPr lang="en-GB" sz="1400" b="1" dirty="0" smtClean="0">
                <a:latin typeface="Consolas" panose="020B0609020204030204" pitchFamily="49" charset="0"/>
              </a:rPr>
              <a:t>if(!$query) $query = $_GET['query'];</a:t>
            </a:r>
          </a:p>
          <a:p>
            <a:pPr eaLnBrk="1" hangingPunct="1">
              <a:lnSpc>
                <a:spcPct val="80000"/>
              </a:lnSpc>
              <a:buFontTx/>
              <a:buNone/>
            </a:pPr>
            <a:r>
              <a:rPr lang="en-GB" sz="1400" b="1" dirty="0" smtClean="0">
                <a:latin typeface="Consolas" panose="020B0609020204030204" pitchFamily="49" charset="0"/>
              </a:rPr>
              <a:t>echo "&lt;?xml version=\"1.0\"?&gt;\n";</a:t>
            </a:r>
          </a:p>
          <a:p>
            <a:pPr eaLnBrk="1" hangingPunct="1">
              <a:lnSpc>
                <a:spcPct val="80000"/>
              </a:lnSpc>
              <a:buFontTx/>
              <a:buNone/>
            </a:pPr>
            <a:r>
              <a:rPr lang="en-GB" sz="1400" b="1" dirty="0" smtClean="0">
                <a:latin typeface="Consolas" panose="020B0609020204030204" pitchFamily="49" charset="0"/>
              </a:rPr>
              <a:t>echo "&lt;names&gt;\n";</a:t>
            </a:r>
          </a:p>
          <a:p>
            <a:pPr eaLnBrk="1" hangingPunct="1">
              <a:lnSpc>
                <a:spcPct val="80000"/>
              </a:lnSpc>
              <a:buFontTx/>
              <a:buNone/>
            </a:pPr>
            <a:r>
              <a:rPr lang="en-GB" sz="1400" b="1" dirty="0" smtClean="0">
                <a:latin typeface="Consolas" panose="020B0609020204030204" pitchFamily="49" charset="0"/>
              </a:rPr>
              <a:t>while (list($</a:t>
            </a:r>
            <a:r>
              <a:rPr lang="en-GB" sz="1400" b="1" dirty="0" err="1" smtClean="0">
                <a:latin typeface="Consolas" panose="020B0609020204030204" pitchFamily="49" charset="0"/>
              </a:rPr>
              <a:t>k,$v</a:t>
            </a:r>
            <a:r>
              <a:rPr lang="en-GB" sz="1400" b="1" dirty="0" smtClean="0">
                <a:latin typeface="Consolas" panose="020B0609020204030204" pitchFamily="49" charset="0"/>
              </a:rPr>
              <a:t>) = each ($people)) {</a:t>
            </a:r>
          </a:p>
          <a:p>
            <a:pPr eaLnBrk="1" hangingPunct="1">
              <a:lnSpc>
                <a:spcPct val="80000"/>
              </a:lnSpc>
              <a:buFontTx/>
              <a:buNone/>
            </a:pPr>
            <a:r>
              <a:rPr lang="en-GB" sz="1400" b="1" dirty="0" smtClean="0">
                <a:latin typeface="Consolas" panose="020B0609020204030204" pitchFamily="49" charset="0"/>
              </a:rPr>
              <a:t>     if (</a:t>
            </a:r>
            <a:r>
              <a:rPr lang="en-GB" sz="1400" b="1" dirty="0" err="1" smtClean="0">
                <a:latin typeface="Consolas" panose="020B0609020204030204" pitchFamily="49" charset="0"/>
              </a:rPr>
              <a:t>stristr</a:t>
            </a:r>
            <a:r>
              <a:rPr lang="en-GB" sz="1400" b="1" dirty="0" smtClean="0">
                <a:latin typeface="Consolas" panose="020B0609020204030204" pitchFamily="49" charset="0"/>
              </a:rPr>
              <a:t> ($v, $query))</a:t>
            </a:r>
          </a:p>
          <a:p>
            <a:pPr eaLnBrk="1" hangingPunct="1">
              <a:lnSpc>
                <a:spcPct val="80000"/>
              </a:lnSpc>
              <a:buFontTx/>
              <a:buNone/>
            </a:pPr>
            <a:r>
              <a:rPr lang="en-GB" sz="1400" b="1" dirty="0" smtClean="0">
                <a:latin typeface="Consolas" panose="020B0609020204030204" pitchFamily="49" charset="0"/>
              </a:rPr>
              <a:t>         echo "&lt;name&gt;$v&lt;/name&gt;\n";</a:t>
            </a:r>
          </a:p>
          <a:p>
            <a:pPr eaLnBrk="1" hangingPunct="1">
              <a:lnSpc>
                <a:spcPct val="80000"/>
              </a:lnSpc>
              <a:buFontTx/>
              <a:buNone/>
            </a:pPr>
            <a:r>
              <a:rPr lang="en-GB" sz="1400" b="1" dirty="0" smtClean="0">
                <a:latin typeface="Consolas" panose="020B0609020204030204" pitchFamily="49" charset="0"/>
              </a:rPr>
              <a:t>   }</a:t>
            </a:r>
          </a:p>
          <a:p>
            <a:pPr eaLnBrk="1" hangingPunct="1">
              <a:lnSpc>
                <a:spcPct val="80000"/>
              </a:lnSpc>
              <a:buFontTx/>
              <a:buNone/>
            </a:pPr>
            <a:r>
              <a:rPr lang="en-GB" sz="1400" b="1" dirty="0" smtClean="0">
                <a:latin typeface="Consolas" panose="020B0609020204030204" pitchFamily="49" charset="0"/>
              </a:rPr>
              <a:t>echo '&lt;/names&gt;';</a:t>
            </a:r>
          </a:p>
          <a:p>
            <a:pPr eaLnBrk="1" hangingPunct="1">
              <a:lnSpc>
                <a:spcPct val="80000"/>
              </a:lnSpc>
              <a:buFontTx/>
              <a:buNone/>
            </a:pPr>
            <a:r>
              <a:rPr lang="en-GB" sz="1400" b="1" dirty="0" smtClean="0">
                <a:latin typeface="Consolas" panose="020B0609020204030204" pitchFamily="49" charset="0"/>
              </a:rPr>
              <a:t>?&gt;</a:t>
            </a:r>
            <a:endParaRPr lang="en-GB" sz="1400" dirty="0" smtClean="0">
              <a:latin typeface="Courier New" panose="02070309020205020404" pitchFamily="49" charset="0"/>
            </a:endParaRPr>
          </a:p>
        </p:txBody>
      </p:sp>
      <p:sp>
        <p:nvSpPr>
          <p:cNvPr id="3" name="Rectangle 2"/>
          <p:cNvSpPr/>
          <p:nvPr/>
        </p:nvSpPr>
        <p:spPr>
          <a:xfrm>
            <a:off x="539552" y="5657671"/>
            <a:ext cx="8147248" cy="880241"/>
          </a:xfrm>
          <a:prstGeom prst="rect">
            <a:avLst/>
          </a:prstGeom>
        </p:spPr>
        <p:txBody>
          <a:bodyPr wrap="square">
            <a:spAutoFit/>
          </a:bodyPr>
          <a:lstStyle/>
          <a:p>
            <a:pPr marL="285750" indent="-285750" eaLnBrk="1" hangingPunct="1">
              <a:lnSpc>
                <a:spcPct val="80000"/>
              </a:lnSpc>
              <a:buFont typeface="Arial" panose="020B0604020202020204" pitchFamily="34" charset="0"/>
              <a:buChar char="•"/>
            </a:pPr>
            <a:r>
              <a:rPr lang="en-GB" sz="1600" dirty="0">
                <a:latin typeface="+mj-lt"/>
              </a:rPr>
              <a:t>This PHP script takes the query that will be passed to it, then searches for (case insensitive) matches to the names in the array.  </a:t>
            </a:r>
          </a:p>
          <a:p>
            <a:pPr marL="285750" indent="-285750" eaLnBrk="1" hangingPunct="1">
              <a:lnSpc>
                <a:spcPct val="80000"/>
              </a:lnSpc>
              <a:buFont typeface="Arial" panose="020B0604020202020204" pitchFamily="34" charset="0"/>
              <a:buChar char="•"/>
            </a:pPr>
            <a:r>
              <a:rPr lang="en-GB" sz="1600" dirty="0">
                <a:latin typeface="+mj-lt"/>
              </a:rPr>
              <a:t>It passes an XML document back to the calling function consisting of the names that it finds.  </a:t>
            </a:r>
          </a:p>
        </p:txBody>
      </p:sp>
    </p:spTree>
    <p:extLst>
      <p:ext uri="{BB962C8B-B14F-4D97-AF65-F5344CB8AC3E}">
        <p14:creationId xmlns:p14="http://schemas.microsoft.com/office/powerpoint/2010/main" val="3741687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a:t>The JavaScript functions</a:t>
            </a:r>
          </a:p>
        </p:txBody>
      </p:sp>
      <p:sp>
        <p:nvSpPr>
          <p:cNvPr id="30723" name="Rectangle 3"/>
          <p:cNvSpPr>
            <a:spLocks noGrp="1" noChangeArrowheads="1"/>
          </p:cNvSpPr>
          <p:nvPr>
            <p:ph type="body" idx="1"/>
          </p:nvPr>
        </p:nvSpPr>
        <p:spPr>
          <a:xfrm>
            <a:off x="571472" y="980728"/>
            <a:ext cx="8115327" cy="5616624"/>
          </a:xfrm>
        </p:spPr>
        <p:txBody>
          <a:bodyPr/>
          <a:lstStyle/>
          <a:p>
            <a:pPr eaLnBrk="1" hangingPunct="1"/>
            <a:r>
              <a:rPr lang="en-GB" sz="1800" dirty="0" smtClean="0">
                <a:latin typeface="+mj-lt"/>
              </a:rPr>
              <a:t>We obviously need the function for creating a new </a:t>
            </a:r>
            <a:r>
              <a:rPr lang="en-GB" sz="1600" b="1" dirty="0" err="1" smtClean="0">
                <a:latin typeface="Consolas" panose="020B0609020204030204" pitchFamily="49" charset="0"/>
              </a:rPr>
              <a:t>XMLHttpRequest</a:t>
            </a:r>
            <a:r>
              <a:rPr lang="en-GB" sz="1800" dirty="0" smtClean="0">
                <a:latin typeface="+mj-lt"/>
              </a:rPr>
              <a:t> object, which we will store in a global variable called “</a:t>
            </a:r>
            <a:r>
              <a:rPr lang="en-GB" sz="1800" dirty="0" err="1" smtClean="0">
                <a:latin typeface="+mj-lt"/>
              </a:rPr>
              <a:t>ajaxRequest</a:t>
            </a:r>
            <a:r>
              <a:rPr lang="en-GB" sz="1800" dirty="0" smtClean="0">
                <a:latin typeface="+mj-lt"/>
              </a:rPr>
              <a:t>”.  </a:t>
            </a:r>
          </a:p>
          <a:p>
            <a:pPr eaLnBrk="1" hangingPunct="1"/>
            <a:endParaRPr lang="en-GB" sz="1800" dirty="0" smtClean="0">
              <a:latin typeface="+mj-lt"/>
            </a:endParaRPr>
          </a:p>
          <a:p>
            <a:pPr eaLnBrk="1" hangingPunct="1"/>
            <a:r>
              <a:rPr lang="en-GB" sz="1800" dirty="0" smtClean="0">
                <a:latin typeface="+mj-lt"/>
              </a:rPr>
              <a:t>The search will be handled by setting up a Timeout event, based on entering text in the input field (using the “</a:t>
            </a:r>
            <a:r>
              <a:rPr lang="en-GB" sz="1800" dirty="0" err="1" smtClean="0">
                <a:latin typeface="+mj-lt"/>
              </a:rPr>
              <a:t>onkeydown</a:t>
            </a:r>
            <a:r>
              <a:rPr lang="en-GB" sz="1800" dirty="0" smtClean="0">
                <a:latin typeface="+mj-lt"/>
              </a:rPr>
              <a:t>” attribute).  </a:t>
            </a:r>
          </a:p>
          <a:p>
            <a:pPr eaLnBrk="1" hangingPunct="1">
              <a:buFontTx/>
              <a:buNone/>
            </a:pPr>
            <a:endParaRPr lang="en-GB" sz="1400" dirty="0" smtClean="0">
              <a:latin typeface="Courier New" panose="02070309020205020404" pitchFamily="49" charset="0"/>
            </a:endParaRPr>
          </a:p>
          <a:p>
            <a:pPr eaLnBrk="1" hangingPunct="1">
              <a:buFontTx/>
              <a:buNone/>
            </a:pPr>
            <a:r>
              <a:rPr lang="en-GB" sz="1400" dirty="0" smtClean="0">
                <a:latin typeface="Courier New" panose="020703090202050204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t;  //  public variable for the timeout</a:t>
            </a:r>
          </a:p>
          <a:p>
            <a:pPr eaLnBrk="1" hangingPunct="1">
              <a:buFontTx/>
              <a:buNone/>
            </a:pPr>
            <a:endParaRPr lang="en-GB" sz="1400" dirty="0" smtClean="0">
              <a:latin typeface="Consolas" panose="020B0609020204030204" pitchFamily="49" charset="0"/>
            </a:endParaRPr>
          </a:p>
          <a:p>
            <a:pPr eaLnBrk="1" hangingPunct="1">
              <a:buFontTx/>
              <a:buNone/>
            </a:pPr>
            <a:r>
              <a:rPr lang="en-GB" sz="1400" dirty="0" smtClean="0">
                <a:latin typeface="Consolas" panose="020B0609020204030204" pitchFamily="49" charset="0"/>
              </a:rPr>
              <a:t>     function </a:t>
            </a:r>
            <a:r>
              <a:rPr lang="en-GB" sz="1400" dirty="0" err="1" smtClean="0">
                <a:latin typeface="Consolas" panose="020B0609020204030204" pitchFamily="49" charset="0"/>
              </a:rPr>
              <a:t>startSearch</a:t>
            </a:r>
            <a:r>
              <a:rPr lang="en-GB" sz="1400" dirty="0" smtClean="0">
                <a:latin typeface="Consolas" panose="020B0609020204030204" pitchFamily="49" charset="0"/>
              </a:rPr>
              <a:t>() </a:t>
            </a:r>
            <a:r>
              <a:rPr lang="en-GB" sz="1400" dirty="0">
                <a:latin typeface="Consolas" panose="020B0609020204030204" pitchFamily="49" charset="0"/>
              </a:rPr>
              <a:t>{</a:t>
            </a:r>
            <a:endParaRPr lang="en-GB" sz="1400" dirty="0" smtClean="0">
              <a:latin typeface="Consolas" panose="020B0609020204030204" pitchFamily="49" charset="0"/>
            </a:endParaRPr>
          </a:p>
          <a:p>
            <a:pPr eaLnBrk="1" hangingPunct="1">
              <a:buFontTx/>
              <a:buNone/>
            </a:pPr>
            <a:r>
              <a:rPr lang="en-GB" sz="1400" dirty="0" smtClean="0">
                <a:latin typeface="Consolas" panose="020B0609020204030204" pitchFamily="49" charset="0"/>
              </a:rPr>
              <a:t>        if (t) </a:t>
            </a:r>
            <a:r>
              <a:rPr lang="en-GB" sz="1400" dirty="0" err="1" smtClean="0">
                <a:latin typeface="Consolas" panose="020B0609020204030204" pitchFamily="49" charset="0"/>
              </a:rPr>
              <a:t>window.clearTimeout</a:t>
            </a:r>
            <a:r>
              <a:rPr lang="en-GB" sz="1400" dirty="0" smtClean="0">
                <a:latin typeface="Consolas" panose="020B0609020204030204" pitchFamily="49" charset="0"/>
              </a:rPr>
              <a:t>(t);</a:t>
            </a:r>
          </a:p>
          <a:p>
            <a:pPr eaLnBrk="1" hangingPunct="1">
              <a:buFontTx/>
              <a:buNone/>
            </a:pPr>
            <a:r>
              <a:rPr lang="en-GB" sz="1400" dirty="0" smtClean="0">
                <a:latin typeface="Consolas" panose="020B0609020204030204" pitchFamily="49" charset="0"/>
              </a:rPr>
              <a:t>            t = </a:t>
            </a:r>
            <a:r>
              <a:rPr lang="en-GB" sz="1400" dirty="0" err="1" smtClean="0">
                <a:latin typeface="Consolas" panose="020B0609020204030204" pitchFamily="49" charset="0"/>
              </a:rPr>
              <a:t>window.setTimeout</a:t>
            </a:r>
            <a:r>
              <a:rPr lang="en-GB" sz="1400" dirty="0" smtClean="0">
                <a:latin typeface="Consolas" panose="020B0609020204030204" pitchFamily="49" charset="0"/>
              </a:rPr>
              <a:t>("</a:t>
            </a:r>
            <a:r>
              <a:rPr lang="en-GB" sz="1400" dirty="0" err="1" smtClean="0">
                <a:latin typeface="Consolas" panose="020B0609020204030204" pitchFamily="49" charset="0"/>
              </a:rPr>
              <a:t>liveSearch</a:t>
            </a:r>
            <a:r>
              <a:rPr lang="en-GB" sz="1400" dirty="0" smtClean="0">
                <a:latin typeface="Consolas" panose="020B0609020204030204" pitchFamily="49" charset="0"/>
              </a:rPr>
              <a:t>()",200);</a:t>
            </a:r>
          </a:p>
          <a:p>
            <a:pPr eaLnBrk="1" hangingPunct="1">
              <a:buFontTx/>
              <a:buNone/>
            </a:pPr>
            <a:r>
              <a:rPr lang="en-GB" sz="1400" dirty="0" smtClean="0">
                <a:latin typeface="Consolas" panose="020B0609020204030204" pitchFamily="49" charset="0"/>
              </a:rPr>
              <a:t>     }</a:t>
            </a:r>
          </a:p>
          <a:p>
            <a:pPr eaLnBrk="1" hangingPunct="1"/>
            <a:endParaRPr lang="en-GB" sz="2000" dirty="0" smtClean="0">
              <a:latin typeface="Arial Narrow" panose="020B0606020202030204" pitchFamily="34" charset="0"/>
            </a:endParaRPr>
          </a:p>
          <a:p>
            <a:pPr eaLnBrk="1" hangingPunct="1"/>
            <a:r>
              <a:rPr lang="en-GB" sz="1800" dirty="0" smtClean="0">
                <a:latin typeface="+mj-lt"/>
              </a:rPr>
              <a:t>The “</a:t>
            </a:r>
            <a:r>
              <a:rPr lang="en-GB" sz="1800" dirty="0" err="1" smtClean="0">
                <a:latin typeface="+mj-lt"/>
              </a:rPr>
              <a:t>liveSearch</a:t>
            </a:r>
            <a:r>
              <a:rPr lang="en-GB" sz="1800" dirty="0" smtClean="0">
                <a:latin typeface="+mj-lt"/>
              </a:rPr>
              <a:t>” function is the main calling routine, where we set up the </a:t>
            </a:r>
            <a:r>
              <a:rPr lang="en-GB" sz="1800" dirty="0" err="1" smtClean="0">
                <a:latin typeface="+mj-lt"/>
              </a:rPr>
              <a:t>XMLHttpRequest</a:t>
            </a:r>
            <a:r>
              <a:rPr lang="en-GB" sz="1800" dirty="0" smtClean="0">
                <a:latin typeface="+mj-lt"/>
              </a:rPr>
              <a:t> object, and make the call to the PHP script.  </a:t>
            </a:r>
          </a:p>
          <a:p>
            <a:pPr eaLnBrk="1" hangingPunct="1">
              <a:buFontTx/>
              <a:buNone/>
            </a:pPr>
            <a:endParaRPr lang="en-GB" sz="1400" dirty="0" smtClean="0">
              <a:latin typeface="Courier New" panose="02070309020205020404" pitchFamily="49" charset="0"/>
            </a:endParaRPr>
          </a:p>
        </p:txBody>
      </p:sp>
    </p:spTree>
    <p:extLst>
      <p:ext uri="{BB962C8B-B14F-4D97-AF65-F5344CB8AC3E}">
        <p14:creationId xmlns:p14="http://schemas.microsoft.com/office/powerpoint/2010/main" val="2408034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1102" y="-51756"/>
            <a:ext cx="8229600" cy="1143000"/>
          </a:xfrm>
        </p:spPr>
        <p:txBody>
          <a:bodyPr/>
          <a:lstStyle/>
          <a:p>
            <a:pPr eaLnBrk="1" hangingPunct="1"/>
            <a:r>
              <a:rPr lang="en-GB" dirty="0"/>
              <a:t>The JavaScript functions (cont.)</a:t>
            </a:r>
          </a:p>
        </p:txBody>
      </p:sp>
      <p:sp>
        <p:nvSpPr>
          <p:cNvPr id="31747" name="Rectangle 3"/>
          <p:cNvSpPr>
            <a:spLocks noGrp="1" noChangeArrowheads="1"/>
          </p:cNvSpPr>
          <p:nvPr>
            <p:ph type="body" idx="1"/>
          </p:nvPr>
        </p:nvSpPr>
        <p:spPr>
          <a:xfrm>
            <a:off x="457200" y="838200"/>
            <a:ext cx="8229600" cy="574576"/>
          </a:xfrm>
        </p:spPr>
        <p:txBody>
          <a:bodyPr/>
          <a:lstStyle/>
          <a:p>
            <a:pPr eaLnBrk="1" hangingPunct="1">
              <a:lnSpc>
                <a:spcPct val="80000"/>
              </a:lnSpc>
            </a:pPr>
            <a:r>
              <a:rPr lang="en-GB" sz="2000" dirty="0" smtClean="0">
                <a:latin typeface="+mj-lt"/>
              </a:rPr>
              <a:t>Recall that we’re making </a:t>
            </a:r>
            <a:r>
              <a:rPr lang="en-GB" sz="2000" dirty="0" err="1" smtClean="0">
                <a:latin typeface="+mj-lt"/>
              </a:rPr>
              <a:t>ajaxRequest</a:t>
            </a:r>
            <a:r>
              <a:rPr lang="en-GB" sz="2000" dirty="0" smtClean="0">
                <a:latin typeface="+mj-lt"/>
              </a:rPr>
              <a:t> a global variable in the script, so that as in the other example we can access it’s properties in the </a:t>
            </a:r>
            <a:r>
              <a:rPr lang="en-GB" sz="2000" dirty="0" err="1" smtClean="0">
                <a:latin typeface="+mj-lt"/>
              </a:rPr>
              <a:t>callback</a:t>
            </a:r>
            <a:r>
              <a:rPr lang="en-GB" sz="2000" dirty="0" smtClean="0">
                <a:latin typeface="+mj-lt"/>
              </a:rPr>
              <a:t> function.  </a:t>
            </a:r>
            <a:endParaRPr lang="en-GB" sz="1400" dirty="0" smtClean="0">
              <a:latin typeface="+mj-lt"/>
            </a:endParaRPr>
          </a:p>
          <a:p>
            <a:pPr eaLnBrk="1" hangingPunct="1">
              <a:lnSpc>
                <a:spcPct val="80000"/>
              </a:lnSpc>
            </a:pPr>
            <a:endParaRPr lang="en-GB" sz="1400" dirty="0" smtClean="0">
              <a:latin typeface="Courier New" panose="02070309020205020404" pitchFamily="49" charset="0"/>
            </a:endParaRPr>
          </a:p>
        </p:txBody>
      </p:sp>
      <p:sp>
        <p:nvSpPr>
          <p:cNvPr id="2" name="Rectangle 1"/>
          <p:cNvSpPr/>
          <p:nvPr/>
        </p:nvSpPr>
        <p:spPr>
          <a:xfrm>
            <a:off x="763960" y="1700808"/>
            <a:ext cx="7922840" cy="5047536"/>
          </a:xfrm>
          <a:prstGeom prst="rect">
            <a:avLst/>
          </a:prstGeom>
          <a:solidFill>
            <a:schemeClr val="bg1"/>
          </a:solidFill>
          <a:ln>
            <a:solidFill>
              <a:schemeClr val="accent1"/>
            </a:solidFill>
          </a:ln>
        </p:spPr>
        <p:txBody>
          <a:bodyPr wrap="square">
            <a:spAutoFit/>
          </a:bodyPr>
          <a:lstStyle/>
          <a:p>
            <a:pPr eaLnBrk="1" hangingPunct="1">
              <a:buFontTx/>
              <a:buNone/>
            </a:pPr>
            <a:r>
              <a:rPr lang="en-GB" sz="1400" dirty="0">
                <a:latin typeface="Consolas" panose="020B0609020204030204" pitchFamily="49" charset="0"/>
              </a:rPr>
              <a:t>function </a:t>
            </a:r>
            <a:r>
              <a:rPr lang="en-GB" sz="1400" dirty="0" err="1">
                <a:latin typeface="Consolas" panose="020B0609020204030204" pitchFamily="49" charset="0"/>
              </a:rPr>
              <a:t>liveSearch</a:t>
            </a:r>
            <a:r>
              <a:rPr lang="en-GB" sz="1400" dirty="0" smtClean="0">
                <a:latin typeface="Consolas" panose="020B0609020204030204" pitchFamily="49" charset="0"/>
              </a:rPr>
              <a:t>() </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ajaxRequest</a:t>
            </a:r>
            <a:r>
              <a:rPr lang="en-GB" sz="1400" dirty="0">
                <a:latin typeface="Consolas" panose="020B0609020204030204" pitchFamily="49" charset="0"/>
              </a:rPr>
              <a:t> = </a:t>
            </a:r>
            <a:r>
              <a:rPr lang="en-GB" sz="1400" dirty="0" err="1">
                <a:latin typeface="Consolas" panose="020B0609020204030204" pitchFamily="49" charset="0"/>
              </a:rPr>
              <a:t>getXMLHttpRequest</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if (!</a:t>
            </a:r>
            <a:r>
              <a:rPr lang="en-GB" sz="1400" dirty="0" err="1">
                <a:latin typeface="Consolas" panose="020B0609020204030204" pitchFamily="49" charset="0"/>
              </a:rPr>
              <a:t>ajaxRequest</a:t>
            </a:r>
            <a:r>
              <a:rPr lang="en-GB" sz="1400" dirty="0">
                <a:latin typeface="Consolas" panose="020B0609020204030204" pitchFamily="49" charset="0"/>
              </a:rPr>
              <a:t>)  alert("Request error!");</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var</a:t>
            </a:r>
            <a:r>
              <a:rPr lang="en-GB" sz="1400" dirty="0">
                <a:latin typeface="Consolas" panose="020B0609020204030204" pitchFamily="49" charset="0"/>
              </a:rPr>
              <a:t> </a:t>
            </a:r>
            <a:r>
              <a:rPr lang="en-GB" sz="1400" dirty="0" err="1">
                <a:latin typeface="Consolas" panose="020B0609020204030204" pitchFamily="49" charset="0"/>
              </a:rPr>
              <a:t>myURL</a:t>
            </a:r>
            <a:r>
              <a:rPr lang="en-GB" sz="1400" dirty="0">
                <a:latin typeface="Consolas" panose="020B0609020204030204" pitchFamily="49" charset="0"/>
              </a:rPr>
              <a:t> = "</a:t>
            </a:r>
            <a:r>
              <a:rPr lang="en-GB" sz="1400" dirty="0" err="1">
                <a:latin typeface="Consolas" panose="020B0609020204030204" pitchFamily="49" charset="0"/>
              </a:rPr>
              <a:t>search.php</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var</a:t>
            </a:r>
            <a:r>
              <a:rPr lang="en-GB" sz="1400" dirty="0">
                <a:latin typeface="Consolas" panose="020B0609020204030204" pitchFamily="49" charset="0"/>
              </a:rPr>
              <a:t> query = </a:t>
            </a:r>
            <a:r>
              <a:rPr lang="en-GB" sz="1400" dirty="0" err="1">
                <a:latin typeface="Consolas" panose="020B0609020204030204" pitchFamily="49" charset="0"/>
              </a:rPr>
              <a:t>document.getElementById</a:t>
            </a:r>
            <a:r>
              <a:rPr lang="en-GB" sz="1400" dirty="0">
                <a:latin typeface="Consolas" panose="020B0609020204030204" pitchFamily="49" charset="0"/>
              </a:rPr>
              <a:t>("</a:t>
            </a:r>
            <a:r>
              <a:rPr lang="en-GB" sz="1400" dirty="0" err="1">
                <a:latin typeface="Consolas" panose="020B0609020204030204" pitchFamily="49" charset="0"/>
              </a:rPr>
              <a:t>searchstring</a:t>
            </a:r>
            <a:r>
              <a:rPr lang="en-GB" sz="1400" dirty="0">
                <a:latin typeface="Consolas" panose="020B0609020204030204" pitchFamily="49" charset="0"/>
              </a:rPr>
              <a:t>").value;</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myURL</a:t>
            </a:r>
            <a:r>
              <a:rPr lang="en-GB" sz="1400" dirty="0">
                <a:latin typeface="Consolas" panose="020B0609020204030204" pitchFamily="49" charset="0"/>
              </a:rPr>
              <a:t> = </a:t>
            </a:r>
            <a:r>
              <a:rPr lang="en-GB" sz="1400" dirty="0" err="1">
                <a:latin typeface="Consolas" panose="020B0609020204030204" pitchFamily="49" charset="0"/>
              </a:rPr>
              <a:t>myURL</a:t>
            </a:r>
            <a:r>
              <a:rPr lang="en-GB" sz="1400" dirty="0">
                <a:latin typeface="Consolas" panose="020B0609020204030204" pitchFamily="49" charset="0"/>
              </a:rPr>
              <a:t> + "?query=" + query;</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ajaxRequest.onreadystatechange</a:t>
            </a:r>
            <a:r>
              <a:rPr lang="en-GB" sz="1400" dirty="0">
                <a:latin typeface="Consolas" panose="020B0609020204030204" pitchFamily="49" charset="0"/>
              </a:rPr>
              <a:t> = </a:t>
            </a:r>
            <a:r>
              <a:rPr lang="en-GB" sz="1400" dirty="0" err="1">
                <a:latin typeface="Consolas" panose="020B0609020204030204" pitchFamily="49" charset="0"/>
              </a:rPr>
              <a:t>ajaxResponse</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ajaxRequest.open</a:t>
            </a:r>
            <a:r>
              <a:rPr lang="en-GB" sz="1400" dirty="0">
                <a:latin typeface="Consolas" panose="020B0609020204030204" pitchFamily="49" charset="0"/>
              </a:rPr>
              <a:t>("GET", </a:t>
            </a:r>
            <a:r>
              <a:rPr lang="en-GB" sz="1400" dirty="0" err="1">
                <a:latin typeface="Consolas" panose="020B0609020204030204" pitchFamily="49" charset="0"/>
              </a:rPr>
              <a:t>myURL</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a:t>
            </a:r>
            <a:r>
              <a:rPr lang="en-GB" sz="1400" dirty="0" err="1">
                <a:latin typeface="Consolas" panose="020B0609020204030204" pitchFamily="49" charset="0"/>
              </a:rPr>
              <a:t>ajaxRequest.send</a:t>
            </a:r>
            <a:r>
              <a:rPr lang="en-GB" sz="1400" dirty="0">
                <a:latin typeface="Consolas" panose="020B0609020204030204" pitchFamily="49" charset="0"/>
              </a:rPr>
              <a:t>(null);</a:t>
            </a:r>
          </a:p>
          <a:p>
            <a:pPr eaLnBrk="1" hangingPunct="1">
              <a:buFontTx/>
              <a:buNone/>
            </a:pPr>
            <a:r>
              <a:rPr lang="en-GB" sz="1400" dirty="0">
                <a:latin typeface="Consolas" panose="020B0609020204030204" pitchFamily="49" charset="0"/>
              </a:rPr>
              <a:t>} </a:t>
            </a:r>
          </a:p>
          <a:p>
            <a:pPr eaLnBrk="1" hangingPunct="1">
              <a:buFontTx/>
              <a:buNone/>
            </a:pPr>
            <a:endParaRPr lang="en-GB" sz="1400" dirty="0">
              <a:latin typeface="Consolas" panose="020B0609020204030204" pitchFamily="49" charset="0"/>
            </a:endParaRPr>
          </a:p>
          <a:p>
            <a:r>
              <a:rPr lang="en-GB" sz="1400" dirty="0">
                <a:latin typeface="Consolas" panose="020B0609020204030204" pitchFamily="49" charset="0"/>
              </a:rPr>
              <a:t>function </a:t>
            </a:r>
            <a:r>
              <a:rPr lang="en-GB" sz="1400" dirty="0" err="1">
                <a:latin typeface="Consolas" panose="020B0609020204030204" pitchFamily="49" charset="0"/>
              </a:rPr>
              <a:t>ajaxResponse</a:t>
            </a:r>
            <a:r>
              <a:rPr lang="en-GB" sz="1400" dirty="0" smtClean="0">
                <a:latin typeface="Consolas" panose="020B0609020204030204" pitchFamily="49" charset="0"/>
              </a:rPr>
              <a:t>() </a:t>
            </a:r>
            <a:r>
              <a:rPr lang="en-GB" sz="1400" dirty="0">
                <a:latin typeface="Consolas" panose="020B0609020204030204" pitchFamily="49" charset="0"/>
              </a:rPr>
              <a:t>{</a:t>
            </a:r>
          </a:p>
          <a:p>
            <a:pPr eaLnBrk="1" hangingPunct="1">
              <a:buFontTx/>
              <a:buNone/>
            </a:pPr>
            <a:r>
              <a:rPr lang="en-GB" sz="1400" dirty="0" smtClean="0">
                <a:latin typeface="Consolas" panose="020B0609020204030204" pitchFamily="49" charset="0"/>
              </a:rPr>
              <a:t>  </a:t>
            </a:r>
            <a:r>
              <a:rPr lang="en-GB" sz="1400" dirty="0">
                <a:latin typeface="Consolas" panose="020B0609020204030204" pitchFamily="49" charset="0"/>
              </a:rPr>
              <a:t>//This gets called when the </a:t>
            </a:r>
            <a:r>
              <a:rPr lang="en-GB" sz="1400" dirty="0" err="1">
                <a:latin typeface="Consolas" panose="020B0609020204030204" pitchFamily="49" charset="0"/>
              </a:rPr>
              <a:t>readyState</a:t>
            </a:r>
            <a:r>
              <a:rPr lang="en-GB" sz="1400" dirty="0">
                <a:latin typeface="Consolas" panose="020B0609020204030204" pitchFamily="49" charset="0"/>
              </a:rPr>
              <a:t> changes.</a:t>
            </a:r>
          </a:p>
          <a:p>
            <a:pPr eaLnBrk="1" hangingPunct="1">
              <a:buFontTx/>
              <a:buNone/>
            </a:pPr>
            <a:r>
              <a:rPr lang="en-GB" sz="1400" dirty="0" smtClean="0">
                <a:latin typeface="Consolas" panose="020B0609020204030204" pitchFamily="49" charset="0"/>
              </a:rPr>
              <a:t>   if </a:t>
            </a:r>
            <a:r>
              <a:rPr lang="en-GB" sz="1400" dirty="0">
                <a:latin typeface="Consolas" panose="020B0609020204030204" pitchFamily="49" charset="0"/>
              </a:rPr>
              <a:t>(</a:t>
            </a:r>
            <a:r>
              <a:rPr lang="en-GB" sz="1400" dirty="0" err="1">
                <a:latin typeface="Consolas" panose="020B0609020204030204" pitchFamily="49" charset="0"/>
              </a:rPr>
              <a:t>ajaxRequest.readyState</a:t>
            </a:r>
            <a:r>
              <a:rPr lang="en-GB" sz="1400" dirty="0">
                <a:latin typeface="Consolas" panose="020B0609020204030204" pitchFamily="49" charset="0"/>
              </a:rPr>
              <a:t> != 4)  //  check to see if we're done</a:t>
            </a:r>
          </a:p>
          <a:p>
            <a:pPr eaLnBrk="1" hangingPunct="1">
              <a:buFontTx/>
              <a:buNone/>
            </a:pPr>
            <a:r>
              <a:rPr lang="en-GB" sz="1400" dirty="0">
                <a:latin typeface="Consolas" panose="020B0609020204030204" pitchFamily="49" charset="0"/>
              </a:rPr>
              <a:t>      {  return;  }</a:t>
            </a:r>
          </a:p>
          <a:p>
            <a:pPr eaLnBrk="1" hangingPunct="1">
              <a:buFontTx/>
              <a:buNone/>
            </a:pPr>
            <a:r>
              <a:rPr lang="en-GB" sz="1400" dirty="0">
                <a:latin typeface="Consolas" panose="020B0609020204030204" pitchFamily="49" charset="0"/>
              </a:rPr>
              <a:t>   else {</a:t>
            </a:r>
          </a:p>
          <a:p>
            <a:pPr eaLnBrk="1" hangingPunct="1">
              <a:buFontTx/>
              <a:buNone/>
            </a:pPr>
            <a:r>
              <a:rPr lang="en-GB" sz="1400" dirty="0">
                <a:latin typeface="Consolas" panose="020B0609020204030204" pitchFamily="49" charset="0"/>
              </a:rPr>
              <a:t>     if (</a:t>
            </a:r>
            <a:r>
              <a:rPr lang="en-GB" sz="1400" dirty="0" err="1">
                <a:latin typeface="Consolas" panose="020B0609020204030204" pitchFamily="49" charset="0"/>
              </a:rPr>
              <a:t>ajaxRequest.status</a:t>
            </a:r>
            <a:r>
              <a:rPr lang="en-GB" sz="1400" dirty="0">
                <a:latin typeface="Consolas" panose="020B0609020204030204" pitchFamily="49" charset="0"/>
              </a:rPr>
              <a:t> == 200) //  check to see if successful</a:t>
            </a:r>
          </a:p>
          <a:p>
            <a:pPr eaLnBrk="1" hangingPunct="1">
              <a:buFontTx/>
              <a:buNone/>
            </a:pPr>
            <a:r>
              <a:rPr lang="en-GB" sz="1400" dirty="0">
                <a:latin typeface="Consolas" panose="020B0609020204030204" pitchFamily="49" charset="0"/>
              </a:rPr>
              <a:t>          {   </a:t>
            </a:r>
            <a:r>
              <a:rPr lang="en-GB" sz="1400" dirty="0" err="1">
                <a:latin typeface="Consolas" panose="020B0609020204030204" pitchFamily="49" charset="0"/>
              </a:rPr>
              <a:t>displaySearchResults</a:t>
            </a:r>
            <a:r>
              <a:rPr lang="en-GB" sz="1400" dirty="0">
                <a:latin typeface="Consolas" panose="020B0609020204030204" pitchFamily="49" charset="0"/>
              </a:rPr>
              <a:t>();   }</a:t>
            </a:r>
          </a:p>
          <a:p>
            <a:pPr eaLnBrk="1" hangingPunct="1">
              <a:buFontTx/>
              <a:buNone/>
            </a:pPr>
            <a:r>
              <a:rPr lang="en-GB" sz="1400" dirty="0">
                <a:latin typeface="Consolas" panose="020B0609020204030204" pitchFamily="49" charset="0"/>
              </a:rPr>
              <a:t>     else {</a:t>
            </a:r>
          </a:p>
          <a:p>
            <a:pPr eaLnBrk="1" hangingPunct="1">
              <a:buFontTx/>
              <a:buNone/>
            </a:pPr>
            <a:r>
              <a:rPr lang="en-GB" sz="1400" dirty="0">
                <a:latin typeface="Consolas" panose="020B0609020204030204" pitchFamily="49" charset="0"/>
              </a:rPr>
              <a:t>       alert("Request failed: " + </a:t>
            </a:r>
            <a:r>
              <a:rPr lang="en-GB" sz="1400" dirty="0" err="1">
                <a:latin typeface="Consolas" panose="020B0609020204030204" pitchFamily="49" charset="0"/>
              </a:rPr>
              <a:t>ajaxRequest.statusText</a:t>
            </a:r>
            <a:r>
              <a:rPr lang="en-GB" sz="1400" dirty="0">
                <a:latin typeface="Consolas" panose="020B0609020204030204" pitchFamily="49" charset="0"/>
              </a:rPr>
              <a:t>);</a:t>
            </a:r>
          </a:p>
          <a:p>
            <a:pPr eaLnBrk="1" hangingPunct="1">
              <a:buFontTx/>
              <a:buNone/>
            </a:pPr>
            <a:r>
              <a:rPr lang="en-GB" sz="1400" dirty="0">
                <a:latin typeface="Consolas" panose="020B0609020204030204" pitchFamily="49" charset="0"/>
              </a:rPr>
              <a:t>          }</a:t>
            </a:r>
          </a:p>
          <a:p>
            <a:pPr eaLnBrk="1" hangingPunct="1">
              <a:buFontTx/>
              <a:buNone/>
            </a:pPr>
            <a:r>
              <a:rPr lang="en-GB" sz="1400" dirty="0">
                <a:latin typeface="Consolas" panose="020B0609020204030204" pitchFamily="49" charset="0"/>
              </a:rPr>
              <a:t>     }</a:t>
            </a:r>
          </a:p>
          <a:p>
            <a:pPr eaLnBrk="1" hangingPunct="1">
              <a:buFontTx/>
              <a:buNone/>
            </a:pPr>
            <a:r>
              <a:rPr lang="en-GB" sz="1400" dirty="0">
                <a:latin typeface="Consolas" panose="020B0609020204030204" pitchFamily="49" charset="0"/>
              </a:rPr>
              <a:t>}</a:t>
            </a:r>
          </a:p>
        </p:txBody>
      </p:sp>
    </p:spTree>
    <p:extLst>
      <p:ext uri="{BB962C8B-B14F-4D97-AF65-F5344CB8AC3E}">
        <p14:creationId xmlns:p14="http://schemas.microsoft.com/office/powerpoint/2010/main" val="1210304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67544" y="0"/>
            <a:ext cx="8229600" cy="6858000"/>
          </a:xfrm>
          <a:solidFill>
            <a:schemeClr val="bg1"/>
          </a:solidFill>
          <a:ln>
            <a:solidFill>
              <a:schemeClr val="accent1"/>
            </a:solidFill>
          </a:ln>
        </p:spPr>
        <p:txBody>
          <a:bodyPr/>
          <a:lstStyle/>
          <a:p>
            <a:pPr eaLnBrk="1" hangingPunct="1">
              <a:lnSpc>
                <a:spcPct val="80000"/>
              </a:lnSpc>
              <a:buFontTx/>
              <a:buNone/>
            </a:pPr>
            <a:r>
              <a:rPr lang="en-GB" sz="1400" dirty="0" smtClean="0">
                <a:latin typeface="Consolas" panose="020B0609020204030204" pitchFamily="49" charset="0"/>
              </a:rPr>
              <a:t>function </a:t>
            </a:r>
            <a:r>
              <a:rPr lang="en-GB" sz="1400" dirty="0" err="1" smtClean="0">
                <a:latin typeface="Consolas" panose="020B0609020204030204" pitchFamily="49" charset="0"/>
              </a:rPr>
              <a:t>displaySearchResults</a:t>
            </a:r>
            <a:r>
              <a:rPr lang="en-GB" sz="1400" dirty="0" smtClean="0">
                <a:latin typeface="Consolas" panose="020B0609020204030204" pitchFamily="49" charset="0"/>
              </a:rPr>
              <a:t>()</a:t>
            </a:r>
          </a:p>
          <a:p>
            <a:pPr eaLnBrk="1" hangingPunct="1">
              <a:lnSpc>
                <a:spcPct val="80000"/>
              </a:lnSpc>
              <a:buFontTx/>
              <a:buNone/>
            </a:pPr>
            <a:r>
              <a:rPr lang="en-GB" sz="1400" dirty="0" smtClean="0">
                <a:latin typeface="Consolas" panose="020B0609020204030204" pitchFamily="49" charset="0"/>
              </a:rPr>
              <a:t>//  This function will display the search results, and is the</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callback</a:t>
            </a:r>
            <a:r>
              <a:rPr lang="en-GB" sz="1400" dirty="0" smtClean="0">
                <a:latin typeface="Consolas" panose="020B0609020204030204" pitchFamily="49" charset="0"/>
              </a:rPr>
              <a:t> function for the Ajax request.</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a:t>
            </a:r>
            <a:r>
              <a:rPr lang="en-GB" sz="1400" dirty="0" err="1" smtClean="0">
                <a:latin typeface="Consolas" panose="020B0609020204030204" pitchFamily="49" charset="0"/>
              </a:rPr>
              <a:t>i</a:t>
            </a:r>
            <a:r>
              <a:rPr lang="en-GB" sz="1400" dirty="0" smtClean="0">
                <a:latin typeface="Consolas" panose="020B0609020204030204" pitchFamily="49" charset="0"/>
              </a:rPr>
              <a:t>, n, li, t;</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a:t>
            </a:r>
            <a:r>
              <a:rPr lang="en-GB" sz="1400" dirty="0" err="1" smtClean="0">
                <a:latin typeface="Consolas" panose="020B0609020204030204" pitchFamily="49" charset="0"/>
              </a:rPr>
              <a:t>ul</a:t>
            </a:r>
            <a:r>
              <a:rPr lang="en-GB" sz="1400" dirty="0" smtClean="0">
                <a:latin typeface="Consolas" panose="020B0609020204030204" pitchFamily="49" charset="0"/>
              </a:rPr>
              <a:t> = </a:t>
            </a:r>
            <a:r>
              <a:rPr lang="en-GB" sz="1400" dirty="0" err="1" smtClean="0">
                <a:latin typeface="Consolas" panose="020B0609020204030204" pitchFamily="49" charset="0"/>
              </a:rPr>
              <a:t>document.getElementById</a:t>
            </a:r>
            <a:r>
              <a:rPr lang="en-GB" sz="1400" dirty="0" smtClean="0">
                <a:latin typeface="Consolas" panose="020B0609020204030204" pitchFamily="49" charset="0"/>
              </a:rPr>
              <a:t>("list");</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div = </a:t>
            </a:r>
            <a:r>
              <a:rPr lang="en-GB" sz="1400" dirty="0" err="1" smtClean="0">
                <a:latin typeface="Consolas" panose="020B0609020204030204" pitchFamily="49" charset="0"/>
              </a:rPr>
              <a:t>document.getElementById</a:t>
            </a:r>
            <a:r>
              <a:rPr lang="en-GB" sz="1400" dirty="0" smtClean="0">
                <a:latin typeface="Consolas" panose="020B0609020204030204" pitchFamily="49" charset="0"/>
              </a:rPr>
              <a:t>("results");</a:t>
            </a:r>
          </a:p>
          <a:p>
            <a:pPr eaLnBrk="1" hangingPunct="1">
              <a:lnSpc>
                <a:spcPct val="80000"/>
              </a:lnSpc>
              <a:buFontTx/>
              <a:buNone/>
            </a:pPr>
            <a:endParaRPr lang="en-GB" sz="1400" dirty="0" smtClean="0">
              <a:latin typeface="Consolas" panose="020B0609020204030204" pitchFamily="49" charset="0"/>
            </a:endParaRP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div.removeChild</a:t>
            </a:r>
            <a:r>
              <a:rPr lang="en-GB" sz="1400" dirty="0" smtClean="0">
                <a:latin typeface="Consolas" panose="020B0609020204030204" pitchFamily="49" charset="0"/>
              </a:rPr>
              <a:t>(</a:t>
            </a:r>
            <a:r>
              <a:rPr lang="en-GB" sz="1400" dirty="0" err="1" smtClean="0">
                <a:latin typeface="Consolas" panose="020B0609020204030204" pitchFamily="49" charset="0"/>
              </a:rPr>
              <a:t>ul</a:t>
            </a:r>
            <a:r>
              <a:rPr lang="en-GB" sz="1400" dirty="0" smtClean="0">
                <a:latin typeface="Consolas" panose="020B0609020204030204" pitchFamily="49" charset="0"/>
              </a:rPr>
              <a:t>);  //  delete the old search results</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ul</a:t>
            </a:r>
            <a:r>
              <a:rPr lang="en-GB" sz="1400" dirty="0" smtClean="0">
                <a:latin typeface="Consolas" panose="020B0609020204030204" pitchFamily="49" charset="0"/>
              </a:rPr>
              <a:t> = </a:t>
            </a:r>
            <a:r>
              <a:rPr lang="en-GB" sz="1400" dirty="0" err="1" smtClean="0">
                <a:latin typeface="Consolas" panose="020B0609020204030204" pitchFamily="49" charset="0"/>
              </a:rPr>
              <a:t>document.createElement</a:t>
            </a:r>
            <a:r>
              <a:rPr lang="en-GB" sz="1400" dirty="0" smtClean="0">
                <a:latin typeface="Consolas" panose="020B0609020204030204" pitchFamily="49" charset="0"/>
              </a:rPr>
              <a:t>("UL");  //  create a new list container</a:t>
            </a:r>
          </a:p>
          <a:p>
            <a:pPr eaLnBrk="1" hangingPunct="1">
              <a:lnSpc>
                <a:spcPct val="80000"/>
              </a:lnSpc>
              <a:buFontTx/>
              <a:buNone/>
            </a:pPr>
            <a:r>
              <a:rPr lang="en-GB" sz="1400" dirty="0" smtClean="0">
                <a:latin typeface="Consolas" panose="020B0609020204030204" pitchFamily="49" charset="0"/>
              </a:rPr>
              <a:t>   ul.id="list";</a:t>
            </a:r>
          </a:p>
          <a:p>
            <a:pPr eaLnBrk="1" hangingPunct="1">
              <a:lnSpc>
                <a:spcPct val="80000"/>
              </a:lnSpc>
              <a:buFontTx/>
              <a:buNone/>
            </a:pPr>
            <a:endParaRPr lang="en-GB" sz="1400" dirty="0" smtClean="0">
              <a:latin typeface="Consolas" panose="020B0609020204030204" pitchFamily="49" charset="0"/>
            </a:endParaRPr>
          </a:p>
          <a:p>
            <a:pPr eaLnBrk="1" hangingPunct="1">
              <a:lnSpc>
                <a:spcPct val="80000"/>
              </a:lnSpc>
              <a:buFontTx/>
              <a:buNone/>
            </a:pPr>
            <a:r>
              <a:rPr lang="en-GB" sz="1400" dirty="0" smtClean="0">
                <a:latin typeface="Consolas" panose="020B0609020204030204" pitchFamily="49" charset="0"/>
              </a:rPr>
              <a:t>   //  get the results from the search request object</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var</a:t>
            </a:r>
            <a:r>
              <a:rPr lang="en-GB" sz="1400" dirty="0" smtClean="0">
                <a:latin typeface="Consolas" panose="020B0609020204030204" pitchFamily="49" charset="0"/>
              </a:rPr>
              <a:t> names=</a:t>
            </a:r>
            <a:r>
              <a:rPr lang="en-GB" sz="1400" dirty="0" err="1" smtClean="0">
                <a:latin typeface="Consolas" panose="020B0609020204030204" pitchFamily="49" charset="0"/>
              </a:rPr>
              <a:t>ajaxRequest.responseXML.getElementsByTagName</a:t>
            </a:r>
            <a:r>
              <a:rPr lang="en-GB" sz="1400" dirty="0" smtClean="0">
                <a:latin typeface="Consolas" panose="020B0609020204030204" pitchFamily="49" charset="0"/>
              </a:rPr>
              <a:t>("name");</a:t>
            </a:r>
          </a:p>
          <a:p>
            <a:pPr eaLnBrk="1" hangingPunct="1">
              <a:lnSpc>
                <a:spcPct val="80000"/>
              </a:lnSpc>
              <a:buFontTx/>
              <a:buNone/>
            </a:pPr>
            <a:r>
              <a:rPr lang="en-GB" sz="1400" dirty="0" smtClean="0">
                <a:latin typeface="Consolas" panose="020B0609020204030204" pitchFamily="49" charset="0"/>
              </a:rPr>
              <a:t>   for (</a:t>
            </a:r>
            <a:r>
              <a:rPr lang="en-GB" sz="1400" dirty="0" err="1" smtClean="0">
                <a:latin typeface="Consolas" panose="020B0609020204030204" pitchFamily="49" charset="0"/>
              </a:rPr>
              <a:t>i</a:t>
            </a:r>
            <a:r>
              <a:rPr lang="en-GB" sz="1400" dirty="0" smtClean="0">
                <a:latin typeface="Consolas" panose="020B0609020204030204" pitchFamily="49" charset="0"/>
              </a:rPr>
              <a:t> = 0; </a:t>
            </a:r>
            <a:r>
              <a:rPr lang="en-GB" sz="1400" dirty="0" err="1" smtClean="0">
                <a:latin typeface="Consolas" panose="020B0609020204030204" pitchFamily="49" charset="0"/>
              </a:rPr>
              <a:t>i</a:t>
            </a:r>
            <a:r>
              <a:rPr lang="en-GB" sz="1400" dirty="0" smtClean="0">
                <a:latin typeface="Consolas" panose="020B0609020204030204" pitchFamily="49" charset="0"/>
              </a:rPr>
              <a:t> &lt; </a:t>
            </a:r>
            <a:r>
              <a:rPr lang="en-GB" sz="1400" dirty="0" err="1" smtClean="0">
                <a:latin typeface="Consolas" panose="020B0609020204030204" pitchFamily="49" charset="0"/>
              </a:rPr>
              <a:t>names.length</a:t>
            </a:r>
            <a:r>
              <a:rPr lang="en-GB" sz="1400" dirty="0" smtClean="0">
                <a:latin typeface="Consolas" panose="020B0609020204030204" pitchFamily="49" charset="0"/>
              </a:rPr>
              <a:t>; </a:t>
            </a:r>
            <a:r>
              <a:rPr lang="en-GB" sz="1400" dirty="0" err="1" smtClean="0">
                <a:latin typeface="Consolas" panose="020B0609020204030204" pitchFamily="49" charset="0"/>
              </a:rPr>
              <a:t>i</a:t>
            </a:r>
            <a:r>
              <a:rPr lang="en-GB" sz="1400" dirty="0" smtClean="0">
                <a:latin typeface="Consolas" panose="020B0609020204030204" pitchFamily="49" charset="0"/>
              </a:rPr>
              <a:t>++) </a:t>
            </a:r>
            <a:r>
              <a:rPr lang="en-GB" sz="1400" dirty="0">
                <a:latin typeface="Consolas" panose="020B0609020204030204" pitchFamily="49" charset="0"/>
              </a:rPr>
              <a:t>{</a:t>
            </a:r>
            <a:endParaRPr lang="en-GB" sz="1400" dirty="0" smtClean="0">
              <a:latin typeface="Consolas" panose="020B0609020204030204" pitchFamily="49" charset="0"/>
            </a:endParaRPr>
          </a:p>
          <a:p>
            <a:pPr eaLnBrk="1" hangingPunct="1">
              <a:lnSpc>
                <a:spcPct val="80000"/>
              </a:lnSpc>
              <a:buFontTx/>
              <a:buNone/>
            </a:pPr>
            <a:r>
              <a:rPr lang="en-GB" sz="1400" dirty="0" smtClean="0">
                <a:latin typeface="Consolas" panose="020B0609020204030204" pitchFamily="49" charset="0"/>
              </a:rPr>
              <a:t>         li = </a:t>
            </a:r>
            <a:r>
              <a:rPr lang="en-GB" sz="1400" dirty="0" err="1" smtClean="0">
                <a:latin typeface="Consolas" panose="020B0609020204030204" pitchFamily="49" charset="0"/>
              </a:rPr>
              <a:t>document.createElement</a:t>
            </a:r>
            <a:r>
              <a:rPr lang="en-GB" sz="1400" dirty="0" smtClean="0">
                <a:latin typeface="Consolas" panose="020B0609020204030204" pitchFamily="49" charset="0"/>
              </a:rPr>
              <a:t>("LI");  //  create a new list element</a:t>
            </a:r>
          </a:p>
          <a:p>
            <a:pPr eaLnBrk="1" hangingPunct="1">
              <a:lnSpc>
                <a:spcPct val="80000"/>
              </a:lnSpc>
              <a:buFontTx/>
              <a:buNone/>
            </a:pPr>
            <a:r>
              <a:rPr lang="en-GB" sz="1400" dirty="0" smtClean="0">
                <a:latin typeface="Consolas" panose="020B0609020204030204" pitchFamily="49" charset="0"/>
              </a:rPr>
              <a:t>         n = names[</a:t>
            </a:r>
            <a:r>
              <a:rPr lang="en-GB" sz="1400" dirty="0" err="1" smtClean="0">
                <a:latin typeface="Consolas" panose="020B0609020204030204" pitchFamily="49" charset="0"/>
              </a:rPr>
              <a:t>i</a:t>
            </a:r>
            <a:r>
              <a:rPr lang="en-GB" sz="1400" dirty="0" smtClean="0">
                <a:latin typeface="Consolas" panose="020B0609020204030204" pitchFamily="49" charset="0"/>
              </a:rPr>
              <a:t>].</a:t>
            </a:r>
            <a:r>
              <a:rPr lang="en-GB" sz="1400" dirty="0" err="1" smtClean="0">
                <a:latin typeface="Consolas" panose="020B0609020204030204" pitchFamily="49" charset="0"/>
              </a:rPr>
              <a:t>firstChild.nodeValue</a:t>
            </a:r>
            <a:r>
              <a:rPr lang="en-GB" sz="1400" dirty="0" smtClean="0">
                <a:latin typeface="Consolas" panose="020B0609020204030204" pitchFamily="49" charset="0"/>
              </a:rPr>
              <a:t>;</a:t>
            </a:r>
          </a:p>
          <a:p>
            <a:pPr eaLnBrk="1" hangingPunct="1">
              <a:lnSpc>
                <a:spcPct val="80000"/>
              </a:lnSpc>
              <a:buFontTx/>
              <a:buNone/>
            </a:pPr>
            <a:r>
              <a:rPr lang="en-GB" sz="1400" dirty="0" smtClean="0">
                <a:latin typeface="Consolas" panose="020B0609020204030204" pitchFamily="49" charset="0"/>
              </a:rPr>
              <a:t>         t = </a:t>
            </a:r>
            <a:r>
              <a:rPr lang="en-GB" sz="1400" dirty="0" err="1" smtClean="0">
                <a:latin typeface="Consolas" panose="020B0609020204030204" pitchFamily="49" charset="0"/>
              </a:rPr>
              <a:t>document.createTextNode</a:t>
            </a:r>
            <a:r>
              <a:rPr lang="en-GB" sz="1400" dirty="0" smtClean="0">
                <a:latin typeface="Consolas" panose="020B0609020204030204" pitchFamily="49" charset="0"/>
              </a:rPr>
              <a:t>(n);</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li.appendChild</a:t>
            </a:r>
            <a:r>
              <a:rPr lang="en-GB" sz="1400" dirty="0" smtClean="0">
                <a:latin typeface="Consolas" panose="020B0609020204030204" pitchFamily="49" charset="0"/>
              </a:rPr>
              <a:t>(t);</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ul.appendChild</a:t>
            </a:r>
            <a:r>
              <a:rPr lang="en-GB" sz="1400" dirty="0" smtClean="0">
                <a:latin typeface="Consolas" panose="020B0609020204030204" pitchFamily="49" charset="0"/>
              </a:rPr>
              <a:t>(li);</a:t>
            </a:r>
          </a:p>
          <a:p>
            <a:pPr eaLnBrk="1" hangingPunct="1">
              <a:lnSpc>
                <a:spcPct val="80000"/>
              </a:lnSpc>
              <a:buFontTx/>
              <a:buNone/>
            </a:pPr>
            <a:r>
              <a:rPr lang="en-GB" sz="1400" dirty="0" smtClean="0">
                <a:latin typeface="Consolas" panose="020B0609020204030204" pitchFamily="49" charset="0"/>
              </a:rPr>
              <a:t>       }</a:t>
            </a:r>
          </a:p>
          <a:p>
            <a:pPr eaLnBrk="1" hangingPunct="1">
              <a:lnSpc>
                <a:spcPct val="80000"/>
              </a:lnSpc>
              <a:buFontTx/>
              <a:buNone/>
            </a:pPr>
            <a:r>
              <a:rPr lang="en-GB" sz="1400" dirty="0" smtClean="0">
                <a:latin typeface="Consolas" panose="020B0609020204030204" pitchFamily="49" charset="0"/>
              </a:rPr>
              <a:t>   if (</a:t>
            </a:r>
            <a:r>
              <a:rPr lang="en-GB" sz="1400" dirty="0" err="1" smtClean="0">
                <a:latin typeface="Consolas" panose="020B0609020204030204" pitchFamily="49" charset="0"/>
              </a:rPr>
              <a:t>names.length</a:t>
            </a:r>
            <a:r>
              <a:rPr lang="en-GB" sz="1400" dirty="0" smtClean="0">
                <a:latin typeface="Consolas" panose="020B0609020204030204" pitchFamily="49" charset="0"/>
              </a:rPr>
              <a:t> == 0) { // if no results are found, say so</a:t>
            </a:r>
          </a:p>
          <a:p>
            <a:pPr eaLnBrk="1" hangingPunct="1">
              <a:lnSpc>
                <a:spcPct val="80000"/>
              </a:lnSpc>
              <a:buFontTx/>
              <a:buNone/>
            </a:pPr>
            <a:r>
              <a:rPr lang="en-GB" sz="1400" dirty="0" smtClean="0">
                <a:latin typeface="Consolas" panose="020B0609020204030204" pitchFamily="49" charset="0"/>
              </a:rPr>
              <a:t>         li = </a:t>
            </a:r>
            <a:r>
              <a:rPr lang="en-GB" sz="1400" dirty="0" err="1" smtClean="0">
                <a:latin typeface="Consolas" panose="020B0609020204030204" pitchFamily="49" charset="0"/>
              </a:rPr>
              <a:t>document.createElement</a:t>
            </a:r>
            <a:r>
              <a:rPr lang="en-GB" sz="1400" dirty="0" smtClean="0">
                <a:latin typeface="Consolas" panose="020B0609020204030204" pitchFamily="49" charset="0"/>
              </a:rPr>
              <a:t>("LI");</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li.appendChild</a:t>
            </a:r>
            <a:r>
              <a:rPr lang="en-GB" sz="1400" dirty="0" smtClean="0">
                <a:latin typeface="Consolas" panose="020B0609020204030204" pitchFamily="49" charset="0"/>
              </a:rPr>
              <a:t>(</a:t>
            </a:r>
            <a:r>
              <a:rPr lang="en-GB" sz="1400" dirty="0" err="1" smtClean="0">
                <a:latin typeface="Consolas" panose="020B0609020204030204" pitchFamily="49" charset="0"/>
              </a:rPr>
              <a:t>document.createTextNode</a:t>
            </a:r>
            <a:r>
              <a:rPr lang="en-GB" sz="1400" dirty="0" smtClean="0">
                <a:latin typeface="Consolas" panose="020B0609020204030204" pitchFamily="49" charset="0"/>
              </a:rPr>
              <a:t>("No results."));</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ul.appendChild</a:t>
            </a:r>
            <a:r>
              <a:rPr lang="en-GB" sz="1400" dirty="0" smtClean="0">
                <a:latin typeface="Consolas" panose="020B0609020204030204" pitchFamily="49" charset="0"/>
              </a:rPr>
              <a:t>(li);</a:t>
            </a:r>
          </a:p>
          <a:p>
            <a:pPr eaLnBrk="1" hangingPunct="1">
              <a:lnSpc>
                <a:spcPct val="80000"/>
              </a:lnSpc>
              <a:buFontTx/>
              <a:buNone/>
            </a:pPr>
            <a:r>
              <a:rPr lang="en-GB" sz="1400" dirty="0" smtClean="0">
                <a:latin typeface="Consolas" panose="020B0609020204030204" pitchFamily="49" charset="0"/>
              </a:rPr>
              <a:t>      }</a:t>
            </a:r>
          </a:p>
          <a:p>
            <a:pPr eaLnBrk="1" hangingPunct="1">
              <a:lnSpc>
                <a:spcPct val="80000"/>
              </a:lnSpc>
              <a:buFontTx/>
              <a:buNone/>
            </a:pPr>
            <a:r>
              <a:rPr lang="en-GB" sz="1400" dirty="0" smtClean="0">
                <a:latin typeface="Consolas" panose="020B0609020204030204" pitchFamily="49" charset="0"/>
              </a:rPr>
              <a:t>   </a:t>
            </a:r>
            <a:r>
              <a:rPr lang="en-GB" sz="1400" dirty="0" err="1" smtClean="0">
                <a:latin typeface="Consolas" panose="020B0609020204030204" pitchFamily="49" charset="0"/>
              </a:rPr>
              <a:t>div.appendChild</a:t>
            </a:r>
            <a:r>
              <a:rPr lang="en-GB" sz="1400" dirty="0" smtClean="0">
                <a:latin typeface="Consolas" panose="020B0609020204030204" pitchFamily="49" charset="0"/>
              </a:rPr>
              <a:t>(</a:t>
            </a:r>
            <a:r>
              <a:rPr lang="en-GB" sz="1400" dirty="0" err="1" smtClean="0">
                <a:latin typeface="Consolas" panose="020B0609020204030204" pitchFamily="49" charset="0"/>
              </a:rPr>
              <a:t>ul</a:t>
            </a:r>
            <a:r>
              <a:rPr lang="en-GB" sz="1400" dirty="0" smtClean="0">
                <a:latin typeface="Consolas" panose="020B0609020204030204" pitchFamily="49" charset="0"/>
              </a:rPr>
              <a:t>);  // display the new list</a:t>
            </a:r>
          </a:p>
          <a:p>
            <a:pPr eaLnBrk="1" hangingPunct="1">
              <a:lnSpc>
                <a:spcPct val="80000"/>
              </a:lnSpc>
              <a:buFontTx/>
              <a:buNone/>
            </a:pPr>
            <a:r>
              <a:rPr lang="en-GB" sz="1400" dirty="0" smtClean="0">
                <a:latin typeface="Consolas" panose="020B0609020204030204" pitchFamily="49" charset="0"/>
              </a:rPr>
              <a:t>}</a:t>
            </a:r>
          </a:p>
        </p:txBody>
      </p:sp>
    </p:spTree>
    <p:extLst>
      <p:ext uri="{BB962C8B-B14F-4D97-AF65-F5344CB8AC3E}">
        <p14:creationId xmlns:p14="http://schemas.microsoft.com/office/powerpoint/2010/main" val="176602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dirty="0"/>
              <a:t>The finished product</a:t>
            </a:r>
          </a:p>
        </p:txBody>
      </p:sp>
      <p:sp>
        <p:nvSpPr>
          <p:cNvPr id="33795" name="Rectangle 3"/>
          <p:cNvSpPr>
            <a:spLocks noGrp="1" noChangeArrowheads="1"/>
          </p:cNvSpPr>
          <p:nvPr>
            <p:ph type="body" idx="1"/>
          </p:nvPr>
        </p:nvSpPr>
        <p:spPr/>
        <p:txBody>
          <a:bodyPr/>
          <a:lstStyle/>
          <a:p>
            <a:pPr eaLnBrk="1" hangingPunct="1"/>
            <a:r>
              <a:rPr lang="en-GB" sz="1800" dirty="0" smtClean="0">
                <a:latin typeface="+mj-lt"/>
              </a:rPr>
              <a:t>We add all of the functions (and the two global variables) to the header script section, uncomment the two lines in the other script section and we’re good to go!  </a:t>
            </a:r>
          </a:p>
          <a:p>
            <a:pPr eaLnBrk="1" hangingPunct="1">
              <a:buFontTx/>
              <a:buNone/>
            </a:pPr>
            <a:endParaRPr lang="en-GB" sz="1800" dirty="0" smtClean="0">
              <a:latin typeface="+mj-lt"/>
            </a:endParaRPr>
          </a:p>
          <a:p>
            <a:pPr eaLnBrk="1" hangingPunct="1"/>
            <a:r>
              <a:rPr lang="en-GB" sz="1800" dirty="0" smtClean="0">
                <a:latin typeface="+mj-lt"/>
              </a:rPr>
              <a:t>The fact that the names are in a PHP script allows us to easily add more or delete some of them.  If desired, you could have the “search array” in a separate PHP file and include it in the search routine script, allowing you to reuse the same code with many different lists.  </a:t>
            </a:r>
          </a:p>
        </p:txBody>
      </p:sp>
      <p:sp>
        <p:nvSpPr>
          <p:cNvPr id="33796" name="Text Box 4">
            <a:hlinkClick r:id="rId2"/>
          </p:cNvPr>
          <p:cNvSpPr txBox="1">
            <a:spLocks noChangeArrowheads="1"/>
          </p:cNvSpPr>
          <p:nvPr/>
        </p:nvSpPr>
        <p:spPr bwMode="auto">
          <a:xfrm>
            <a:off x="3429000" y="4267200"/>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2000">
                <a:latin typeface="Arial Narrow" panose="020B0606020202030204" pitchFamily="34" charset="0"/>
              </a:rPr>
              <a:t>view the output page</a:t>
            </a:r>
            <a:endParaRPr lang="en-US" sz="2000">
              <a:latin typeface="Arial Narrow" panose="020B0606020202030204" pitchFamily="34" charset="0"/>
            </a:endParaRPr>
          </a:p>
        </p:txBody>
      </p:sp>
    </p:spTree>
    <p:extLst>
      <p:ext uri="{BB962C8B-B14F-4D97-AF65-F5344CB8AC3E}">
        <p14:creationId xmlns:p14="http://schemas.microsoft.com/office/powerpoint/2010/main" val="1205744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a:t>Using a database for the live search</a:t>
            </a:r>
          </a:p>
        </p:txBody>
      </p:sp>
      <p:sp>
        <p:nvSpPr>
          <p:cNvPr id="34819" name="Rectangle 3"/>
          <p:cNvSpPr>
            <a:spLocks noGrp="1" noChangeArrowheads="1"/>
          </p:cNvSpPr>
          <p:nvPr>
            <p:ph type="body" idx="1"/>
          </p:nvPr>
        </p:nvSpPr>
        <p:spPr>
          <a:xfrm>
            <a:off x="457200" y="1600200"/>
            <a:ext cx="8229600" cy="5257800"/>
          </a:xfrm>
        </p:spPr>
        <p:txBody>
          <a:bodyPr/>
          <a:lstStyle/>
          <a:p>
            <a:pPr eaLnBrk="1" hangingPunct="1"/>
            <a:r>
              <a:rPr lang="en-GB" sz="1800" dirty="0" smtClean="0">
                <a:latin typeface="+mj-lt"/>
              </a:rPr>
              <a:t>Instead of storing the names in an array, we could alter the PHP script to search through a </a:t>
            </a:r>
            <a:r>
              <a:rPr lang="en-GB" sz="1800" dirty="0" err="1" smtClean="0">
                <a:latin typeface="+mj-lt"/>
              </a:rPr>
              <a:t>mySQL</a:t>
            </a:r>
            <a:r>
              <a:rPr lang="en-GB" sz="1800" dirty="0" smtClean="0">
                <a:latin typeface="+mj-lt"/>
              </a:rPr>
              <a:t> database for matches. </a:t>
            </a:r>
          </a:p>
          <a:p>
            <a:pPr eaLnBrk="1" hangingPunct="1"/>
            <a:endParaRPr lang="en-GB" sz="1800" dirty="0" smtClean="0">
              <a:latin typeface="+mj-lt"/>
            </a:endParaRPr>
          </a:p>
          <a:p>
            <a:pPr eaLnBrk="1" hangingPunct="1"/>
            <a:r>
              <a:rPr lang="en-GB" sz="1800" dirty="0" smtClean="0">
                <a:latin typeface="+mj-lt"/>
              </a:rPr>
              <a:t>The JavaScript need not be changed (except for the name of the script to call).  </a:t>
            </a:r>
          </a:p>
          <a:p>
            <a:pPr eaLnBrk="1" hangingPunct="1"/>
            <a:endParaRPr lang="en-GB" sz="1800" dirty="0" smtClean="0">
              <a:latin typeface="+mj-lt"/>
            </a:endParaRPr>
          </a:p>
          <a:p>
            <a:pPr eaLnBrk="1" hangingPunct="1"/>
            <a:r>
              <a:rPr lang="en-GB" sz="1800" dirty="0" smtClean="0">
                <a:latin typeface="+mj-lt"/>
              </a:rPr>
              <a:t>As before, the PHP script will return the names as an XML document, using methods for a case-insensitive search on the query string.  </a:t>
            </a:r>
          </a:p>
          <a:p>
            <a:pPr eaLnBrk="1" hangingPunct="1"/>
            <a:endParaRPr lang="en-GB" sz="1800" dirty="0" smtClean="0">
              <a:latin typeface="+mj-lt"/>
            </a:endParaRPr>
          </a:p>
          <a:p>
            <a:pPr eaLnBrk="1" hangingPunct="1"/>
            <a:r>
              <a:rPr lang="en-GB" sz="1800" dirty="0" smtClean="0">
                <a:latin typeface="+mj-lt"/>
              </a:rPr>
              <a:t>A new PHP script is shown on the next page.  </a:t>
            </a:r>
          </a:p>
          <a:p>
            <a:pPr eaLnBrk="1" hangingPunct="1"/>
            <a:endParaRPr lang="en-GB" sz="1800" dirty="0" smtClean="0">
              <a:latin typeface="+mj-lt"/>
            </a:endParaRPr>
          </a:p>
          <a:p>
            <a:pPr eaLnBrk="1" hangingPunct="1"/>
            <a:r>
              <a:rPr lang="en-GB" sz="1800" dirty="0" smtClean="0">
                <a:latin typeface="+mj-lt"/>
              </a:rPr>
              <a:t>Important!!!  Remember that since you’re now using PHP with </a:t>
            </a:r>
            <a:r>
              <a:rPr lang="en-GB" sz="1800" dirty="0" err="1" smtClean="0">
                <a:latin typeface="+mj-lt"/>
              </a:rPr>
              <a:t>mySQL</a:t>
            </a:r>
            <a:r>
              <a:rPr lang="en-GB" sz="1800" dirty="0" smtClean="0">
                <a:latin typeface="+mj-lt"/>
              </a:rPr>
              <a:t>, you need to access the main webpage via the CGI server.</a:t>
            </a:r>
          </a:p>
          <a:p>
            <a:pPr eaLnBrk="1" hangingPunct="1"/>
            <a:endParaRPr lang="en-GB" sz="2000" dirty="0" smtClean="0">
              <a:latin typeface="Arial Narrow" panose="020B0606020202030204" pitchFamily="34" charset="0"/>
            </a:endParaRPr>
          </a:p>
          <a:p>
            <a:pPr eaLnBrk="1" hangingPunct="1">
              <a:buFontTx/>
              <a:buNone/>
            </a:pPr>
            <a:endParaRPr lang="en-GB" dirty="0" smtClean="0">
              <a:latin typeface="Courier New" panose="02070309020205020404" pitchFamily="49" charset="0"/>
            </a:endParaRPr>
          </a:p>
        </p:txBody>
      </p:sp>
    </p:spTree>
    <p:extLst>
      <p:ext uri="{BB962C8B-B14F-4D97-AF65-F5344CB8AC3E}">
        <p14:creationId xmlns:p14="http://schemas.microsoft.com/office/powerpoint/2010/main" val="7255675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28600" y="0"/>
            <a:ext cx="8915400" cy="6858000"/>
          </a:xfrm>
          <a:solidFill>
            <a:schemeClr val="bg1"/>
          </a:solidFill>
          <a:ln>
            <a:solidFill>
              <a:schemeClr val="accent1"/>
            </a:solidFill>
          </a:ln>
        </p:spPr>
        <p:txBody>
          <a:bodyPr/>
          <a:lstStyle/>
          <a:p>
            <a:pPr eaLnBrk="1" hangingPunct="1">
              <a:lnSpc>
                <a:spcPct val="80000"/>
              </a:lnSpc>
              <a:buFontTx/>
              <a:buNone/>
            </a:pPr>
            <a:r>
              <a:rPr lang="en-GB" sz="1200" b="1" dirty="0" smtClean="0">
                <a:latin typeface="Consolas" panose="020B0609020204030204" pitchFamily="49" charset="0"/>
              </a:rPr>
              <a:t>&lt;?</a:t>
            </a:r>
            <a:r>
              <a:rPr lang="en-GB" sz="1200" b="1" dirty="0" err="1" smtClean="0">
                <a:latin typeface="Consolas" panose="020B0609020204030204" pitchFamily="49" charset="0"/>
              </a:rPr>
              <a:t>php</a:t>
            </a: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header("Content-Type: text/xml");</a:t>
            </a:r>
          </a:p>
          <a:p>
            <a:pPr eaLnBrk="1" hangingPunct="1">
              <a:lnSpc>
                <a:spcPct val="80000"/>
              </a:lnSpc>
              <a:buFontTx/>
              <a:buNone/>
            </a:pPr>
            <a:r>
              <a:rPr lang="en-GB" sz="1200" b="1" dirty="0" smtClean="0">
                <a:latin typeface="Consolas" panose="020B0609020204030204" pitchFamily="49" charset="0"/>
              </a:rPr>
              <a:t>echo "&lt;?xml version=\"1.0\"?&gt;\n";</a:t>
            </a:r>
          </a:p>
          <a:p>
            <a:pPr eaLnBrk="1" hangingPunct="1">
              <a:lnSpc>
                <a:spcPct val="80000"/>
              </a:lnSpc>
              <a:buFontTx/>
              <a:buNone/>
            </a:pPr>
            <a:r>
              <a:rPr lang="en-GB" sz="1200" b="1" dirty="0" smtClean="0">
                <a:latin typeface="Consolas" panose="020B0609020204030204" pitchFamily="49" charset="0"/>
              </a:rPr>
              <a:t>echo "&lt;names&gt;\n";</a:t>
            </a:r>
          </a:p>
          <a:p>
            <a:pPr eaLnBrk="1" hangingPunct="1">
              <a:lnSpc>
                <a:spcPct val="80000"/>
              </a:lnSpc>
              <a:buFontTx/>
              <a:buNone/>
            </a:pPr>
            <a:r>
              <a:rPr lang="en-GB" sz="1200" b="1" dirty="0" smtClean="0">
                <a:latin typeface="Consolas" panose="020B0609020204030204" pitchFamily="49" charset="0"/>
              </a:rPr>
              <a:t>if(!$query) $query = </a:t>
            </a:r>
            <a:r>
              <a:rPr lang="en-GB" sz="1200" b="1" dirty="0" err="1" smtClean="0">
                <a:latin typeface="Consolas" panose="020B0609020204030204" pitchFamily="49" charset="0"/>
              </a:rPr>
              <a:t>strtoupper</a:t>
            </a:r>
            <a:r>
              <a:rPr lang="en-GB" sz="1200" b="1" dirty="0" smtClean="0">
                <a:latin typeface="Consolas" panose="020B0609020204030204" pitchFamily="49" charset="0"/>
              </a:rPr>
              <a:t>($_GET['query']);</a:t>
            </a:r>
          </a:p>
          <a:p>
            <a:pPr eaLnBrk="1" hangingPunct="1">
              <a:lnSpc>
                <a:spcPct val="80000"/>
              </a:lnSpc>
              <a:buFontTx/>
              <a:buNone/>
            </a:pPr>
            <a:r>
              <a:rPr lang="en-GB" sz="1200" b="1" dirty="0" smtClean="0">
                <a:latin typeface="Consolas" panose="020B0609020204030204" pitchFamily="49" charset="0"/>
              </a:rPr>
              <a:t>if($query != "")</a:t>
            </a:r>
            <a:r>
              <a:rPr lang="en-GB" sz="1200" b="1" dirty="0">
                <a:latin typeface="Consolas" panose="020B0609020204030204" pitchFamily="49" charset="0"/>
              </a:rPr>
              <a:t> {</a:t>
            </a: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include_once</a:t>
            </a:r>
            <a:r>
              <a:rPr lang="en-GB" sz="1200" b="1" dirty="0" smtClean="0">
                <a:latin typeface="Consolas" panose="020B0609020204030204" pitchFamily="49" charset="0"/>
              </a:rPr>
              <a:t>('</a:t>
            </a:r>
            <a:r>
              <a:rPr lang="en-GB" sz="1200" b="1" dirty="0" err="1" smtClean="0">
                <a:latin typeface="Consolas" panose="020B0609020204030204" pitchFamily="49" charset="0"/>
              </a:rPr>
              <a:t>db_access.php</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$connection = </a:t>
            </a:r>
            <a:r>
              <a:rPr lang="en-GB" sz="1200" b="1" dirty="0" err="1" smtClean="0">
                <a:latin typeface="Consolas" panose="020B0609020204030204" pitchFamily="49" charset="0"/>
              </a:rPr>
              <a:t>mysql_connect</a:t>
            </a:r>
            <a:r>
              <a:rPr lang="en-GB" sz="1200" b="1" dirty="0" smtClean="0">
                <a:latin typeface="Consolas" panose="020B0609020204030204" pitchFamily="49" charset="0"/>
              </a:rPr>
              <a:t>($</a:t>
            </a:r>
            <a:r>
              <a:rPr lang="en-GB" sz="1200" b="1" dirty="0" err="1" smtClean="0">
                <a:latin typeface="Consolas" panose="020B0609020204030204" pitchFamily="49" charset="0"/>
              </a:rPr>
              <a:t>db_host</a:t>
            </a:r>
            <a:r>
              <a:rPr lang="en-GB" sz="1200" b="1" dirty="0" smtClean="0">
                <a:latin typeface="Consolas" panose="020B0609020204030204" pitchFamily="49" charset="0"/>
              </a:rPr>
              <a:t>, $</a:t>
            </a:r>
            <a:r>
              <a:rPr lang="en-GB" sz="1200" b="1" dirty="0" err="1" smtClean="0">
                <a:latin typeface="Consolas" panose="020B0609020204030204" pitchFamily="49" charset="0"/>
              </a:rPr>
              <a:t>db_username</a:t>
            </a:r>
            <a:r>
              <a:rPr lang="en-GB" sz="1200" b="1" dirty="0" smtClean="0">
                <a:latin typeface="Consolas" panose="020B0609020204030204" pitchFamily="49" charset="0"/>
              </a:rPr>
              <a:t>, $</a:t>
            </a:r>
            <a:r>
              <a:rPr lang="en-GB" sz="1200" b="1" dirty="0" err="1" smtClean="0">
                <a:latin typeface="Consolas" panose="020B0609020204030204" pitchFamily="49" charset="0"/>
              </a:rPr>
              <a:t>db_password</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if(!$connection)      </a:t>
            </a:r>
          </a:p>
          <a:p>
            <a:pPr eaLnBrk="1" hangingPunct="1">
              <a:lnSpc>
                <a:spcPct val="80000"/>
              </a:lnSpc>
              <a:buFontTx/>
              <a:buNone/>
            </a:pPr>
            <a:r>
              <a:rPr lang="en-GB" sz="1200" b="1" dirty="0" smtClean="0">
                <a:latin typeface="Consolas" panose="020B0609020204030204" pitchFamily="49" charset="0"/>
              </a:rPr>
              <a:t>           exit("Could not connect to the database: &lt;</a:t>
            </a:r>
            <a:r>
              <a:rPr lang="en-GB" sz="1200" b="1" dirty="0" err="1" smtClean="0">
                <a:latin typeface="Consolas" panose="020B0609020204030204" pitchFamily="49" charset="0"/>
              </a:rPr>
              <a:t>br</a:t>
            </a:r>
            <a:r>
              <a:rPr lang="en-GB" sz="1200" b="1" dirty="0" smtClean="0">
                <a:latin typeface="Consolas" panose="020B0609020204030204" pitchFamily="49" charset="0"/>
              </a:rPr>
              <a:t>/&gt;" . </a:t>
            </a:r>
            <a:r>
              <a:rPr lang="en-GB" sz="1200" b="1" dirty="0" err="1" smtClean="0">
                <a:latin typeface="Consolas" panose="020B0609020204030204" pitchFamily="49" charset="0"/>
              </a:rPr>
              <a:t>htmlspecialchars</a:t>
            </a:r>
            <a:r>
              <a:rPr lang="en-GB" sz="1200" b="1" dirty="0" smtClean="0">
                <a:latin typeface="Consolas" panose="020B0609020204030204" pitchFamily="49" charset="0"/>
              </a:rPr>
              <a:t>(</a:t>
            </a:r>
            <a:r>
              <a:rPr lang="en-GB" sz="1200" b="1" dirty="0" err="1" smtClean="0">
                <a:latin typeface="Consolas" panose="020B0609020204030204" pitchFamily="49" charset="0"/>
              </a:rPr>
              <a:t>mysql_error</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mysql_select_db</a:t>
            </a:r>
            <a:r>
              <a:rPr lang="en-GB" sz="1200" b="1" dirty="0" smtClean="0">
                <a:latin typeface="Consolas" panose="020B0609020204030204" pitchFamily="49" charset="0"/>
              </a:rPr>
              <a:t>($</a:t>
            </a:r>
            <a:r>
              <a:rPr lang="en-GB" sz="1200" b="1" dirty="0" err="1" smtClean="0">
                <a:latin typeface="Consolas" panose="020B0609020204030204" pitchFamily="49" charset="0"/>
              </a:rPr>
              <a:t>db_database</a:t>
            </a:r>
            <a:r>
              <a:rPr lang="en-GB" sz="1200" b="1" dirty="0" smtClean="0">
                <a:latin typeface="Consolas" panose="020B0609020204030204" pitchFamily="49" charset="0"/>
              </a:rPr>
              <a:t>);</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     $select = "SELECT ";</a:t>
            </a:r>
          </a:p>
          <a:p>
            <a:pPr eaLnBrk="1" hangingPunct="1">
              <a:lnSpc>
                <a:spcPct val="80000"/>
              </a:lnSpc>
              <a:buFontTx/>
              <a:buNone/>
            </a:pPr>
            <a:r>
              <a:rPr lang="en-GB" sz="1200" b="1" dirty="0" smtClean="0">
                <a:latin typeface="Consolas" panose="020B0609020204030204" pitchFamily="49" charset="0"/>
              </a:rPr>
              <a:t>     $column = "name ";</a:t>
            </a:r>
          </a:p>
          <a:p>
            <a:pPr eaLnBrk="1" hangingPunct="1">
              <a:lnSpc>
                <a:spcPct val="80000"/>
              </a:lnSpc>
              <a:buFontTx/>
              <a:buNone/>
            </a:pPr>
            <a:r>
              <a:rPr lang="en-GB" sz="1200" b="1" dirty="0" smtClean="0">
                <a:latin typeface="Consolas" panose="020B0609020204030204" pitchFamily="49" charset="0"/>
              </a:rPr>
              <a:t>     $from = "FROM ";</a:t>
            </a:r>
          </a:p>
          <a:p>
            <a:pPr eaLnBrk="1" hangingPunct="1">
              <a:lnSpc>
                <a:spcPct val="80000"/>
              </a:lnSpc>
              <a:buFontTx/>
              <a:buNone/>
            </a:pPr>
            <a:r>
              <a:rPr lang="en-GB" sz="1200" b="1" dirty="0" smtClean="0">
                <a:latin typeface="Consolas" panose="020B0609020204030204" pitchFamily="49" charset="0"/>
              </a:rPr>
              <a:t>     $tables = "people ";</a:t>
            </a:r>
          </a:p>
          <a:p>
            <a:pPr eaLnBrk="1" hangingPunct="1">
              <a:lnSpc>
                <a:spcPct val="80000"/>
              </a:lnSpc>
              <a:buFontTx/>
              <a:buNone/>
            </a:pPr>
            <a:r>
              <a:rPr lang="en-GB" sz="1200" b="1" dirty="0" smtClean="0">
                <a:latin typeface="Consolas" panose="020B0609020204030204" pitchFamily="49" charset="0"/>
              </a:rPr>
              <a:t>     $where = "WHERE ";</a:t>
            </a:r>
          </a:p>
          <a:p>
            <a:pPr eaLnBrk="1" hangingPunct="1">
              <a:lnSpc>
                <a:spcPct val="80000"/>
              </a:lnSpc>
              <a:buFontTx/>
              <a:buNone/>
            </a:pPr>
            <a:r>
              <a:rPr lang="en-GB" sz="1200" b="1" dirty="0" smtClean="0">
                <a:latin typeface="Consolas" panose="020B0609020204030204" pitchFamily="49" charset="0"/>
              </a:rPr>
              <a:t>     $condition = "upper(name) LIKE '%$query%'";</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SQL_query</a:t>
            </a:r>
            <a:r>
              <a:rPr lang="en-GB" sz="1200" b="1" dirty="0" smtClean="0">
                <a:latin typeface="Consolas" panose="020B0609020204030204" pitchFamily="49" charset="0"/>
              </a:rPr>
              <a:t> = </a:t>
            </a:r>
            <a:r>
              <a:rPr lang="en-GB" sz="1200" b="1" dirty="0" err="1" smtClean="0">
                <a:latin typeface="Consolas" panose="020B0609020204030204" pitchFamily="49" charset="0"/>
              </a:rPr>
              <a:t>htmlentities</a:t>
            </a:r>
            <a:r>
              <a:rPr lang="en-GB" sz="1200" b="1" dirty="0" smtClean="0">
                <a:latin typeface="Consolas" panose="020B0609020204030204" pitchFamily="49" charset="0"/>
              </a:rPr>
              <a:t>($select . $column . $from . $tables . $where . $condition);</a:t>
            </a:r>
          </a:p>
          <a:p>
            <a:pPr eaLnBrk="1" hangingPunct="1">
              <a:lnSpc>
                <a:spcPct val="80000"/>
              </a:lnSpc>
              <a:buFontTx/>
              <a:buNone/>
            </a:pPr>
            <a:r>
              <a:rPr lang="en-GB" sz="1200" b="1" dirty="0" smtClean="0">
                <a:latin typeface="Consolas" panose="020B0609020204030204" pitchFamily="49" charset="0"/>
              </a:rPr>
              <a:t>     $result = </a:t>
            </a:r>
            <a:r>
              <a:rPr lang="en-GB" sz="1200" b="1" dirty="0" err="1" smtClean="0">
                <a:latin typeface="Consolas" panose="020B0609020204030204" pitchFamily="49" charset="0"/>
              </a:rPr>
              <a:t>mysql_query</a:t>
            </a:r>
            <a:r>
              <a:rPr lang="en-GB" sz="1200" b="1" dirty="0" smtClean="0">
                <a:latin typeface="Consolas" panose="020B0609020204030204" pitchFamily="49" charset="0"/>
              </a:rPr>
              <a:t>($</a:t>
            </a:r>
            <a:r>
              <a:rPr lang="en-GB" sz="1200" b="1" dirty="0" err="1" smtClean="0">
                <a:latin typeface="Consolas" panose="020B0609020204030204" pitchFamily="49" charset="0"/>
              </a:rPr>
              <a:t>SQL_query</a:t>
            </a:r>
            <a:r>
              <a:rPr lang="en-GB" sz="1200" b="1" dirty="0" smtClean="0">
                <a:latin typeface="Consolas" panose="020B0609020204030204" pitchFamily="49" charset="0"/>
              </a:rPr>
              <a:t>);</a:t>
            </a:r>
          </a:p>
          <a:p>
            <a:pPr eaLnBrk="1" hangingPunct="1">
              <a:lnSpc>
                <a:spcPct val="80000"/>
              </a:lnSpc>
              <a:buFontTx/>
              <a:buNone/>
            </a:pPr>
            <a:r>
              <a:rPr lang="en-GB" sz="1200" b="1" dirty="0" smtClean="0">
                <a:latin typeface="Consolas" panose="020B0609020204030204" pitchFamily="49" charset="0"/>
              </a:rPr>
              <a:t>     while ($row = </a:t>
            </a:r>
            <a:r>
              <a:rPr lang="en-GB" sz="1200" b="1" dirty="0" err="1" smtClean="0">
                <a:latin typeface="Consolas" panose="020B0609020204030204" pitchFamily="49" charset="0"/>
              </a:rPr>
              <a:t>mysql_fetch_row</a:t>
            </a:r>
            <a:r>
              <a:rPr lang="en-GB" sz="1200" b="1" dirty="0" smtClean="0">
                <a:latin typeface="Consolas" panose="020B0609020204030204" pitchFamily="49" charset="0"/>
              </a:rPr>
              <a:t>($result))</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           echo "&lt;name&gt;" . $row[0] . "&lt;/name&gt;\n";</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endParaRPr lang="en-GB" sz="1200" b="1" dirty="0" smtClean="0">
              <a:latin typeface="Consolas" panose="020B0609020204030204" pitchFamily="49" charset="0"/>
            </a:endParaRPr>
          </a:p>
          <a:p>
            <a:pPr eaLnBrk="1" hangingPunct="1">
              <a:lnSpc>
                <a:spcPct val="80000"/>
              </a:lnSpc>
              <a:buFontTx/>
              <a:buNone/>
            </a:pPr>
            <a:r>
              <a:rPr lang="en-GB" sz="1200" b="1" dirty="0" smtClean="0">
                <a:latin typeface="Consolas" panose="020B0609020204030204" pitchFamily="49" charset="0"/>
              </a:rPr>
              <a:t>     </a:t>
            </a:r>
            <a:r>
              <a:rPr lang="en-GB" sz="1200" b="1" dirty="0" err="1" smtClean="0">
                <a:latin typeface="Consolas" panose="020B0609020204030204" pitchFamily="49" charset="0"/>
              </a:rPr>
              <a:t>mysql_close</a:t>
            </a:r>
            <a:r>
              <a:rPr lang="en-GB" sz="1200" b="1" dirty="0" smtClean="0">
                <a:latin typeface="Consolas" panose="020B0609020204030204" pitchFamily="49" charset="0"/>
              </a:rPr>
              <a:t>($connection);</a:t>
            </a:r>
          </a:p>
          <a:p>
            <a:pPr eaLnBrk="1" hangingPunct="1">
              <a:lnSpc>
                <a:spcPct val="80000"/>
              </a:lnSpc>
              <a:buFontTx/>
              <a:buNone/>
            </a:pPr>
            <a:r>
              <a:rPr lang="en-GB" sz="1200" b="1" dirty="0" smtClean="0">
                <a:latin typeface="Consolas" panose="020B0609020204030204" pitchFamily="49" charset="0"/>
              </a:rPr>
              <a:t>  }</a:t>
            </a:r>
          </a:p>
          <a:p>
            <a:pPr eaLnBrk="1" hangingPunct="1">
              <a:lnSpc>
                <a:spcPct val="80000"/>
              </a:lnSpc>
              <a:buFontTx/>
              <a:buNone/>
            </a:pPr>
            <a:r>
              <a:rPr lang="en-GB" sz="1200" b="1" dirty="0" smtClean="0">
                <a:latin typeface="Consolas" panose="020B0609020204030204" pitchFamily="49" charset="0"/>
              </a:rPr>
              <a:t>echo "&lt;/names&gt;";</a:t>
            </a:r>
          </a:p>
          <a:p>
            <a:pPr eaLnBrk="1" hangingPunct="1">
              <a:lnSpc>
                <a:spcPct val="80000"/>
              </a:lnSpc>
              <a:buFontTx/>
              <a:buNone/>
            </a:pPr>
            <a:r>
              <a:rPr lang="en-GB" sz="1200" b="1" dirty="0" smtClean="0">
                <a:latin typeface="Consolas" panose="020B0609020204030204" pitchFamily="49" charset="0"/>
              </a:rPr>
              <a:t>?&gt;</a:t>
            </a:r>
          </a:p>
        </p:txBody>
      </p:sp>
      <p:sp>
        <p:nvSpPr>
          <p:cNvPr id="35843" name="Text Box 4">
            <a:hlinkClick r:id="rId2"/>
          </p:cNvPr>
          <p:cNvSpPr txBox="1">
            <a:spLocks noChangeArrowheads="1"/>
          </p:cNvSpPr>
          <p:nvPr/>
        </p:nvSpPr>
        <p:spPr bwMode="auto">
          <a:xfrm>
            <a:off x="6324600" y="6172200"/>
            <a:ext cx="2305050" cy="34925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75000"/>
              </a:lnSpc>
              <a:spcBef>
                <a:spcPct val="50000"/>
              </a:spcBef>
            </a:pPr>
            <a:r>
              <a:rPr lang="en-GB" sz="2000">
                <a:latin typeface="Arial Narrow" panose="020B0606020202030204" pitchFamily="34" charset="0"/>
              </a:rPr>
              <a:t>view the output page</a:t>
            </a:r>
            <a:endParaRPr lang="en-US" sz="2000">
              <a:latin typeface="Arial Narrow" panose="020B0606020202030204" pitchFamily="34" charset="0"/>
            </a:endParaRPr>
          </a:p>
        </p:txBody>
      </p:sp>
    </p:spTree>
    <p:extLst>
      <p:ext uri="{BB962C8B-B14F-4D97-AF65-F5344CB8AC3E}">
        <p14:creationId xmlns:p14="http://schemas.microsoft.com/office/powerpoint/2010/main" val="3239190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pPr eaLnBrk="1" hangingPunct="1"/>
            <a:r>
              <a:rPr lang="en-GB" dirty="0"/>
              <a:t>Some cautions</a:t>
            </a:r>
          </a:p>
        </p:txBody>
      </p:sp>
      <p:sp>
        <p:nvSpPr>
          <p:cNvPr id="36867" name="Rectangle 3"/>
          <p:cNvSpPr>
            <a:spLocks noGrp="1" noChangeArrowheads="1"/>
          </p:cNvSpPr>
          <p:nvPr>
            <p:ph type="body" idx="1"/>
          </p:nvPr>
        </p:nvSpPr>
        <p:spPr>
          <a:xfrm>
            <a:off x="457200" y="1143000"/>
            <a:ext cx="8229600" cy="5715000"/>
          </a:xfrm>
        </p:spPr>
        <p:txBody>
          <a:bodyPr/>
          <a:lstStyle/>
          <a:p>
            <a:pPr eaLnBrk="1" hangingPunct="1">
              <a:lnSpc>
                <a:spcPct val="90000"/>
              </a:lnSpc>
            </a:pPr>
            <a:r>
              <a:rPr lang="en-GB" sz="1800" dirty="0" smtClean="0">
                <a:latin typeface="+mj-lt"/>
              </a:rPr>
              <a:t>As with any JavaScript element, you can’t (or shouldn’t) rely upon a user’s browser being able to execute JavaScript (some people turn it off on their browsers).  (Of course, there are webpages that ignore this caution.)</a:t>
            </a:r>
          </a:p>
          <a:p>
            <a:pPr eaLnBrk="1" hangingPunct="1">
              <a:lnSpc>
                <a:spcPct val="90000"/>
              </a:lnSpc>
            </a:pPr>
            <a:endParaRPr lang="en-GB" sz="1800" dirty="0" smtClean="0">
              <a:latin typeface="+mj-lt"/>
            </a:endParaRPr>
          </a:p>
          <a:p>
            <a:pPr eaLnBrk="1" hangingPunct="1">
              <a:lnSpc>
                <a:spcPct val="90000"/>
              </a:lnSpc>
            </a:pPr>
            <a:r>
              <a:rPr lang="en-GB" sz="1800" dirty="0" smtClean="0">
                <a:latin typeface="+mj-lt"/>
              </a:rPr>
              <a:t>Debug carefully and on many different browsers. Ajax uses features that might not be present in all browsers or they may not operate in the same fashion.  </a:t>
            </a:r>
          </a:p>
          <a:p>
            <a:pPr eaLnBrk="1" hangingPunct="1">
              <a:lnSpc>
                <a:spcPct val="90000"/>
              </a:lnSpc>
            </a:pPr>
            <a:endParaRPr lang="en-GB" sz="1800" dirty="0" smtClean="0">
              <a:latin typeface="+mj-lt"/>
            </a:endParaRPr>
          </a:p>
          <a:p>
            <a:pPr eaLnBrk="1" hangingPunct="1">
              <a:lnSpc>
                <a:spcPct val="90000"/>
              </a:lnSpc>
            </a:pPr>
            <a:r>
              <a:rPr lang="en-GB" sz="1800" dirty="0" smtClean="0">
                <a:latin typeface="+mj-lt"/>
              </a:rPr>
              <a:t>If you can, indicate to the user that “something is happening” or that something has changed on the page, otherwise they may not notice it.  </a:t>
            </a:r>
          </a:p>
          <a:p>
            <a:pPr eaLnBrk="1" hangingPunct="1">
              <a:lnSpc>
                <a:spcPct val="90000"/>
              </a:lnSpc>
            </a:pPr>
            <a:endParaRPr lang="en-GB" sz="1800" dirty="0" smtClean="0">
              <a:latin typeface="+mj-lt"/>
            </a:endParaRPr>
          </a:p>
          <a:p>
            <a:pPr eaLnBrk="1" hangingPunct="1">
              <a:lnSpc>
                <a:spcPct val="90000"/>
              </a:lnSpc>
            </a:pPr>
            <a:r>
              <a:rPr lang="en-GB" sz="1800" dirty="0" smtClean="0">
                <a:latin typeface="+mj-lt"/>
              </a:rPr>
              <a:t>Ajax can possibly introduce strange </a:t>
            </a:r>
            <a:r>
              <a:rPr lang="en-GB" sz="1800" dirty="0" err="1" smtClean="0">
                <a:latin typeface="+mj-lt"/>
              </a:rPr>
              <a:t>behavior</a:t>
            </a:r>
            <a:r>
              <a:rPr lang="en-GB" sz="1800" dirty="0" smtClean="0">
                <a:latin typeface="+mj-lt"/>
              </a:rPr>
              <a:t>, like the “Back” button on the browser doesn’t act like it did before (as with any dynamic website), or that if you use some “hidden” elements in your page (generated by Ajax), then they will likely not show up in a form that search engines will recognize.  </a:t>
            </a:r>
          </a:p>
          <a:p>
            <a:pPr eaLnBrk="1" hangingPunct="1">
              <a:lnSpc>
                <a:spcPct val="90000"/>
              </a:lnSpc>
            </a:pPr>
            <a:endParaRPr lang="en-GB" sz="1800" dirty="0" smtClean="0">
              <a:latin typeface="+mj-lt"/>
            </a:endParaRPr>
          </a:p>
          <a:p>
            <a:pPr eaLnBrk="1" hangingPunct="1">
              <a:lnSpc>
                <a:spcPct val="90000"/>
              </a:lnSpc>
            </a:pPr>
            <a:r>
              <a:rPr lang="en-GB" sz="1800" dirty="0" smtClean="0">
                <a:latin typeface="+mj-lt"/>
              </a:rPr>
              <a:t>For the sake of us all (who will be looking at your pages), don’t let “flashy </a:t>
            </a:r>
            <a:r>
              <a:rPr lang="en-GB" sz="1800" dirty="0" err="1" smtClean="0">
                <a:latin typeface="+mj-lt"/>
              </a:rPr>
              <a:t>behavior</a:t>
            </a:r>
            <a:r>
              <a:rPr lang="en-GB" sz="1800" dirty="0" smtClean="0">
                <a:latin typeface="+mj-lt"/>
              </a:rPr>
              <a:t>” be a substitute for actual content, or a well designed layout of your web pages.  </a:t>
            </a:r>
          </a:p>
          <a:p>
            <a:pPr eaLnBrk="1" hangingPunct="1">
              <a:lnSpc>
                <a:spcPct val="90000"/>
              </a:lnSpc>
            </a:pPr>
            <a:endParaRPr lang="en-GB" sz="2000" dirty="0" smtClean="0">
              <a:latin typeface="Arial Narrow" panose="020B0606020202030204" pitchFamily="34" charset="0"/>
            </a:endParaRPr>
          </a:p>
          <a:p>
            <a:pPr eaLnBrk="1" hangingPunct="1">
              <a:lnSpc>
                <a:spcPct val="90000"/>
              </a:lnSpc>
            </a:pPr>
            <a:endParaRPr lang="en-GB" sz="2000" dirty="0" smtClean="0">
              <a:latin typeface="Arial Narrow" panose="020B0606020202030204" pitchFamily="34" charset="0"/>
            </a:endParaRPr>
          </a:p>
        </p:txBody>
      </p:sp>
    </p:spTree>
    <p:extLst>
      <p:ext uri="{BB962C8B-B14F-4D97-AF65-F5344CB8AC3E}">
        <p14:creationId xmlns:p14="http://schemas.microsoft.com/office/powerpoint/2010/main" val="1254250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pPr eaLnBrk="1" hangingPunct="1"/>
            <a:r>
              <a:rPr lang="en-GB" dirty="0"/>
              <a:t>Things</a:t>
            </a:r>
            <a:r>
              <a:rPr lang="en-GB" sz="3400" dirty="0" smtClean="0">
                <a:solidFill>
                  <a:srgbClr val="FF0000"/>
                </a:solidFill>
                <a:latin typeface="Arial Narrow" panose="020B0606020202030204" pitchFamily="34" charset="0"/>
              </a:rPr>
              <a:t> </a:t>
            </a:r>
            <a:r>
              <a:rPr lang="en-GB" dirty="0"/>
              <a:t>change</a:t>
            </a:r>
            <a:r>
              <a:rPr lang="en-GB" sz="3400" dirty="0" smtClean="0">
                <a:solidFill>
                  <a:srgbClr val="FF0000"/>
                </a:solidFill>
                <a:latin typeface="Arial Narrow" panose="020B0606020202030204" pitchFamily="34" charset="0"/>
              </a:rPr>
              <a:t>…</a:t>
            </a:r>
          </a:p>
        </p:txBody>
      </p:sp>
      <p:sp>
        <p:nvSpPr>
          <p:cNvPr id="5123" name="Rectangle 3"/>
          <p:cNvSpPr>
            <a:spLocks noGrp="1" noChangeArrowheads="1"/>
          </p:cNvSpPr>
          <p:nvPr>
            <p:ph type="body" idx="1"/>
          </p:nvPr>
        </p:nvSpPr>
        <p:spPr>
          <a:xfrm>
            <a:off x="457200" y="1066800"/>
            <a:ext cx="8229600" cy="5791200"/>
          </a:xfrm>
        </p:spPr>
        <p:txBody>
          <a:bodyPr/>
          <a:lstStyle/>
          <a:p>
            <a:pPr eaLnBrk="1" hangingPunct="1"/>
            <a:r>
              <a:rPr lang="en-GB" sz="2000" dirty="0" smtClean="0">
                <a:latin typeface="Roboto" panose="02000000000000000000" pitchFamily="2" charset="0"/>
                <a:ea typeface="Roboto" panose="02000000000000000000" pitchFamily="2" charset="0"/>
                <a:cs typeface="Roboto" panose="02000000000000000000" pitchFamily="2" charset="0"/>
              </a:rPr>
              <a:t>Until recently, we didn’t have any alternative to </a:t>
            </a:r>
            <a:r>
              <a:rPr lang="en-GB" sz="2000" dirty="0" smtClean="0">
                <a:latin typeface="Roboto" panose="02000000000000000000" pitchFamily="2" charset="0"/>
                <a:ea typeface="Roboto" panose="02000000000000000000" pitchFamily="2" charset="0"/>
                <a:cs typeface="Roboto" panose="02000000000000000000" pitchFamily="2" charset="0"/>
              </a:rPr>
              <a:t>this </a:t>
            </a:r>
            <a:r>
              <a:rPr lang="en-GB" sz="2000" b="1" i="1" dirty="0" smtClean="0">
                <a:latin typeface="Roboto" panose="02000000000000000000" pitchFamily="2" charset="0"/>
                <a:ea typeface="Roboto" panose="02000000000000000000" pitchFamily="2" charset="0"/>
                <a:cs typeface="Roboto" panose="02000000000000000000" pitchFamily="2" charset="0"/>
              </a:rPr>
              <a:t>load/wait/respond</a:t>
            </a:r>
            <a:r>
              <a:rPr lang="en-GB" sz="2000" dirty="0" smtClean="0">
                <a:latin typeface="Roboto" panose="02000000000000000000" pitchFamily="2" charset="0"/>
                <a:ea typeface="Roboto" panose="02000000000000000000" pitchFamily="2" charset="0"/>
                <a:cs typeface="Roboto" panose="02000000000000000000" pitchFamily="2" charset="0"/>
              </a:rPr>
              <a:t> </a:t>
            </a:r>
            <a:r>
              <a:rPr lang="en-GB" sz="2000" dirty="0" smtClean="0">
                <a:latin typeface="Roboto" panose="02000000000000000000" pitchFamily="2" charset="0"/>
                <a:ea typeface="Roboto" panose="02000000000000000000" pitchFamily="2" charset="0"/>
                <a:cs typeface="Roboto" panose="02000000000000000000" pitchFamily="2" charset="0"/>
              </a:rPr>
              <a:t>method of web browsing.  </a:t>
            </a:r>
          </a:p>
          <a:p>
            <a:pPr eaLnBrk="1" hangingPunct="1"/>
            <a:r>
              <a:rPr lang="en-GB" sz="2000" dirty="0" smtClean="0">
                <a:latin typeface="Roboto" panose="02000000000000000000" pitchFamily="2" charset="0"/>
                <a:ea typeface="Roboto" panose="02000000000000000000" pitchFamily="2" charset="0"/>
                <a:cs typeface="Roboto" panose="02000000000000000000" pitchFamily="2" charset="0"/>
              </a:rPr>
              <a:t>Ajax is a means of using </a:t>
            </a:r>
            <a:r>
              <a:rPr lang="en-GB" sz="2000" i="1" dirty="0" smtClean="0">
                <a:latin typeface="Roboto" panose="02000000000000000000" pitchFamily="2" charset="0"/>
                <a:ea typeface="Roboto" panose="02000000000000000000" pitchFamily="2" charset="0"/>
                <a:cs typeface="Roboto" panose="02000000000000000000" pitchFamily="2" charset="0"/>
              </a:rPr>
              <a:t>JavaScript to communicate with a web server </a:t>
            </a:r>
            <a:r>
              <a:rPr lang="en-GB" sz="2000" i="1" u="sng" dirty="0" smtClean="0">
                <a:latin typeface="Roboto" panose="02000000000000000000" pitchFamily="2" charset="0"/>
                <a:ea typeface="Roboto" panose="02000000000000000000" pitchFamily="2" charset="0"/>
                <a:cs typeface="Roboto" panose="02000000000000000000" pitchFamily="2" charset="0"/>
              </a:rPr>
              <a:t>without</a:t>
            </a:r>
            <a:r>
              <a:rPr lang="en-GB" sz="2000" i="1" dirty="0" smtClean="0">
                <a:latin typeface="Roboto" panose="02000000000000000000" pitchFamily="2" charset="0"/>
                <a:ea typeface="Roboto" panose="02000000000000000000" pitchFamily="2" charset="0"/>
                <a:cs typeface="Roboto" panose="02000000000000000000" pitchFamily="2" charset="0"/>
              </a:rPr>
              <a:t> submitting a form or loading a new page</a:t>
            </a:r>
            <a:r>
              <a:rPr lang="en-GB" sz="2000" dirty="0" smtClean="0">
                <a:latin typeface="Roboto" panose="02000000000000000000" pitchFamily="2" charset="0"/>
                <a:ea typeface="Roboto" panose="02000000000000000000" pitchFamily="2" charset="0"/>
                <a:cs typeface="Roboto" panose="02000000000000000000" pitchFamily="2" charset="0"/>
              </a:rPr>
              <a:t>.  </a:t>
            </a:r>
          </a:p>
          <a:p>
            <a:pPr eaLnBrk="1" hangingPunct="1"/>
            <a:r>
              <a:rPr lang="en-GB" sz="2000" dirty="0" smtClean="0">
                <a:latin typeface="Roboto" panose="02000000000000000000" pitchFamily="2" charset="0"/>
                <a:ea typeface="Roboto" panose="02000000000000000000" pitchFamily="2" charset="0"/>
                <a:cs typeface="Roboto" panose="02000000000000000000" pitchFamily="2" charset="0"/>
              </a:rPr>
              <a:t>Ajax makes use of a built-in object, </a:t>
            </a:r>
          </a:p>
          <a:p>
            <a:pPr lvl="1" eaLnBrk="1" hangingPunct="1"/>
            <a:r>
              <a:rPr lang="en-GB" sz="1600" b="1" dirty="0" err="1" smtClean="0">
                <a:latin typeface="Roboto" panose="02000000000000000000" pitchFamily="2" charset="0"/>
                <a:ea typeface="Roboto" panose="02000000000000000000" pitchFamily="2" charset="0"/>
                <a:cs typeface="Roboto" panose="02000000000000000000" pitchFamily="2" charset="0"/>
              </a:rPr>
              <a:t>XMLHttpRequest</a:t>
            </a:r>
            <a:r>
              <a:rPr lang="en-GB" sz="1800" dirty="0" smtClean="0">
                <a:latin typeface="Roboto" panose="02000000000000000000" pitchFamily="2" charset="0"/>
                <a:ea typeface="Roboto" panose="02000000000000000000" pitchFamily="2" charset="0"/>
                <a:cs typeface="Roboto" panose="02000000000000000000" pitchFamily="2" charset="0"/>
              </a:rPr>
              <a:t>, to perform this function.  </a:t>
            </a:r>
          </a:p>
          <a:p>
            <a:pPr lvl="1"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This object is not yet part of the DOM (Document Object Model) standard, but is supported (in different fashions) </a:t>
            </a:r>
          </a:p>
          <a:p>
            <a:pPr lvl="2" eaLnBrk="1" hangingPunct="1"/>
            <a:r>
              <a:rPr lang="en-GB" sz="1600" dirty="0" smtClean="0">
                <a:latin typeface="Roboto" panose="02000000000000000000" pitchFamily="2" charset="0"/>
                <a:ea typeface="Roboto" panose="02000000000000000000" pitchFamily="2" charset="0"/>
                <a:cs typeface="Roboto" panose="02000000000000000000" pitchFamily="2" charset="0"/>
              </a:rPr>
              <a:t>by Firefox, Internet Explorer, Safari, Opera, and other popular browsers.  </a:t>
            </a:r>
          </a:p>
          <a:p>
            <a:pPr eaLnBrk="1" hangingPunct="1"/>
            <a:r>
              <a:rPr lang="en-GB" sz="2000" dirty="0" smtClean="0">
                <a:latin typeface="Roboto" panose="02000000000000000000" pitchFamily="2" charset="0"/>
                <a:ea typeface="Roboto" panose="02000000000000000000" pitchFamily="2" charset="0"/>
                <a:cs typeface="Roboto" panose="02000000000000000000" pitchFamily="2" charset="0"/>
              </a:rPr>
              <a:t>The term “Ajax” was coined in 2005, but the </a:t>
            </a:r>
            <a:r>
              <a:rPr lang="en-GB" sz="1800" dirty="0" err="1" smtClean="0">
                <a:latin typeface="Roboto" panose="02000000000000000000" pitchFamily="2" charset="0"/>
                <a:ea typeface="Roboto" panose="02000000000000000000" pitchFamily="2" charset="0"/>
                <a:cs typeface="Roboto" panose="02000000000000000000" pitchFamily="2" charset="0"/>
              </a:rPr>
              <a:t>XMLHttpRequest</a:t>
            </a:r>
            <a:r>
              <a:rPr lang="en-GB" sz="2000" dirty="0" smtClean="0">
                <a:latin typeface="Roboto" panose="02000000000000000000" pitchFamily="2" charset="0"/>
                <a:ea typeface="Roboto" panose="02000000000000000000" pitchFamily="2" charset="0"/>
                <a:cs typeface="Roboto" panose="02000000000000000000" pitchFamily="2" charset="0"/>
              </a:rPr>
              <a:t> object was first supported by Internet Explorer several years before this.  </a:t>
            </a:r>
          </a:p>
        </p:txBody>
      </p:sp>
    </p:spTree>
    <p:extLst>
      <p:ext uri="{BB962C8B-B14F-4D97-AF65-F5344CB8AC3E}">
        <p14:creationId xmlns:p14="http://schemas.microsoft.com/office/powerpoint/2010/main" val="124074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Processing model</a:t>
            </a:r>
            <a:endParaRPr lang="en-US" dirty="0"/>
          </a:p>
        </p:txBody>
      </p:sp>
      <p:sp>
        <p:nvSpPr>
          <p:cNvPr id="4" name="Slide Number Placeholder 3"/>
          <p:cNvSpPr>
            <a:spLocks noGrp="1"/>
          </p:cNvSpPr>
          <p:nvPr>
            <p:ph type="sldNum" sz="quarter" idx="12"/>
          </p:nvPr>
        </p:nvSpPr>
        <p:spPr/>
        <p:txBody>
          <a:bodyPr/>
          <a:lstStyle/>
          <a:p>
            <a:pPr>
              <a:defRPr/>
            </a:pPr>
            <a:fld id="{C10600D5-7913-4E68-9CF7-B5E33E63F38F}" type="slidenum">
              <a:rPr lang="mn-MN" smtClean="0"/>
              <a:pPr>
                <a:defRPr/>
              </a:pPr>
              <a:t>5</a:t>
            </a:fld>
            <a:endParaRPr lang="mn-MN"/>
          </a:p>
        </p:txBody>
      </p:sp>
      <p:pic>
        <p:nvPicPr>
          <p:cNvPr id="1026" name="Picture 2" descr="http://adaptivepath.org/uploads/archive/images/publications/essays/ajax-fig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78246"/>
            <a:ext cx="4608512" cy="58035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64088" y="1340768"/>
            <a:ext cx="3456384" cy="2834622"/>
          </a:xfrm>
          <a:prstGeom prst="rect">
            <a:avLst/>
          </a:prstGeom>
        </p:spPr>
        <p:txBody>
          <a:bodyPr wrap="square">
            <a:spAutoFit/>
          </a:bodyPr>
          <a:lstStyle/>
          <a:p>
            <a:pPr marL="285750" indent="-285750" eaLnBrk="1" hangingPunct="1">
              <a:lnSpc>
                <a:spcPct val="90000"/>
              </a:lnSpc>
              <a:buClr>
                <a:srgbClr val="3891A7"/>
              </a:buClr>
              <a:buFont typeface="Wingdings" panose="05000000000000000000" pitchFamily="2" charset="2"/>
              <a:buChar char="§"/>
            </a:pPr>
            <a:r>
              <a:rPr lang="en-GB" dirty="0">
                <a:latin typeface="Roboto" panose="02000000000000000000" pitchFamily="2" charset="0"/>
                <a:ea typeface="Roboto" panose="02000000000000000000" pitchFamily="2" charset="0"/>
                <a:cs typeface="Roboto" panose="02000000000000000000" pitchFamily="2" charset="0"/>
              </a:rPr>
              <a:t>Ajax stands for “</a:t>
            </a:r>
            <a:r>
              <a:rPr lang="en-GB" i="1" dirty="0">
                <a:latin typeface="Roboto" panose="02000000000000000000" pitchFamily="2" charset="0"/>
                <a:ea typeface="Roboto" panose="02000000000000000000" pitchFamily="2" charset="0"/>
                <a:cs typeface="Roboto" panose="02000000000000000000" pitchFamily="2" charset="0"/>
              </a:rPr>
              <a:t>Asynchronous JavaScript and XML</a:t>
            </a:r>
            <a:r>
              <a:rPr lang="en-GB" dirty="0">
                <a:latin typeface="Roboto" panose="02000000000000000000" pitchFamily="2" charset="0"/>
                <a:ea typeface="Roboto" panose="02000000000000000000" pitchFamily="2" charset="0"/>
                <a:cs typeface="Roboto" panose="02000000000000000000" pitchFamily="2" charset="0"/>
              </a:rPr>
              <a:t>”.  </a:t>
            </a:r>
            <a:endParaRPr lang="en-GB" dirty="0" smtClean="0">
              <a:latin typeface="Roboto" panose="02000000000000000000" pitchFamily="2" charset="0"/>
              <a:ea typeface="Roboto" panose="02000000000000000000" pitchFamily="2" charset="0"/>
              <a:cs typeface="Roboto" panose="02000000000000000000" pitchFamily="2" charset="0"/>
            </a:endParaRPr>
          </a:p>
          <a:p>
            <a:pPr marL="285750" indent="-285750" eaLnBrk="1" hangingPunct="1">
              <a:lnSpc>
                <a:spcPct val="90000"/>
              </a:lnSpc>
              <a:buClr>
                <a:srgbClr val="3891A7"/>
              </a:buClr>
              <a:buFont typeface="Wingdings" panose="05000000000000000000" pitchFamily="2" charset="2"/>
              <a:buChar char="§"/>
            </a:pPr>
            <a:endParaRPr lang="en-GB" dirty="0">
              <a:latin typeface="Roboto" panose="02000000000000000000" pitchFamily="2" charset="0"/>
              <a:ea typeface="Roboto" panose="02000000000000000000" pitchFamily="2" charset="0"/>
              <a:cs typeface="Roboto" panose="02000000000000000000" pitchFamily="2" charset="0"/>
            </a:endParaRPr>
          </a:p>
          <a:p>
            <a:pPr marL="285750" indent="-285750" eaLnBrk="1" hangingPunct="1">
              <a:lnSpc>
                <a:spcPct val="90000"/>
              </a:lnSpc>
              <a:buClr>
                <a:srgbClr val="3891A7"/>
              </a:buClr>
              <a:buFont typeface="Wingdings" panose="05000000000000000000" pitchFamily="2" charset="2"/>
              <a:buChar char="§"/>
            </a:pPr>
            <a:r>
              <a:rPr lang="en-GB" dirty="0">
                <a:latin typeface="Roboto" panose="02000000000000000000" pitchFamily="2" charset="0"/>
                <a:ea typeface="Roboto" panose="02000000000000000000" pitchFamily="2" charset="0"/>
                <a:cs typeface="Roboto" panose="02000000000000000000" pitchFamily="2" charset="0"/>
              </a:rPr>
              <a:t>The word “</a:t>
            </a:r>
            <a:r>
              <a:rPr lang="en-GB" b="1" dirty="0">
                <a:latin typeface="Roboto" panose="02000000000000000000" pitchFamily="2" charset="0"/>
                <a:ea typeface="Roboto" panose="02000000000000000000" pitchFamily="2" charset="0"/>
                <a:cs typeface="Roboto" panose="02000000000000000000" pitchFamily="2" charset="0"/>
              </a:rPr>
              <a:t>asynchronous</a:t>
            </a:r>
            <a:r>
              <a:rPr lang="en-GB" dirty="0">
                <a:latin typeface="Roboto" panose="02000000000000000000" pitchFamily="2" charset="0"/>
                <a:ea typeface="Roboto" panose="02000000000000000000" pitchFamily="2" charset="0"/>
                <a:cs typeface="Roboto" panose="02000000000000000000" pitchFamily="2" charset="0"/>
              </a:rPr>
              <a:t>” means that </a:t>
            </a:r>
            <a:endParaRPr lang="en-GB" dirty="0" smtClean="0">
              <a:latin typeface="Roboto" panose="02000000000000000000" pitchFamily="2" charset="0"/>
              <a:ea typeface="Roboto" panose="02000000000000000000" pitchFamily="2" charset="0"/>
              <a:cs typeface="Roboto" panose="02000000000000000000" pitchFamily="2" charset="0"/>
            </a:endParaRPr>
          </a:p>
          <a:p>
            <a:pPr marL="742950" lvl="1" indent="-285750">
              <a:lnSpc>
                <a:spcPct val="90000"/>
              </a:lnSpc>
              <a:buClr>
                <a:srgbClr val="3891A7"/>
              </a:buClr>
              <a:buFont typeface="Wingdings" panose="05000000000000000000" pitchFamily="2" charset="2"/>
              <a:buChar char="§"/>
            </a:pPr>
            <a:r>
              <a:rPr lang="en-GB" dirty="0" smtClean="0">
                <a:latin typeface="Roboto" panose="02000000000000000000" pitchFamily="2" charset="0"/>
                <a:ea typeface="Roboto" panose="02000000000000000000" pitchFamily="2" charset="0"/>
                <a:cs typeface="Roboto" panose="02000000000000000000" pitchFamily="2" charset="0"/>
              </a:rPr>
              <a:t>the </a:t>
            </a:r>
            <a:r>
              <a:rPr lang="en-GB" dirty="0">
                <a:latin typeface="Roboto" panose="02000000000000000000" pitchFamily="2" charset="0"/>
                <a:ea typeface="Roboto" panose="02000000000000000000" pitchFamily="2" charset="0"/>
                <a:cs typeface="Roboto" panose="02000000000000000000" pitchFamily="2" charset="0"/>
              </a:rPr>
              <a:t>user isn’t </a:t>
            </a:r>
            <a:r>
              <a:rPr lang="en-GB" b="1" i="1" dirty="0">
                <a:latin typeface="Roboto" panose="02000000000000000000" pitchFamily="2" charset="0"/>
                <a:ea typeface="Roboto" panose="02000000000000000000" pitchFamily="2" charset="0"/>
                <a:cs typeface="Roboto" panose="02000000000000000000" pitchFamily="2" charset="0"/>
              </a:rPr>
              <a:t>left waiting for the server </a:t>
            </a:r>
            <a:r>
              <a:rPr lang="en-GB" b="1" i="1" dirty="0" smtClean="0">
                <a:latin typeface="Roboto" panose="02000000000000000000" pitchFamily="2" charset="0"/>
                <a:ea typeface="Roboto" panose="02000000000000000000" pitchFamily="2" charset="0"/>
                <a:cs typeface="Roboto" panose="02000000000000000000" pitchFamily="2" charset="0"/>
              </a:rPr>
              <a:t>the respond </a:t>
            </a:r>
            <a:r>
              <a:rPr lang="en-GB" b="1" i="1" dirty="0">
                <a:latin typeface="Roboto" panose="02000000000000000000" pitchFamily="2" charset="0"/>
                <a:ea typeface="Roboto" panose="02000000000000000000" pitchFamily="2" charset="0"/>
                <a:cs typeface="Roboto" panose="02000000000000000000" pitchFamily="2" charset="0"/>
              </a:rPr>
              <a:t>to a request</a:t>
            </a:r>
            <a:r>
              <a:rPr lang="en-GB" dirty="0">
                <a:latin typeface="Roboto" panose="02000000000000000000" pitchFamily="2" charset="0"/>
                <a:ea typeface="Roboto" panose="02000000000000000000" pitchFamily="2" charset="0"/>
                <a:cs typeface="Roboto" panose="02000000000000000000" pitchFamily="2" charset="0"/>
              </a:rPr>
              <a:t>, </a:t>
            </a:r>
            <a:endParaRPr lang="en-GB" dirty="0" smtClean="0">
              <a:latin typeface="Roboto" panose="02000000000000000000" pitchFamily="2" charset="0"/>
              <a:ea typeface="Roboto" panose="02000000000000000000" pitchFamily="2" charset="0"/>
              <a:cs typeface="Roboto" panose="02000000000000000000" pitchFamily="2" charset="0"/>
            </a:endParaRPr>
          </a:p>
          <a:p>
            <a:pPr marL="742950" lvl="1" indent="-285750">
              <a:lnSpc>
                <a:spcPct val="90000"/>
              </a:lnSpc>
              <a:buClr>
                <a:srgbClr val="3891A7"/>
              </a:buClr>
              <a:buFont typeface="Wingdings" panose="05000000000000000000" pitchFamily="2" charset="2"/>
              <a:buChar char="§"/>
            </a:pPr>
            <a:r>
              <a:rPr lang="en-GB" dirty="0" smtClean="0">
                <a:latin typeface="Roboto" panose="02000000000000000000" pitchFamily="2" charset="0"/>
                <a:ea typeface="Roboto" panose="02000000000000000000" pitchFamily="2" charset="0"/>
                <a:cs typeface="Roboto" panose="02000000000000000000" pitchFamily="2" charset="0"/>
              </a:rPr>
              <a:t>but </a:t>
            </a:r>
            <a:r>
              <a:rPr lang="en-GB" dirty="0">
                <a:latin typeface="Roboto" panose="02000000000000000000" pitchFamily="2" charset="0"/>
                <a:ea typeface="Roboto" panose="02000000000000000000" pitchFamily="2" charset="0"/>
                <a:cs typeface="Roboto" panose="02000000000000000000" pitchFamily="2" charset="0"/>
              </a:rPr>
              <a:t>can </a:t>
            </a:r>
            <a:r>
              <a:rPr lang="en-GB" b="1" i="1" dirty="0">
                <a:latin typeface="Roboto" panose="02000000000000000000" pitchFamily="2" charset="0"/>
                <a:ea typeface="Roboto" panose="02000000000000000000" pitchFamily="2" charset="0"/>
                <a:cs typeface="Roboto" panose="02000000000000000000" pitchFamily="2" charset="0"/>
              </a:rPr>
              <a:t>continue using the web page</a:t>
            </a:r>
            <a:r>
              <a:rPr lang="en-GB" dirty="0">
                <a:latin typeface="Roboto" panose="02000000000000000000" pitchFamily="2" charset="0"/>
                <a:ea typeface="Roboto" panose="02000000000000000000" pitchFamily="2" charset="0"/>
                <a:cs typeface="Roboto" panose="02000000000000000000" pitchFamily="2" charset="0"/>
              </a:rPr>
              <a:t>.</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01020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1143000"/>
          </a:xfrm>
        </p:spPr>
        <p:txBody>
          <a:bodyPr/>
          <a:lstStyle/>
          <a:p>
            <a:pPr eaLnBrk="1" hangingPunct="1"/>
            <a:r>
              <a:rPr lang="en-GB" dirty="0" smtClean="0"/>
              <a:t>Ajax method</a:t>
            </a:r>
            <a:endParaRPr lang="en-GB" dirty="0"/>
          </a:p>
        </p:txBody>
      </p:sp>
      <p:sp>
        <p:nvSpPr>
          <p:cNvPr id="6147" name="Rectangle 3"/>
          <p:cNvSpPr>
            <a:spLocks noGrp="1" noChangeArrowheads="1"/>
          </p:cNvSpPr>
          <p:nvPr>
            <p:ph type="body" idx="1"/>
          </p:nvPr>
        </p:nvSpPr>
        <p:spPr>
          <a:xfrm>
            <a:off x="457200" y="990600"/>
            <a:ext cx="8229600" cy="5715000"/>
          </a:xfrm>
        </p:spPr>
        <p:txBody>
          <a:bodyPr/>
          <a:lstStyle/>
          <a:p>
            <a:pPr marL="228600" indent="-228600" eaLnBrk="1" hangingPunct="1">
              <a:lnSpc>
                <a:spcPct val="90000"/>
              </a:lnSpc>
            </a:pPr>
            <a:r>
              <a:rPr lang="en-GB" sz="2000" dirty="0" smtClean="0">
                <a:latin typeface="Roboto" panose="02000000000000000000" pitchFamily="2" charset="0"/>
                <a:ea typeface="Roboto" panose="02000000000000000000" pitchFamily="2" charset="0"/>
                <a:cs typeface="Roboto" panose="02000000000000000000" pitchFamily="2" charset="0"/>
              </a:rPr>
              <a:t>The typical method for using Ajax is the following:</a:t>
            </a:r>
          </a:p>
          <a:p>
            <a:pPr marL="609600" indent="-381000" eaLnBrk="1" hangingPunct="1">
              <a:lnSpc>
                <a:spcPct val="90000"/>
              </a:lnSpc>
              <a:spcAft>
                <a:spcPts val="600"/>
              </a:spcAft>
              <a:buClrTx/>
              <a:buSzPct val="100000"/>
              <a:buFont typeface="+mj-lt"/>
              <a:buAutoNum type="arabicParenR"/>
            </a:pPr>
            <a:r>
              <a:rPr lang="en-GB" sz="2000" dirty="0" smtClean="0">
                <a:latin typeface="Roboto" panose="02000000000000000000" pitchFamily="2" charset="0"/>
                <a:ea typeface="Roboto" panose="02000000000000000000" pitchFamily="2" charset="0"/>
                <a:cs typeface="Roboto" panose="02000000000000000000" pitchFamily="2" charset="0"/>
              </a:rPr>
              <a:t>A JavaScript </a:t>
            </a:r>
            <a:r>
              <a:rPr lang="en-GB" sz="2000" b="1" dirty="0" smtClean="0">
                <a:latin typeface="Roboto" panose="02000000000000000000" pitchFamily="2" charset="0"/>
                <a:ea typeface="Roboto" panose="02000000000000000000" pitchFamily="2" charset="0"/>
                <a:cs typeface="Roboto" panose="02000000000000000000" pitchFamily="2" charset="0"/>
              </a:rPr>
              <a:t>creates an </a:t>
            </a:r>
            <a:r>
              <a:rPr lang="en-GB" sz="1800" b="1" dirty="0" err="1" smtClean="0">
                <a:latin typeface="Roboto" panose="02000000000000000000" pitchFamily="2" charset="0"/>
                <a:ea typeface="Roboto" panose="02000000000000000000" pitchFamily="2" charset="0"/>
                <a:cs typeface="Roboto" panose="02000000000000000000" pitchFamily="2" charset="0"/>
              </a:rPr>
              <a:t>XMLHttpRequest</a:t>
            </a:r>
            <a:r>
              <a:rPr lang="en-GB" sz="2000" b="1" dirty="0" smtClean="0">
                <a:latin typeface="Roboto" panose="02000000000000000000" pitchFamily="2" charset="0"/>
                <a:ea typeface="Roboto" panose="02000000000000000000" pitchFamily="2" charset="0"/>
                <a:cs typeface="Roboto" panose="02000000000000000000" pitchFamily="2" charset="0"/>
              </a:rPr>
              <a:t> object</a:t>
            </a:r>
            <a:r>
              <a:rPr lang="en-GB" sz="2000" dirty="0" smtClean="0">
                <a:latin typeface="Roboto" panose="02000000000000000000" pitchFamily="2" charset="0"/>
                <a:ea typeface="Roboto" panose="02000000000000000000" pitchFamily="2" charset="0"/>
                <a:cs typeface="Roboto" panose="02000000000000000000" pitchFamily="2" charset="0"/>
              </a:rPr>
              <a:t>, initializes it with  relevant information as necessary, and sends it to the  server.  </a:t>
            </a:r>
          </a:p>
          <a:p>
            <a:pPr marL="788988" lvl="1" indent="-285750" eaLnBrk="1" hangingPunct="1">
              <a:lnSpc>
                <a:spcPct val="90000"/>
              </a:lnSpc>
              <a:spcAft>
                <a:spcPts val="600"/>
              </a:spcAft>
              <a:buClrTx/>
              <a:buSzPct val="100000"/>
            </a:pPr>
            <a:r>
              <a:rPr lang="en-GB" sz="1800" dirty="0" smtClean="0">
                <a:latin typeface="Roboto" panose="02000000000000000000" pitchFamily="2" charset="0"/>
                <a:ea typeface="Roboto" panose="02000000000000000000" pitchFamily="2" charset="0"/>
                <a:cs typeface="Roboto" panose="02000000000000000000" pitchFamily="2" charset="0"/>
              </a:rPr>
              <a:t>The script (or web page) can continue after sending it to the server.       </a:t>
            </a:r>
          </a:p>
          <a:p>
            <a:pPr marL="609600" indent="-381000" eaLnBrk="1" hangingPunct="1">
              <a:lnSpc>
                <a:spcPct val="90000"/>
              </a:lnSpc>
              <a:spcAft>
                <a:spcPts val="600"/>
              </a:spcAft>
              <a:buClrTx/>
              <a:buSzPct val="100000"/>
              <a:buFont typeface="+mj-lt"/>
              <a:buAutoNum type="arabicParenR"/>
            </a:pPr>
            <a:r>
              <a:rPr lang="en-GB" sz="2000" dirty="0" smtClean="0">
                <a:latin typeface="Roboto" panose="02000000000000000000" pitchFamily="2" charset="0"/>
                <a:ea typeface="Roboto" panose="02000000000000000000" pitchFamily="2" charset="0"/>
                <a:cs typeface="Roboto" panose="02000000000000000000" pitchFamily="2" charset="0"/>
              </a:rPr>
              <a:t>The </a:t>
            </a:r>
            <a:r>
              <a:rPr lang="en-GB" sz="2000" b="1" dirty="0" smtClean="0">
                <a:latin typeface="Roboto" panose="02000000000000000000" pitchFamily="2" charset="0"/>
                <a:ea typeface="Roboto" panose="02000000000000000000" pitchFamily="2" charset="0"/>
                <a:cs typeface="Roboto" panose="02000000000000000000" pitchFamily="2" charset="0"/>
              </a:rPr>
              <a:t>server responds</a:t>
            </a:r>
            <a:r>
              <a:rPr lang="en-GB" sz="2000" dirty="0" smtClean="0">
                <a:latin typeface="Roboto" panose="02000000000000000000" pitchFamily="2" charset="0"/>
                <a:ea typeface="Roboto" panose="02000000000000000000" pitchFamily="2" charset="0"/>
                <a:cs typeface="Roboto" panose="02000000000000000000" pitchFamily="2" charset="0"/>
              </a:rPr>
              <a:t> by sending the contents of a file or the output of a server side program (written, for example, in PHP).  </a:t>
            </a:r>
          </a:p>
          <a:p>
            <a:pPr marL="609600" indent="-381000" eaLnBrk="1" hangingPunct="1">
              <a:lnSpc>
                <a:spcPct val="90000"/>
              </a:lnSpc>
              <a:spcAft>
                <a:spcPts val="600"/>
              </a:spcAft>
              <a:buClrTx/>
              <a:buSzPct val="100000"/>
              <a:buFont typeface="+mj-lt"/>
              <a:buAutoNum type="arabicParenR"/>
            </a:pPr>
            <a:r>
              <a:rPr lang="en-GB" sz="2000" dirty="0" smtClean="0">
                <a:latin typeface="Roboto" panose="02000000000000000000" pitchFamily="2" charset="0"/>
                <a:ea typeface="Roboto" panose="02000000000000000000" pitchFamily="2" charset="0"/>
                <a:cs typeface="Roboto" panose="02000000000000000000" pitchFamily="2" charset="0"/>
              </a:rPr>
              <a:t>When the response arrives from the server, a JavaScript function is triggered to </a:t>
            </a:r>
            <a:r>
              <a:rPr lang="en-GB" sz="2000" b="1" dirty="0" smtClean="0">
                <a:latin typeface="Roboto" panose="02000000000000000000" pitchFamily="2" charset="0"/>
                <a:ea typeface="Roboto" panose="02000000000000000000" pitchFamily="2" charset="0"/>
                <a:cs typeface="Roboto" panose="02000000000000000000" pitchFamily="2" charset="0"/>
              </a:rPr>
              <a:t>act on the data</a:t>
            </a:r>
            <a:r>
              <a:rPr lang="en-GB" sz="2000" dirty="0" smtClean="0">
                <a:latin typeface="Roboto" panose="02000000000000000000" pitchFamily="2" charset="0"/>
                <a:ea typeface="Roboto" panose="02000000000000000000" pitchFamily="2" charset="0"/>
                <a:cs typeface="Roboto" panose="02000000000000000000" pitchFamily="2" charset="0"/>
              </a:rPr>
              <a:t> supplied by the server.  </a:t>
            </a:r>
          </a:p>
          <a:p>
            <a:pPr marL="609600" indent="-381000" eaLnBrk="1" hangingPunct="1">
              <a:lnSpc>
                <a:spcPct val="90000"/>
              </a:lnSpc>
              <a:spcAft>
                <a:spcPts val="600"/>
              </a:spcAft>
              <a:buClrTx/>
              <a:buSzPct val="100000"/>
              <a:buFont typeface="+mj-lt"/>
              <a:buAutoNum type="arabicParenR"/>
            </a:pPr>
            <a:r>
              <a:rPr lang="en-GB" sz="2000" dirty="0" smtClean="0">
                <a:latin typeface="Roboto" panose="02000000000000000000" pitchFamily="2" charset="0"/>
                <a:ea typeface="Roboto" panose="02000000000000000000" pitchFamily="2" charset="0"/>
                <a:cs typeface="Roboto" panose="02000000000000000000" pitchFamily="2" charset="0"/>
              </a:rPr>
              <a:t>This JavaScript response function typically </a:t>
            </a:r>
            <a:r>
              <a:rPr lang="en-GB" sz="2000" b="1" dirty="0" smtClean="0">
                <a:latin typeface="Roboto" panose="02000000000000000000" pitchFamily="2" charset="0"/>
                <a:ea typeface="Roboto" panose="02000000000000000000" pitchFamily="2" charset="0"/>
                <a:cs typeface="Roboto" panose="02000000000000000000" pitchFamily="2" charset="0"/>
              </a:rPr>
              <a:t>refreshes the display using the DOM</a:t>
            </a:r>
            <a:r>
              <a:rPr lang="en-GB" sz="2000" dirty="0" smtClean="0">
                <a:latin typeface="Roboto" panose="02000000000000000000" pitchFamily="2" charset="0"/>
                <a:ea typeface="Roboto" panose="02000000000000000000" pitchFamily="2" charset="0"/>
                <a:cs typeface="Roboto" panose="02000000000000000000" pitchFamily="2" charset="0"/>
              </a:rPr>
              <a:t>, avoiding the requirement to reload or refresh the entire page.  </a:t>
            </a:r>
          </a:p>
        </p:txBody>
      </p:sp>
    </p:spTree>
    <p:extLst>
      <p:ext uri="{BB962C8B-B14F-4D97-AF65-F5344CB8AC3E}">
        <p14:creationId xmlns:p14="http://schemas.microsoft.com/office/powerpoint/2010/main" val="1314437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The Back End</a:t>
            </a:r>
          </a:p>
        </p:txBody>
      </p:sp>
      <p:sp>
        <p:nvSpPr>
          <p:cNvPr id="7171" name="Rectangle 3"/>
          <p:cNvSpPr>
            <a:spLocks noGrp="1" noChangeArrowheads="1"/>
          </p:cNvSpPr>
          <p:nvPr>
            <p:ph type="body" idx="1"/>
          </p:nvPr>
        </p:nvSpPr>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The part of the Ajax application that resides on the web server is referred to as the </a:t>
            </a:r>
            <a:r>
              <a:rPr lang="en-GB" sz="1800" b="1" dirty="0" smtClean="0">
                <a:latin typeface="Roboto" panose="02000000000000000000" pitchFamily="2" charset="0"/>
                <a:ea typeface="Roboto" panose="02000000000000000000" pitchFamily="2" charset="0"/>
                <a:cs typeface="Roboto" panose="02000000000000000000" pitchFamily="2" charset="0"/>
              </a:rPr>
              <a:t>“back end”</a:t>
            </a:r>
            <a:r>
              <a:rPr lang="en-GB" sz="1800" dirty="0" smtClean="0">
                <a:latin typeface="Roboto" panose="02000000000000000000" pitchFamily="2" charset="0"/>
                <a:ea typeface="Roboto" panose="02000000000000000000" pitchFamily="2" charset="0"/>
                <a:cs typeface="Roboto" panose="02000000000000000000" pitchFamily="2" charset="0"/>
              </a:rPr>
              <a:t>.  </a:t>
            </a:r>
          </a:p>
          <a:p>
            <a:pPr lvl="1" eaLnBrk="1" hangingPunct="1"/>
            <a:r>
              <a:rPr lang="en-GB" dirty="0" smtClean="0">
                <a:latin typeface="Roboto" panose="02000000000000000000" pitchFamily="2" charset="0"/>
                <a:ea typeface="Roboto" panose="02000000000000000000" pitchFamily="2" charset="0"/>
                <a:cs typeface="Roboto" panose="02000000000000000000" pitchFamily="2" charset="0"/>
              </a:rPr>
              <a:t>could </a:t>
            </a:r>
            <a:r>
              <a:rPr lang="en-GB" dirty="0" smtClean="0">
                <a:latin typeface="Roboto" panose="02000000000000000000" pitchFamily="2" charset="0"/>
                <a:ea typeface="Roboto" panose="02000000000000000000" pitchFamily="2" charset="0"/>
                <a:cs typeface="Roboto" panose="02000000000000000000" pitchFamily="2" charset="0"/>
              </a:rPr>
              <a:t>be simply </a:t>
            </a:r>
            <a:r>
              <a:rPr lang="en-GB" b="1" i="1" dirty="0" smtClean="0">
                <a:latin typeface="Roboto" panose="02000000000000000000" pitchFamily="2" charset="0"/>
                <a:ea typeface="Roboto" panose="02000000000000000000" pitchFamily="2" charset="0"/>
                <a:cs typeface="Roboto" panose="02000000000000000000" pitchFamily="2" charset="0"/>
              </a:rPr>
              <a:t>a file</a:t>
            </a:r>
            <a:r>
              <a:rPr lang="en-GB" dirty="0" smtClean="0">
                <a:latin typeface="Roboto" panose="02000000000000000000" pitchFamily="2" charset="0"/>
                <a:ea typeface="Roboto" panose="02000000000000000000" pitchFamily="2" charset="0"/>
                <a:cs typeface="Roboto" panose="02000000000000000000" pitchFamily="2" charset="0"/>
              </a:rPr>
              <a:t> that the server </a:t>
            </a:r>
            <a:r>
              <a:rPr lang="en-GB" i="1" dirty="0" smtClean="0">
                <a:latin typeface="Roboto" panose="02000000000000000000" pitchFamily="2" charset="0"/>
                <a:ea typeface="Roboto" panose="02000000000000000000" pitchFamily="2" charset="0"/>
                <a:cs typeface="Roboto" panose="02000000000000000000" pitchFamily="2" charset="0"/>
              </a:rPr>
              <a:t>passes back </a:t>
            </a:r>
            <a:r>
              <a:rPr lang="en-GB" dirty="0" smtClean="0">
                <a:latin typeface="Roboto" panose="02000000000000000000" pitchFamily="2" charset="0"/>
                <a:ea typeface="Roboto" panose="02000000000000000000" pitchFamily="2" charset="0"/>
                <a:cs typeface="Roboto" panose="02000000000000000000" pitchFamily="2" charset="0"/>
              </a:rPr>
              <a:t>to the client, which is then displayed for the user.  </a:t>
            </a:r>
          </a:p>
          <a:p>
            <a:pPr lvl="1" eaLnBrk="1" hangingPunct="1"/>
            <a:r>
              <a:rPr lang="en-GB" dirty="0" smtClean="0">
                <a:latin typeface="Roboto" panose="02000000000000000000" pitchFamily="2" charset="0"/>
                <a:ea typeface="Roboto" panose="02000000000000000000" pitchFamily="2" charset="0"/>
                <a:cs typeface="Roboto" panose="02000000000000000000" pitchFamily="2" charset="0"/>
              </a:rPr>
              <a:t>could </a:t>
            </a:r>
            <a:r>
              <a:rPr lang="en-GB" dirty="0" smtClean="0">
                <a:latin typeface="Roboto" panose="02000000000000000000" pitchFamily="2" charset="0"/>
                <a:ea typeface="Roboto" panose="02000000000000000000" pitchFamily="2" charset="0"/>
                <a:cs typeface="Roboto" panose="02000000000000000000" pitchFamily="2" charset="0"/>
              </a:rPr>
              <a:t>be a </a:t>
            </a:r>
            <a:r>
              <a:rPr lang="en-GB" b="1" i="1" dirty="0" smtClean="0">
                <a:latin typeface="Roboto" panose="02000000000000000000" pitchFamily="2" charset="0"/>
                <a:ea typeface="Roboto" panose="02000000000000000000" pitchFamily="2" charset="0"/>
                <a:cs typeface="Roboto" panose="02000000000000000000" pitchFamily="2" charset="0"/>
              </a:rPr>
              <a:t>program</a:t>
            </a:r>
            <a:r>
              <a:rPr lang="en-GB" dirty="0" smtClean="0">
                <a:latin typeface="Roboto" panose="02000000000000000000" pitchFamily="2" charset="0"/>
                <a:ea typeface="Roboto" panose="02000000000000000000" pitchFamily="2" charset="0"/>
                <a:cs typeface="Roboto" panose="02000000000000000000" pitchFamily="2" charset="0"/>
              </a:rPr>
              <a:t>, written in PHP, Perl, Ruby, Python, C, or some other language that performs an operation and </a:t>
            </a:r>
            <a:r>
              <a:rPr lang="en-GB" i="1" dirty="0" smtClean="0">
                <a:latin typeface="Roboto" panose="02000000000000000000" pitchFamily="2" charset="0"/>
                <a:ea typeface="Roboto" panose="02000000000000000000" pitchFamily="2" charset="0"/>
                <a:cs typeface="Roboto" panose="02000000000000000000" pitchFamily="2" charset="0"/>
              </a:rPr>
              <a:t>sends results back </a:t>
            </a:r>
            <a:r>
              <a:rPr lang="en-GB" dirty="0" smtClean="0">
                <a:latin typeface="Roboto" panose="02000000000000000000" pitchFamily="2" charset="0"/>
                <a:ea typeface="Roboto" panose="02000000000000000000" pitchFamily="2" charset="0"/>
                <a:cs typeface="Roboto" panose="02000000000000000000" pitchFamily="2" charset="0"/>
              </a:rPr>
              <a:t>to the client browser.  </a:t>
            </a:r>
          </a:p>
          <a:p>
            <a:pPr eaLnBrk="1" hangingPunct="1"/>
            <a:endParaRPr lang="en-GB" sz="20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2000" dirty="0" smtClean="0">
                <a:latin typeface="Roboto" panose="02000000000000000000" pitchFamily="2" charset="0"/>
                <a:ea typeface="Roboto" panose="02000000000000000000" pitchFamily="2" charset="0"/>
                <a:cs typeface="Roboto" panose="02000000000000000000" pitchFamily="2" charset="0"/>
              </a:rPr>
              <a:t>An </a:t>
            </a:r>
            <a:r>
              <a:rPr lang="en-GB" sz="1800" dirty="0" err="1" smtClean="0">
                <a:latin typeface="Roboto" panose="02000000000000000000" pitchFamily="2" charset="0"/>
                <a:ea typeface="Roboto" panose="02000000000000000000" pitchFamily="2" charset="0"/>
                <a:cs typeface="Roboto" panose="02000000000000000000" pitchFamily="2" charset="0"/>
              </a:rPr>
              <a:t>XMLHttpRequest</a:t>
            </a:r>
            <a:r>
              <a:rPr lang="en-GB" sz="2000" dirty="0" smtClean="0">
                <a:latin typeface="Roboto" panose="02000000000000000000" pitchFamily="2" charset="0"/>
                <a:ea typeface="Roboto" panose="02000000000000000000" pitchFamily="2" charset="0"/>
                <a:cs typeface="Roboto" panose="02000000000000000000" pitchFamily="2" charset="0"/>
              </a:rPr>
              <a:t> object can send information </a:t>
            </a:r>
            <a:endParaRPr lang="en-GB" sz="20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dirty="0" smtClean="0">
                <a:latin typeface="Roboto" panose="02000000000000000000" pitchFamily="2" charset="0"/>
                <a:ea typeface="Roboto" panose="02000000000000000000" pitchFamily="2" charset="0"/>
                <a:cs typeface="Roboto" panose="02000000000000000000" pitchFamily="2" charset="0"/>
              </a:rPr>
              <a:t>using </a:t>
            </a:r>
            <a:r>
              <a:rPr lang="en-GB" dirty="0" smtClean="0">
                <a:latin typeface="Roboto" panose="02000000000000000000" pitchFamily="2" charset="0"/>
                <a:ea typeface="Roboto" panose="02000000000000000000" pitchFamily="2" charset="0"/>
                <a:cs typeface="Roboto" panose="02000000000000000000" pitchFamily="2" charset="0"/>
              </a:rPr>
              <a:t>the GET and POST methods to the server </a:t>
            </a:r>
            <a:r>
              <a:rPr lang="en-US" dirty="0">
                <a:latin typeface="Roboto" panose="02000000000000000000" pitchFamily="2" charset="0"/>
                <a:ea typeface="Roboto" panose="02000000000000000000" pitchFamily="2" charset="0"/>
                <a:cs typeface="Roboto" panose="02000000000000000000" pitchFamily="2" charset="0"/>
              </a:rPr>
              <a:t>(</a:t>
            </a:r>
            <a:r>
              <a:rPr lang="en-GB" dirty="0" smtClean="0">
                <a:latin typeface="Roboto" panose="02000000000000000000" pitchFamily="2" charset="0"/>
                <a:ea typeface="Roboto" panose="02000000000000000000" pitchFamily="2" charset="0"/>
                <a:cs typeface="Roboto" panose="02000000000000000000" pitchFamily="2" charset="0"/>
              </a:rPr>
              <a:t>same an </a:t>
            </a:r>
            <a:r>
              <a:rPr lang="en-GB" dirty="0" smtClean="0">
                <a:latin typeface="Roboto" panose="02000000000000000000" pitchFamily="2" charset="0"/>
                <a:ea typeface="Roboto" panose="02000000000000000000" pitchFamily="2" charset="0"/>
                <a:cs typeface="Roboto" panose="02000000000000000000" pitchFamily="2" charset="0"/>
              </a:rPr>
              <a:t>HTML form </a:t>
            </a:r>
            <a:r>
              <a:rPr lang="en-GB" dirty="0" smtClean="0">
                <a:latin typeface="Roboto" panose="02000000000000000000" pitchFamily="2" charset="0"/>
                <a:ea typeface="Roboto" panose="02000000000000000000" pitchFamily="2" charset="0"/>
                <a:cs typeface="Roboto" panose="02000000000000000000" pitchFamily="2" charset="0"/>
              </a:rPr>
              <a:t>does)</a:t>
            </a:r>
          </a:p>
          <a:p>
            <a:pPr lvl="2" eaLnBrk="1" hangingPunct="1"/>
            <a:r>
              <a:rPr lang="en-GB" dirty="0" smtClean="0">
                <a:latin typeface="Roboto" panose="02000000000000000000" pitchFamily="2" charset="0"/>
                <a:ea typeface="Roboto" panose="02000000000000000000" pitchFamily="2" charset="0"/>
                <a:cs typeface="Roboto" panose="02000000000000000000" pitchFamily="2" charset="0"/>
              </a:rPr>
              <a:t>parameter=value&amp;parameter1=value1</a:t>
            </a:r>
            <a:endParaRPr lang="en-GB"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dirty="0" smtClean="0">
                <a:latin typeface="Roboto" panose="02000000000000000000" pitchFamily="2" charset="0"/>
                <a:ea typeface="Roboto" panose="02000000000000000000" pitchFamily="2" charset="0"/>
                <a:cs typeface="Roboto" panose="02000000000000000000" pitchFamily="2" charset="0"/>
              </a:rPr>
              <a:t>GET </a:t>
            </a:r>
            <a:r>
              <a:rPr lang="en-GB" dirty="0" smtClean="0">
                <a:latin typeface="Roboto" panose="02000000000000000000" pitchFamily="2" charset="0"/>
                <a:ea typeface="Roboto" panose="02000000000000000000" pitchFamily="2" charset="0"/>
                <a:cs typeface="Roboto" panose="02000000000000000000" pitchFamily="2" charset="0"/>
              </a:rPr>
              <a:t>request encodes the information inside of the </a:t>
            </a:r>
            <a:r>
              <a:rPr lang="en-GB" dirty="0" smtClean="0">
                <a:latin typeface="Roboto" panose="02000000000000000000" pitchFamily="2" charset="0"/>
                <a:ea typeface="Roboto" panose="02000000000000000000" pitchFamily="2" charset="0"/>
                <a:cs typeface="Roboto" panose="02000000000000000000" pitchFamily="2" charset="0"/>
              </a:rPr>
              <a:t>URL, </a:t>
            </a:r>
          </a:p>
          <a:p>
            <a:pPr lvl="1" eaLnBrk="1" hangingPunct="1"/>
            <a:r>
              <a:rPr lang="en-GB" dirty="0" smtClean="0">
                <a:latin typeface="Roboto" panose="02000000000000000000" pitchFamily="2" charset="0"/>
                <a:ea typeface="Roboto" panose="02000000000000000000" pitchFamily="2" charset="0"/>
                <a:cs typeface="Roboto" panose="02000000000000000000" pitchFamily="2" charset="0"/>
              </a:rPr>
              <a:t>while </a:t>
            </a:r>
            <a:r>
              <a:rPr lang="en-GB" dirty="0" smtClean="0">
                <a:latin typeface="Roboto" panose="02000000000000000000" pitchFamily="2" charset="0"/>
                <a:ea typeface="Roboto" panose="02000000000000000000" pitchFamily="2" charset="0"/>
                <a:cs typeface="Roboto" panose="02000000000000000000" pitchFamily="2" charset="0"/>
              </a:rPr>
              <a:t>a POST request sends its data separately </a:t>
            </a:r>
            <a:endParaRPr lang="en-GB" dirty="0" smtClean="0">
              <a:latin typeface="Roboto" panose="02000000000000000000" pitchFamily="2" charset="0"/>
              <a:ea typeface="Roboto" panose="02000000000000000000" pitchFamily="2" charset="0"/>
              <a:cs typeface="Roboto" panose="02000000000000000000" pitchFamily="2" charset="0"/>
            </a:endParaRPr>
          </a:p>
          <a:p>
            <a:pPr lvl="2" eaLnBrk="1" hangingPunct="1"/>
            <a:r>
              <a:rPr lang="en-GB" dirty="0" smtClean="0">
                <a:latin typeface="Roboto" panose="02000000000000000000" pitchFamily="2" charset="0"/>
                <a:ea typeface="Roboto" panose="02000000000000000000" pitchFamily="2" charset="0"/>
                <a:cs typeface="Roboto" panose="02000000000000000000" pitchFamily="2" charset="0"/>
              </a:rPr>
              <a:t>and </a:t>
            </a:r>
            <a:r>
              <a:rPr lang="en-GB" dirty="0" smtClean="0">
                <a:latin typeface="Roboto" panose="02000000000000000000" pitchFamily="2" charset="0"/>
                <a:ea typeface="Roboto" panose="02000000000000000000" pitchFamily="2" charset="0"/>
                <a:cs typeface="Roboto" panose="02000000000000000000" pitchFamily="2" charset="0"/>
              </a:rPr>
              <a:t>can contain more information than a GET request </a:t>
            </a:r>
            <a:r>
              <a:rPr lang="en-GB" dirty="0" smtClean="0">
                <a:latin typeface="Roboto" panose="02000000000000000000" pitchFamily="2" charset="0"/>
                <a:ea typeface="Roboto" panose="02000000000000000000" pitchFamily="2" charset="0"/>
                <a:cs typeface="Roboto" panose="02000000000000000000" pitchFamily="2" charset="0"/>
              </a:rPr>
              <a:t>can  </a:t>
            </a:r>
            <a:endParaRPr lang="en-GB" dirty="0" smtClean="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13797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pPr eaLnBrk="1" hangingPunct="1"/>
            <a:r>
              <a:rPr lang="en-GB" dirty="0"/>
              <a:t>Writing an Ajax application</a:t>
            </a:r>
          </a:p>
        </p:txBody>
      </p:sp>
      <p:sp>
        <p:nvSpPr>
          <p:cNvPr id="8195" name="Rectangle 3"/>
          <p:cNvSpPr>
            <a:spLocks noGrp="1" noChangeArrowheads="1"/>
          </p:cNvSpPr>
          <p:nvPr>
            <p:ph type="body" idx="1"/>
          </p:nvPr>
        </p:nvSpPr>
        <p:spPr>
          <a:xfrm>
            <a:off x="457200" y="1066800"/>
            <a:ext cx="8229600" cy="5791200"/>
          </a:xfrm>
        </p:spPr>
        <p:txBody>
          <a:bodyPr/>
          <a:lstStyle/>
          <a:p>
            <a:pPr eaLnBrk="1" hangingPunct="1"/>
            <a:r>
              <a:rPr lang="en-GB" sz="1800" b="1" dirty="0" smtClean="0">
                <a:latin typeface="Roboto" panose="02000000000000000000" pitchFamily="2" charset="0"/>
                <a:ea typeface="Roboto" panose="02000000000000000000" pitchFamily="2" charset="0"/>
                <a:cs typeface="Roboto" panose="02000000000000000000" pitchFamily="2" charset="0"/>
              </a:rPr>
              <a:t>front end</a:t>
            </a:r>
            <a:r>
              <a:rPr lang="en-GB" sz="1800" dirty="0" smtClean="0">
                <a:latin typeface="Roboto" panose="02000000000000000000" pitchFamily="2" charset="0"/>
                <a:ea typeface="Roboto" panose="02000000000000000000" pitchFamily="2" charset="0"/>
                <a:cs typeface="Roboto" panose="02000000000000000000" pitchFamily="2" charset="0"/>
              </a:rPr>
              <a:t>, </a:t>
            </a:r>
            <a:r>
              <a:rPr lang="en-GB" sz="1800" dirty="0" smtClean="0">
                <a:latin typeface="Roboto" panose="02000000000000000000" pitchFamily="2" charset="0"/>
                <a:ea typeface="Roboto" panose="02000000000000000000" pitchFamily="2" charset="0"/>
                <a:cs typeface="Roboto" panose="02000000000000000000" pitchFamily="2" charset="0"/>
              </a:rPr>
              <a:t>the </a:t>
            </a:r>
            <a:r>
              <a:rPr lang="en-GB" sz="1800" dirty="0" smtClean="0">
                <a:latin typeface="Roboto" panose="02000000000000000000" pitchFamily="2" charset="0"/>
                <a:ea typeface="Roboto" panose="02000000000000000000" pitchFamily="2" charset="0"/>
                <a:cs typeface="Roboto" panose="02000000000000000000" pitchFamily="2" charset="0"/>
              </a:rPr>
              <a:t>application in </a:t>
            </a:r>
            <a:r>
              <a:rPr lang="en-GB" sz="1800" dirty="0" smtClean="0">
                <a:latin typeface="Roboto" panose="02000000000000000000" pitchFamily="2" charset="0"/>
                <a:ea typeface="Roboto" panose="02000000000000000000" pitchFamily="2" charset="0"/>
                <a:cs typeface="Roboto" panose="02000000000000000000" pitchFamily="2" charset="0"/>
              </a:rPr>
              <a:t>JavaScript, initiates </a:t>
            </a:r>
            <a:r>
              <a:rPr lang="en-GB" sz="1800" dirty="0" smtClean="0">
                <a:latin typeface="Roboto" panose="02000000000000000000" pitchFamily="2" charset="0"/>
                <a:ea typeface="Roboto" panose="02000000000000000000" pitchFamily="2" charset="0"/>
                <a:cs typeface="Roboto" panose="02000000000000000000" pitchFamily="2" charset="0"/>
              </a:rPr>
              <a:t>the </a:t>
            </a:r>
            <a:r>
              <a:rPr lang="en-GB" sz="1800" i="1" dirty="0" smtClean="0">
                <a:latin typeface="Roboto" panose="02000000000000000000" pitchFamily="2" charset="0"/>
                <a:ea typeface="Roboto" panose="02000000000000000000" pitchFamily="2" charset="0"/>
                <a:cs typeface="Roboto" panose="02000000000000000000" pitchFamily="2" charset="0"/>
              </a:rPr>
              <a:t>request</a:t>
            </a:r>
            <a:r>
              <a:rPr lang="en-GB" sz="1800" dirty="0" smtClean="0">
                <a:latin typeface="Roboto" panose="02000000000000000000" pitchFamily="2" charset="0"/>
                <a:ea typeface="Roboto" panose="02000000000000000000" pitchFamily="2" charset="0"/>
                <a:cs typeface="Roboto" panose="02000000000000000000" pitchFamily="2" charset="0"/>
              </a:rPr>
              <a:t>.  </a:t>
            </a:r>
          </a:p>
          <a:p>
            <a:pPr eaLnBrk="1" hangingPunct="1"/>
            <a:r>
              <a:rPr lang="en-GB" sz="1800" b="1" dirty="0" smtClean="0">
                <a:latin typeface="Roboto" panose="02000000000000000000" pitchFamily="2" charset="0"/>
                <a:ea typeface="Roboto" panose="02000000000000000000" pitchFamily="2" charset="0"/>
                <a:cs typeface="Roboto" panose="02000000000000000000" pitchFamily="2" charset="0"/>
              </a:rPr>
              <a:t>back end</a:t>
            </a:r>
            <a:r>
              <a:rPr lang="en-GB" sz="1800" dirty="0" smtClean="0">
                <a:latin typeface="Roboto" panose="02000000000000000000" pitchFamily="2" charset="0"/>
                <a:ea typeface="Roboto" panose="02000000000000000000" pitchFamily="2" charset="0"/>
                <a:cs typeface="Roboto" panose="02000000000000000000" pitchFamily="2" charset="0"/>
              </a:rPr>
              <a:t> - </a:t>
            </a:r>
            <a:r>
              <a:rPr lang="en-GB" sz="1800" dirty="0" smtClean="0">
                <a:latin typeface="Roboto" panose="02000000000000000000" pitchFamily="2" charset="0"/>
                <a:ea typeface="Roboto" panose="02000000000000000000" pitchFamily="2" charset="0"/>
                <a:cs typeface="Roboto" panose="02000000000000000000" pitchFamily="2" charset="0"/>
              </a:rPr>
              <a:t>processes the request and sends it’s </a:t>
            </a:r>
            <a:r>
              <a:rPr lang="en-GB" sz="1800" i="1" dirty="0" smtClean="0">
                <a:latin typeface="Roboto" panose="02000000000000000000" pitchFamily="2" charset="0"/>
                <a:ea typeface="Roboto" panose="02000000000000000000" pitchFamily="2" charset="0"/>
                <a:cs typeface="Roboto" panose="02000000000000000000" pitchFamily="2" charset="0"/>
              </a:rPr>
              <a:t>response</a:t>
            </a:r>
            <a:r>
              <a:rPr lang="en-GB" sz="1800" dirty="0" smtClean="0">
                <a:latin typeface="Roboto" panose="02000000000000000000" pitchFamily="2" charset="0"/>
                <a:ea typeface="Roboto" panose="02000000000000000000" pitchFamily="2" charset="0"/>
                <a:cs typeface="Roboto" panose="02000000000000000000" pitchFamily="2" charset="0"/>
              </a:rPr>
              <a:t> back to the client.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typically </a:t>
            </a:r>
            <a:r>
              <a:rPr lang="en-GB" sz="1600" b="1" dirty="0" smtClean="0">
                <a:latin typeface="Roboto" panose="02000000000000000000" pitchFamily="2" charset="0"/>
                <a:ea typeface="Roboto" panose="02000000000000000000" pitchFamily="2" charset="0"/>
                <a:cs typeface="Roboto" panose="02000000000000000000" pitchFamily="2" charset="0"/>
              </a:rPr>
              <a:t>a short program </a:t>
            </a:r>
            <a:r>
              <a:rPr lang="en-GB" sz="1600" dirty="0" smtClean="0">
                <a:latin typeface="Roboto" panose="02000000000000000000" pitchFamily="2" charset="0"/>
                <a:ea typeface="Roboto" panose="02000000000000000000" pitchFamily="2" charset="0"/>
                <a:cs typeface="Roboto" panose="02000000000000000000" pitchFamily="2" charset="0"/>
              </a:rPr>
              <a:t>we write for performing some dedicated task.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could </a:t>
            </a:r>
            <a:r>
              <a:rPr lang="en-GB" sz="1600" dirty="0" smtClean="0">
                <a:latin typeface="Roboto" panose="02000000000000000000" pitchFamily="2" charset="0"/>
                <a:ea typeface="Roboto" panose="02000000000000000000" pitchFamily="2" charset="0"/>
                <a:cs typeface="Roboto" panose="02000000000000000000" pitchFamily="2" charset="0"/>
              </a:rPr>
              <a:t>be scripted in any language that is capable of sending back communication to the browser, like PHP or Perl.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need </a:t>
            </a:r>
            <a:r>
              <a:rPr lang="en-GB" sz="1800" dirty="0" smtClean="0">
                <a:latin typeface="Roboto" panose="02000000000000000000" pitchFamily="2" charset="0"/>
                <a:ea typeface="Roboto" panose="02000000000000000000" pitchFamily="2" charset="0"/>
                <a:cs typeface="Roboto" panose="02000000000000000000" pitchFamily="2" charset="0"/>
              </a:rPr>
              <a:t>to write the JavaScript response function for </a:t>
            </a:r>
            <a:r>
              <a:rPr lang="en-GB" sz="1800" i="1" dirty="0" smtClean="0">
                <a:latin typeface="Roboto" panose="02000000000000000000" pitchFamily="2" charset="0"/>
                <a:ea typeface="Roboto" panose="02000000000000000000" pitchFamily="2" charset="0"/>
                <a:cs typeface="Roboto" panose="02000000000000000000" pitchFamily="2" charset="0"/>
              </a:rPr>
              <a:t>processing the response</a:t>
            </a:r>
            <a:r>
              <a:rPr lang="en-GB" sz="1800" dirty="0" smtClean="0">
                <a:latin typeface="Roboto" panose="02000000000000000000" pitchFamily="2" charset="0"/>
                <a:ea typeface="Roboto" panose="02000000000000000000" pitchFamily="2" charset="0"/>
                <a:cs typeface="Roboto" panose="02000000000000000000" pitchFamily="2" charset="0"/>
              </a:rPr>
              <a:t> and </a:t>
            </a:r>
            <a:r>
              <a:rPr lang="en-GB" sz="1800" i="1" dirty="0" smtClean="0">
                <a:latin typeface="Roboto" panose="02000000000000000000" pitchFamily="2" charset="0"/>
                <a:ea typeface="Roboto" panose="02000000000000000000" pitchFamily="2" charset="0"/>
                <a:cs typeface="Roboto" panose="02000000000000000000" pitchFamily="2" charset="0"/>
              </a:rPr>
              <a:t>displaying any results</a:t>
            </a:r>
            <a:r>
              <a:rPr lang="en-GB" sz="1800" dirty="0" smtClean="0">
                <a:latin typeface="Roboto" panose="02000000000000000000" pitchFamily="2" charset="0"/>
                <a:ea typeface="Roboto" panose="02000000000000000000" pitchFamily="2" charset="0"/>
                <a:cs typeface="Roboto" panose="02000000000000000000" pitchFamily="2" charset="0"/>
              </a:rPr>
              <a:t> (or alterations to the web page</a:t>
            </a:r>
            <a:r>
              <a:rPr lang="en-GB" sz="1800" dirty="0" smtClean="0">
                <a:latin typeface="Roboto" panose="02000000000000000000" pitchFamily="2" charset="0"/>
                <a:ea typeface="Roboto" panose="02000000000000000000" pitchFamily="2" charset="0"/>
                <a:cs typeface="Roboto" panose="02000000000000000000" pitchFamily="2" charset="0"/>
              </a:rPr>
              <a:t>).</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The “</a:t>
            </a:r>
            <a:r>
              <a:rPr lang="en-GB" sz="1800" b="1" dirty="0" smtClean="0">
                <a:latin typeface="Roboto" panose="02000000000000000000" pitchFamily="2" charset="0"/>
                <a:ea typeface="Roboto" panose="02000000000000000000" pitchFamily="2" charset="0"/>
                <a:cs typeface="Roboto" panose="02000000000000000000" pitchFamily="2" charset="0"/>
              </a:rPr>
              <a:t>x</a:t>
            </a:r>
            <a:r>
              <a:rPr lang="en-GB" sz="1800" dirty="0" smtClean="0">
                <a:latin typeface="Roboto" panose="02000000000000000000" pitchFamily="2" charset="0"/>
                <a:ea typeface="Roboto" panose="02000000000000000000" pitchFamily="2" charset="0"/>
                <a:cs typeface="Roboto" panose="02000000000000000000" pitchFamily="2" charset="0"/>
              </a:rPr>
              <a:t>” in Ajax stands for </a:t>
            </a:r>
            <a:r>
              <a:rPr lang="en-GB" sz="1800" b="1" dirty="0" smtClean="0">
                <a:latin typeface="Roboto" panose="02000000000000000000" pitchFamily="2" charset="0"/>
                <a:ea typeface="Roboto" panose="02000000000000000000" pitchFamily="2" charset="0"/>
                <a:cs typeface="Roboto" panose="02000000000000000000" pitchFamily="2" charset="0"/>
              </a:rPr>
              <a:t>XML</a:t>
            </a:r>
            <a:r>
              <a:rPr lang="en-GB" sz="1800" dirty="0" smtClean="0">
                <a:latin typeface="Roboto" panose="02000000000000000000" pitchFamily="2" charset="0"/>
                <a:ea typeface="Roboto" panose="02000000000000000000" pitchFamily="2" charset="0"/>
                <a:cs typeface="Roboto" panose="02000000000000000000" pitchFamily="2" charset="0"/>
              </a:rPr>
              <a:t>, the extensible </a:t>
            </a:r>
            <a:r>
              <a:rPr lang="en-GB" sz="1800" dirty="0" err="1" smtClean="0">
                <a:latin typeface="Roboto" panose="02000000000000000000" pitchFamily="2" charset="0"/>
                <a:ea typeface="Roboto" panose="02000000000000000000" pitchFamily="2" charset="0"/>
                <a:cs typeface="Roboto" panose="02000000000000000000" pitchFamily="2" charset="0"/>
              </a:rPr>
              <a:t>markup</a:t>
            </a:r>
            <a:r>
              <a:rPr lang="en-GB" sz="1800" dirty="0" smtClean="0">
                <a:latin typeface="Roboto" panose="02000000000000000000" pitchFamily="2" charset="0"/>
                <a:ea typeface="Roboto" panose="02000000000000000000" pitchFamily="2" charset="0"/>
                <a:cs typeface="Roboto" panose="02000000000000000000" pitchFamily="2" charset="0"/>
              </a:rPr>
              <a:t> language.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XML looks like HTML, which is no mistake as the latest versions of HTML are built upon XML.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The back end could send </a:t>
            </a:r>
            <a:r>
              <a:rPr lang="en-GB" sz="1600" b="1" dirty="0" smtClean="0">
                <a:latin typeface="Roboto" panose="02000000000000000000" pitchFamily="2" charset="0"/>
                <a:ea typeface="Roboto" panose="02000000000000000000" pitchFamily="2" charset="0"/>
                <a:cs typeface="Roboto" panose="02000000000000000000" pitchFamily="2" charset="0"/>
              </a:rPr>
              <a:t>data back in XML </a:t>
            </a:r>
            <a:r>
              <a:rPr lang="en-GB" sz="1600" dirty="0" smtClean="0">
                <a:latin typeface="Roboto" panose="02000000000000000000" pitchFamily="2" charset="0"/>
                <a:ea typeface="Roboto" panose="02000000000000000000" pitchFamily="2" charset="0"/>
                <a:cs typeface="Roboto" panose="02000000000000000000" pitchFamily="2" charset="0"/>
              </a:rPr>
              <a:t>format and the JavaScript response function can process it using built-in functions for working with XML.  </a:t>
            </a: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The back end could also send </a:t>
            </a:r>
            <a:r>
              <a:rPr lang="en-GB" sz="1600" b="1" dirty="0" smtClean="0">
                <a:latin typeface="Roboto" panose="02000000000000000000" pitchFamily="2" charset="0"/>
                <a:ea typeface="Roboto" panose="02000000000000000000" pitchFamily="2" charset="0"/>
                <a:cs typeface="Roboto" panose="02000000000000000000" pitchFamily="2" charset="0"/>
              </a:rPr>
              <a:t>plain text, HTML, or even data </a:t>
            </a:r>
            <a:r>
              <a:rPr lang="en-US" sz="1600" b="1" dirty="0" smtClean="0">
                <a:latin typeface="Roboto" panose="02000000000000000000" pitchFamily="2" charset="0"/>
                <a:ea typeface="Roboto" panose="02000000000000000000" pitchFamily="2" charset="0"/>
                <a:cs typeface="Roboto" panose="02000000000000000000" pitchFamily="2" charset="0"/>
              </a:rPr>
              <a:t>(typically JSON) </a:t>
            </a:r>
            <a:r>
              <a:rPr lang="en-GB" sz="1600" dirty="0" smtClean="0">
                <a:latin typeface="Roboto" panose="02000000000000000000" pitchFamily="2" charset="0"/>
                <a:ea typeface="Roboto" panose="02000000000000000000" pitchFamily="2" charset="0"/>
                <a:cs typeface="Roboto" panose="02000000000000000000" pitchFamily="2" charset="0"/>
              </a:rPr>
              <a:t>in </a:t>
            </a:r>
            <a:r>
              <a:rPr lang="en-GB" sz="1600" dirty="0" smtClean="0">
                <a:latin typeface="Roboto" panose="02000000000000000000" pitchFamily="2" charset="0"/>
                <a:ea typeface="Roboto" panose="02000000000000000000" pitchFamily="2" charset="0"/>
                <a:cs typeface="Roboto" panose="02000000000000000000" pitchFamily="2" charset="0"/>
              </a:rPr>
              <a:t>the JavaScript format.  </a:t>
            </a:r>
            <a:endParaRPr lang="en-GB" dirty="0" smtClean="0">
              <a:latin typeface="Roboto" panose="02000000000000000000" pitchFamily="2" charset="0"/>
              <a:ea typeface="Roboto" panose="02000000000000000000" pitchFamily="2" charset="0"/>
              <a:cs typeface="Roboto" panose="02000000000000000000" pitchFamily="2" charset="0"/>
            </a:endParaRP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We will discuss some of these methods for sending data back to the requesting client and how it can be processed.  </a:t>
            </a:r>
          </a:p>
        </p:txBody>
      </p:sp>
    </p:spTree>
    <p:extLst>
      <p:ext uri="{BB962C8B-B14F-4D97-AF65-F5344CB8AC3E}">
        <p14:creationId xmlns:p14="http://schemas.microsoft.com/office/powerpoint/2010/main" val="73808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pPr eaLnBrk="1" hangingPunct="1"/>
            <a:r>
              <a:rPr lang="en-GB" dirty="0"/>
              <a:t>The </a:t>
            </a:r>
            <a:r>
              <a:rPr lang="en-GB" dirty="0" err="1"/>
              <a:t>XMLHttpRequest</a:t>
            </a:r>
            <a:r>
              <a:rPr lang="en-GB" dirty="0"/>
              <a:t> object</a:t>
            </a:r>
          </a:p>
        </p:txBody>
      </p:sp>
      <p:sp>
        <p:nvSpPr>
          <p:cNvPr id="9219" name="Rectangle 3"/>
          <p:cNvSpPr>
            <a:spLocks noGrp="1" noChangeArrowheads="1"/>
          </p:cNvSpPr>
          <p:nvPr>
            <p:ph type="body" idx="1"/>
          </p:nvPr>
        </p:nvSpPr>
        <p:spPr>
          <a:xfrm>
            <a:off x="457200" y="1143000"/>
            <a:ext cx="8229600" cy="5715000"/>
          </a:xfrm>
        </p:spPr>
        <p:txBody>
          <a:bodyPr/>
          <a:lstStyle/>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The </a:t>
            </a:r>
            <a:r>
              <a:rPr lang="en-GB" sz="1600" dirty="0" err="1" smtClean="0">
                <a:latin typeface="Roboto" panose="02000000000000000000" pitchFamily="2" charset="0"/>
                <a:ea typeface="Roboto" panose="02000000000000000000" pitchFamily="2" charset="0"/>
                <a:cs typeface="Roboto" panose="02000000000000000000" pitchFamily="2" charset="0"/>
              </a:rPr>
              <a:t>XMLHttpRequest</a:t>
            </a:r>
            <a:r>
              <a:rPr lang="en-GB" sz="1600" dirty="0" smtClean="0">
                <a:latin typeface="Roboto" panose="02000000000000000000" pitchFamily="2" charset="0"/>
                <a:ea typeface="Roboto" panose="02000000000000000000" pitchFamily="2" charset="0"/>
                <a:cs typeface="Roboto" panose="02000000000000000000" pitchFamily="2" charset="0"/>
              </a:rPr>
              <a:t> </a:t>
            </a:r>
            <a:r>
              <a:rPr lang="en-GB" sz="1800" dirty="0" smtClean="0">
                <a:latin typeface="Roboto" panose="02000000000000000000" pitchFamily="2" charset="0"/>
                <a:ea typeface="Roboto" panose="02000000000000000000" pitchFamily="2" charset="0"/>
                <a:cs typeface="Roboto" panose="02000000000000000000" pitchFamily="2" charset="0"/>
              </a:rPr>
              <a:t>object is the </a:t>
            </a:r>
            <a:r>
              <a:rPr lang="en-GB" sz="1800" b="1" dirty="0" smtClean="0">
                <a:latin typeface="Roboto" panose="02000000000000000000" pitchFamily="2" charset="0"/>
                <a:ea typeface="Roboto" panose="02000000000000000000" pitchFamily="2" charset="0"/>
                <a:cs typeface="Roboto" panose="02000000000000000000" pitchFamily="2" charset="0"/>
              </a:rPr>
              <a:t>backbone of every Ajax method</a:t>
            </a:r>
            <a:r>
              <a:rPr lang="en-GB" sz="1800" dirty="0" smtClean="0">
                <a:latin typeface="Roboto" panose="02000000000000000000" pitchFamily="2" charset="0"/>
                <a:ea typeface="Roboto" panose="02000000000000000000" pitchFamily="2" charset="0"/>
                <a:cs typeface="Roboto" panose="02000000000000000000" pitchFamily="2" charset="0"/>
              </a:rPr>
              <a:t>.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Each </a:t>
            </a:r>
            <a:r>
              <a:rPr lang="en-GB" sz="1600" dirty="0" smtClean="0">
                <a:latin typeface="Roboto" panose="02000000000000000000" pitchFamily="2" charset="0"/>
                <a:ea typeface="Roboto" panose="02000000000000000000" pitchFamily="2" charset="0"/>
                <a:cs typeface="Roboto" panose="02000000000000000000" pitchFamily="2" charset="0"/>
              </a:rPr>
              <a:t>application requires the creation of one of these objects.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So </a:t>
            </a:r>
            <a:r>
              <a:rPr lang="en-GB" sz="1600" dirty="0" smtClean="0">
                <a:latin typeface="Roboto" panose="02000000000000000000" pitchFamily="2" charset="0"/>
                <a:ea typeface="Roboto" panose="02000000000000000000" pitchFamily="2" charset="0"/>
                <a:cs typeface="Roboto" panose="02000000000000000000" pitchFamily="2" charset="0"/>
              </a:rPr>
              <a:t>how do we do it?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As with most things in web programming, </a:t>
            </a:r>
            <a:endParaRPr lang="en-GB" sz="18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this </a:t>
            </a:r>
            <a:r>
              <a:rPr lang="en-GB" sz="1600" dirty="0" smtClean="0">
                <a:latin typeface="Roboto" panose="02000000000000000000" pitchFamily="2" charset="0"/>
                <a:ea typeface="Roboto" panose="02000000000000000000" pitchFamily="2" charset="0"/>
                <a:cs typeface="Roboto" panose="02000000000000000000" pitchFamily="2" charset="0"/>
              </a:rPr>
              <a:t>depends upon the web browser that the client is using </a:t>
            </a:r>
            <a:endParaRPr lang="en-GB" sz="1600" dirty="0" smtClean="0">
              <a:latin typeface="Roboto" panose="02000000000000000000" pitchFamily="2" charset="0"/>
              <a:ea typeface="Roboto" panose="02000000000000000000" pitchFamily="2" charset="0"/>
              <a:cs typeface="Roboto" panose="02000000000000000000" pitchFamily="2" charset="0"/>
            </a:endParaRPr>
          </a:p>
          <a:p>
            <a:pPr lvl="1" eaLnBrk="1" hangingPunct="1"/>
            <a:r>
              <a:rPr lang="en-GB" sz="1600" dirty="0" smtClean="0">
                <a:latin typeface="Roboto" panose="02000000000000000000" pitchFamily="2" charset="0"/>
                <a:ea typeface="Roboto" panose="02000000000000000000" pitchFamily="2" charset="0"/>
                <a:cs typeface="Roboto" panose="02000000000000000000" pitchFamily="2" charset="0"/>
              </a:rPr>
              <a:t>because </a:t>
            </a:r>
            <a:r>
              <a:rPr lang="en-GB" sz="1600" dirty="0" smtClean="0">
                <a:latin typeface="Roboto" panose="02000000000000000000" pitchFamily="2" charset="0"/>
                <a:ea typeface="Roboto" panose="02000000000000000000" pitchFamily="2" charset="0"/>
                <a:cs typeface="Roboto" panose="02000000000000000000" pitchFamily="2" charset="0"/>
              </a:rPr>
              <a:t>of the different ways in which the object has been implemented in the browsers.  </a:t>
            </a:r>
          </a:p>
          <a:p>
            <a:pPr eaLnBrk="1" hangingPunct="1"/>
            <a:r>
              <a:rPr lang="en-GB" sz="1800" dirty="0" smtClean="0">
                <a:latin typeface="Roboto" panose="02000000000000000000" pitchFamily="2" charset="0"/>
                <a:ea typeface="Roboto" panose="02000000000000000000" pitchFamily="2" charset="0"/>
                <a:cs typeface="Roboto" panose="02000000000000000000" pitchFamily="2" charset="0"/>
              </a:rPr>
              <a:t>Firefox, Safari, Opera, and some other browsers can create one of these objects simply using the “new” keyword.  </a:t>
            </a:r>
          </a:p>
          <a:p>
            <a:pPr eaLnBrk="1" hangingPunct="1">
              <a:buFontTx/>
              <a:buNone/>
            </a:pPr>
            <a:r>
              <a:rPr lang="en-GB" sz="2000" dirty="0" smtClean="0">
                <a:latin typeface="Roboto" panose="02000000000000000000" pitchFamily="2" charset="0"/>
                <a:ea typeface="Roboto" panose="02000000000000000000" pitchFamily="2" charset="0"/>
                <a:cs typeface="Roboto" panose="02000000000000000000" pitchFamily="2" charset="0"/>
              </a:rPr>
              <a:t>       </a:t>
            </a:r>
          </a:p>
          <a:p>
            <a:pPr marL="914400" indent="0" eaLnBrk="1" hangingPunct="1">
              <a:buFontTx/>
              <a:buNone/>
            </a:pPr>
            <a:r>
              <a:rPr lang="en-GB" sz="2000" dirty="0" smtClean="0">
                <a:latin typeface="Roboto" panose="02000000000000000000" pitchFamily="2" charset="0"/>
                <a:ea typeface="Roboto" panose="02000000000000000000" pitchFamily="2" charset="0"/>
                <a:cs typeface="Roboto" panose="02000000000000000000" pitchFamily="2" charset="0"/>
              </a:rPr>
              <a:t>   </a:t>
            </a:r>
            <a:r>
              <a:rPr lang="en-GB" sz="1400" dirty="0" smtClean="0">
                <a:latin typeface="Consolas" panose="020B0609020204030204" pitchFamily="49" charset="0"/>
                <a:ea typeface="Roboto" panose="02000000000000000000" pitchFamily="2" charset="0"/>
                <a:cs typeface="Roboto" panose="02000000000000000000" pitchFamily="2" charset="0"/>
              </a:rPr>
              <a:t>&lt;script type=“text/</a:t>
            </a:r>
            <a:r>
              <a:rPr lang="en-GB" sz="1400" dirty="0" err="1" smtClean="0">
                <a:latin typeface="Consolas" panose="020B0609020204030204" pitchFamily="49" charset="0"/>
                <a:ea typeface="Roboto" panose="02000000000000000000" pitchFamily="2" charset="0"/>
                <a:cs typeface="Roboto" panose="02000000000000000000" pitchFamily="2" charset="0"/>
              </a:rPr>
              <a:t>javascript</a:t>
            </a:r>
            <a:r>
              <a:rPr lang="en-GB" sz="1400" dirty="0" smtClean="0">
                <a:latin typeface="Consolas" panose="020B0609020204030204" pitchFamily="49" charset="0"/>
                <a:ea typeface="Roboto" panose="02000000000000000000" pitchFamily="2" charset="0"/>
                <a:cs typeface="Roboto" panose="02000000000000000000" pitchFamily="2" charset="0"/>
              </a:rPr>
              <a:t>”&gt;</a:t>
            </a:r>
          </a:p>
          <a:p>
            <a:pPr marL="914400" indent="0" eaLnBrk="1" hangingPunct="1">
              <a:buFontTx/>
              <a:buNone/>
            </a:pPr>
            <a:r>
              <a:rPr lang="en-GB" sz="1400" dirty="0" smtClean="0">
                <a:latin typeface="Consolas" panose="020B0609020204030204" pitchFamily="49" charset="0"/>
                <a:ea typeface="Roboto" panose="02000000000000000000" pitchFamily="2" charset="0"/>
                <a:cs typeface="Roboto" panose="02000000000000000000" pitchFamily="2" charset="0"/>
              </a:rPr>
              <a:t>  </a:t>
            </a:r>
            <a:r>
              <a:rPr lang="en-GB" sz="1400" dirty="0" smtClean="0">
                <a:latin typeface="Consolas" panose="020B0609020204030204" pitchFamily="49" charset="0"/>
                <a:ea typeface="Roboto" panose="02000000000000000000" pitchFamily="2" charset="0"/>
                <a:cs typeface="Roboto" panose="02000000000000000000" pitchFamily="2" charset="0"/>
              </a:rPr>
              <a:t>     </a:t>
            </a:r>
            <a:r>
              <a:rPr lang="en-GB" sz="1400" dirty="0" err="1" smtClean="0">
                <a:latin typeface="Consolas" panose="020B0609020204030204" pitchFamily="49" charset="0"/>
                <a:ea typeface="Roboto" panose="02000000000000000000" pitchFamily="2" charset="0"/>
                <a:cs typeface="Roboto" panose="02000000000000000000" pitchFamily="2" charset="0"/>
              </a:rPr>
              <a:t>ajaxRequest</a:t>
            </a:r>
            <a:r>
              <a:rPr lang="en-GB" sz="1400" dirty="0" smtClean="0">
                <a:latin typeface="Consolas" panose="020B0609020204030204" pitchFamily="49" charset="0"/>
                <a:ea typeface="Roboto" panose="02000000000000000000" pitchFamily="2" charset="0"/>
                <a:cs typeface="Roboto" panose="02000000000000000000" pitchFamily="2" charset="0"/>
              </a:rPr>
              <a:t> = new </a:t>
            </a:r>
            <a:r>
              <a:rPr lang="en-GB" sz="1400" dirty="0" err="1" smtClean="0">
                <a:latin typeface="Consolas" panose="020B0609020204030204" pitchFamily="49" charset="0"/>
                <a:ea typeface="Roboto" panose="02000000000000000000" pitchFamily="2" charset="0"/>
                <a:cs typeface="Roboto" panose="02000000000000000000" pitchFamily="2" charset="0"/>
              </a:rPr>
              <a:t>XMLHttpRequest</a:t>
            </a:r>
            <a:r>
              <a:rPr lang="en-GB" sz="1400" dirty="0" smtClean="0">
                <a:latin typeface="Consolas" panose="020B0609020204030204" pitchFamily="49" charset="0"/>
                <a:ea typeface="Roboto" panose="02000000000000000000" pitchFamily="2" charset="0"/>
                <a:cs typeface="Roboto" panose="02000000000000000000" pitchFamily="2" charset="0"/>
              </a:rPr>
              <a:t>();</a:t>
            </a:r>
          </a:p>
          <a:p>
            <a:pPr marL="914400" indent="0" eaLnBrk="1" hangingPunct="1">
              <a:buFontTx/>
              <a:buNone/>
            </a:pPr>
            <a:r>
              <a:rPr lang="en-GB" sz="1400" dirty="0" smtClean="0">
                <a:latin typeface="Consolas" panose="020B0609020204030204" pitchFamily="49" charset="0"/>
                <a:ea typeface="Roboto" panose="02000000000000000000" pitchFamily="2" charset="0"/>
                <a:cs typeface="Roboto" panose="02000000000000000000" pitchFamily="2" charset="0"/>
              </a:rPr>
              <a:t>  </a:t>
            </a:r>
            <a:r>
              <a:rPr lang="en-GB" sz="1400" dirty="0" smtClean="0">
                <a:latin typeface="Consolas" panose="020B0609020204030204" pitchFamily="49" charset="0"/>
                <a:ea typeface="Roboto" panose="02000000000000000000" pitchFamily="2" charset="0"/>
                <a:cs typeface="Roboto" panose="02000000000000000000" pitchFamily="2" charset="0"/>
              </a:rPr>
              <a:t>&lt;/</a:t>
            </a:r>
            <a:r>
              <a:rPr lang="en-GB" sz="1400" dirty="0" smtClean="0">
                <a:latin typeface="Consolas" panose="020B0609020204030204" pitchFamily="49" charset="0"/>
                <a:ea typeface="Roboto" panose="02000000000000000000" pitchFamily="2" charset="0"/>
                <a:cs typeface="Roboto" panose="02000000000000000000" pitchFamily="2" charset="0"/>
              </a:rPr>
              <a:t>script&gt;</a:t>
            </a:r>
          </a:p>
          <a:p>
            <a:pPr eaLnBrk="1" hangingPunct="1">
              <a:buFontTx/>
              <a:buNone/>
            </a:pPr>
            <a:endParaRPr lang="en-GB" sz="1400" dirty="0" smtClean="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15469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2">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C00000"/>
      </a:hlink>
      <a:folHlink>
        <a:srgbClr val="AA8A14"/>
      </a:folHlink>
    </a:clrScheme>
    <a:fontScheme name="Custom 1">
      <a:majorFont>
        <a:latin typeface="Segoe UI"/>
        <a:ea typeface=""/>
        <a:cs typeface=""/>
      </a:majorFont>
      <a:minorFont>
        <a:latin typeface="Segoe UI"/>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27738</TotalTime>
  <Words>4941</Words>
  <Application>Microsoft Office PowerPoint</Application>
  <PresentationFormat>On-screen Show (4:3)</PresentationFormat>
  <Paragraphs>560</Paragraphs>
  <Slides>37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Arial Narrow</vt:lpstr>
      <vt:lpstr>Calibri</vt:lpstr>
      <vt:lpstr>Consolas</vt:lpstr>
      <vt:lpstr>Corbel</vt:lpstr>
      <vt:lpstr>Courier New</vt:lpstr>
      <vt:lpstr>Droid Sans</vt:lpstr>
      <vt:lpstr>Roboto</vt:lpstr>
      <vt:lpstr>Segoe UI</vt:lpstr>
      <vt:lpstr>Segoe UI (Headings)</vt:lpstr>
      <vt:lpstr>Segoe UI Semibold</vt:lpstr>
      <vt:lpstr>Verdana</vt:lpstr>
      <vt:lpstr>Wingdings</vt:lpstr>
      <vt:lpstr>Wingdings 2</vt:lpstr>
      <vt:lpstr>Solstice</vt:lpstr>
      <vt:lpstr>PowerPoint Presentation</vt:lpstr>
      <vt:lpstr>Objectives</vt:lpstr>
      <vt:lpstr>The usual way we operate in the Web</vt:lpstr>
      <vt:lpstr>Things change…</vt:lpstr>
      <vt:lpstr>Asynchronous Processing model</vt:lpstr>
      <vt:lpstr>Ajax method</vt:lpstr>
      <vt:lpstr>The Back End</vt:lpstr>
      <vt:lpstr>Writing an Ajax application</vt:lpstr>
      <vt:lpstr>The XMLHttpRequest object</vt:lpstr>
      <vt:lpstr>The XMLHttpRequest object (cont.)</vt:lpstr>
      <vt:lpstr>The XMLHttpRequest object (cont.)</vt:lpstr>
      <vt:lpstr>The XMLHttpRequest object (cont.)</vt:lpstr>
      <vt:lpstr>XMLHttpRequest object properties</vt:lpstr>
      <vt:lpstr>XMLHttpRequest object methods</vt:lpstr>
      <vt:lpstr>A general skeleton for an Ajax application</vt:lpstr>
      <vt:lpstr>A first example</vt:lpstr>
      <vt:lpstr>PowerPoint Presentation</vt:lpstr>
      <vt:lpstr>PowerPoint Presentation</vt:lpstr>
      <vt:lpstr>PowerPoint Presentation</vt:lpstr>
      <vt:lpstr>What’s this business with the random numbers?</vt:lpstr>
      <vt:lpstr>Sending text back the server</vt:lpstr>
      <vt:lpstr>The other PHP scripts for the time examples</vt:lpstr>
      <vt:lpstr>XML: a (very) brief intro</vt:lpstr>
      <vt:lpstr>XML: a (very) brief intro (cont.)</vt:lpstr>
      <vt:lpstr>Accessing an XML document in JavaScript</vt:lpstr>
      <vt:lpstr>The “time” example using XML</vt:lpstr>
      <vt:lpstr>The new Ajax response function</vt:lpstr>
      <vt:lpstr>A second example (live search)</vt:lpstr>
      <vt:lpstr>The HTML layout (no JavaScript yet)</vt:lpstr>
      <vt:lpstr>The PHP backend</vt:lpstr>
      <vt:lpstr>The JavaScript functions</vt:lpstr>
      <vt:lpstr>The JavaScript functions (cont.)</vt:lpstr>
      <vt:lpstr>PowerPoint Presentation</vt:lpstr>
      <vt:lpstr>The finished product</vt:lpstr>
      <vt:lpstr>Using a database for the live search</vt:lpstr>
      <vt:lpstr>PowerPoint Presentation</vt:lpstr>
      <vt:lpstr>Some cautions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Amaraa</dc:creator>
  <cp:lastModifiedBy>Amarsanaa Ganbold</cp:lastModifiedBy>
  <cp:revision>1455</cp:revision>
  <cp:lastPrinted>2013-11-14T14:42:21Z</cp:lastPrinted>
  <dcterms:created xsi:type="dcterms:W3CDTF">2009-10-12T07:06:06Z</dcterms:created>
  <dcterms:modified xsi:type="dcterms:W3CDTF">2017-12-04T02:58:45Z</dcterms:modified>
</cp:coreProperties>
</file>