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AE72F-390B-43AE-9134-522BFA9E66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631B2D-AC8B-43E2-97C3-45E337F120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E72AAF-280B-4298-8834-956378F8B7ED}"/>
              </a:ext>
            </a:extLst>
          </p:cNvPr>
          <p:cNvSpPr>
            <a:spLocks noGrp="1"/>
          </p:cNvSpPr>
          <p:nvPr>
            <p:ph type="dt" sz="half" idx="10"/>
          </p:nvPr>
        </p:nvSpPr>
        <p:spPr/>
        <p:txBody>
          <a:bodyPr/>
          <a:lstStyle/>
          <a:p>
            <a:fld id="{FB7155C8-82C5-4E79-856F-983770BE49FF}" type="datetimeFigureOut">
              <a:rPr lang="en-US" smtClean="0"/>
              <a:t>1/1/2019</a:t>
            </a:fld>
            <a:endParaRPr lang="en-US"/>
          </a:p>
        </p:txBody>
      </p:sp>
      <p:sp>
        <p:nvSpPr>
          <p:cNvPr id="5" name="Footer Placeholder 4">
            <a:extLst>
              <a:ext uri="{FF2B5EF4-FFF2-40B4-BE49-F238E27FC236}">
                <a16:creationId xmlns:a16="http://schemas.microsoft.com/office/drawing/2014/main" id="{D9D4287C-B684-4001-9058-D804C5876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C3E01A-68F0-4019-BE60-43A3FE1181A8}"/>
              </a:ext>
            </a:extLst>
          </p:cNvPr>
          <p:cNvSpPr>
            <a:spLocks noGrp="1"/>
          </p:cNvSpPr>
          <p:nvPr>
            <p:ph type="sldNum" sz="quarter" idx="12"/>
          </p:nvPr>
        </p:nvSpPr>
        <p:spPr/>
        <p:txBody>
          <a:bodyPr/>
          <a:lstStyle/>
          <a:p>
            <a:fld id="{DB02CA4F-BAC1-4926-BD0B-0A0D972B0BDE}" type="slidenum">
              <a:rPr lang="en-US" smtClean="0"/>
              <a:t>‹#›</a:t>
            </a:fld>
            <a:endParaRPr lang="en-US"/>
          </a:p>
        </p:txBody>
      </p:sp>
    </p:spTree>
    <p:extLst>
      <p:ext uri="{BB962C8B-B14F-4D97-AF65-F5344CB8AC3E}">
        <p14:creationId xmlns:p14="http://schemas.microsoft.com/office/powerpoint/2010/main" val="2626542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DFAC3-E41D-479D-9857-170A0977AD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10D30C-30B5-4811-8576-56CB299A2A5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323B84-538F-49E2-B126-61715ED32496}"/>
              </a:ext>
            </a:extLst>
          </p:cNvPr>
          <p:cNvSpPr>
            <a:spLocks noGrp="1"/>
          </p:cNvSpPr>
          <p:nvPr>
            <p:ph type="dt" sz="half" idx="10"/>
          </p:nvPr>
        </p:nvSpPr>
        <p:spPr/>
        <p:txBody>
          <a:bodyPr/>
          <a:lstStyle/>
          <a:p>
            <a:fld id="{FB7155C8-82C5-4E79-856F-983770BE49FF}" type="datetimeFigureOut">
              <a:rPr lang="en-US" smtClean="0"/>
              <a:t>1/1/2019</a:t>
            </a:fld>
            <a:endParaRPr lang="en-US"/>
          </a:p>
        </p:txBody>
      </p:sp>
      <p:sp>
        <p:nvSpPr>
          <p:cNvPr id="5" name="Footer Placeholder 4">
            <a:extLst>
              <a:ext uri="{FF2B5EF4-FFF2-40B4-BE49-F238E27FC236}">
                <a16:creationId xmlns:a16="http://schemas.microsoft.com/office/drawing/2014/main" id="{6E5196BC-7AA7-4DEC-8B6C-1DCD35C90B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E163AF-5FAE-4D47-AFC0-F9AEFA045115}"/>
              </a:ext>
            </a:extLst>
          </p:cNvPr>
          <p:cNvSpPr>
            <a:spLocks noGrp="1"/>
          </p:cNvSpPr>
          <p:nvPr>
            <p:ph type="sldNum" sz="quarter" idx="12"/>
          </p:nvPr>
        </p:nvSpPr>
        <p:spPr/>
        <p:txBody>
          <a:bodyPr/>
          <a:lstStyle/>
          <a:p>
            <a:fld id="{DB02CA4F-BAC1-4926-BD0B-0A0D972B0BDE}" type="slidenum">
              <a:rPr lang="en-US" smtClean="0"/>
              <a:t>‹#›</a:t>
            </a:fld>
            <a:endParaRPr lang="en-US"/>
          </a:p>
        </p:txBody>
      </p:sp>
    </p:spTree>
    <p:extLst>
      <p:ext uri="{BB962C8B-B14F-4D97-AF65-F5344CB8AC3E}">
        <p14:creationId xmlns:p14="http://schemas.microsoft.com/office/powerpoint/2010/main" val="325842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CD2105-8C4F-4BD1-8A31-666ED25B14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000E43-8FFA-402A-94F7-BF3B573F34B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C30D0-4925-4F27-9FFB-7E73BB55C2A7}"/>
              </a:ext>
            </a:extLst>
          </p:cNvPr>
          <p:cNvSpPr>
            <a:spLocks noGrp="1"/>
          </p:cNvSpPr>
          <p:nvPr>
            <p:ph type="dt" sz="half" idx="10"/>
          </p:nvPr>
        </p:nvSpPr>
        <p:spPr/>
        <p:txBody>
          <a:bodyPr/>
          <a:lstStyle/>
          <a:p>
            <a:fld id="{FB7155C8-82C5-4E79-856F-983770BE49FF}" type="datetimeFigureOut">
              <a:rPr lang="en-US" smtClean="0"/>
              <a:t>1/1/2019</a:t>
            </a:fld>
            <a:endParaRPr lang="en-US"/>
          </a:p>
        </p:txBody>
      </p:sp>
      <p:sp>
        <p:nvSpPr>
          <p:cNvPr id="5" name="Footer Placeholder 4">
            <a:extLst>
              <a:ext uri="{FF2B5EF4-FFF2-40B4-BE49-F238E27FC236}">
                <a16:creationId xmlns:a16="http://schemas.microsoft.com/office/drawing/2014/main" id="{E4D7F6C8-A0C4-4227-9FE5-60EADA81F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AA0DB5-ED76-469E-9344-27BC3B96540E}"/>
              </a:ext>
            </a:extLst>
          </p:cNvPr>
          <p:cNvSpPr>
            <a:spLocks noGrp="1"/>
          </p:cNvSpPr>
          <p:nvPr>
            <p:ph type="sldNum" sz="quarter" idx="12"/>
          </p:nvPr>
        </p:nvSpPr>
        <p:spPr/>
        <p:txBody>
          <a:bodyPr/>
          <a:lstStyle/>
          <a:p>
            <a:fld id="{DB02CA4F-BAC1-4926-BD0B-0A0D972B0BDE}" type="slidenum">
              <a:rPr lang="en-US" smtClean="0"/>
              <a:t>‹#›</a:t>
            </a:fld>
            <a:endParaRPr lang="en-US"/>
          </a:p>
        </p:txBody>
      </p:sp>
    </p:spTree>
    <p:extLst>
      <p:ext uri="{BB962C8B-B14F-4D97-AF65-F5344CB8AC3E}">
        <p14:creationId xmlns:p14="http://schemas.microsoft.com/office/powerpoint/2010/main" val="202504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C8B52-6FDC-4965-9EA2-1A91B3DFC3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A41680-495D-4620-803B-608EC09C69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8E3ED-DED9-41FA-9AE5-2F7EB93563A6}"/>
              </a:ext>
            </a:extLst>
          </p:cNvPr>
          <p:cNvSpPr>
            <a:spLocks noGrp="1"/>
          </p:cNvSpPr>
          <p:nvPr>
            <p:ph type="dt" sz="half" idx="10"/>
          </p:nvPr>
        </p:nvSpPr>
        <p:spPr/>
        <p:txBody>
          <a:bodyPr/>
          <a:lstStyle/>
          <a:p>
            <a:fld id="{FB7155C8-82C5-4E79-856F-983770BE49FF}" type="datetimeFigureOut">
              <a:rPr lang="en-US" smtClean="0"/>
              <a:t>1/1/2019</a:t>
            </a:fld>
            <a:endParaRPr lang="en-US"/>
          </a:p>
        </p:txBody>
      </p:sp>
      <p:sp>
        <p:nvSpPr>
          <p:cNvPr id="5" name="Footer Placeholder 4">
            <a:extLst>
              <a:ext uri="{FF2B5EF4-FFF2-40B4-BE49-F238E27FC236}">
                <a16:creationId xmlns:a16="http://schemas.microsoft.com/office/drawing/2014/main" id="{09F03028-D72E-4E15-B7EE-B2E26E9F06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469B8-F435-42D5-AC38-AF45E943EE9B}"/>
              </a:ext>
            </a:extLst>
          </p:cNvPr>
          <p:cNvSpPr>
            <a:spLocks noGrp="1"/>
          </p:cNvSpPr>
          <p:nvPr>
            <p:ph type="sldNum" sz="quarter" idx="12"/>
          </p:nvPr>
        </p:nvSpPr>
        <p:spPr/>
        <p:txBody>
          <a:bodyPr/>
          <a:lstStyle/>
          <a:p>
            <a:fld id="{DB02CA4F-BAC1-4926-BD0B-0A0D972B0BDE}" type="slidenum">
              <a:rPr lang="en-US" smtClean="0"/>
              <a:t>‹#›</a:t>
            </a:fld>
            <a:endParaRPr lang="en-US"/>
          </a:p>
        </p:txBody>
      </p:sp>
    </p:spTree>
    <p:extLst>
      <p:ext uri="{BB962C8B-B14F-4D97-AF65-F5344CB8AC3E}">
        <p14:creationId xmlns:p14="http://schemas.microsoft.com/office/powerpoint/2010/main" val="4240334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A4FF2-86BC-470D-8647-F1211030E1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FBD7C0-8175-4F0F-8CD8-57F75837C8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3C68622-417E-49C7-B02E-B5ECE1C95940}"/>
              </a:ext>
            </a:extLst>
          </p:cNvPr>
          <p:cNvSpPr>
            <a:spLocks noGrp="1"/>
          </p:cNvSpPr>
          <p:nvPr>
            <p:ph type="dt" sz="half" idx="10"/>
          </p:nvPr>
        </p:nvSpPr>
        <p:spPr/>
        <p:txBody>
          <a:bodyPr/>
          <a:lstStyle/>
          <a:p>
            <a:fld id="{FB7155C8-82C5-4E79-856F-983770BE49FF}" type="datetimeFigureOut">
              <a:rPr lang="en-US" smtClean="0"/>
              <a:t>1/1/2019</a:t>
            </a:fld>
            <a:endParaRPr lang="en-US"/>
          </a:p>
        </p:txBody>
      </p:sp>
      <p:sp>
        <p:nvSpPr>
          <p:cNvPr id="5" name="Footer Placeholder 4">
            <a:extLst>
              <a:ext uri="{FF2B5EF4-FFF2-40B4-BE49-F238E27FC236}">
                <a16:creationId xmlns:a16="http://schemas.microsoft.com/office/drawing/2014/main" id="{707A1628-940F-406A-B57E-8644726CB0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CBB109-9D32-43E0-ADEA-852FBA729BEE}"/>
              </a:ext>
            </a:extLst>
          </p:cNvPr>
          <p:cNvSpPr>
            <a:spLocks noGrp="1"/>
          </p:cNvSpPr>
          <p:nvPr>
            <p:ph type="sldNum" sz="quarter" idx="12"/>
          </p:nvPr>
        </p:nvSpPr>
        <p:spPr/>
        <p:txBody>
          <a:bodyPr/>
          <a:lstStyle/>
          <a:p>
            <a:fld id="{DB02CA4F-BAC1-4926-BD0B-0A0D972B0BDE}" type="slidenum">
              <a:rPr lang="en-US" smtClean="0"/>
              <a:t>‹#›</a:t>
            </a:fld>
            <a:endParaRPr lang="en-US"/>
          </a:p>
        </p:txBody>
      </p:sp>
    </p:spTree>
    <p:extLst>
      <p:ext uri="{BB962C8B-B14F-4D97-AF65-F5344CB8AC3E}">
        <p14:creationId xmlns:p14="http://schemas.microsoft.com/office/powerpoint/2010/main" val="3649090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F9C5B-DC05-45A0-B63B-516AA15F47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46CF28-DF16-4587-AA84-9D347C39FAE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191888-F5D0-40EF-A206-13900A1BE7D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8D49A9-CC5D-470B-B93F-294F9C43898E}"/>
              </a:ext>
            </a:extLst>
          </p:cNvPr>
          <p:cNvSpPr>
            <a:spLocks noGrp="1"/>
          </p:cNvSpPr>
          <p:nvPr>
            <p:ph type="dt" sz="half" idx="10"/>
          </p:nvPr>
        </p:nvSpPr>
        <p:spPr/>
        <p:txBody>
          <a:bodyPr/>
          <a:lstStyle/>
          <a:p>
            <a:fld id="{FB7155C8-82C5-4E79-856F-983770BE49FF}" type="datetimeFigureOut">
              <a:rPr lang="en-US" smtClean="0"/>
              <a:t>1/1/2019</a:t>
            </a:fld>
            <a:endParaRPr lang="en-US"/>
          </a:p>
        </p:txBody>
      </p:sp>
      <p:sp>
        <p:nvSpPr>
          <p:cNvPr id="6" name="Footer Placeholder 5">
            <a:extLst>
              <a:ext uri="{FF2B5EF4-FFF2-40B4-BE49-F238E27FC236}">
                <a16:creationId xmlns:a16="http://schemas.microsoft.com/office/drawing/2014/main" id="{57E54662-DB31-4CBA-84D6-947ECD71D9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005C56-0DC0-4798-8D99-D0EC16C5D8CB}"/>
              </a:ext>
            </a:extLst>
          </p:cNvPr>
          <p:cNvSpPr>
            <a:spLocks noGrp="1"/>
          </p:cNvSpPr>
          <p:nvPr>
            <p:ph type="sldNum" sz="quarter" idx="12"/>
          </p:nvPr>
        </p:nvSpPr>
        <p:spPr/>
        <p:txBody>
          <a:bodyPr/>
          <a:lstStyle/>
          <a:p>
            <a:fld id="{DB02CA4F-BAC1-4926-BD0B-0A0D972B0BDE}" type="slidenum">
              <a:rPr lang="en-US" smtClean="0"/>
              <a:t>‹#›</a:t>
            </a:fld>
            <a:endParaRPr lang="en-US"/>
          </a:p>
        </p:txBody>
      </p:sp>
    </p:spTree>
    <p:extLst>
      <p:ext uri="{BB962C8B-B14F-4D97-AF65-F5344CB8AC3E}">
        <p14:creationId xmlns:p14="http://schemas.microsoft.com/office/powerpoint/2010/main" val="1061979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8CE2-51FD-4FAB-85C2-0542A6D111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DEB940-3104-4373-B7A5-168C68B7ED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15A879F-1F8D-4E08-A96A-167D6CE2DCB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50268B-3C47-4547-A8CE-B4442B2F05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0989AC3-08A6-476C-B28B-670E56A2AA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89E3AF-7110-46C9-ABFC-FC2DBA5348E0}"/>
              </a:ext>
            </a:extLst>
          </p:cNvPr>
          <p:cNvSpPr>
            <a:spLocks noGrp="1"/>
          </p:cNvSpPr>
          <p:nvPr>
            <p:ph type="dt" sz="half" idx="10"/>
          </p:nvPr>
        </p:nvSpPr>
        <p:spPr/>
        <p:txBody>
          <a:bodyPr/>
          <a:lstStyle/>
          <a:p>
            <a:fld id="{FB7155C8-82C5-4E79-856F-983770BE49FF}" type="datetimeFigureOut">
              <a:rPr lang="en-US" smtClean="0"/>
              <a:t>1/1/2019</a:t>
            </a:fld>
            <a:endParaRPr lang="en-US"/>
          </a:p>
        </p:txBody>
      </p:sp>
      <p:sp>
        <p:nvSpPr>
          <p:cNvPr id="8" name="Footer Placeholder 7">
            <a:extLst>
              <a:ext uri="{FF2B5EF4-FFF2-40B4-BE49-F238E27FC236}">
                <a16:creationId xmlns:a16="http://schemas.microsoft.com/office/drawing/2014/main" id="{DA07F338-3AAA-432E-8E0C-0D51E07C5C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3FBACF-729D-4221-B12F-9C5E33BB0F83}"/>
              </a:ext>
            </a:extLst>
          </p:cNvPr>
          <p:cNvSpPr>
            <a:spLocks noGrp="1"/>
          </p:cNvSpPr>
          <p:nvPr>
            <p:ph type="sldNum" sz="quarter" idx="12"/>
          </p:nvPr>
        </p:nvSpPr>
        <p:spPr/>
        <p:txBody>
          <a:bodyPr/>
          <a:lstStyle/>
          <a:p>
            <a:fld id="{DB02CA4F-BAC1-4926-BD0B-0A0D972B0BDE}" type="slidenum">
              <a:rPr lang="en-US" smtClean="0"/>
              <a:t>‹#›</a:t>
            </a:fld>
            <a:endParaRPr lang="en-US"/>
          </a:p>
        </p:txBody>
      </p:sp>
    </p:spTree>
    <p:extLst>
      <p:ext uri="{BB962C8B-B14F-4D97-AF65-F5344CB8AC3E}">
        <p14:creationId xmlns:p14="http://schemas.microsoft.com/office/powerpoint/2010/main" val="378885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6368-072C-4C79-8EAF-4AD66603F4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421996-5DFE-4D2D-B091-B5DC1BF26428}"/>
              </a:ext>
            </a:extLst>
          </p:cNvPr>
          <p:cNvSpPr>
            <a:spLocks noGrp="1"/>
          </p:cNvSpPr>
          <p:nvPr>
            <p:ph type="dt" sz="half" idx="10"/>
          </p:nvPr>
        </p:nvSpPr>
        <p:spPr/>
        <p:txBody>
          <a:bodyPr/>
          <a:lstStyle/>
          <a:p>
            <a:fld id="{FB7155C8-82C5-4E79-856F-983770BE49FF}" type="datetimeFigureOut">
              <a:rPr lang="en-US" smtClean="0"/>
              <a:t>1/1/2019</a:t>
            </a:fld>
            <a:endParaRPr lang="en-US"/>
          </a:p>
        </p:txBody>
      </p:sp>
      <p:sp>
        <p:nvSpPr>
          <p:cNvPr id="4" name="Footer Placeholder 3">
            <a:extLst>
              <a:ext uri="{FF2B5EF4-FFF2-40B4-BE49-F238E27FC236}">
                <a16:creationId xmlns:a16="http://schemas.microsoft.com/office/drawing/2014/main" id="{A6F4914C-D1EF-4DBA-BAFD-B1103D1B8A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75B953-0B41-4FBF-93D2-9EA8F39412C6}"/>
              </a:ext>
            </a:extLst>
          </p:cNvPr>
          <p:cNvSpPr>
            <a:spLocks noGrp="1"/>
          </p:cNvSpPr>
          <p:nvPr>
            <p:ph type="sldNum" sz="quarter" idx="12"/>
          </p:nvPr>
        </p:nvSpPr>
        <p:spPr/>
        <p:txBody>
          <a:bodyPr/>
          <a:lstStyle/>
          <a:p>
            <a:fld id="{DB02CA4F-BAC1-4926-BD0B-0A0D972B0BDE}" type="slidenum">
              <a:rPr lang="en-US" smtClean="0"/>
              <a:t>‹#›</a:t>
            </a:fld>
            <a:endParaRPr lang="en-US"/>
          </a:p>
        </p:txBody>
      </p:sp>
    </p:spTree>
    <p:extLst>
      <p:ext uri="{BB962C8B-B14F-4D97-AF65-F5344CB8AC3E}">
        <p14:creationId xmlns:p14="http://schemas.microsoft.com/office/powerpoint/2010/main" val="855467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937369-C609-46D8-AB75-DC4964404D07}"/>
              </a:ext>
            </a:extLst>
          </p:cNvPr>
          <p:cNvSpPr>
            <a:spLocks noGrp="1"/>
          </p:cNvSpPr>
          <p:nvPr>
            <p:ph type="dt" sz="half" idx="10"/>
          </p:nvPr>
        </p:nvSpPr>
        <p:spPr/>
        <p:txBody>
          <a:bodyPr/>
          <a:lstStyle/>
          <a:p>
            <a:fld id="{FB7155C8-82C5-4E79-856F-983770BE49FF}" type="datetimeFigureOut">
              <a:rPr lang="en-US" smtClean="0"/>
              <a:t>1/1/2019</a:t>
            </a:fld>
            <a:endParaRPr lang="en-US"/>
          </a:p>
        </p:txBody>
      </p:sp>
      <p:sp>
        <p:nvSpPr>
          <p:cNvPr id="3" name="Footer Placeholder 2">
            <a:extLst>
              <a:ext uri="{FF2B5EF4-FFF2-40B4-BE49-F238E27FC236}">
                <a16:creationId xmlns:a16="http://schemas.microsoft.com/office/drawing/2014/main" id="{6BDC9A07-F1C0-4C5A-9386-EBAE41FBCC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DAD3F7-A412-425E-8D25-E83328385D75}"/>
              </a:ext>
            </a:extLst>
          </p:cNvPr>
          <p:cNvSpPr>
            <a:spLocks noGrp="1"/>
          </p:cNvSpPr>
          <p:nvPr>
            <p:ph type="sldNum" sz="quarter" idx="12"/>
          </p:nvPr>
        </p:nvSpPr>
        <p:spPr/>
        <p:txBody>
          <a:bodyPr/>
          <a:lstStyle/>
          <a:p>
            <a:fld id="{DB02CA4F-BAC1-4926-BD0B-0A0D972B0BDE}" type="slidenum">
              <a:rPr lang="en-US" smtClean="0"/>
              <a:t>‹#›</a:t>
            </a:fld>
            <a:endParaRPr lang="en-US"/>
          </a:p>
        </p:txBody>
      </p:sp>
    </p:spTree>
    <p:extLst>
      <p:ext uri="{BB962C8B-B14F-4D97-AF65-F5344CB8AC3E}">
        <p14:creationId xmlns:p14="http://schemas.microsoft.com/office/powerpoint/2010/main" val="2763707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CEE6-C7C3-48B4-BF46-832C50780A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447E1D-D603-497D-8374-2C7287992F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C0DF36-28FD-4D21-A763-51E022AE09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47C6D1-529D-40A9-B2F4-E2AF42DC7B2C}"/>
              </a:ext>
            </a:extLst>
          </p:cNvPr>
          <p:cNvSpPr>
            <a:spLocks noGrp="1"/>
          </p:cNvSpPr>
          <p:nvPr>
            <p:ph type="dt" sz="half" idx="10"/>
          </p:nvPr>
        </p:nvSpPr>
        <p:spPr/>
        <p:txBody>
          <a:bodyPr/>
          <a:lstStyle/>
          <a:p>
            <a:fld id="{FB7155C8-82C5-4E79-856F-983770BE49FF}" type="datetimeFigureOut">
              <a:rPr lang="en-US" smtClean="0"/>
              <a:t>1/1/2019</a:t>
            </a:fld>
            <a:endParaRPr lang="en-US"/>
          </a:p>
        </p:txBody>
      </p:sp>
      <p:sp>
        <p:nvSpPr>
          <p:cNvPr id="6" name="Footer Placeholder 5">
            <a:extLst>
              <a:ext uri="{FF2B5EF4-FFF2-40B4-BE49-F238E27FC236}">
                <a16:creationId xmlns:a16="http://schemas.microsoft.com/office/drawing/2014/main" id="{F726C7B5-0F7D-4371-BFDA-556142F54F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EA2E4-5DD1-494B-AD87-8CF0899CE9A5}"/>
              </a:ext>
            </a:extLst>
          </p:cNvPr>
          <p:cNvSpPr>
            <a:spLocks noGrp="1"/>
          </p:cNvSpPr>
          <p:nvPr>
            <p:ph type="sldNum" sz="quarter" idx="12"/>
          </p:nvPr>
        </p:nvSpPr>
        <p:spPr/>
        <p:txBody>
          <a:bodyPr/>
          <a:lstStyle/>
          <a:p>
            <a:fld id="{DB02CA4F-BAC1-4926-BD0B-0A0D972B0BDE}" type="slidenum">
              <a:rPr lang="en-US" smtClean="0"/>
              <a:t>‹#›</a:t>
            </a:fld>
            <a:endParaRPr lang="en-US"/>
          </a:p>
        </p:txBody>
      </p:sp>
    </p:spTree>
    <p:extLst>
      <p:ext uri="{BB962C8B-B14F-4D97-AF65-F5344CB8AC3E}">
        <p14:creationId xmlns:p14="http://schemas.microsoft.com/office/powerpoint/2010/main" val="168780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4EEF3-4725-4824-9851-E700BBB204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768468-671C-415C-8AC0-F56459B233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77B2F2-4788-46B0-94AD-82946AE60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854FEE-12E4-4CB6-AFF4-06B6053FEA8C}"/>
              </a:ext>
            </a:extLst>
          </p:cNvPr>
          <p:cNvSpPr>
            <a:spLocks noGrp="1"/>
          </p:cNvSpPr>
          <p:nvPr>
            <p:ph type="dt" sz="half" idx="10"/>
          </p:nvPr>
        </p:nvSpPr>
        <p:spPr/>
        <p:txBody>
          <a:bodyPr/>
          <a:lstStyle/>
          <a:p>
            <a:fld id="{FB7155C8-82C5-4E79-856F-983770BE49FF}" type="datetimeFigureOut">
              <a:rPr lang="en-US" smtClean="0"/>
              <a:t>1/1/2019</a:t>
            </a:fld>
            <a:endParaRPr lang="en-US"/>
          </a:p>
        </p:txBody>
      </p:sp>
      <p:sp>
        <p:nvSpPr>
          <p:cNvPr id="6" name="Footer Placeholder 5">
            <a:extLst>
              <a:ext uri="{FF2B5EF4-FFF2-40B4-BE49-F238E27FC236}">
                <a16:creationId xmlns:a16="http://schemas.microsoft.com/office/drawing/2014/main" id="{BEEAC617-9004-4776-AACC-AC69E93018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3DBBD5-2B3D-40B8-8CB1-2BC7AF0BB10D}"/>
              </a:ext>
            </a:extLst>
          </p:cNvPr>
          <p:cNvSpPr>
            <a:spLocks noGrp="1"/>
          </p:cNvSpPr>
          <p:nvPr>
            <p:ph type="sldNum" sz="quarter" idx="12"/>
          </p:nvPr>
        </p:nvSpPr>
        <p:spPr/>
        <p:txBody>
          <a:bodyPr/>
          <a:lstStyle/>
          <a:p>
            <a:fld id="{DB02CA4F-BAC1-4926-BD0B-0A0D972B0BDE}" type="slidenum">
              <a:rPr lang="en-US" smtClean="0"/>
              <a:t>‹#›</a:t>
            </a:fld>
            <a:endParaRPr lang="en-US"/>
          </a:p>
        </p:txBody>
      </p:sp>
    </p:spTree>
    <p:extLst>
      <p:ext uri="{BB962C8B-B14F-4D97-AF65-F5344CB8AC3E}">
        <p14:creationId xmlns:p14="http://schemas.microsoft.com/office/powerpoint/2010/main" val="31457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02CBDA-5981-4804-A7AE-126623D5EC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6333D1-CD7D-43DC-B892-1F0285021C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ADC4D4-A93C-4BE5-9D87-B77845A86D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155C8-82C5-4E79-856F-983770BE49FF}" type="datetimeFigureOut">
              <a:rPr lang="en-US" smtClean="0"/>
              <a:t>1/1/2019</a:t>
            </a:fld>
            <a:endParaRPr lang="en-US"/>
          </a:p>
        </p:txBody>
      </p:sp>
      <p:sp>
        <p:nvSpPr>
          <p:cNvPr id="5" name="Footer Placeholder 4">
            <a:extLst>
              <a:ext uri="{FF2B5EF4-FFF2-40B4-BE49-F238E27FC236}">
                <a16:creationId xmlns:a16="http://schemas.microsoft.com/office/drawing/2014/main" id="{30D48B40-0304-4CE2-AF98-5729DE5C5D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18E804-C491-4459-ABA0-C3D91E07F6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02CA4F-BAC1-4926-BD0B-0A0D972B0BDE}" type="slidenum">
              <a:rPr lang="en-US" smtClean="0"/>
              <a:t>‹#›</a:t>
            </a:fld>
            <a:endParaRPr lang="en-US"/>
          </a:p>
        </p:txBody>
      </p:sp>
    </p:spTree>
    <p:extLst>
      <p:ext uri="{BB962C8B-B14F-4D97-AF65-F5344CB8AC3E}">
        <p14:creationId xmlns:p14="http://schemas.microsoft.com/office/powerpoint/2010/main" val="3767202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010FE-52EB-4581-BE74-1BA66DAE29E0}"/>
              </a:ext>
            </a:extLst>
          </p:cNvPr>
          <p:cNvSpPr>
            <a:spLocks noGrp="1"/>
          </p:cNvSpPr>
          <p:nvPr>
            <p:ph type="ctrTitle"/>
          </p:nvPr>
        </p:nvSpPr>
        <p:spPr/>
        <p:txBody>
          <a:bodyPr>
            <a:normAutofit fontScale="90000"/>
          </a:bodyPr>
          <a:lstStyle/>
          <a:p>
            <a:r>
              <a:rPr lang="en-US" dirty="0" err="1"/>
              <a:t>Codecademy</a:t>
            </a:r>
            <a:r>
              <a:rPr lang="en-US" dirty="0"/>
              <a:t> Machine Learning Fundamentals Capstone Project: Date-a-Scientist</a:t>
            </a:r>
          </a:p>
        </p:txBody>
      </p:sp>
      <p:sp>
        <p:nvSpPr>
          <p:cNvPr id="3" name="Subtitle 2">
            <a:extLst>
              <a:ext uri="{FF2B5EF4-FFF2-40B4-BE49-F238E27FC236}">
                <a16:creationId xmlns:a16="http://schemas.microsoft.com/office/drawing/2014/main" id="{DDD989B5-1C47-4926-A6BC-7710C456FC03}"/>
              </a:ext>
            </a:extLst>
          </p:cNvPr>
          <p:cNvSpPr>
            <a:spLocks noGrp="1"/>
          </p:cNvSpPr>
          <p:nvPr>
            <p:ph type="subTitle" idx="1"/>
          </p:nvPr>
        </p:nvSpPr>
        <p:spPr/>
        <p:txBody>
          <a:bodyPr/>
          <a:lstStyle/>
          <a:p>
            <a:endParaRPr lang="en-US" dirty="0"/>
          </a:p>
          <a:p>
            <a:endParaRPr lang="en-US" dirty="0"/>
          </a:p>
          <a:p>
            <a:r>
              <a:rPr lang="en-US" dirty="0"/>
              <a:t>Duane Tanaka</a:t>
            </a:r>
          </a:p>
        </p:txBody>
      </p:sp>
    </p:spTree>
    <p:extLst>
      <p:ext uri="{BB962C8B-B14F-4D97-AF65-F5344CB8AC3E}">
        <p14:creationId xmlns:p14="http://schemas.microsoft.com/office/powerpoint/2010/main" val="3634069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7AE7D-4E95-4198-B901-DFCA6D52DC97}"/>
              </a:ext>
            </a:extLst>
          </p:cNvPr>
          <p:cNvSpPr>
            <a:spLocks noGrp="1"/>
          </p:cNvSpPr>
          <p:nvPr>
            <p:ph type="title"/>
          </p:nvPr>
        </p:nvSpPr>
        <p:spPr/>
        <p:txBody>
          <a:bodyPr/>
          <a:lstStyle/>
          <a:p>
            <a:pPr algn="ctr"/>
            <a:r>
              <a:rPr lang="en-US" dirty="0"/>
              <a:t>Explanation of New Columns</a:t>
            </a:r>
          </a:p>
        </p:txBody>
      </p:sp>
      <p:sp>
        <p:nvSpPr>
          <p:cNvPr id="3" name="Content Placeholder 2">
            <a:extLst>
              <a:ext uri="{FF2B5EF4-FFF2-40B4-BE49-F238E27FC236}">
                <a16:creationId xmlns:a16="http://schemas.microsoft.com/office/drawing/2014/main" id="{DEB903FF-53A4-40E1-BC8D-96E17A787767}"/>
              </a:ext>
            </a:extLst>
          </p:cNvPr>
          <p:cNvSpPr>
            <a:spLocks noGrp="1"/>
          </p:cNvSpPr>
          <p:nvPr>
            <p:ph idx="1"/>
          </p:nvPr>
        </p:nvSpPr>
        <p:spPr/>
        <p:txBody>
          <a:bodyPr/>
          <a:lstStyle/>
          <a:p>
            <a:pPr marL="0" indent="0">
              <a:buNone/>
            </a:pPr>
            <a:r>
              <a:rPr lang="en-US" dirty="0"/>
              <a:t>2. I created two new columns for essay length and the occurrence of the word “passionate” in the essay. I removed the </a:t>
            </a:r>
            <a:r>
              <a:rPr lang="en-US" dirty="0" err="1"/>
              <a:t>NaNs</a:t>
            </a:r>
            <a:r>
              <a:rPr lang="en-US" dirty="0"/>
              <a:t> from the essays and proceeded to create a column for the length of essay0 to essay9 combined, as well as determine a Boolean value for the occurrence of the word “passionate” in the essays.</a:t>
            </a:r>
          </a:p>
          <a:p>
            <a:pPr marL="0" indent="0">
              <a:buNone/>
            </a:pPr>
            <a:endParaRPr lang="en-US" dirty="0"/>
          </a:p>
          <a:p>
            <a:pPr marL="0" indent="0">
              <a:buNone/>
            </a:pPr>
            <a:r>
              <a:rPr lang="en-US" dirty="0"/>
              <a:t>3. I mapped both the “ethnicity” and “education” columns which have string values to numbers to separate the values in a fashion that would facilitate the analysis and learning processes. I created two new columns accordingly, “</a:t>
            </a:r>
            <a:r>
              <a:rPr lang="en-US" dirty="0" err="1"/>
              <a:t>ethnicity_code</a:t>
            </a:r>
            <a:r>
              <a:rPr lang="en-US" dirty="0"/>
              <a:t>” and “</a:t>
            </a:r>
            <a:r>
              <a:rPr lang="en-US" dirty="0" err="1"/>
              <a:t>education_code</a:t>
            </a:r>
            <a:r>
              <a:rPr lang="en-US" dirty="0"/>
              <a:t>.”</a:t>
            </a:r>
          </a:p>
        </p:txBody>
      </p:sp>
    </p:spTree>
    <p:extLst>
      <p:ext uri="{BB962C8B-B14F-4D97-AF65-F5344CB8AC3E}">
        <p14:creationId xmlns:p14="http://schemas.microsoft.com/office/powerpoint/2010/main" val="1620807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A1853-0E99-4812-A814-4279C7C13970}"/>
              </a:ext>
            </a:extLst>
          </p:cNvPr>
          <p:cNvSpPr>
            <a:spLocks noGrp="1"/>
          </p:cNvSpPr>
          <p:nvPr>
            <p:ph type="title"/>
          </p:nvPr>
        </p:nvSpPr>
        <p:spPr/>
        <p:txBody>
          <a:bodyPr/>
          <a:lstStyle/>
          <a:p>
            <a:pPr algn="ctr"/>
            <a:r>
              <a:rPr lang="en-US" dirty="0"/>
              <a:t>Explanation of New Columns</a:t>
            </a:r>
          </a:p>
        </p:txBody>
      </p:sp>
      <p:sp>
        <p:nvSpPr>
          <p:cNvPr id="3" name="Content Placeholder 2">
            <a:extLst>
              <a:ext uri="{FF2B5EF4-FFF2-40B4-BE49-F238E27FC236}">
                <a16:creationId xmlns:a16="http://schemas.microsoft.com/office/drawing/2014/main" id="{20397D25-FCBF-4683-953F-AE5F323EC435}"/>
              </a:ext>
            </a:extLst>
          </p:cNvPr>
          <p:cNvSpPr>
            <a:spLocks noGrp="1"/>
          </p:cNvSpPr>
          <p:nvPr>
            <p:ph idx="1"/>
          </p:nvPr>
        </p:nvSpPr>
        <p:spPr/>
        <p:txBody>
          <a:bodyPr/>
          <a:lstStyle/>
          <a:p>
            <a:pPr marL="0" indent="0">
              <a:buNone/>
            </a:pPr>
            <a:r>
              <a:rPr lang="en-US" dirty="0"/>
              <a:t>4. I created a new </a:t>
            </a:r>
            <a:r>
              <a:rPr lang="en-US" dirty="0" err="1"/>
              <a:t>DataFrame</a:t>
            </a:r>
            <a:r>
              <a:rPr lang="en-US" dirty="0"/>
              <a:t> called “</a:t>
            </a:r>
            <a:r>
              <a:rPr lang="en-US" dirty="0" err="1"/>
              <a:t>feature_data</a:t>
            </a:r>
            <a:r>
              <a:rPr lang="en-US" dirty="0"/>
              <a:t>” with the columns from “df” which included: “income,” “</a:t>
            </a:r>
            <a:r>
              <a:rPr lang="en-US" dirty="0" err="1"/>
              <a:t>ethnicity_code</a:t>
            </a:r>
            <a:r>
              <a:rPr lang="en-US" dirty="0"/>
              <a:t>,” “</a:t>
            </a:r>
            <a:r>
              <a:rPr lang="en-US" dirty="0" err="1"/>
              <a:t>education_code</a:t>
            </a:r>
            <a:r>
              <a:rPr lang="en-US" dirty="0"/>
              <a:t>,” “</a:t>
            </a:r>
            <a:r>
              <a:rPr lang="en-US" dirty="0" err="1"/>
              <a:t>essay_len</a:t>
            </a:r>
            <a:r>
              <a:rPr lang="en-US" dirty="0"/>
              <a:t>,” and “</a:t>
            </a:r>
            <a:r>
              <a:rPr lang="en-US" dirty="0" err="1"/>
              <a:t>essay_includes_passionate</a:t>
            </a:r>
            <a:r>
              <a:rPr lang="en-US" dirty="0"/>
              <a:t>.” I then used Min-Max Normalization for the data in “</a:t>
            </a:r>
            <a:r>
              <a:rPr lang="en-US" dirty="0" err="1"/>
              <a:t>feature_data</a:t>
            </a:r>
            <a:r>
              <a:rPr lang="en-US" dirty="0"/>
              <a:t>.” Finally, I dropped any remaining </a:t>
            </a:r>
            <a:r>
              <a:rPr lang="en-US" dirty="0" err="1"/>
              <a:t>NaN’s</a:t>
            </a:r>
            <a:r>
              <a:rPr lang="en-US" dirty="0"/>
              <a:t> from the </a:t>
            </a:r>
            <a:r>
              <a:rPr lang="en-US" dirty="0" err="1"/>
              <a:t>DataFrame</a:t>
            </a:r>
            <a:r>
              <a:rPr lang="en-US" dirty="0"/>
              <a:t>.</a:t>
            </a:r>
          </a:p>
        </p:txBody>
      </p:sp>
    </p:spTree>
    <p:extLst>
      <p:ext uri="{BB962C8B-B14F-4D97-AF65-F5344CB8AC3E}">
        <p14:creationId xmlns:p14="http://schemas.microsoft.com/office/powerpoint/2010/main" val="2824192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1D31-A9AC-41FE-AC0B-AB40FD93A6FE}"/>
              </a:ext>
            </a:extLst>
          </p:cNvPr>
          <p:cNvSpPr>
            <a:spLocks noGrp="1"/>
          </p:cNvSpPr>
          <p:nvPr>
            <p:ph type="title"/>
          </p:nvPr>
        </p:nvSpPr>
        <p:spPr/>
        <p:txBody>
          <a:bodyPr/>
          <a:lstStyle/>
          <a:p>
            <a:pPr algn="ctr"/>
            <a:r>
              <a:rPr lang="en-US" dirty="0"/>
              <a:t>Comparison Between Two Classification Approaches</a:t>
            </a:r>
          </a:p>
        </p:txBody>
      </p:sp>
      <p:sp>
        <p:nvSpPr>
          <p:cNvPr id="3" name="Content Placeholder 2">
            <a:extLst>
              <a:ext uri="{FF2B5EF4-FFF2-40B4-BE49-F238E27FC236}">
                <a16:creationId xmlns:a16="http://schemas.microsoft.com/office/drawing/2014/main" id="{F522BC38-2D4D-4DD0-8A58-1A5EA7E7EDC4}"/>
              </a:ext>
            </a:extLst>
          </p:cNvPr>
          <p:cNvSpPr>
            <a:spLocks noGrp="1"/>
          </p:cNvSpPr>
          <p:nvPr>
            <p:ph idx="1"/>
          </p:nvPr>
        </p:nvSpPr>
        <p:spPr/>
        <p:txBody>
          <a:bodyPr/>
          <a:lstStyle/>
          <a:p>
            <a:pPr marL="0" indent="0">
              <a:buNone/>
            </a:pPr>
            <a:r>
              <a:rPr lang="en-US" sz="2400" dirty="0"/>
              <a:t>For classification, I used the K-Nearest Neighbors and SVM algorithms to predict whether the essays included the word “passionate” based on ethnicity, education, and income. The following are respective scatter plots for actual versus prediction:</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13ADA650-DB26-4766-9C71-B3A0F25DC1C7}"/>
              </a:ext>
            </a:extLst>
          </p:cNvPr>
          <p:cNvPicPr>
            <a:picLocks noChangeAspect="1"/>
          </p:cNvPicPr>
          <p:nvPr/>
        </p:nvPicPr>
        <p:blipFill>
          <a:blip r:embed="rId2"/>
          <a:stretch>
            <a:fillRect/>
          </a:stretch>
        </p:blipFill>
        <p:spPr>
          <a:xfrm>
            <a:off x="838200" y="3326595"/>
            <a:ext cx="4941426" cy="3531405"/>
          </a:xfrm>
          <a:prstGeom prst="rect">
            <a:avLst/>
          </a:prstGeom>
        </p:spPr>
      </p:pic>
      <p:pic>
        <p:nvPicPr>
          <p:cNvPr id="6" name="Picture 5">
            <a:extLst>
              <a:ext uri="{FF2B5EF4-FFF2-40B4-BE49-F238E27FC236}">
                <a16:creationId xmlns:a16="http://schemas.microsoft.com/office/drawing/2014/main" id="{FF539A16-1D12-4E0E-849F-5207CD435949}"/>
              </a:ext>
            </a:extLst>
          </p:cNvPr>
          <p:cNvPicPr>
            <a:picLocks noChangeAspect="1"/>
          </p:cNvPicPr>
          <p:nvPr/>
        </p:nvPicPr>
        <p:blipFill>
          <a:blip r:embed="rId3"/>
          <a:stretch>
            <a:fillRect/>
          </a:stretch>
        </p:blipFill>
        <p:spPr>
          <a:xfrm>
            <a:off x="5984175" y="3326595"/>
            <a:ext cx="4941426" cy="3531405"/>
          </a:xfrm>
          <a:prstGeom prst="rect">
            <a:avLst/>
          </a:prstGeom>
        </p:spPr>
      </p:pic>
    </p:spTree>
    <p:extLst>
      <p:ext uri="{BB962C8B-B14F-4D97-AF65-F5344CB8AC3E}">
        <p14:creationId xmlns:p14="http://schemas.microsoft.com/office/powerpoint/2010/main" val="367624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07344-4182-4BBD-B823-5831F54B6AD1}"/>
              </a:ext>
            </a:extLst>
          </p:cNvPr>
          <p:cNvSpPr>
            <a:spLocks noGrp="1"/>
          </p:cNvSpPr>
          <p:nvPr>
            <p:ph type="title"/>
          </p:nvPr>
        </p:nvSpPr>
        <p:spPr/>
        <p:txBody>
          <a:bodyPr/>
          <a:lstStyle/>
          <a:p>
            <a:pPr algn="ctr"/>
            <a:r>
              <a:rPr lang="en-US" dirty="0"/>
              <a:t>Comparison Between Two Classification Approaches</a:t>
            </a:r>
          </a:p>
        </p:txBody>
      </p:sp>
      <p:sp>
        <p:nvSpPr>
          <p:cNvPr id="3" name="Content Placeholder 2">
            <a:extLst>
              <a:ext uri="{FF2B5EF4-FFF2-40B4-BE49-F238E27FC236}">
                <a16:creationId xmlns:a16="http://schemas.microsoft.com/office/drawing/2014/main" id="{5A501120-9F71-4012-A896-8EAA35608DAE}"/>
              </a:ext>
            </a:extLst>
          </p:cNvPr>
          <p:cNvSpPr>
            <a:spLocks noGrp="1"/>
          </p:cNvSpPr>
          <p:nvPr>
            <p:ph idx="1"/>
          </p:nvPr>
        </p:nvSpPr>
        <p:spPr/>
        <p:txBody>
          <a:bodyPr/>
          <a:lstStyle/>
          <a:p>
            <a:pPr marL="0" indent="0">
              <a:buNone/>
            </a:pPr>
            <a:r>
              <a:rPr lang="en-US" dirty="0"/>
              <a:t>Compared to K-Nearest Neighbors, with SVM, after a hyperplane is determined, points are automatically separated, making it more computationally efficient.</a:t>
            </a:r>
          </a:p>
          <a:p>
            <a:pPr marL="0" indent="0">
              <a:buNone/>
            </a:pPr>
            <a:endParaRPr lang="en-US" dirty="0"/>
          </a:p>
          <a:p>
            <a:pPr marL="0" indent="0">
              <a:buNone/>
            </a:pPr>
            <a:r>
              <a:rPr lang="en-US" dirty="0"/>
              <a:t>The scatter plot for actual versus predicted for K-Nearest Neighbors has a true negative, a false negative, and a false positive while SVM has a true negative and a false positive. </a:t>
            </a:r>
          </a:p>
        </p:txBody>
      </p:sp>
    </p:spTree>
    <p:extLst>
      <p:ext uri="{BB962C8B-B14F-4D97-AF65-F5344CB8AC3E}">
        <p14:creationId xmlns:p14="http://schemas.microsoft.com/office/powerpoint/2010/main" val="2184272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C9411-826B-4D0B-A912-F7E154DD7F99}"/>
              </a:ext>
            </a:extLst>
          </p:cNvPr>
          <p:cNvSpPr>
            <a:spLocks noGrp="1"/>
          </p:cNvSpPr>
          <p:nvPr>
            <p:ph type="title"/>
          </p:nvPr>
        </p:nvSpPr>
        <p:spPr/>
        <p:txBody>
          <a:bodyPr/>
          <a:lstStyle/>
          <a:p>
            <a:pPr algn="ctr"/>
            <a:r>
              <a:rPr lang="en-US" dirty="0"/>
              <a:t>Comparison Between Two Classification Approaches</a:t>
            </a:r>
          </a:p>
        </p:txBody>
      </p:sp>
      <p:sp>
        <p:nvSpPr>
          <p:cNvPr id="3" name="Content Placeholder 2">
            <a:extLst>
              <a:ext uri="{FF2B5EF4-FFF2-40B4-BE49-F238E27FC236}">
                <a16:creationId xmlns:a16="http://schemas.microsoft.com/office/drawing/2014/main" id="{270C2024-45C9-4697-B0CA-CA1A9F46FB05}"/>
              </a:ext>
            </a:extLst>
          </p:cNvPr>
          <p:cNvSpPr>
            <a:spLocks noGrp="1"/>
          </p:cNvSpPr>
          <p:nvPr>
            <p:ph idx="1"/>
          </p:nvPr>
        </p:nvSpPr>
        <p:spPr/>
        <p:txBody>
          <a:bodyPr>
            <a:normAutofit lnSpcReduction="10000"/>
          </a:bodyPr>
          <a:lstStyle/>
          <a:p>
            <a:pPr marL="0" indent="0">
              <a:buNone/>
            </a:pPr>
            <a:r>
              <a:rPr lang="en-US" dirty="0"/>
              <a:t>The accuracy score for K-Nearest Neighbors was 0.880 for training and 0.878 for testing. I tried the </a:t>
            </a:r>
            <a:r>
              <a:rPr lang="en-US" dirty="0" err="1"/>
              <a:t>precision_score</a:t>
            </a:r>
            <a:r>
              <a:rPr lang="en-US" dirty="0"/>
              <a:t>() and </a:t>
            </a:r>
            <a:r>
              <a:rPr lang="en-US" dirty="0" err="1"/>
              <a:t>recall_score</a:t>
            </a:r>
            <a:r>
              <a:rPr lang="en-US" dirty="0"/>
              <a:t>() methods, but got 0.0 for both.</a:t>
            </a:r>
          </a:p>
          <a:p>
            <a:pPr marL="0" indent="0">
              <a:buNone/>
            </a:pPr>
            <a:endParaRPr lang="en-US" dirty="0"/>
          </a:p>
          <a:p>
            <a:pPr marL="0" indent="0">
              <a:buNone/>
            </a:pPr>
            <a:r>
              <a:rPr lang="en-US" dirty="0"/>
              <a:t>The accuracy score for SVM was 0.880 for training and 0.879 for testing. Again, using the same methods as for K-Nearest Neighbors, I got 0.0 for both precision and recall.</a:t>
            </a:r>
          </a:p>
          <a:p>
            <a:pPr marL="0" indent="0">
              <a:buNone/>
            </a:pPr>
            <a:endParaRPr lang="en-US" dirty="0"/>
          </a:p>
          <a:p>
            <a:pPr marL="0" indent="0">
              <a:buNone/>
            </a:pPr>
            <a:r>
              <a:rPr lang="en-US" dirty="0"/>
              <a:t>Unfortunately, I couldn’t figure out how to determine the runtimes of the models and will exclude them from the regression section as well.</a:t>
            </a:r>
          </a:p>
        </p:txBody>
      </p:sp>
    </p:spTree>
    <p:extLst>
      <p:ext uri="{BB962C8B-B14F-4D97-AF65-F5344CB8AC3E}">
        <p14:creationId xmlns:p14="http://schemas.microsoft.com/office/powerpoint/2010/main" val="2274024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7F4A-B58E-4414-863E-A920AB449CBF}"/>
              </a:ext>
            </a:extLst>
          </p:cNvPr>
          <p:cNvSpPr>
            <a:spLocks noGrp="1"/>
          </p:cNvSpPr>
          <p:nvPr>
            <p:ph type="title"/>
          </p:nvPr>
        </p:nvSpPr>
        <p:spPr>
          <a:xfrm>
            <a:off x="838200" y="325368"/>
            <a:ext cx="10515600" cy="1325563"/>
          </a:xfrm>
        </p:spPr>
        <p:txBody>
          <a:bodyPr/>
          <a:lstStyle/>
          <a:p>
            <a:pPr algn="ctr"/>
            <a:r>
              <a:rPr lang="en-US" dirty="0"/>
              <a:t>Comparison Between Two Regression Approaches</a:t>
            </a:r>
          </a:p>
        </p:txBody>
      </p:sp>
      <p:sp>
        <p:nvSpPr>
          <p:cNvPr id="3" name="Content Placeholder 2">
            <a:extLst>
              <a:ext uri="{FF2B5EF4-FFF2-40B4-BE49-F238E27FC236}">
                <a16:creationId xmlns:a16="http://schemas.microsoft.com/office/drawing/2014/main" id="{82C46A85-3228-49F3-88FA-FA40F4DE7CFA}"/>
              </a:ext>
            </a:extLst>
          </p:cNvPr>
          <p:cNvSpPr>
            <a:spLocks noGrp="1"/>
          </p:cNvSpPr>
          <p:nvPr>
            <p:ph idx="1"/>
          </p:nvPr>
        </p:nvSpPr>
        <p:spPr/>
        <p:txBody>
          <a:bodyPr/>
          <a:lstStyle/>
          <a:p>
            <a:pPr marL="0" indent="0">
              <a:buNone/>
            </a:pPr>
            <a:r>
              <a:rPr lang="en-US" sz="2400" dirty="0"/>
              <a:t>For regression, I used the Linear and K-Nearest Neighbors algorithms to predict ethnicity based on income, education, and length of essays. The following are respective scatter plots for actual versus prediction:</a:t>
            </a:r>
          </a:p>
          <a:p>
            <a:pPr marL="0" indent="0">
              <a:buNone/>
            </a:pPr>
            <a:endParaRPr lang="en-US" dirty="0"/>
          </a:p>
        </p:txBody>
      </p:sp>
      <p:pic>
        <p:nvPicPr>
          <p:cNvPr id="4" name="Picture 3">
            <a:extLst>
              <a:ext uri="{FF2B5EF4-FFF2-40B4-BE49-F238E27FC236}">
                <a16:creationId xmlns:a16="http://schemas.microsoft.com/office/drawing/2014/main" id="{E24EDFD3-B21A-4D28-9DE6-DF170F124F9C}"/>
              </a:ext>
            </a:extLst>
          </p:cNvPr>
          <p:cNvPicPr>
            <a:picLocks noChangeAspect="1"/>
          </p:cNvPicPr>
          <p:nvPr/>
        </p:nvPicPr>
        <p:blipFill>
          <a:blip r:embed="rId2"/>
          <a:stretch>
            <a:fillRect/>
          </a:stretch>
        </p:blipFill>
        <p:spPr>
          <a:xfrm>
            <a:off x="838200" y="3326595"/>
            <a:ext cx="4941426" cy="3531405"/>
          </a:xfrm>
          <a:prstGeom prst="rect">
            <a:avLst/>
          </a:prstGeom>
        </p:spPr>
      </p:pic>
      <p:pic>
        <p:nvPicPr>
          <p:cNvPr id="5" name="Picture 4">
            <a:extLst>
              <a:ext uri="{FF2B5EF4-FFF2-40B4-BE49-F238E27FC236}">
                <a16:creationId xmlns:a16="http://schemas.microsoft.com/office/drawing/2014/main" id="{7F9C5B7F-3AC0-43AF-8909-7A7786B4573D}"/>
              </a:ext>
            </a:extLst>
          </p:cNvPr>
          <p:cNvPicPr>
            <a:picLocks noChangeAspect="1"/>
          </p:cNvPicPr>
          <p:nvPr/>
        </p:nvPicPr>
        <p:blipFill>
          <a:blip r:embed="rId3"/>
          <a:stretch>
            <a:fillRect/>
          </a:stretch>
        </p:blipFill>
        <p:spPr>
          <a:xfrm>
            <a:off x="5779626" y="3326595"/>
            <a:ext cx="4941426" cy="3531405"/>
          </a:xfrm>
          <a:prstGeom prst="rect">
            <a:avLst/>
          </a:prstGeom>
        </p:spPr>
      </p:pic>
    </p:spTree>
    <p:extLst>
      <p:ext uri="{BB962C8B-B14F-4D97-AF65-F5344CB8AC3E}">
        <p14:creationId xmlns:p14="http://schemas.microsoft.com/office/powerpoint/2010/main" val="154104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B495D-3C4C-4E28-969F-8A5DEC032DFF}"/>
              </a:ext>
            </a:extLst>
          </p:cNvPr>
          <p:cNvSpPr>
            <a:spLocks noGrp="1"/>
          </p:cNvSpPr>
          <p:nvPr>
            <p:ph type="title"/>
          </p:nvPr>
        </p:nvSpPr>
        <p:spPr/>
        <p:txBody>
          <a:bodyPr/>
          <a:lstStyle/>
          <a:p>
            <a:pPr algn="ctr"/>
            <a:r>
              <a:rPr lang="en-US" dirty="0"/>
              <a:t>Comparison Between Two Regression Approaches</a:t>
            </a:r>
          </a:p>
        </p:txBody>
      </p:sp>
      <p:sp>
        <p:nvSpPr>
          <p:cNvPr id="3" name="Content Placeholder 2">
            <a:extLst>
              <a:ext uri="{FF2B5EF4-FFF2-40B4-BE49-F238E27FC236}">
                <a16:creationId xmlns:a16="http://schemas.microsoft.com/office/drawing/2014/main" id="{0B2B51EF-B79F-4D8B-B932-B1557C1910A1}"/>
              </a:ext>
            </a:extLst>
          </p:cNvPr>
          <p:cNvSpPr>
            <a:spLocks noGrp="1"/>
          </p:cNvSpPr>
          <p:nvPr>
            <p:ph idx="1"/>
          </p:nvPr>
        </p:nvSpPr>
        <p:spPr/>
        <p:txBody>
          <a:bodyPr/>
          <a:lstStyle/>
          <a:p>
            <a:pPr marL="0" indent="0">
              <a:buNone/>
            </a:pPr>
            <a:r>
              <a:rPr lang="en-US" dirty="0"/>
              <a:t>Linear regression seems like a more straight-forward approach than K-Nearest Neighbors regression, but the accuracy scores for both training and testing turned out to be much better for K-Nearest Neighbors regression.</a:t>
            </a:r>
          </a:p>
          <a:p>
            <a:pPr marL="0" indent="0">
              <a:buNone/>
            </a:pPr>
            <a:endParaRPr lang="en-US" dirty="0"/>
          </a:p>
          <a:p>
            <a:pPr marL="0" indent="0">
              <a:buNone/>
            </a:pPr>
            <a:r>
              <a:rPr lang="en-US" dirty="0"/>
              <a:t>The scatter plots for both are very similar.</a:t>
            </a:r>
          </a:p>
        </p:txBody>
      </p:sp>
    </p:spTree>
    <p:extLst>
      <p:ext uri="{BB962C8B-B14F-4D97-AF65-F5344CB8AC3E}">
        <p14:creationId xmlns:p14="http://schemas.microsoft.com/office/powerpoint/2010/main" val="1627163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CA044-C962-4408-8D73-7E03C6F0C1E1}"/>
              </a:ext>
            </a:extLst>
          </p:cNvPr>
          <p:cNvSpPr>
            <a:spLocks noGrp="1"/>
          </p:cNvSpPr>
          <p:nvPr>
            <p:ph type="title"/>
          </p:nvPr>
        </p:nvSpPr>
        <p:spPr/>
        <p:txBody>
          <a:bodyPr/>
          <a:lstStyle/>
          <a:p>
            <a:pPr algn="ctr"/>
            <a:r>
              <a:rPr lang="en-US" dirty="0"/>
              <a:t>Comparison Between Two Regression Approaches</a:t>
            </a:r>
          </a:p>
        </p:txBody>
      </p:sp>
      <p:sp>
        <p:nvSpPr>
          <p:cNvPr id="3" name="Content Placeholder 2">
            <a:extLst>
              <a:ext uri="{FF2B5EF4-FFF2-40B4-BE49-F238E27FC236}">
                <a16:creationId xmlns:a16="http://schemas.microsoft.com/office/drawing/2014/main" id="{7B6BB3C2-A397-4691-A5A6-E81D78CE69C1}"/>
              </a:ext>
            </a:extLst>
          </p:cNvPr>
          <p:cNvSpPr>
            <a:spLocks noGrp="1"/>
          </p:cNvSpPr>
          <p:nvPr>
            <p:ph idx="1"/>
          </p:nvPr>
        </p:nvSpPr>
        <p:spPr/>
        <p:txBody>
          <a:bodyPr/>
          <a:lstStyle/>
          <a:p>
            <a:pPr marL="0" indent="0">
              <a:buNone/>
            </a:pPr>
            <a:r>
              <a:rPr lang="en-US" dirty="0"/>
              <a:t>The accuracy score for Linear Regression was 0.0258 for training and 0.0183 for testing. I attempted </a:t>
            </a:r>
            <a:r>
              <a:rPr lang="en-US" dirty="0" err="1"/>
              <a:t>precision_score</a:t>
            </a:r>
            <a:r>
              <a:rPr lang="en-US" dirty="0"/>
              <a:t>() and </a:t>
            </a:r>
            <a:r>
              <a:rPr lang="en-US" dirty="0" err="1"/>
              <a:t>recall_score</a:t>
            </a:r>
            <a:r>
              <a:rPr lang="en-US" dirty="0"/>
              <a:t>() only to get an error message when I ran the code.</a:t>
            </a:r>
          </a:p>
          <a:p>
            <a:pPr marL="0" indent="0">
              <a:buNone/>
            </a:pPr>
            <a:endParaRPr lang="en-US" dirty="0"/>
          </a:p>
          <a:p>
            <a:pPr marL="0" indent="0">
              <a:buNone/>
            </a:pPr>
            <a:r>
              <a:rPr lang="en-US" dirty="0"/>
              <a:t>The accuracy score for K-Nearest Neighbors Regression was 0.951 for training and -0.301 for testing. Again, </a:t>
            </a:r>
            <a:r>
              <a:rPr lang="en-US" dirty="0" err="1"/>
              <a:t>precision_score</a:t>
            </a:r>
            <a:r>
              <a:rPr lang="en-US" dirty="0"/>
              <a:t>() and </a:t>
            </a:r>
            <a:r>
              <a:rPr lang="en-US" dirty="0" err="1"/>
              <a:t>recall_score</a:t>
            </a:r>
            <a:r>
              <a:rPr lang="en-US" dirty="0"/>
              <a:t>() produced an error message that I couldn’t resolve.</a:t>
            </a:r>
          </a:p>
        </p:txBody>
      </p:sp>
    </p:spTree>
    <p:extLst>
      <p:ext uri="{BB962C8B-B14F-4D97-AF65-F5344CB8AC3E}">
        <p14:creationId xmlns:p14="http://schemas.microsoft.com/office/powerpoint/2010/main" val="2041583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345C6-A54B-44B3-973D-C471E3F898AC}"/>
              </a:ext>
            </a:extLst>
          </p:cNvPr>
          <p:cNvSpPr>
            <a:spLocks noGrp="1"/>
          </p:cNvSpPr>
          <p:nvPr>
            <p:ph type="title"/>
          </p:nvPr>
        </p:nvSpPr>
        <p:spPr/>
        <p:txBody>
          <a:bodyPr/>
          <a:lstStyle/>
          <a:p>
            <a:pPr algn="ctr"/>
            <a:r>
              <a:rPr lang="en-US" dirty="0"/>
              <a:t>Conclusions</a:t>
            </a:r>
          </a:p>
        </p:txBody>
      </p:sp>
      <p:sp>
        <p:nvSpPr>
          <p:cNvPr id="3" name="Content Placeholder 2">
            <a:extLst>
              <a:ext uri="{FF2B5EF4-FFF2-40B4-BE49-F238E27FC236}">
                <a16:creationId xmlns:a16="http://schemas.microsoft.com/office/drawing/2014/main" id="{6D04C3E7-6728-480C-A0FB-8AC83808BA69}"/>
              </a:ext>
            </a:extLst>
          </p:cNvPr>
          <p:cNvSpPr>
            <a:spLocks noGrp="1"/>
          </p:cNvSpPr>
          <p:nvPr>
            <p:ph idx="1"/>
          </p:nvPr>
        </p:nvSpPr>
        <p:spPr/>
        <p:txBody>
          <a:bodyPr>
            <a:normAutofit fontScale="62500" lnSpcReduction="20000"/>
          </a:bodyPr>
          <a:lstStyle/>
          <a:p>
            <a:pPr marL="0" indent="0">
              <a:buNone/>
            </a:pPr>
            <a:r>
              <a:rPr lang="en-US" dirty="0"/>
              <a:t>A preliminary glance at the data shows that the profiles are of people who make between $25,000 and $100,000 in income and are mostly white and graduated from a 4 year university. Also, education seems to correlate positively with income and with ethnicity, whites and Asians seem to fare better than blacks and Hispanic / Latinos as far as income goes. </a:t>
            </a:r>
          </a:p>
          <a:p>
            <a:pPr marL="0" indent="0">
              <a:buNone/>
            </a:pPr>
            <a:r>
              <a:rPr lang="en-US" dirty="0"/>
              <a:t>With accuracy scores, K-Nearest Neighbors and SVM classification algorithms performed very similarly. True positives were not visibly present in the scatter plot for determining whether or not the word “passionate” appeared in the profiles based on income, education, and ethnicity, perhaps because of the rare occurrence of the word in the essays in the dataset overall. The results were inconclusive.</a:t>
            </a:r>
          </a:p>
          <a:p>
            <a:pPr marL="0" indent="0">
              <a:buNone/>
            </a:pPr>
            <a:r>
              <a:rPr lang="en-US" dirty="0"/>
              <a:t>With accuracy scores, Linear and K-Nearest Neighbors regression algorithms performed differently, with accuracy scores being significantly higher for K-Nearest Neighbors Regression. The scatter plots for both approaches look very similar, but all of the predicted values were between 0.0 and 0.2, indicating the combination of income, education, and essay length were not good features in predicting ethnicity.</a:t>
            </a:r>
          </a:p>
          <a:p>
            <a:pPr marL="0" indent="0">
              <a:buNone/>
            </a:pPr>
            <a:r>
              <a:rPr lang="en-US" dirty="0"/>
              <a:t>The next step would be to collect more data and make certain adjustments for the algorithms like changing values of k for both K-Nearest Neighbors classification and regression methods, as well as experimenting with different kernels for SVM. I only used a subset of the total data to simplify the labels and facilitate my analysis. Perhaps more features can be taken into consideration in the future for predicting the occurrence of a certain word in the essays as well as determining ethnicity. This could have included factors such as religion, astrological sign, and diet.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22622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1472B-B1C3-43EE-9E44-D452BB845C27}"/>
              </a:ext>
            </a:extLst>
          </p:cNvPr>
          <p:cNvSpPr>
            <a:spLocks noGrp="1"/>
          </p:cNvSpPr>
          <p:nvPr>
            <p:ph type="title"/>
          </p:nvPr>
        </p:nvSpPr>
        <p:spPr/>
        <p:txBody>
          <a:bodyPr/>
          <a:lstStyle/>
          <a:p>
            <a:pPr algn="ctr"/>
            <a:r>
              <a:rPr lang="en-US" dirty="0"/>
              <a:t>Exploration of Data Set</a:t>
            </a:r>
          </a:p>
        </p:txBody>
      </p:sp>
      <p:pic>
        <p:nvPicPr>
          <p:cNvPr id="4" name="Content Placeholder 3">
            <a:extLst>
              <a:ext uri="{FF2B5EF4-FFF2-40B4-BE49-F238E27FC236}">
                <a16:creationId xmlns:a16="http://schemas.microsoft.com/office/drawing/2014/main" id="{C9158F89-4B00-4F36-8D09-F7F48E0D6273}"/>
              </a:ext>
            </a:extLst>
          </p:cNvPr>
          <p:cNvPicPr>
            <a:picLocks noGrp="1" noChangeAspect="1"/>
          </p:cNvPicPr>
          <p:nvPr>
            <p:ph idx="1"/>
          </p:nvPr>
        </p:nvPicPr>
        <p:blipFill>
          <a:blip r:embed="rId2"/>
          <a:stretch>
            <a:fillRect/>
          </a:stretch>
        </p:blipFill>
        <p:spPr>
          <a:xfrm>
            <a:off x="3356089" y="1739515"/>
            <a:ext cx="5055752" cy="3378970"/>
          </a:xfrm>
          <a:prstGeom prst="rect">
            <a:avLst/>
          </a:prstGeom>
        </p:spPr>
      </p:pic>
      <p:sp>
        <p:nvSpPr>
          <p:cNvPr id="5" name="TextBox 4">
            <a:extLst>
              <a:ext uri="{FF2B5EF4-FFF2-40B4-BE49-F238E27FC236}">
                <a16:creationId xmlns:a16="http://schemas.microsoft.com/office/drawing/2014/main" id="{B6CFFF60-C388-4CF5-9868-5E1A913D0745}"/>
              </a:ext>
            </a:extLst>
          </p:cNvPr>
          <p:cNvSpPr txBox="1"/>
          <p:nvPr/>
        </p:nvSpPr>
        <p:spPr>
          <a:xfrm>
            <a:off x="838200" y="5486400"/>
            <a:ext cx="10515600" cy="369332"/>
          </a:xfrm>
          <a:prstGeom prst="rect">
            <a:avLst/>
          </a:prstGeom>
          <a:noFill/>
        </p:spPr>
        <p:txBody>
          <a:bodyPr wrap="square" rtlCol="0">
            <a:spAutoFit/>
          </a:bodyPr>
          <a:lstStyle/>
          <a:p>
            <a:pPr algn="ctr"/>
            <a:r>
              <a:rPr lang="en-US" dirty="0"/>
              <a:t>Histogram of income distribution</a:t>
            </a:r>
          </a:p>
        </p:txBody>
      </p:sp>
    </p:spTree>
    <p:extLst>
      <p:ext uri="{BB962C8B-B14F-4D97-AF65-F5344CB8AC3E}">
        <p14:creationId xmlns:p14="http://schemas.microsoft.com/office/powerpoint/2010/main" val="736907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25611-4CE1-45F6-AB78-3821DD496481}"/>
              </a:ext>
            </a:extLst>
          </p:cNvPr>
          <p:cNvSpPr>
            <a:spLocks noGrp="1"/>
          </p:cNvSpPr>
          <p:nvPr>
            <p:ph type="title"/>
          </p:nvPr>
        </p:nvSpPr>
        <p:spPr/>
        <p:txBody>
          <a:bodyPr/>
          <a:lstStyle/>
          <a:p>
            <a:pPr algn="ctr"/>
            <a:r>
              <a:rPr lang="en-US" dirty="0"/>
              <a:t>Exploration of Data Set</a:t>
            </a:r>
          </a:p>
        </p:txBody>
      </p:sp>
      <p:pic>
        <p:nvPicPr>
          <p:cNvPr id="4" name="Content Placeholder 3">
            <a:extLst>
              <a:ext uri="{FF2B5EF4-FFF2-40B4-BE49-F238E27FC236}">
                <a16:creationId xmlns:a16="http://schemas.microsoft.com/office/drawing/2014/main" id="{BCF5D7F4-7016-4E09-A682-F690562CAC9D}"/>
              </a:ext>
            </a:extLst>
          </p:cNvPr>
          <p:cNvPicPr>
            <a:picLocks noGrp="1" noChangeAspect="1"/>
          </p:cNvPicPr>
          <p:nvPr>
            <p:ph idx="1"/>
          </p:nvPr>
        </p:nvPicPr>
        <p:blipFill>
          <a:blip r:embed="rId2"/>
          <a:stretch>
            <a:fillRect/>
          </a:stretch>
        </p:blipFill>
        <p:spPr>
          <a:xfrm>
            <a:off x="3568124" y="1739515"/>
            <a:ext cx="5055752" cy="3378970"/>
          </a:xfrm>
          <a:prstGeom prst="rect">
            <a:avLst/>
          </a:prstGeom>
        </p:spPr>
      </p:pic>
      <p:sp>
        <p:nvSpPr>
          <p:cNvPr id="5" name="TextBox 4">
            <a:extLst>
              <a:ext uri="{FF2B5EF4-FFF2-40B4-BE49-F238E27FC236}">
                <a16:creationId xmlns:a16="http://schemas.microsoft.com/office/drawing/2014/main" id="{1A18615B-ECB2-4188-A8B2-B006812CF650}"/>
              </a:ext>
            </a:extLst>
          </p:cNvPr>
          <p:cNvSpPr txBox="1"/>
          <p:nvPr/>
        </p:nvSpPr>
        <p:spPr>
          <a:xfrm flipH="1">
            <a:off x="838200" y="5565913"/>
            <a:ext cx="10889974" cy="646331"/>
          </a:xfrm>
          <a:prstGeom prst="rect">
            <a:avLst/>
          </a:prstGeom>
          <a:noFill/>
        </p:spPr>
        <p:txBody>
          <a:bodyPr wrap="square" rtlCol="0">
            <a:spAutoFit/>
          </a:bodyPr>
          <a:lstStyle/>
          <a:p>
            <a:r>
              <a:rPr lang="en-US" dirty="0"/>
              <a:t>Histogram of education distribution (0: high school, 1: two year college, 2: four year college, 3: master’s degree, 4: PhD program)</a:t>
            </a:r>
          </a:p>
        </p:txBody>
      </p:sp>
    </p:spTree>
    <p:extLst>
      <p:ext uri="{BB962C8B-B14F-4D97-AF65-F5344CB8AC3E}">
        <p14:creationId xmlns:p14="http://schemas.microsoft.com/office/powerpoint/2010/main" val="281948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235E-C51A-435A-B0C7-87D966E9AD4B}"/>
              </a:ext>
            </a:extLst>
          </p:cNvPr>
          <p:cNvSpPr>
            <a:spLocks noGrp="1"/>
          </p:cNvSpPr>
          <p:nvPr>
            <p:ph type="title"/>
          </p:nvPr>
        </p:nvSpPr>
        <p:spPr/>
        <p:txBody>
          <a:bodyPr/>
          <a:lstStyle/>
          <a:p>
            <a:pPr algn="ctr"/>
            <a:r>
              <a:rPr lang="en-US" dirty="0"/>
              <a:t>Exploration of Data Set</a:t>
            </a:r>
          </a:p>
        </p:txBody>
      </p:sp>
      <p:pic>
        <p:nvPicPr>
          <p:cNvPr id="4" name="Content Placeholder 3">
            <a:extLst>
              <a:ext uri="{FF2B5EF4-FFF2-40B4-BE49-F238E27FC236}">
                <a16:creationId xmlns:a16="http://schemas.microsoft.com/office/drawing/2014/main" id="{E1BE3450-0487-410B-A4D8-CF7DA6B4BACD}"/>
              </a:ext>
            </a:extLst>
          </p:cNvPr>
          <p:cNvPicPr>
            <a:picLocks noGrp="1" noChangeAspect="1"/>
          </p:cNvPicPr>
          <p:nvPr>
            <p:ph idx="1"/>
          </p:nvPr>
        </p:nvPicPr>
        <p:blipFill>
          <a:blip r:embed="rId2"/>
          <a:stretch>
            <a:fillRect/>
          </a:stretch>
        </p:blipFill>
        <p:spPr>
          <a:xfrm>
            <a:off x="3316333" y="1690688"/>
            <a:ext cx="5055752" cy="3378970"/>
          </a:xfrm>
          <a:prstGeom prst="rect">
            <a:avLst/>
          </a:prstGeom>
        </p:spPr>
      </p:pic>
      <p:sp>
        <p:nvSpPr>
          <p:cNvPr id="6" name="TextBox 5">
            <a:extLst>
              <a:ext uri="{FF2B5EF4-FFF2-40B4-BE49-F238E27FC236}">
                <a16:creationId xmlns:a16="http://schemas.microsoft.com/office/drawing/2014/main" id="{A07A117F-99F5-44D3-9B4F-D817C8ECF462}"/>
              </a:ext>
            </a:extLst>
          </p:cNvPr>
          <p:cNvSpPr txBox="1"/>
          <p:nvPr/>
        </p:nvSpPr>
        <p:spPr>
          <a:xfrm>
            <a:off x="838200" y="5499652"/>
            <a:ext cx="10515600" cy="369332"/>
          </a:xfrm>
          <a:prstGeom prst="rect">
            <a:avLst/>
          </a:prstGeom>
          <a:noFill/>
        </p:spPr>
        <p:txBody>
          <a:bodyPr wrap="square" rtlCol="0">
            <a:spAutoFit/>
          </a:bodyPr>
          <a:lstStyle/>
          <a:p>
            <a:pPr algn="ctr"/>
            <a:r>
              <a:rPr lang="en-US" dirty="0"/>
              <a:t>Histogram of ethnicity distribution. (0: white, 1: Asian, 2: black, 3: Hispanic / Latino)</a:t>
            </a:r>
          </a:p>
        </p:txBody>
      </p:sp>
    </p:spTree>
    <p:extLst>
      <p:ext uri="{BB962C8B-B14F-4D97-AF65-F5344CB8AC3E}">
        <p14:creationId xmlns:p14="http://schemas.microsoft.com/office/powerpoint/2010/main" val="298611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C80A-D581-4C4E-BC28-73DCBE66C8E4}"/>
              </a:ext>
            </a:extLst>
          </p:cNvPr>
          <p:cNvSpPr>
            <a:spLocks noGrp="1"/>
          </p:cNvSpPr>
          <p:nvPr>
            <p:ph type="title"/>
          </p:nvPr>
        </p:nvSpPr>
        <p:spPr/>
        <p:txBody>
          <a:bodyPr/>
          <a:lstStyle/>
          <a:p>
            <a:pPr algn="ctr"/>
            <a:r>
              <a:rPr lang="en-US" dirty="0"/>
              <a:t>Exploration of Data Set</a:t>
            </a:r>
          </a:p>
        </p:txBody>
      </p:sp>
      <p:pic>
        <p:nvPicPr>
          <p:cNvPr id="4" name="Content Placeholder 3">
            <a:extLst>
              <a:ext uri="{FF2B5EF4-FFF2-40B4-BE49-F238E27FC236}">
                <a16:creationId xmlns:a16="http://schemas.microsoft.com/office/drawing/2014/main" id="{B3263704-9B6A-4975-BEDF-53842BBB5968}"/>
              </a:ext>
            </a:extLst>
          </p:cNvPr>
          <p:cNvPicPr>
            <a:picLocks noGrp="1" noChangeAspect="1"/>
          </p:cNvPicPr>
          <p:nvPr>
            <p:ph idx="1"/>
          </p:nvPr>
        </p:nvPicPr>
        <p:blipFill>
          <a:blip r:embed="rId2"/>
          <a:stretch>
            <a:fillRect/>
          </a:stretch>
        </p:blipFill>
        <p:spPr>
          <a:xfrm>
            <a:off x="2545541" y="2235591"/>
            <a:ext cx="7100918" cy="3531405"/>
          </a:xfrm>
          <a:prstGeom prst="rect">
            <a:avLst/>
          </a:prstGeom>
        </p:spPr>
      </p:pic>
    </p:spTree>
    <p:extLst>
      <p:ext uri="{BB962C8B-B14F-4D97-AF65-F5344CB8AC3E}">
        <p14:creationId xmlns:p14="http://schemas.microsoft.com/office/powerpoint/2010/main" val="3259168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01F1A-5851-4121-9563-A1B625643F80}"/>
              </a:ext>
            </a:extLst>
          </p:cNvPr>
          <p:cNvSpPr>
            <a:spLocks noGrp="1"/>
          </p:cNvSpPr>
          <p:nvPr>
            <p:ph type="title"/>
          </p:nvPr>
        </p:nvSpPr>
        <p:spPr/>
        <p:txBody>
          <a:bodyPr/>
          <a:lstStyle/>
          <a:p>
            <a:pPr algn="ctr"/>
            <a:r>
              <a:rPr lang="en-US" dirty="0"/>
              <a:t>Exploration of Data Set</a:t>
            </a:r>
          </a:p>
        </p:txBody>
      </p:sp>
      <p:pic>
        <p:nvPicPr>
          <p:cNvPr id="4" name="Content Placeholder 3">
            <a:extLst>
              <a:ext uri="{FF2B5EF4-FFF2-40B4-BE49-F238E27FC236}">
                <a16:creationId xmlns:a16="http://schemas.microsoft.com/office/drawing/2014/main" id="{A65775D3-624B-4D00-A2EB-89A7ACB955C3}"/>
              </a:ext>
            </a:extLst>
          </p:cNvPr>
          <p:cNvPicPr>
            <a:picLocks noGrp="1" noChangeAspect="1"/>
          </p:cNvPicPr>
          <p:nvPr>
            <p:ph idx="1"/>
          </p:nvPr>
        </p:nvPicPr>
        <p:blipFill>
          <a:blip r:embed="rId2"/>
          <a:stretch>
            <a:fillRect/>
          </a:stretch>
        </p:blipFill>
        <p:spPr>
          <a:xfrm>
            <a:off x="3161631" y="2235591"/>
            <a:ext cx="5868737" cy="3531405"/>
          </a:xfrm>
          <a:prstGeom prst="rect">
            <a:avLst/>
          </a:prstGeom>
        </p:spPr>
      </p:pic>
    </p:spTree>
    <p:extLst>
      <p:ext uri="{BB962C8B-B14F-4D97-AF65-F5344CB8AC3E}">
        <p14:creationId xmlns:p14="http://schemas.microsoft.com/office/powerpoint/2010/main" val="2252068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45B53-AFD8-401A-87CE-C2BACFA1FDE3}"/>
              </a:ext>
            </a:extLst>
          </p:cNvPr>
          <p:cNvSpPr>
            <a:spLocks noGrp="1"/>
          </p:cNvSpPr>
          <p:nvPr>
            <p:ph type="title"/>
          </p:nvPr>
        </p:nvSpPr>
        <p:spPr/>
        <p:txBody>
          <a:bodyPr/>
          <a:lstStyle/>
          <a:p>
            <a:pPr algn="ctr"/>
            <a:r>
              <a:rPr lang="en-US" dirty="0"/>
              <a:t>Statement of Questions</a:t>
            </a:r>
          </a:p>
        </p:txBody>
      </p:sp>
      <p:sp>
        <p:nvSpPr>
          <p:cNvPr id="3" name="Content Placeholder 2">
            <a:extLst>
              <a:ext uri="{FF2B5EF4-FFF2-40B4-BE49-F238E27FC236}">
                <a16:creationId xmlns:a16="http://schemas.microsoft.com/office/drawing/2014/main" id="{AFAC316F-63FC-4F4C-B8F8-60B98F75F0BD}"/>
              </a:ext>
            </a:extLst>
          </p:cNvPr>
          <p:cNvSpPr>
            <a:spLocks noGrp="1"/>
          </p:cNvSpPr>
          <p:nvPr>
            <p:ph idx="1"/>
          </p:nvPr>
        </p:nvSpPr>
        <p:spPr/>
        <p:txBody>
          <a:bodyPr>
            <a:normAutofit/>
          </a:bodyPr>
          <a:lstStyle/>
          <a:p>
            <a:pPr marL="514350" indent="-514350">
              <a:buAutoNum type="arabicPeriod"/>
            </a:pPr>
            <a:r>
              <a:rPr lang="en-US" dirty="0"/>
              <a:t>Given income, education, and length of essays, can we predict ethnicity? I was interested in how education, which might reflect length of essay, as well as socio-economic class may be related to ethnicity, as well as how this information is reflected in a dating site like OK Cupid. I used Linear Regression and K-Nearest Neighbors Regression and compared the two.</a:t>
            </a:r>
          </a:p>
        </p:txBody>
      </p:sp>
    </p:spTree>
    <p:extLst>
      <p:ext uri="{BB962C8B-B14F-4D97-AF65-F5344CB8AC3E}">
        <p14:creationId xmlns:p14="http://schemas.microsoft.com/office/powerpoint/2010/main" val="2374698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76437-65FE-4D34-B50D-D53E20FCBD3A}"/>
              </a:ext>
            </a:extLst>
          </p:cNvPr>
          <p:cNvSpPr>
            <a:spLocks noGrp="1"/>
          </p:cNvSpPr>
          <p:nvPr>
            <p:ph type="title"/>
          </p:nvPr>
        </p:nvSpPr>
        <p:spPr/>
        <p:txBody>
          <a:bodyPr/>
          <a:lstStyle/>
          <a:p>
            <a:pPr algn="ctr"/>
            <a:r>
              <a:rPr lang="en-US" dirty="0"/>
              <a:t>Statement of Questions</a:t>
            </a:r>
          </a:p>
        </p:txBody>
      </p:sp>
      <p:sp>
        <p:nvSpPr>
          <p:cNvPr id="3" name="Content Placeholder 2">
            <a:extLst>
              <a:ext uri="{FF2B5EF4-FFF2-40B4-BE49-F238E27FC236}">
                <a16:creationId xmlns:a16="http://schemas.microsoft.com/office/drawing/2014/main" id="{590640F2-8E38-4457-AFC6-0CE6963912AE}"/>
              </a:ext>
            </a:extLst>
          </p:cNvPr>
          <p:cNvSpPr>
            <a:spLocks noGrp="1"/>
          </p:cNvSpPr>
          <p:nvPr>
            <p:ph idx="1"/>
          </p:nvPr>
        </p:nvSpPr>
        <p:spPr/>
        <p:txBody>
          <a:bodyPr/>
          <a:lstStyle/>
          <a:p>
            <a:pPr marL="0" indent="0">
              <a:buNone/>
            </a:pPr>
            <a:r>
              <a:rPr lang="en-US" dirty="0"/>
              <a:t>2. Given ethnicity, education, and income, can we classify whether the word “passionate” appears in the essays? I am curious how demographics affect the use of certain verbiage to express romance. For this study, I utilized the K-Nearest Neighbors algorithm for classification. Support Vector Machines were then used to classify the same data as a comparison.</a:t>
            </a:r>
          </a:p>
        </p:txBody>
      </p:sp>
    </p:spTree>
    <p:extLst>
      <p:ext uri="{BB962C8B-B14F-4D97-AF65-F5344CB8AC3E}">
        <p14:creationId xmlns:p14="http://schemas.microsoft.com/office/powerpoint/2010/main" val="3607813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5B0DC-BCC1-4B50-BE7C-3EBD77CB23B5}"/>
              </a:ext>
            </a:extLst>
          </p:cNvPr>
          <p:cNvSpPr>
            <a:spLocks noGrp="1"/>
          </p:cNvSpPr>
          <p:nvPr>
            <p:ph type="title"/>
          </p:nvPr>
        </p:nvSpPr>
        <p:spPr/>
        <p:txBody>
          <a:bodyPr/>
          <a:lstStyle/>
          <a:p>
            <a:pPr algn="ctr"/>
            <a:r>
              <a:rPr lang="en-US" dirty="0"/>
              <a:t>Explanation of New Columns</a:t>
            </a:r>
          </a:p>
        </p:txBody>
      </p:sp>
      <p:sp>
        <p:nvSpPr>
          <p:cNvPr id="3" name="Content Placeholder 2">
            <a:extLst>
              <a:ext uri="{FF2B5EF4-FFF2-40B4-BE49-F238E27FC236}">
                <a16:creationId xmlns:a16="http://schemas.microsoft.com/office/drawing/2014/main" id="{4B968A33-8FD3-4E50-A0C7-3D140CC2D00C}"/>
              </a:ext>
            </a:extLst>
          </p:cNvPr>
          <p:cNvSpPr>
            <a:spLocks noGrp="1"/>
          </p:cNvSpPr>
          <p:nvPr>
            <p:ph idx="1"/>
          </p:nvPr>
        </p:nvSpPr>
        <p:spPr/>
        <p:txBody>
          <a:bodyPr>
            <a:normAutofit lnSpcReduction="10000"/>
          </a:bodyPr>
          <a:lstStyle/>
          <a:p>
            <a:pPr marL="0" indent="0">
              <a:buNone/>
            </a:pPr>
            <a:r>
              <a:rPr lang="en-US" dirty="0"/>
              <a:t>I modified and added new columns in the following order:</a:t>
            </a:r>
          </a:p>
          <a:p>
            <a:pPr marL="514350" indent="-514350">
              <a:buAutoNum type="arabicPeriod"/>
            </a:pPr>
            <a:r>
              <a:rPr lang="en-US" dirty="0"/>
              <a:t>After exploring the dataset, I noticed that a lot of the values for “income” were “-1.” I didn’t know what this meant and this value would affect my analysis, so I eliminated them from the </a:t>
            </a:r>
            <a:r>
              <a:rPr lang="en-US" dirty="0" err="1"/>
              <a:t>DataFrame</a:t>
            </a:r>
            <a:r>
              <a:rPr lang="en-US" dirty="0"/>
              <a:t>. In addition, with ethnicities, there were many different kinds of values that included mixed ethnicities that would complicate the analysis so I just included “white,” “Hispanic / Latino,” “black,” and “Asian.” Finally, I narrowed down education to those that graduated from high school, two year college, university, master’s program, and </a:t>
            </a:r>
            <a:r>
              <a:rPr lang="en-US" dirty="0" err="1"/>
              <a:t>Ph.D</a:t>
            </a:r>
            <a:r>
              <a:rPr lang="en-US" dirty="0"/>
              <a:t> program. Finally, I reset the indices. </a:t>
            </a:r>
          </a:p>
          <a:p>
            <a:pPr marL="0" indent="0">
              <a:buNone/>
            </a:pPr>
            <a:r>
              <a:rPr lang="en-US" dirty="0"/>
              <a:t>	</a:t>
            </a:r>
          </a:p>
        </p:txBody>
      </p:sp>
    </p:spTree>
    <p:extLst>
      <p:ext uri="{BB962C8B-B14F-4D97-AF65-F5344CB8AC3E}">
        <p14:creationId xmlns:p14="http://schemas.microsoft.com/office/powerpoint/2010/main" val="534956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1249</Words>
  <Application>Microsoft Office PowerPoint</Application>
  <PresentationFormat>Widescreen</PresentationFormat>
  <Paragraphs>53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Codecademy Machine Learning Fundamentals Capstone Project: Date-a-Scientist</vt:lpstr>
      <vt:lpstr>Exploration of Data Set</vt:lpstr>
      <vt:lpstr>Exploration of Data Set</vt:lpstr>
      <vt:lpstr>Exploration of Data Set</vt:lpstr>
      <vt:lpstr>Exploration of Data Set</vt:lpstr>
      <vt:lpstr>Exploration of Data Set</vt:lpstr>
      <vt:lpstr>Statement of Questions</vt:lpstr>
      <vt:lpstr>Statement of Questions</vt:lpstr>
      <vt:lpstr>Explanation of New Columns</vt:lpstr>
      <vt:lpstr>Explanation of New Columns</vt:lpstr>
      <vt:lpstr>Explanation of New Columns</vt:lpstr>
      <vt:lpstr>Comparison Between Two Classification Approaches</vt:lpstr>
      <vt:lpstr>Comparison Between Two Classification Approaches</vt:lpstr>
      <vt:lpstr>Comparison Between Two Classification Approaches</vt:lpstr>
      <vt:lpstr>Comparison Between Two Regression Approaches</vt:lpstr>
      <vt:lpstr>Comparison Between Two Regression Approaches</vt:lpstr>
      <vt:lpstr>Comparison Between Two Regression Approaches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Codecademy Machine Learning Fundamentals Capstone Project: Date-a-Scientist</dc:title>
  <dc:creator>Duane Tanaka</dc:creator>
  <cp:lastModifiedBy>Duane Tanaka</cp:lastModifiedBy>
  <cp:revision>49</cp:revision>
  <dcterms:created xsi:type="dcterms:W3CDTF">2018-12-29T15:52:41Z</dcterms:created>
  <dcterms:modified xsi:type="dcterms:W3CDTF">2019-01-01T18:17:09Z</dcterms:modified>
</cp:coreProperties>
</file>