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Figtree" pitchFamily="2" charset="0"/>
      <p:regular r:id="rId31"/>
      <p:bold r:id="rId32"/>
      <p:italic r:id="rId33"/>
      <p:boldItalic r:id="rId34"/>
    </p:embeddedFont>
    <p:embeddedFont>
      <p:font typeface="Montserrat" pitchFamily="2" charset="77"/>
      <p:regular r:id="rId35"/>
      <p:bold r:id="rId36"/>
      <p:italic r:id="rId37"/>
      <p:boldItalic r:id="rId38"/>
    </p:embeddedFont>
    <p:embeddedFont>
      <p:font typeface="Onest" pitchFamily="2" charset="0"/>
      <p:regular r:id="rId39"/>
      <p:bold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Roboto Condensed Light" panose="020F0302020204030204" pitchFamily="34" charset="0"/>
      <p:regular r:id="rId45"/>
    </p:embeddedFont>
    <p:embeddedFont>
      <p:font typeface="Roboto Mono" pitchFamily="49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hNR6DuTdPYHxY7aQD4tNXpFTzW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89"/>
  </p:normalViewPr>
  <p:slideViewPr>
    <p:cSldViewPr snapToGrid="0">
      <p:cViewPr varScale="1">
        <p:scale>
          <a:sx n="156" d="100"/>
          <a:sy n="156" d="100"/>
        </p:scale>
        <p:origin x="27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49249d292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349249d292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b928fb90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34b928fb90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4b928fb90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34b928fb90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4b928fb90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g34b928fb90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4b928fb90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g34b928fb90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51d52eb511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g351d52eb511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0fead18b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0fead18b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6e44c1e86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g356e44c1e86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49249d292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g349249d292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49249d292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g349249d292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35ed7d227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35ed7d227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49249d292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" name="Google Shape;604;g349249d292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51d19755b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g351d19755b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4bef67ef6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1" name="Google Shape;631;g34bef67ef6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4b928fb90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1" name="Google Shape;671;g34b928fb90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6e44c1e86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5" name="Google Shape;705;g356e44c1e86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56e44c1e86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0" name="Google Shape;740;g356e44c1e86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58e5e3852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7" name="Google Shape;767;g358e5e3852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52f46df20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0" name="Google Shape;790;g352f46df20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6e3e8f5c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6e3e8f5c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6e44c1e8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6e44c1e86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6e44c1e8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6e44c1e8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99d03634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2d99d03634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0fcdf299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0fcdf299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Merged tweet dataset with senator info using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Created master DataFrame with: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senator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party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election_winner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margin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incumbent</a:t>
            </a:r>
            <a:r>
              <a:rPr lang="en">
                <a:solidFill>
                  <a:schemeClr val="dk1"/>
                </a:solidFill>
              </a:rPr>
              <a:t>, etc.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49249d292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349249d292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3"/>
          <p:cNvSpPr txBox="1">
            <a:spLocks noGrp="1"/>
          </p:cNvSpPr>
          <p:nvPr>
            <p:ph type="ctrTitle"/>
          </p:nvPr>
        </p:nvSpPr>
        <p:spPr>
          <a:xfrm>
            <a:off x="897300" y="1386863"/>
            <a:ext cx="4042500" cy="21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43"/>
          <p:cNvSpPr txBox="1">
            <a:spLocks noGrp="1"/>
          </p:cNvSpPr>
          <p:nvPr>
            <p:ph type="subTitle" idx="1"/>
          </p:nvPr>
        </p:nvSpPr>
        <p:spPr>
          <a:xfrm>
            <a:off x="897300" y="3504188"/>
            <a:ext cx="40425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3"/>
          <p:cNvSpPr>
            <a:spLocks noGrp="1"/>
          </p:cNvSpPr>
          <p:nvPr>
            <p:ph type="pic" idx="2"/>
          </p:nvPr>
        </p:nvSpPr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12" name="Google Shape;12;p43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48"/>
          <p:cNvGrpSpPr/>
          <p:nvPr/>
        </p:nvGrpSpPr>
        <p:grpSpPr>
          <a:xfrm>
            <a:off x="-761924" y="-802200"/>
            <a:ext cx="11811193" cy="6058001"/>
            <a:chOff x="-761924" y="-802200"/>
            <a:chExt cx="11811193" cy="6058001"/>
          </a:xfrm>
        </p:grpSpPr>
        <p:sp>
          <p:nvSpPr>
            <p:cNvPr id="94" name="Google Shape;94;p48"/>
            <p:cNvSpPr/>
            <p:nvPr/>
          </p:nvSpPr>
          <p:spPr>
            <a:xfrm>
              <a:off x="8488550" y="2453338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8"/>
            <p:cNvSpPr/>
            <p:nvPr/>
          </p:nvSpPr>
          <p:spPr>
            <a:xfrm>
              <a:off x="8580412" y="3733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8"/>
            <p:cNvSpPr/>
            <p:nvPr/>
          </p:nvSpPr>
          <p:spPr>
            <a:xfrm>
              <a:off x="-761924" y="-80220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8"/>
            <p:cNvSpPr/>
            <p:nvPr/>
          </p:nvSpPr>
          <p:spPr>
            <a:xfrm>
              <a:off x="-509471" y="445028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49"/>
          <p:cNvGrpSpPr/>
          <p:nvPr/>
        </p:nvGrpSpPr>
        <p:grpSpPr>
          <a:xfrm>
            <a:off x="-1283063" y="-802200"/>
            <a:ext cx="11289850" cy="7564830"/>
            <a:chOff x="-1283063" y="-802200"/>
            <a:chExt cx="11289850" cy="7564830"/>
          </a:xfrm>
        </p:grpSpPr>
        <p:sp>
          <p:nvSpPr>
            <p:cNvPr id="101" name="Google Shape;101;p49"/>
            <p:cNvSpPr/>
            <p:nvPr/>
          </p:nvSpPr>
          <p:spPr>
            <a:xfrm>
              <a:off x="-1073625" y="421965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9"/>
            <p:cNvSpPr/>
            <p:nvPr/>
          </p:nvSpPr>
          <p:spPr>
            <a:xfrm>
              <a:off x="-1283063" y="35830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9"/>
            <p:cNvSpPr/>
            <p:nvPr/>
          </p:nvSpPr>
          <p:spPr>
            <a:xfrm>
              <a:off x="8174151" y="-80220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9"/>
            <p:cNvSpPr/>
            <p:nvPr/>
          </p:nvSpPr>
          <p:spPr>
            <a:xfrm>
              <a:off x="7706079" y="-64414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1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1"/>
          <p:cNvSpPr>
            <a:spLocks noGrp="1"/>
          </p:cNvSpPr>
          <p:nvPr>
            <p:ph type="pic" idx="2"/>
          </p:nvPr>
        </p:nvSpPr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8" name="Google Shape;108;p51"/>
          <p:cNvSpPr txBox="1">
            <a:spLocks noGrp="1"/>
          </p:cNvSpPr>
          <p:nvPr>
            <p:ph type="title"/>
          </p:nvPr>
        </p:nvSpPr>
        <p:spPr>
          <a:xfrm>
            <a:off x="710575" y="1593900"/>
            <a:ext cx="42948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2"/>
          <p:cNvSpPr txBox="1">
            <a:spLocks noGrp="1"/>
          </p:cNvSpPr>
          <p:nvPr>
            <p:ph type="title" idx="2"/>
          </p:nvPr>
        </p:nvSpPr>
        <p:spPr>
          <a:xfrm>
            <a:off x="720000" y="2177575"/>
            <a:ext cx="35223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2"/>
          <p:cNvSpPr txBox="1">
            <a:spLocks noGrp="1"/>
          </p:cNvSpPr>
          <p:nvPr>
            <p:ph type="title" idx="3"/>
          </p:nvPr>
        </p:nvSpPr>
        <p:spPr>
          <a:xfrm>
            <a:off x="4901697" y="2177575"/>
            <a:ext cx="35223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2"/>
          <p:cNvSpPr txBox="1">
            <a:spLocks noGrp="1"/>
          </p:cNvSpPr>
          <p:nvPr>
            <p:ph type="subTitle" idx="1"/>
          </p:nvPr>
        </p:nvSpPr>
        <p:spPr>
          <a:xfrm>
            <a:off x="720000" y="2584425"/>
            <a:ext cx="35223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52"/>
          <p:cNvSpPr txBox="1">
            <a:spLocks noGrp="1"/>
          </p:cNvSpPr>
          <p:nvPr>
            <p:ph type="subTitle" idx="4"/>
          </p:nvPr>
        </p:nvSpPr>
        <p:spPr>
          <a:xfrm>
            <a:off x="4901700" y="2584425"/>
            <a:ext cx="35223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52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116" name="Google Shape;116;p52"/>
            <p:cNvSpPr/>
            <p:nvPr/>
          </p:nvSpPr>
          <p:spPr>
            <a:xfrm>
              <a:off x="8212250" y="37775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2"/>
            <p:cNvSpPr/>
            <p:nvPr/>
          </p:nvSpPr>
          <p:spPr>
            <a:xfrm>
              <a:off x="7569112" y="4668293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2"/>
            <p:cNvSpPr/>
            <p:nvPr/>
          </p:nvSpPr>
          <p:spPr>
            <a:xfrm>
              <a:off x="-1222249" y="-285875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2"/>
            <p:cNvSpPr/>
            <p:nvPr/>
          </p:nvSpPr>
          <p:spPr>
            <a:xfrm>
              <a:off x="-376771" y="-3279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3"/>
          <p:cNvSpPr txBox="1">
            <a:spLocks noGrp="1"/>
          </p:cNvSpPr>
          <p:nvPr>
            <p:ph type="title" hasCustomPrompt="1"/>
          </p:nvPr>
        </p:nvSpPr>
        <p:spPr>
          <a:xfrm>
            <a:off x="710575" y="1834675"/>
            <a:ext cx="43248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22" name="Google Shape;122;p53"/>
          <p:cNvSpPr txBox="1">
            <a:spLocks noGrp="1"/>
          </p:cNvSpPr>
          <p:nvPr>
            <p:ph type="subTitle" idx="1"/>
          </p:nvPr>
        </p:nvSpPr>
        <p:spPr>
          <a:xfrm>
            <a:off x="710575" y="2886425"/>
            <a:ext cx="4324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3"/>
          <p:cNvSpPr>
            <a:spLocks noGrp="1"/>
          </p:cNvSpPr>
          <p:nvPr>
            <p:ph type="pic" idx="2"/>
          </p:nvPr>
        </p:nvSpPr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124" name="Google Shape;124;p53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4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4"/>
          <p:cNvSpPr txBox="1">
            <a:spLocks noGrp="1"/>
          </p:cNvSpPr>
          <p:nvPr>
            <p:ph type="title"/>
          </p:nvPr>
        </p:nvSpPr>
        <p:spPr>
          <a:xfrm>
            <a:off x="1023875" y="1114124"/>
            <a:ext cx="33762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127" name="Google Shape;127;p54"/>
          <p:cNvSpPr txBox="1">
            <a:spLocks noGrp="1"/>
          </p:cNvSpPr>
          <p:nvPr>
            <p:ph type="subTitle" idx="1"/>
          </p:nvPr>
        </p:nvSpPr>
        <p:spPr>
          <a:xfrm>
            <a:off x="1023875" y="1863703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4"/>
          <p:cNvSpPr txBox="1">
            <a:spLocks noGrp="1"/>
          </p:cNvSpPr>
          <p:nvPr>
            <p:ph type="title" idx="2"/>
          </p:nvPr>
        </p:nvSpPr>
        <p:spPr>
          <a:xfrm>
            <a:off x="4743925" y="1114124"/>
            <a:ext cx="33762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129" name="Google Shape;129;p54"/>
          <p:cNvSpPr txBox="1">
            <a:spLocks noGrp="1"/>
          </p:cNvSpPr>
          <p:nvPr>
            <p:ph type="subTitle" idx="3"/>
          </p:nvPr>
        </p:nvSpPr>
        <p:spPr>
          <a:xfrm>
            <a:off x="4743925" y="1863703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4"/>
          <p:cNvSpPr txBox="1">
            <a:spLocks noGrp="1"/>
          </p:cNvSpPr>
          <p:nvPr>
            <p:ph type="title" idx="4"/>
          </p:nvPr>
        </p:nvSpPr>
        <p:spPr>
          <a:xfrm>
            <a:off x="4743925" y="2932699"/>
            <a:ext cx="33762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131" name="Google Shape;131;p54"/>
          <p:cNvSpPr txBox="1">
            <a:spLocks noGrp="1"/>
          </p:cNvSpPr>
          <p:nvPr>
            <p:ph type="subTitle" idx="5"/>
          </p:nvPr>
        </p:nvSpPr>
        <p:spPr>
          <a:xfrm>
            <a:off x="4743925" y="3682278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4"/>
          <p:cNvSpPr txBox="1">
            <a:spLocks noGrp="1"/>
          </p:cNvSpPr>
          <p:nvPr>
            <p:ph type="title" idx="6"/>
          </p:nvPr>
        </p:nvSpPr>
        <p:spPr>
          <a:xfrm>
            <a:off x="1023875" y="2932699"/>
            <a:ext cx="33762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133" name="Google Shape;133;p54"/>
          <p:cNvSpPr txBox="1">
            <a:spLocks noGrp="1"/>
          </p:cNvSpPr>
          <p:nvPr>
            <p:ph type="subTitle" idx="7"/>
          </p:nvPr>
        </p:nvSpPr>
        <p:spPr>
          <a:xfrm>
            <a:off x="1023875" y="3682278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34" name="Google Shape;134;p54"/>
          <p:cNvGrpSpPr/>
          <p:nvPr/>
        </p:nvGrpSpPr>
        <p:grpSpPr>
          <a:xfrm>
            <a:off x="-1062124" y="-756200"/>
            <a:ext cx="11394793" cy="7506980"/>
            <a:chOff x="-1062124" y="-756200"/>
            <a:chExt cx="11394793" cy="7506980"/>
          </a:xfrm>
        </p:grpSpPr>
        <p:sp>
          <p:nvSpPr>
            <p:cNvPr id="135" name="Google Shape;135;p54"/>
            <p:cNvSpPr/>
            <p:nvPr/>
          </p:nvSpPr>
          <p:spPr>
            <a:xfrm>
              <a:off x="7771950" y="42078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4"/>
            <p:cNvSpPr/>
            <p:nvPr/>
          </p:nvSpPr>
          <p:spPr>
            <a:xfrm>
              <a:off x="7383612" y="4656443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4"/>
            <p:cNvSpPr/>
            <p:nvPr/>
          </p:nvSpPr>
          <p:spPr>
            <a:xfrm>
              <a:off x="-1062124" y="-75620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4"/>
            <p:cNvSpPr/>
            <p:nvPr/>
          </p:nvSpPr>
          <p:spPr>
            <a:xfrm>
              <a:off x="130954" y="-64414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5"/>
          <p:cNvSpPr txBox="1">
            <a:spLocks noGrp="1"/>
          </p:cNvSpPr>
          <p:nvPr>
            <p:ph type="title"/>
          </p:nvPr>
        </p:nvSpPr>
        <p:spPr>
          <a:xfrm>
            <a:off x="6019500" y="17044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5"/>
          <p:cNvSpPr txBox="1">
            <a:spLocks noGrp="1"/>
          </p:cNvSpPr>
          <p:nvPr>
            <p:ph type="title" idx="2"/>
          </p:nvPr>
        </p:nvSpPr>
        <p:spPr>
          <a:xfrm>
            <a:off x="3369748" y="17044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5"/>
          <p:cNvSpPr txBox="1">
            <a:spLocks noGrp="1"/>
          </p:cNvSpPr>
          <p:nvPr>
            <p:ph type="subTitle" idx="1"/>
          </p:nvPr>
        </p:nvSpPr>
        <p:spPr>
          <a:xfrm>
            <a:off x="720000" y="2578538"/>
            <a:ext cx="24045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5"/>
          <p:cNvSpPr txBox="1">
            <a:spLocks noGrp="1"/>
          </p:cNvSpPr>
          <p:nvPr>
            <p:ph type="subTitle" idx="3"/>
          </p:nvPr>
        </p:nvSpPr>
        <p:spPr>
          <a:xfrm>
            <a:off x="3369741" y="2578538"/>
            <a:ext cx="24045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5"/>
          <p:cNvSpPr txBox="1">
            <a:spLocks noGrp="1"/>
          </p:cNvSpPr>
          <p:nvPr>
            <p:ph type="title" idx="4"/>
          </p:nvPr>
        </p:nvSpPr>
        <p:spPr>
          <a:xfrm>
            <a:off x="720001" y="17044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5"/>
          <p:cNvSpPr txBox="1">
            <a:spLocks noGrp="1"/>
          </p:cNvSpPr>
          <p:nvPr>
            <p:ph type="subTitle" idx="5"/>
          </p:nvPr>
        </p:nvSpPr>
        <p:spPr>
          <a:xfrm>
            <a:off x="6019500" y="2578538"/>
            <a:ext cx="24045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55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148" name="Google Shape;148;p55"/>
            <p:cNvSpPr/>
            <p:nvPr/>
          </p:nvSpPr>
          <p:spPr>
            <a:xfrm>
              <a:off x="8212250" y="37775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5"/>
            <p:cNvSpPr/>
            <p:nvPr/>
          </p:nvSpPr>
          <p:spPr>
            <a:xfrm>
              <a:off x="7569112" y="4668293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5"/>
            <p:cNvSpPr/>
            <p:nvPr/>
          </p:nvSpPr>
          <p:spPr>
            <a:xfrm>
              <a:off x="-1222249" y="-285875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5"/>
            <p:cNvSpPr/>
            <p:nvPr/>
          </p:nvSpPr>
          <p:spPr>
            <a:xfrm>
              <a:off x="-376771" y="-3279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6"/>
          <p:cNvSpPr txBox="1">
            <a:spLocks noGrp="1"/>
          </p:cNvSpPr>
          <p:nvPr>
            <p:ph type="subTitle" idx="1"/>
          </p:nvPr>
        </p:nvSpPr>
        <p:spPr>
          <a:xfrm>
            <a:off x="1231838" y="2830300"/>
            <a:ext cx="2410500" cy="9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6"/>
          <p:cNvSpPr txBox="1">
            <a:spLocks noGrp="1"/>
          </p:cNvSpPr>
          <p:nvPr>
            <p:ph type="title"/>
          </p:nvPr>
        </p:nvSpPr>
        <p:spPr>
          <a:xfrm>
            <a:off x="1231838" y="1346600"/>
            <a:ext cx="2410500" cy="1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56"/>
          <p:cNvGrpSpPr/>
          <p:nvPr/>
        </p:nvGrpSpPr>
        <p:grpSpPr>
          <a:xfrm>
            <a:off x="-1283075" y="-1087950"/>
            <a:ext cx="11014624" cy="7707730"/>
            <a:chOff x="-1283075" y="-1087950"/>
            <a:chExt cx="11014624" cy="7707730"/>
          </a:xfrm>
        </p:grpSpPr>
        <p:sp>
          <p:nvSpPr>
            <p:cNvPr id="156" name="Google Shape;156;p56"/>
            <p:cNvSpPr/>
            <p:nvPr/>
          </p:nvSpPr>
          <p:spPr>
            <a:xfrm>
              <a:off x="-1283075" y="40768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6"/>
            <p:cNvSpPr/>
            <p:nvPr/>
          </p:nvSpPr>
          <p:spPr>
            <a:xfrm>
              <a:off x="-944413" y="3429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6"/>
            <p:cNvSpPr/>
            <p:nvPr/>
          </p:nvSpPr>
          <p:spPr>
            <a:xfrm>
              <a:off x="7858101" y="-108795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6"/>
            <p:cNvSpPr/>
            <p:nvPr/>
          </p:nvSpPr>
          <p:spPr>
            <a:xfrm>
              <a:off x="8634779" y="-2753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7"/>
          <p:cNvSpPr txBox="1">
            <a:spLocks noGrp="1"/>
          </p:cNvSpPr>
          <p:nvPr>
            <p:ph type="ctrTitle"/>
          </p:nvPr>
        </p:nvSpPr>
        <p:spPr>
          <a:xfrm>
            <a:off x="710575" y="823600"/>
            <a:ext cx="38244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62" name="Google Shape;162;p57"/>
          <p:cNvSpPr txBox="1">
            <a:spLocks noGrp="1"/>
          </p:cNvSpPr>
          <p:nvPr>
            <p:ph type="subTitle" idx="1"/>
          </p:nvPr>
        </p:nvSpPr>
        <p:spPr>
          <a:xfrm>
            <a:off x="710575" y="1684975"/>
            <a:ext cx="3824400" cy="1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57"/>
          <p:cNvSpPr>
            <a:spLocks noGrp="1"/>
          </p:cNvSpPr>
          <p:nvPr>
            <p:ph type="pic" idx="2"/>
          </p:nvPr>
        </p:nvSpPr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164" name="Google Shape;164;p57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57"/>
          <p:cNvGrpSpPr/>
          <p:nvPr/>
        </p:nvGrpSpPr>
        <p:grpSpPr>
          <a:xfrm>
            <a:off x="-878475" y="-782650"/>
            <a:ext cx="1854025" cy="1841175"/>
            <a:chOff x="-878475" y="-782650"/>
            <a:chExt cx="1854025" cy="1841175"/>
          </a:xfrm>
        </p:grpSpPr>
        <p:sp>
          <p:nvSpPr>
            <p:cNvPr id="166" name="Google Shape;166;p57"/>
            <p:cNvSpPr/>
            <p:nvPr/>
          </p:nvSpPr>
          <p:spPr>
            <a:xfrm>
              <a:off x="-878475" y="-782650"/>
              <a:ext cx="1854025" cy="184117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7"/>
            <p:cNvSpPr/>
            <p:nvPr/>
          </p:nvSpPr>
          <p:spPr>
            <a:xfrm>
              <a:off x="-750242" y="-273562"/>
              <a:ext cx="1217299" cy="1208864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57"/>
          <p:cNvSpPr txBox="1"/>
          <p:nvPr/>
        </p:nvSpPr>
        <p:spPr>
          <a:xfrm>
            <a:off x="710575" y="3452625"/>
            <a:ext cx="382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CREDITS: This presentation template was created by</a:t>
            </a:r>
            <a:r>
              <a:rPr lang="en" sz="900" b="1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 </a:t>
            </a:r>
            <a:r>
              <a:rPr lang="en" sz="900" b="1" i="0" u="sng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, and includes icons by </a:t>
            </a:r>
            <a:r>
              <a:rPr lang="en" sz="900" b="1" i="0" u="sng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, and infographics &amp; images by </a:t>
            </a:r>
            <a:r>
              <a:rPr lang="en" sz="900" b="1" i="0" u="sng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 i="0" u="sng" strike="noStrike" cap="none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64"/>
          <p:cNvSpPr txBox="1">
            <a:spLocks noGrp="1"/>
          </p:cNvSpPr>
          <p:nvPr>
            <p:ph type="body" idx="1"/>
          </p:nvPr>
        </p:nvSpPr>
        <p:spPr>
          <a:xfrm>
            <a:off x="720000" y="3997375"/>
            <a:ext cx="7704000" cy="6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5"/>
          <p:cNvSpPr txBox="1">
            <a:spLocks noGrp="1"/>
          </p:cNvSpPr>
          <p:nvPr>
            <p:ph type="title" idx="2"/>
          </p:nvPr>
        </p:nvSpPr>
        <p:spPr>
          <a:xfrm>
            <a:off x="1719926" y="1316050"/>
            <a:ext cx="2414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5"/>
          <p:cNvSpPr txBox="1">
            <a:spLocks noGrp="1"/>
          </p:cNvSpPr>
          <p:nvPr>
            <p:ph type="title" idx="3"/>
          </p:nvPr>
        </p:nvSpPr>
        <p:spPr>
          <a:xfrm>
            <a:off x="5463650" y="1316050"/>
            <a:ext cx="2414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1"/>
          </p:nvPr>
        </p:nvSpPr>
        <p:spPr>
          <a:xfrm>
            <a:off x="1719927" y="2091850"/>
            <a:ext cx="241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subTitle" idx="4"/>
          </p:nvPr>
        </p:nvSpPr>
        <p:spPr>
          <a:xfrm>
            <a:off x="5463652" y="2091850"/>
            <a:ext cx="241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title" idx="5"/>
          </p:nvPr>
        </p:nvSpPr>
        <p:spPr>
          <a:xfrm>
            <a:off x="1719926" y="2840550"/>
            <a:ext cx="2414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title" idx="6"/>
          </p:nvPr>
        </p:nvSpPr>
        <p:spPr>
          <a:xfrm>
            <a:off x="5463650" y="2840550"/>
            <a:ext cx="2414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subTitle" idx="7"/>
          </p:nvPr>
        </p:nvSpPr>
        <p:spPr>
          <a:xfrm>
            <a:off x="1719954" y="3616350"/>
            <a:ext cx="241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subTitle" idx="8"/>
          </p:nvPr>
        </p:nvSpPr>
        <p:spPr>
          <a:xfrm>
            <a:off x="5463656" y="3616350"/>
            <a:ext cx="241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title" idx="9"/>
          </p:nvPr>
        </p:nvSpPr>
        <p:spPr>
          <a:xfrm>
            <a:off x="752100" y="1387600"/>
            <a:ext cx="7758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 idx="13"/>
          </p:nvPr>
        </p:nvSpPr>
        <p:spPr>
          <a:xfrm>
            <a:off x="752110" y="2913000"/>
            <a:ext cx="775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title" idx="14"/>
          </p:nvPr>
        </p:nvSpPr>
        <p:spPr>
          <a:xfrm>
            <a:off x="4495960" y="1388500"/>
            <a:ext cx="775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title" idx="15"/>
          </p:nvPr>
        </p:nvSpPr>
        <p:spPr>
          <a:xfrm>
            <a:off x="4495960" y="2913000"/>
            <a:ext cx="775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27" name="Google Shape;27;p45"/>
          <p:cNvGrpSpPr/>
          <p:nvPr/>
        </p:nvGrpSpPr>
        <p:grpSpPr>
          <a:xfrm>
            <a:off x="-1242263" y="-802200"/>
            <a:ext cx="11249050" cy="7534230"/>
            <a:chOff x="-1242263" y="-802200"/>
            <a:chExt cx="11249050" cy="7534230"/>
          </a:xfrm>
        </p:grpSpPr>
        <p:sp>
          <p:nvSpPr>
            <p:cNvPr id="28" name="Google Shape;28;p45"/>
            <p:cNvSpPr/>
            <p:nvPr/>
          </p:nvSpPr>
          <p:spPr>
            <a:xfrm>
              <a:off x="-1032825" y="418905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5"/>
            <p:cNvSpPr/>
            <p:nvPr/>
          </p:nvSpPr>
          <p:spPr>
            <a:xfrm>
              <a:off x="-1242263" y="35524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5"/>
            <p:cNvSpPr/>
            <p:nvPr/>
          </p:nvSpPr>
          <p:spPr>
            <a:xfrm>
              <a:off x="8174151" y="-80220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5"/>
            <p:cNvSpPr/>
            <p:nvPr/>
          </p:nvSpPr>
          <p:spPr>
            <a:xfrm>
              <a:off x="7706079" y="-64414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66"/>
          <p:cNvGrpSpPr/>
          <p:nvPr/>
        </p:nvGrpSpPr>
        <p:grpSpPr>
          <a:xfrm>
            <a:off x="-1283075" y="-1087950"/>
            <a:ext cx="11014624" cy="7707730"/>
            <a:chOff x="-1283075" y="-1087950"/>
            <a:chExt cx="11014624" cy="7707730"/>
          </a:xfrm>
        </p:grpSpPr>
        <p:sp>
          <p:nvSpPr>
            <p:cNvPr id="175" name="Google Shape;175;p66"/>
            <p:cNvSpPr/>
            <p:nvPr/>
          </p:nvSpPr>
          <p:spPr>
            <a:xfrm>
              <a:off x="-1283075" y="40768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6"/>
            <p:cNvSpPr/>
            <p:nvPr/>
          </p:nvSpPr>
          <p:spPr>
            <a:xfrm>
              <a:off x="-944413" y="3429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6"/>
            <p:cNvSpPr/>
            <p:nvPr/>
          </p:nvSpPr>
          <p:spPr>
            <a:xfrm>
              <a:off x="7858101" y="-108795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6"/>
            <p:cNvSpPr/>
            <p:nvPr/>
          </p:nvSpPr>
          <p:spPr>
            <a:xfrm>
              <a:off x="8634779" y="-2753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67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181" name="Google Shape;181;p67"/>
            <p:cNvSpPr/>
            <p:nvPr/>
          </p:nvSpPr>
          <p:spPr>
            <a:xfrm>
              <a:off x="8212250" y="37775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7"/>
            <p:cNvSpPr/>
            <p:nvPr/>
          </p:nvSpPr>
          <p:spPr>
            <a:xfrm>
              <a:off x="7569112" y="4668293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7"/>
            <p:cNvSpPr/>
            <p:nvPr/>
          </p:nvSpPr>
          <p:spPr>
            <a:xfrm>
              <a:off x="-1222249" y="-285875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7"/>
            <p:cNvSpPr/>
            <p:nvPr/>
          </p:nvSpPr>
          <p:spPr>
            <a:xfrm>
              <a:off x="-376771" y="-3279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6"/>
          <p:cNvSpPr txBox="1">
            <a:spLocks noGrp="1"/>
          </p:cNvSpPr>
          <p:nvPr>
            <p:ph type="title"/>
          </p:nvPr>
        </p:nvSpPr>
        <p:spPr>
          <a:xfrm>
            <a:off x="710575" y="1882125"/>
            <a:ext cx="4332900" cy="1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2"/>
          </p:nvPr>
        </p:nvSpPr>
        <p:spPr>
          <a:xfrm>
            <a:off x="710575" y="1012372"/>
            <a:ext cx="12231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subTitle" idx="1"/>
          </p:nvPr>
        </p:nvSpPr>
        <p:spPr>
          <a:xfrm>
            <a:off x="710575" y="3494375"/>
            <a:ext cx="43329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>
            <a:spLocks noGrp="1"/>
          </p:cNvSpPr>
          <p:nvPr>
            <p:ph type="pic" idx="3"/>
          </p:nvPr>
        </p:nvSpPr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37" name="Google Shape;37;p46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3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63"/>
          <p:cNvGrpSpPr/>
          <p:nvPr/>
        </p:nvGrpSpPr>
        <p:grpSpPr>
          <a:xfrm>
            <a:off x="-761924" y="-802200"/>
            <a:ext cx="11811193" cy="6058001"/>
            <a:chOff x="-761924" y="-802200"/>
            <a:chExt cx="11811193" cy="6058001"/>
          </a:xfrm>
        </p:grpSpPr>
        <p:sp>
          <p:nvSpPr>
            <p:cNvPr id="42" name="Google Shape;42;p63"/>
            <p:cNvSpPr/>
            <p:nvPr/>
          </p:nvSpPr>
          <p:spPr>
            <a:xfrm>
              <a:off x="8488550" y="2453338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3"/>
            <p:cNvSpPr/>
            <p:nvPr/>
          </p:nvSpPr>
          <p:spPr>
            <a:xfrm>
              <a:off x="8580412" y="3733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3"/>
            <p:cNvSpPr/>
            <p:nvPr/>
          </p:nvSpPr>
          <p:spPr>
            <a:xfrm>
              <a:off x="-761924" y="-80220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3"/>
            <p:cNvSpPr/>
            <p:nvPr/>
          </p:nvSpPr>
          <p:spPr>
            <a:xfrm>
              <a:off x="-509471" y="445028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0"/>
          <p:cNvSpPr txBox="1">
            <a:spLocks noGrp="1"/>
          </p:cNvSpPr>
          <p:nvPr>
            <p:ph type="title"/>
          </p:nvPr>
        </p:nvSpPr>
        <p:spPr>
          <a:xfrm>
            <a:off x="6019500" y="26423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title" idx="2"/>
          </p:nvPr>
        </p:nvSpPr>
        <p:spPr>
          <a:xfrm>
            <a:off x="3369741" y="26423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ubTitle" idx="1"/>
          </p:nvPr>
        </p:nvSpPr>
        <p:spPr>
          <a:xfrm>
            <a:off x="710566" y="2959726"/>
            <a:ext cx="24045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subTitle" idx="3"/>
          </p:nvPr>
        </p:nvSpPr>
        <p:spPr>
          <a:xfrm>
            <a:off x="3369741" y="2959726"/>
            <a:ext cx="24045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title" idx="4"/>
          </p:nvPr>
        </p:nvSpPr>
        <p:spPr>
          <a:xfrm>
            <a:off x="710566" y="26423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subTitle" idx="5"/>
          </p:nvPr>
        </p:nvSpPr>
        <p:spPr>
          <a:xfrm>
            <a:off x="6019500" y="2959726"/>
            <a:ext cx="24045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50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55" name="Google Shape;55;p50"/>
            <p:cNvSpPr/>
            <p:nvPr/>
          </p:nvSpPr>
          <p:spPr>
            <a:xfrm>
              <a:off x="8212250" y="37775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0"/>
            <p:cNvSpPr/>
            <p:nvPr/>
          </p:nvSpPr>
          <p:spPr>
            <a:xfrm>
              <a:off x="7569112" y="4668293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0"/>
            <p:cNvSpPr/>
            <p:nvPr/>
          </p:nvSpPr>
          <p:spPr>
            <a:xfrm>
              <a:off x="-1222249" y="-285875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0"/>
            <p:cNvSpPr/>
            <p:nvPr/>
          </p:nvSpPr>
          <p:spPr>
            <a:xfrm>
              <a:off x="-376771" y="-3279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9"/>
          <p:cNvSpPr txBox="1">
            <a:spLocks noGrp="1"/>
          </p:cNvSpPr>
          <p:nvPr>
            <p:ph type="subTitle" idx="1"/>
          </p:nvPr>
        </p:nvSpPr>
        <p:spPr>
          <a:xfrm>
            <a:off x="710575" y="1408475"/>
            <a:ext cx="33879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59"/>
          <p:cNvGrpSpPr/>
          <p:nvPr/>
        </p:nvGrpSpPr>
        <p:grpSpPr>
          <a:xfrm>
            <a:off x="-1283075" y="-1087950"/>
            <a:ext cx="11014624" cy="7707730"/>
            <a:chOff x="-1283075" y="-1087950"/>
            <a:chExt cx="11014624" cy="7707730"/>
          </a:xfrm>
        </p:grpSpPr>
        <p:sp>
          <p:nvSpPr>
            <p:cNvPr id="63" name="Google Shape;63;p59"/>
            <p:cNvSpPr/>
            <p:nvPr/>
          </p:nvSpPr>
          <p:spPr>
            <a:xfrm>
              <a:off x="-1283075" y="40768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9"/>
            <p:cNvSpPr/>
            <p:nvPr/>
          </p:nvSpPr>
          <p:spPr>
            <a:xfrm>
              <a:off x="-944413" y="3429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9"/>
            <p:cNvSpPr/>
            <p:nvPr/>
          </p:nvSpPr>
          <p:spPr>
            <a:xfrm>
              <a:off x="7858101" y="-108795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9"/>
            <p:cNvSpPr/>
            <p:nvPr/>
          </p:nvSpPr>
          <p:spPr>
            <a:xfrm>
              <a:off x="8634779" y="-2753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59"/>
          <p:cNvSpPr txBox="1">
            <a:spLocks noGrp="1"/>
          </p:cNvSpPr>
          <p:nvPr>
            <p:ph type="subTitle" idx="2"/>
          </p:nvPr>
        </p:nvSpPr>
        <p:spPr>
          <a:xfrm>
            <a:off x="4536900" y="1408475"/>
            <a:ext cx="33879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3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71" name="Google Shape;71;p58"/>
          <p:cNvGrpSpPr/>
          <p:nvPr/>
        </p:nvGrpSpPr>
        <p:grpSpPr>
          <a:xfrm>
            <a:off x="-1283075" y="-1087950"/>
            <a:ext cx="11014624" cy="7707730"/>
            <a:chOff x="-1283075" y="-1087950"/>
            <a:chExt cx="11014624" cy="7707730"/>
          </a:xfrm>
        </p:grpSpPr>
        <p:sp>
          <p:nvSpPr>
            <p:cNvPr id="72" name="Google Shape;72;p58"/>
            <p:cNvSpPr/>
            <p:nvPr/>
          </p:nvSpPr>
          <p:spPr>
            <a:xfrm>
              <a:off x="-1283075" y="40768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8"/>
            <p:cNvSpPr/>
            <p:nvPr/>
          </p:nvSpPr>
          <p:spPr>
            <a:xfrm>
              <a:off x="-944413" y="3429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8"/>
            <p:cNvSpPr/>
            <p:nvPr/>
          </p:nvSpPr>
          <p:spPr>
            <a:xfrm>
              <a:off x="7858101" y="-108795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8"/>
            <p:cNvSpPr/>
            <p:nvPr/>
          </p:nvSpPr>
          <p:spPr>
            <a:xfrm>
              <a:off x="8634779" y="-2753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7"/>
          <p:cNvSpPr txBox="1">
            <a:spLocks noGrp="1"/>
          </p:cNvSpPr>
          <p:nvPr>
            <p:ph type="title"/>
          </p:nvPr>
        </p:nvSpPr>
        <p:spPr>
          <a:xfrm>
            <a:off x="959925" y="1339375"/>
            <a:ext cx="41157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subTitle" idx="1"/>
          </p:nvPr>
        </p:nvSpPr>
        <p:spPr>
          <a:xfrm>
            <a:off x="959925" y="2433400"/>
            <a:ext cx="4115700" cy="13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>
            <a:spLocks noGrp="1"/>
          </p:cNvSpPr>
          <p:nvPr>
            <p:ph type="pic" idx="2"/>
          </p:nvPr>
        </p:nvSpPr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80" name="Google Shape;80;p47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47"/>
          <p:cNvGrpSpPr/>
          <p:nvPr/>
        </p:nvGrpSpPr>
        <p:grpSpPr>
          <a:xfrm>
            <a:off x="-2004776" y="-2004776"/>
            <a:ext cx="3399900" cy="4025402"/>
            <a:chOff x="-2004776" y="-2004776"/>
            <a:chExt cx="3399900" cy="4025402"/>
          </a:xfrm>
        </p:grpSpPr>
        <p:sp>
          <p:nvSpPr>
            <p:cNvPr id="82" name="Google Shape;82;p47"/>
            <p:cNvSpPr/>
            <p:nvPr/>
          </p:nvSpPr>
          <p:spPr>
            <a:xfrm>
              <a:off x="-2004776" y="-2004776"/>
              <a:ext cx="3399900" cy="337635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7"/>
            <p:cNvSpPr/>
            <p:nvPr/>
          </p:nvSpPr>
          <p:spPr>
            <a:xfrm>
              <a:off x="-1405774" y="2"/>
              <a:ext cx="2034725" cy="2020624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44"/>
          <p:cNvGrpSpPr/>
          <p:nvPr/>
        </p:nvGrpSpPr>
        <p:grpSpPr>
          <a:xfrm>
            <a:off x="-1440000" y="-144097"/>
            <a:ext cx="11752937" cy="6667777"/>
            <a:chOff x="-1440000" y="-144097"/>
            <a:chExt cx="11752937" cy="6667777"/>
          </a:xfrm>
        </p:grpSpPr>
        <p:sp>
          <p:nvSpPr>
            <p:cNvPr id="87" name="Google Shape;87;p44"/>
            <p:cNvSpPr/>
            <p:nvPr/>
          </p:nvSpPr>
          <p:spPr>
            <a:xfrm>
              <a:off x="-1440000" y="39807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4"/>
            <p:cNvSpPr/>
            <p:nvPr/>
          </p:nvSpPr>
          <p:spPr>
            <a:xfrm>
              <a:off x="-925888" y="353586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4"/>
            <p:cNvSpPr/>
            <p:nvPr/>
          </p:nvSpPr>
          <p:spPr>
            <a:xfrm>
              <a:off x="8480301" y="-87825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4"/>
            <p:cNvSpPr/>
            <p:nvPr/>
          </p:nvSpPr>
          <p:spPr>
            <a:xfrm>
              <a:off x="8480304" y="-1440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82752" y="-307025"/>
            <a:ext cx="3587600" cy="2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7416064" y="3592164"/>
            <a:ext cx="2034725" cy="2020624"/>
          </a:xfrm>
          <a:custGeom>
            <a:avLst/>
            <a:gdLst/>
            <a:ahLst/>
            <a:cxnLst/>
            <a:rect l="l" t="t" r="r" b="b"/>
            <a:pathLst>
              <a:path w="853" h="849" extrusionOk="0">
                <a:moveTo>
                  <a:pt x="360" y="812"/>
                </a:moveTo>
                <a:cubicBezTo>
                  <a:pt x="39" y="495"/>
                  <a:pt x="39" y="495"/>
                  <a:pt x="39" y="495"/>
                </a:cubicBezTo>
                <a:cubicBezTo>
                  <a:pt x="0" y="456"/>
                  <a:pt x="0" y="392"/>
                  <a:pt x="39" y="354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97" y="0"/>
                  <a:pt x="456" y="0"/>
                  <a:pt x="494" y="37"/>
                </a:cubicBezTo>
                <a:cubicBezTo>
                  <a:pt x="814" y="354"/>
                  <a:pt x="814" y="354"/>
                  <a:pt x="814" y="354"/>
                </a:cubicBezTo>
                <a:cubicBezTo>
                  <a:pt x="853" y="392"/>
                  <a:pt x="853" y="456"/>
                  <a:pt x="814" y="495"/>
                </a:cubicBezTo>
                <a:cubicBezTo>
                  <a:pt x="494" y="812"/>
                  <a:pt x="494" y="812"/>
                  <a:pt x="494" y="812"/>
                </a:cubicBezTo>
                <a:cubicBezTo>
                  <a:pt x="456" y="849"/>
                  <a:pt x="397" y="849"/>
                  <a:pt x="360" y="812"/>
                </a:cubicBezTo>
                <a:close/>
              </a:path>
            </a:pathLst>
          </a:custGeom>
          <a:solidFill>
            <a:srgbClr val="FFFFFF">
              <a:alpha val="4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"/>
          <p:cNvSpPr txBox="1">
            <a:spLocks noGrp="1"/>
          </p:cNvSpPr>
          <p:nvPr>
            <p:ph type="ctrTitle"/>
          </p:nvPr>
        </p:nvSpPr>
        <p:spPr>
          <a:xfrm>
            <a:off x="1005840" y="1897850"/>
            <a:ext cx="4677900" cy="17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3500"/>
              <a:t>U.S. Senators Tweets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193" name="Google Shape;193;p1"/>
          <p:cNvSpPr txBox="1">
            <a:spLocks noGrp="1"/>
          </p:cNvSpPr>
          <p:nvPr>
            <p:ph type="subTitle" idx="1"/>
          </p:nvPr>
        </p:nvSpPr>
        <p:spPr>
          <a:xfrm>
            <a:off x="7118900" y="4599900"/>
            <a:ext cx="20346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May 15, 2025</a:t>
            </a:r>
            <a:endParaRPr/>
          </a:p>
        </p:txBody>
      </p:sp>
      <p:grpSp>
        <p:nvGrpSpPr>
          <p:cNvPr id="194" name="Google Shape;194;p1"/>
          <p:cNvGrpSpPr/>
          <p:nvPr/>
        </p:nvGrpSpPr>
        <p:grpSpPr>
          <a:xfrm>
            <a:off x="5394960" y="585216"/>
            <a:ext cx="3448846" cy="2959243"/>
            <a:chOff x="5394960" y="585216"/>
            <a:chExt cx="3448846" cy="2959243"/>
          </a:xfrm>
        </p:grpSpPr>
        <p:grpSp>
          <p:nvGrpSpPr>
            <p:cNvPr id="195" name="Google Shape;195;p1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196" name="Google Shape;196;p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1"/>
            <p:cNvPicPr preferRelativeResize="0"/>
            <p:nvPr/>
          </p:nvPicPr>
          <p:blipFill rotWithShape="1">
            <a:blip r:embed="rId6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9249d2928_0_65"/>
          <p:cNvSpPr txBox="1">
            <a:spLocks noGrp="1"/>
          </p:cNvSpPr>
          <p:nvPr>
            <p:ph type="title"/>
          </p:nvPr>
        </p:nvSpPr>
        <p:spPr>
          <a:xfrm>
            <a:off x="832104" y="1882125"/>
            <a:ext cx="6400800" cy="1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336" name="Google Shape;336;g349249d2928_0_65"/>
          <p:cNvSpPr txBox="1">
            <a:spLocks noGrp="1"/>
          </p:cNvSpPr>
          <p:nvPr>
            <p:ph type="title" idx="2"/>
          </p:nvPr>
        </p:nvSpPr>
        <p:spPr>
          <a:xfrm>
            <a:off x="822960" y="1012372"/>
            <a:ext cx="12801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37" name="Google Shape;337;g349249d2928_0_65"/>
          <p:cNvGrpSpPr/>
          <p:nvPr/>
        </p:nvGrpSpPr>
        <p:grpSpPr>
          <a:xfrm>
            <a:off x="-362238" y="-1623125"/>
            <a:ext cx="2877607" cy="2542980"/>
            <a:chOff x="-362238" y="-1775525"/>
            <a:chExt cx="2877607" cy="2542980"/>
          </a:xfrm>
        </p:grpSpPr>
        <p:sp>
          <p:nvSpPr>
            <p:cNvPr id="338" name="Google Shape;338;g349249d2928_0_65"/>
            <p:cNvSpPr/>
            <p:nvPr/>
          </p:nvSpPr>
          <p:spPr>
            <a:xfrm>
              <a:off x="-45350" y="-1775525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g349249d2928_0_65"/>
            <p:cNvSpPr/>
            <p:nvPr/>
          </p:nvSpPr>
          <p:spPr>
            <a:xfrm>
              <a:off x="-362238" y="-1071732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0" name="Google Shape;340;g349249d2928_0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639623" y="3569263"/>
            <a:ext cx="3587600" cy="251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g349249d2928_0_65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342" name="Google Shape;342;g349249d2928_0_65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343" name="Google Shape;343;g349249d2928_0_6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4" name="Google Shape;344;g349249d2928_0_6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5" name="Google Shape;345;g349249d2928_0_65"/>
            <p:cNvPicPr preferRelativeResize="0"/>
            <p:nvPr/>
          </p:nvPicPr>
          <p:blipFill rotWithShape="1">
            <a:blip r:embed="rId6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b928fb909_0_101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351" name="Google Shape;351;g34b928fb909_0_101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352" name="Google Shape;352;g34b928fb909_0_101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353" name="Google Shape;353;g34b928fb909_0_1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4" name="Google Shape;354;g34b928fb909_0_10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5" name="Google Shape;355;g34b928fb909_0_101"/>
            <p:cNvPicPr preferRelativeResize="0"/>
            <p:nvPr/>
          </p:nvPicPr>
          <p:blipFill rotWithShape="1">
            <a:blip r:embed="rId5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6" name="Google Shape;356;g34b928fb909_0_101"/>
          <p:cNvSpPr txBox="1"/>
          <p:nvPr/>
        </p:nvSpPr>
        <p:spPr>
          <a:xfrm>
            <a:off x="740664" y="848975"/>
            <a:ext cx="31089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Highest Sentiment Score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pic>
        <p:nvPicPr>
          <p:cNvPr id="357" name="Google Shape;357;g34b928fb909_0_101"/>
          <p:cNvPicPr preferRelativeResize="0"/>
          <p:nvPr/>
        </p:nvPicPr>
        <p:blipFill rotWithShape="1">
          <a:blip r:embed="rId6">
            <a:alphaModFix/>
          </a:blip>
          <a:srcRect b="56024"/>
          <a:stretch/>
        </p:blipFill>
        <p:spPr>
          <a:xfrm>
            <a:off x="1699825" y="1517902"/>
            <a:ext cx="3657600" cy="5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34b928fb909_0_101"/>
          <p:cNvSpPr/>
          <p:nvPr/>
        </p:nvSpPr>
        <p:spPr>
          <a:xfrm>
            <a:off x="851875" y="1557725"/>
            <a:ext cx="667200" cy="6363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359" name="Google Shape;359;g34b928fb909_0_101"/>
          <p:cNvSpPr txBox="1"/>
          <p:nvPr/>
        </p:nvSpPr>
        <p:spPr>
          <a:xfrm>
            <a:off x="870925" y="1712975"/>
            <a:ext cx="629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0.99</a:t>
            </a:r>
            <a:endParaRPr sz="15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pic>
        <p:nvPicPr>
          <p:cNvPr id="360" name="Google Shape;360;g34b928fb909_0_101"/>
          <p:cNvPicPr preferRelativeResize="0"/>
          <p:nvPr/>
        </p:nvPicPr>
        <p:blipFill rotWithShape="1">
          <a:blip r:embed="rId6">
            <a:alphaModFix/>
          </a:blip>
          <a:srcRect l="1429" t="44587" b="44542"/>
          <a:stretch/>
        </p:blipFill>
        <p:spPr>
          <a:xfrm>
            <a:off x="4773168" y="1911096"/>
            <a:ext cx="36054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34b928fb909_0_101"/>
          <p:cNvPicPr preferRelativeResize="0"/>
          <p:nvPr/>
        </p:nvPicPr>
        <p:blipFill rotWithShape="1">
          <a:blip r:embed="rId6">
            <a:alphaModFix/>
          </a:blip>
          <a:srcRect t="56708" b="32422"/>
          <a:stretch/>
        </p:blipFill>
        <p:spPr>
          <a:xfrm>
            <a:off x="1699888" y="2064638"/>
            <a:ext cx="36576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34b928fb909_0_101"/>
          <p:cNvPicPr preferRelativeResize="0"/>
          <p:nvPr/>
        </p:nvPicPr>
        <p:blipFill rotWithShape="1">
          <a:blip r:embed="rId6">
            <a:alphaModFix/>
          </a:blip>
          <a:srcRect l="1429" t="68509" b="20621"/>
          <a:stretch/>
        </p:blipFill>
        <p:spPr>
          <a:xfrm>
            <a:off x="5212080" y="2057400"/>
            <a:ext cx="36054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34b928fb909_0_101"/>
          <p:cNvPicPr preferRelativeResize="0"/>
          <p:nvPr/>
        </p:nvPicPr>
        <p:blipFill rotWithShape="1">
          <a:blip r:embed="rId6">
            <a:alphaModFix/>
          </a:blip>
          <a:srcRect t="83728"/>
          <a:stretch/>
        </p:blipFill>
        <p:spPr>
          <a:xfrm>
            <a:off x="1700784" y="2205249"/>
            <a:ext cx="3657600" cy="1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34b928fb909_0_101"/>
          <p:cNvSpPr/>
          <p:nvPr/>
        </p:nvSpPr>
        <p:spPr>
          <a:xfrm>
            <a:off x="4705350" y="1514475"/>
            <a:ext cx="667200" cy="19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365" name="Google Shape;365;g34b928fb909_0_101"/>
          <p:cNvGrpSpPr/>
          <p:nvPr/>
        </p:nvGrpSpPr>
        <p:grpSpPr>
          <a:xfrm>
            <a:off x="851875" y="2667000"/>
            <a:ext cx="667200" cy="636300"/>
            <a:chOff x="851875" y="3562150"/>
            <a:chExt cx="667200" cy="636300"/>
          </a:xfrm>
        </p:grpSpPr>
        <p:sp>
          <p:nvSpPr>
            <p:cNvPr id="366" name="Google Shape;366;g34b928fb909_0_101"/>
            <p:cNvSpPr/>
            <p:nvPr/>
          </p:nvSpPr>
          <p:spPr>
            <a:xfrm>
              <a:off x="851875" y="3562150"/>
              <a:ext cx="667200" cy="636300"/>
            </a:xfrm>
            <a:prstGeom prst="ellipse">
              <a:avLst/>
            </a:pr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 w="381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367" name="Google Shape;367;g34b928fb909_0_101"/>
            <p:cNvSpPr txBox="1"/>
            <p:nvPr/>
          </p:nvSpPr>
          <p:spPr>
            <a:xfrm>
              <a:off x="870925" y="3717400"/>
              <a:ext cx="629100" cy="32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0.99</a:t>
              </a:r>
              <a:endParaRPr sz="15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</p:grpSp>
      <p:pic>
        <p:nvPicPr>
          <p:cNvPr id="368" name="Google Shape;368;g34b928fb909_0_101"/>
          <p:cNvPicPr preferRelativeResize="0"/>
          <p:nvPr/>
        </p:nvPicPr>
        <p:blipFill rotWithShape="1">
          <a:blip r:embed="rId7">
            <a:alphaModFix/>
          </a:blip>
          <a:srcRect b="65781"/>
          <a:stretch/>
        </p:blipFill>
        <p:spPr>
          <a:xfrm>
            <a:off x="1700775" y="2626204"/>
            <a:ext cx="3657775" cy="7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34b928fb909_0_101"/>
          <p:cNvPicPr preferRelativeResize="0"/>
          <p:nvPr/>
        </p:nvPicPr>
        <p:blipFill rotWithShape="1">
          <a:blip r:embed="rId7">
            <a:alphaModFix/>
          </a:blip>
          <a:srcRect t="87975"/>
          <a:stretch/>
        </p:blipFill>
        <p:spPr>
          <a:xfrm>
            <a:off x="1700784" y="3334512"/>
            <a:ext cx="3657764" cy="25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34b928fb909_0_101"/>
          <p:cNvPicPr preferRelativeResize="0"/>
          <p:nvPr/>
        </p:nvPicPr>
        <p:blipFill rotWithShape="1">
          <a:blip r:embed="rId7">
            <a:alphaModFix/>
          </a:blip>
          <a:srcRect l="1146" t="25808" b="66972"/>
          <a:stretch/>
        </p:blipFill>
        <p:spPr>
          <a:xfrm>
            <a:off x="5239512" y="3023616"/>
            <a:ext cx="3615775" cy="1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34b928fb909_0_101"/>
          <p:cNvPicPr preferRelativeResize="0"/>
          <p:nvPr/>
        </p:nvPicPr>
        <p:blipFill rotWithShape="1">
          <a:blip r:embed="rId7">
            <a:alphaModFix/>
          </a:blip>
          <a:srcRect t="33433" b="57908"/>
          <a:stretch/>
        </p:blipFill>
        <p:spPr>
          <a:xfrm>
            <a:off x="1700784" y="3176327"/>
            <a:ext cx="3657775" cy="1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34b928fb909_0_101"/>
          <p:cNvPicPr preferRelativeResize="0"/>
          <p:nvPr/>
        </p:nvPicPr>
        <p:blipFill rotWithShape="1">
          <a:blip r:embed="rId7">
            <a:alphaModFix/>
          </a:blip>
          <a:srcRect t="48650" b="44130"/>
          <a:stretch/>
        </p:blipFill>
        <p:spPr>
          <a:xfrm>
            <a:off x="3602725" y="3197352"/>
            <a:ext cx="3657774" cy="1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34b928fb909_0_101"/>
          <p:cNvSpPr/>
          <p:nvPr/>
        </p:nvSpPr>
        <p:spPr>
          <a:xfrm>
            <a:off x="4691350" y="2685775"/>
            <a:ext cx="667200" cy="19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pic>
        <p:nvPicPr>
          <p:cNvPr id="374" name="Google Shape;374;g34b928fb909_0_101"/>
          <p:cNvPicPr preferRelativeResize="0"/>
          <p:nvPr/>
        </p:nvPicPr>
        <p:blipFill rotWithShape="1">
          <a:blip r:embed="rId8">
            <a:alphaModFix/>
          </a:blip>
          <a:srcRect b="62171"/>
          <a:stretch/>
        </p:blipFill>
        <p:spPr>
          <a:xfrm>
            <a:off x="1719075" y="3730751"/>
            <a:ext cx="3657600" cy="61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g34b928fb909_0_101"/>
          <p:cNvGrpSpPr/>
          <p:nvPr/>
        </p:nvGrpSpPr>
        <p:grpSpPr>
          <a:xfrm>
            <a:off x="850392" y="3785616"/>
            <a:ext cx="667200" cy="636300"/>
            <a:chOff x="851875" y="3562150"/>
            <a:chExt cx="667200" cy="636300"/>
          </a:xfrm>
        </p:grpSpPr>
        <p:sp>
          <p:nvSpPr>
            <p:cNvPr id="376" name="Google Shape;376;g34b928fb909_0_101"/>
            <p:cNvSpPr/>
            <p:nvPr/>
          </p:nvSpPr>
          <p:spPr>
            <a:xfrm>
              <a:off x="851875" y="3562150"/>
              <a:ext cx="667200" cy="636300"/>
            </a:xfrm>
            <a:prstGeom prst="ellipse">
              <a:avLst/>
            </a:pr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 w="381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377" name="Google Shape;377;g34b928fb909_0_101"/>
            <p:cNvSpPr txBox="1"/>
            <p:nvPr/>
          </p:nvSpPr>
          <p:spPr>
            <a:xfrm>
              <a:off x="870925" y="3717400"/>
              <a:ext cx="629100" cy="32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0.99</a:t>
              </a:r>
              <a:endParaRPr sz="15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</p:grpSp>
      <p:pic>
        <p:nvPicPr>
          <p:cNvPr id="378" name="Google Shape;378;g34b928fb909_0_101"/>
          <p:cNvPicPr preferRelativeResize="0"/>
          <p:nvPr/>
        </p:nvPicPr>
        <p:blipFill rotWithShape="1">
          <a:blip r:embed="rId8">
            <a:alphaModFix/>
          </a:blip>
          <a:srcRect t="36348" r="75235" b="55421"/>
          <a:stretch/>
        </p:blipFill>
        <p:spPr>
          <a:xfrm>
            <a:off x="5248656" y="4174525"/>
            <a:ext cx="9057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34b928fb909_0_101"/>
          <p:cNvPicPr preferRelativeResize="0"/>
          <p:nvPr/>
        </p:nvPicPr>
        <p:blipFill rotWithShape="1">
          <a:blip r:embed="rId8">
            <a:alphaModFix/>
          </a:blip>
          <a:srcRect t="54478" b="36097"/>
          <a:stretch/>
        </p:blipFill>
        <p:spPr>
          <a:xfrm>
            <a:off x="1719075" y="4315968"/>
            <a:ext cx="3657600" cy="1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34b928fb909_0_101"/>
          <p:cNvPicPr preferRelativeResize="0"/>
          <p:nvPr/>
        </p:nvPicPr>
        <p:blipFill rotWithShape="1">
          <a:blip r:embed="rId8">
            <a:alphaModFix/>
          </a:blip>
          <a:srcRect t="64197" b="26377"/>
          <a:stretch/>
        </p:blipFill>
        <p:spPr>
          <a:xfrm>
            <a:off x="4965192" y="4325112"/>
            <a:ext cx="3657600" cy="1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34b928fb909_0_101"/>
          <p:cNvPicPr preferRelativeResize="0"/>
          <p:nvPr/>
        </p:nvPicPr>
        <p:blipFill rotWithShape="1">
          <a:blip r:embed="rId8">
            <a:alphaModFix/>
          </a:blip>
          <a:srcRect t="73494"/>
          <a:stretch/>
        </p:blipFill>
        <p:spPr>
          <a:xfrm>
            <a:off x="1719072" y="4480560"/>
            <a:ext cx="3657600" cy="4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34b928fb909_0_101"/>
          <p:cNvSpPr/>
          <p:nvPr/>
        </p:nvSpPr>
        <p:spPr>
          <a:xfrm>
            <a:off x="4773175" y="3781963"/>
            <a:ext cx="667200" cy="19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383" name="Google Shape;383;g34b928fb909_0_10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Sentiment Analysis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g34b928fb909_0_153"/>
          <p:cNvGrpSpPr/>
          <p:nvPr/>
        </p:nvGrpSpPr>
        <p:grpSpPr>
          <a:xfrm>
            <a:off x="1720773" y="1517898"/>
            <a:ext cx="7138064" cy="723247"/>
            <a:chOff x="1719072" y="2311475"/>
            <a:chExt cx="7124527" cy="723247"/>
          </a:xfrm>
        </p:grpSpPr>
        <p:pic>
          <p:nvPicPr>
            <p:cNvPr id="389" name="Google Shape;389;g34b928fb909_0_153"/>
            <p:cNvPicPr preferRelativeResize="0"/>
            <p:nvPr/>
          </p:nvPicPr>
          <p:blipFill rotWithShape="1">
            <a:blip r:embed="rId3">
              <a:alphaModFix/>
            </a:blip>
            <a:srcRect b="59735"/>
            <a:stretch/>
          </p:blipFill>
          <p:spPr>
            <a:xfrm>
              <a:off x="1719075" y="2311475"/>
              <a:ext cx="3657599" cy="53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g34b928fb909_0_153"/>
            <p:cNvPicPr preferRelativeResize="0"/>
            <p:nvPr/>
          </p:nvPicPr>
          <p:blipFill rotWithShape="1">
            <a:blip r:embed="rId3">
              <a:alphaModFix/>
            </a:blip>
            <a:srcRect t="40038" b="47076"/>
            <a:stretch/>
          </p:blipFill>
          <p:spPr>
            <a:xfrm>
              <a:off x="5186000" y="2697480"/>
              <a:ext cx="3657599" cy="17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g34b928fb909_0_153"/>
            <p:cNvPicPr preferRelativeResize="0"/>
            <p:nvPr/>
          </p:nvPicPr>
          <p:blipFill rotWithShape="1">
            <a:blip r:embed="rId3">
              <a:alphaModFix/>
            </a:blip>
            <a:srcRect t="50616" r="86621" b="36497"/>
            <a:stretch/>
          </p:blipFill>
          <p:spPr>
            <a:xfrm>
              <a:off x="1719072" y="2843775"/>
              <a:ext cx="489350" cy="17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g34b928fb909_0_153"/>
            <p:cNvPicPr preferRelativeResize="0"/>
            <p:nvPr/>
          </p:nvPicPr>
          <p:blipFill rotWithShape="1">
            <a:blip r:embed="rId3">
              <a:alphaModFix/>
            </a:blip>
            <a:srcRect t="74718" b="12395"/>
            <a:stretch/>
          </p:blipFill>
          <p:spPr>
            <a:xfrm>
              <a:off x="2194560" y="2862072"/>
              <a:ext cx="3657599" cy="17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g34b928fb909_0_153"/>
            <p:cNvPicPr preferRelativeResize="0"/>
            <p:nvPr/>
          </p:nvPicPr>
          <p:blipFill rotWithShape="1">
            <a:blip r:embed="rId3">
              <a:alphaModFix/>
            </a:blip>
            <a:srcRect t="85111" r="47490" b="2003"/>
            <a:stretch/>
          </p:blipFill>
          <p:spPr>
            <a:xfrm>
              <a:off x="5577840" y="2852928"/>
              <a:ext cx="1920649" cy="17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" name="Google Shape;394;g34b928fb909_0_153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395" name="Google Shape;395;g34b928fb909_0_153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396" name="Google Shape;396;g34b928fb909_0_153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397" name="Google Shape;397;g34b928fb909_0_15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8" name="Google Shape;398;g34b928fb909_0_15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9" name="Google Shape;399;g34b928fb909_0_153"/>
            <p:cNvPicPr preferRelativeResize="0"/>
            <p:nvPr/>
          </p:nvPicPr>
          <p:blipFill rotWithShape="1">
            <a:blip r:embed="rId6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0" name="Google Shape;400;g34b928fb909_0_153"/>
          <p:cNvSpPr txBox="1"/>
          <p:nvPr/>
        </p:nvSpPr>
        <p:spPr>
          <a:xfrm>
            <a:off x="740664" y="848975"/>
            <a:ext cx="31089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Lowest Sentiment Score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01" name="Google Shape;401;g34b928fb909_0_153"/>
          <p:cNvSpPr/>
          <p:nvPr/>
        </p:nvSpPr>
        <p:spPr>
          <a:xfrm>
            <a:off x="851908" y="1557725"/>
            <a:ext cx="668400" cy="636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02" name="Google Shape;402;g34b928fb909_0_153"/>
          <p:cNvSpPr txBox="1"/>
          <p:nvPr/>
        </p:nvSpPr>
        <p:spPr>
          <a:xfrm>
            <a:off x="832100" y="1712975"/>
            <a:ext cx="705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-0.99</a:t>
            </a:r>
            <a:endParaRPr sz="15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03" name="Google Shape;403;g34b928fb909_0_153"/>
          <p:cNvSpPr/>
          <p:nvPr/>
        </p:nvSpPr>
        <p:spPr>
          <a:xfrm>
            <a:off x="4712615" y="1514475"/>
            <a:ext cx="668400" cy="19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04" name="Google Shape;404;g34b928fb909_0_153"/>
          <p:cNvSpPr/>
          <p:nvPr/>
        </p:nvSpPr>
        <p:spPr>
          <a:xfrm>
            <a:off x="851908" y="2667002"/>
            <a:ext cx="668400" cy="636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05" name="Google Shape;405;g34b928fb909_0_153"/>
          <p:cNvSpPr txBox="1"/>
          <p:nvPr/>
        </p:nvSpPr>
        <p:spPr>
          <a:xfrm>
            <a:off x="832100" y="2822253"/>
            <a:ext cx="705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-0.98</a:t>
            </a:r>
            <a:endParaRPr sz="15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06" name="Google Shape;406;g34b928fb909_0_153"/>
          <p:cNvSpPr/>
          <p:nvPr/>
        </p:nvSpPr>
        <p:spPr>
          <a:xfrm>
            <a:off x="850422" y="3785621"/>
            <a:ext cx="668400" cy="636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07" name="Google Shape;407;g34b928fb909_0_153"/>
          <p:cNvSpPr txBox="1"/>
          <p:nvPr/>
        </p:nvSpPr>
        <p:spPr>
          <a:xfrm>
            <a:off x="832100" y="3940871"/>
            <a:ext cx="705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-0.98</a:t>
            </a:r>
            <a:endParaRPr sz="15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pic>
        <p:nvPicPr>
          <p:cNvPr id="408" name="Google Shape;408;g34b928fb909_0_1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0207" y="2194561"/>
            <a:ext cx="3664464" cy="24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34b928fb909_0_153"/>
          <p:cNvPicPr preferRelativeResize="0"/>
          <p:nvPr/>
        </p:nvPicPr>
        <p:blipFill rotWithShape="1">
          <a:blip r:embed="rId8">
            <a:alphaModFix/>
          </a:blip>
          <a:srcRect b="57882"/>
          <a:stretch/>
        </p:blipFill>
        <p:spPr>
          <a:xfrm>
            <a:off x="1729903" y="2624329"/>
            <a:ext cx="3664463" cy="52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34b928fb909_0_153"/>
          <p:cNvPicPr preferRelativeResize="0"/>
          <p:nvPr/>
        </p:nvPicPr>
        <p:blipFill rotWithShape="1">
          <a:blip r:embed="rId8">
            <a:alphaModFix/>
          </a:blip>
          <a:srcRect t="42345" b="45717"/>
          <a:stretch/>
        </p:blipFill>
        <p:spPr>
          <a:xfrm>
            <a:off x="5174491" y="2999235"/>
            <a:ext cx="3664463" cy="14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34b928fb909_0_153"/>
          <p:cNvPicPr preferRelativeResize="0"/>
          <p:nvPr/>
        </p:nvPicPr>
        <p:blipFill rotWithShape="1">
          <a:blip r:embed="rId8">
            <a:alphaModFix/>
          </a:blip>
          <a:srcRect t="54649" b="33413"/>
          <a:stretch/>
        </p:blipFill>
        <p:spPr>
          <a:xfrm>
            <a:off x="1729903" y="3148454"/>
            <a:ext cx="3664463" cy="14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34b928fb909_0_153"/>
          <p:cNvPicPr preferRelativeResize="0"/>
          <p:nvPr/>
        </p:nvPicPr>
        <p:blipFill rotWithShape="1">
          <a:blip r:embed="rId8">
            <a:alphaModFix/>
          </a:blip>
          <a:srcRect t="67587" b="20476"/>
          <a:stretch/>
        </p:blipFill>
        <p:spPr>
          <a:xfrm>
            <a:off x="5270761" y="3163827"/>
            <a:ext cx="3664463" cy="14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34b928fb909_0_153"/>
          <p:cNvPicPr preferRelativeResize="0"/>
          <p:nvPr/>
        </p:nvPicPr>
        <p:blipFill rotWithShape="1">
          <a:blip r:embed="rId8">
            <a:alphaModFix/>
          </a:blip>
          <a:srcRect t="83956"/>
          <a:stretch/>
        </p:blipFill>
        <p:spPr>
          <a:xfrm>
            <a:off x="1729903" y="3328420"/>
            <a:ext cx="3664463" cy="1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34b928fb909_0_1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90207" y="3730757"/>
            <a:ext cx="3664465" cy="1020393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34b928fb909_0_153"/>
          <p:cNvSpPr/>
          <p:nvPr/>
        </p:nvSpPr>
        <p:spPr>
          <a:xfrm>
            <a:off x="4874844" y="2618865"/>
            <a:ext cx="668400" cy="19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16" name="Google Shape;416;g34b928fb909_0_153"/>
          <p:cNvSpPr/>
          <p:nvPr/>
        </p:nvSpPr>
        <p:spPr>
          <a:xfrm>
            <a:off x="4874844" y="3784492"/>
            <a:ext cx="668400" cy="19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17" name="Google Shape;417;g34b928fb909_0_1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Sentiment Analysis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4b928fb909_0_60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423" name="Google Shape;423;g34b928fb909_0_60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424" name="Google Shape;424;g34b928fb909_0_60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425" name="Google Shape;425;g34b928fb909_0_6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" name="Google Shape;426;g34b928fb909_0_6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27" name="Google Shape;427;g34b928fb909_0_60"/>
            <p:cNvPicPr preferRelativeResize="0"/>
            <p:nvPr/>
          </p:nvPicPr>
          <p:blipFill rotWithShape="1">
            <a:blip r:embed="rId5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8" name="Google Shape;428;g34b928fb909_0_60"/>
          <p:cNvSpPr txBox="1"/>
          <p:nvPr/>
        </p:nvSpPr>
        <p:spPr>
          <a:xfrm>
            <a:off x="740664" y="848975"/>
            <a:ext cx="31089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2020 Sentiment Score Trending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29" name="Google Shape;429;g34b928fb909_0_60"/>
          <p:cNvSpPr txBox="1"/>
          <p:nvPr/>
        </p:nvSpPr>
        <p:spPr>
          <a:xfrm>
            <a:off x="1426475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Jan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30" name="Google Shape;430;g34b928fb909_0_60"/>
          <p:cNvSpPr txBox="1"/>
          <p:nvPr/>
        </p:nvSpPr>
        <p:spPr>
          <a:xfrm>
            <a:off x="1964205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Feb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31" name="Google Shape;431;g34b928fb909_0_60"/>
          <p:cNvSpPr txBox="1"/>
          <p:nvPr/>
        </p:nvSpPr>
        <p:spPr>
          <a:xfrm>
            <a:off x="2501934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Mar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32" name="Google Shape;432;g34b928fb909_0_60"/>
          <p:cNvSpPr txBox="1"/>
          <p:nvPr/>
        </p:nvSpPr>
        <p:spPr>
          <a:xfrm>
            <a:off x="3039664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Apr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33" name="Google Shape;433;g34b928fb909_0_60"/>
          <p:cNvSpPr txBox="1"/>
          <p:nvPr/>
        </p:nvSpPr>
        <p:spPr>
          <a:xfrm>
            <a:off x="4115123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Jun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34" name="Google Shape;434;g34b928fb909_0_60"/>
          <p:cNvSpPr txBox="1"/>
          <p:nvPr/>
        </p:nvSpPr>
        <p:spPr>
          <a:xfrm>
            <a:off x="3577393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May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35" name="Google Shape;435;g34b928fb909_0_60"/>
          <p:cNvSpPr txBox="1"/>
          <p:nvPr/>
        </p:nvSpPr>
        <p:spPr>
          <a:xfrm>
            <a:off x="4652852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Jul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36" name="Google Shape;436;g34b928fb909_0_60"/>
          <p:cNvSpPr txBox="1"/>
          <p:nvPr/>
        </p:nvSpPr>
        <p:spPr>
          <a:xfrm>
            <a:off x="5190582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Aug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37" name="Google Shape;437;g34b928fb909_0_60"/>
          <p:cNvSpPr txBox="1"/>
          <p:nvPr/>
        </p:nvSpPr>
        <p:spPr>
          <a:xfrm>
            <a:off x="5728311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Sep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38" name="Google Shape;438;g34b928fb909_0_60"/>
          <p:cNvSpPr txBox="1"/>
          <p:nvPr/>
        </p:nvSpPr>
        <p:spPr>
          <a:xfrm>
            <a:off x="6266041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Oct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39" name="Google Shape;439;g34b928fb909_0_60"/>
          <p:cNvSpPr txBox="1"/>
          <p:nvPr/>
        </p:nvSpPr>
        <p:spPr>
          <a:xfrm>
            <a:off x="6803770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Nov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40" name="Google Shape;440;g34b928fb909_0_60"/>
          <p:cNvSpPr txBox="1"/>
          <p:nvPr/>
        </p:nvSpPr>
        <p:spPr>
          <a:xfrm>
            <a:off x="7341500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Dec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441" name="Google Shape;441;g34b928fb909_0_60"/>
          <p:cNvGrpSpPr/>
          <p:nvPr/>
        </p:nvGrpSpPr>
        <p:grpSpPr>
          <a:xfrm>
            <a:off x="740664" y="1423006"/>
            <a:ext cx="691896" cy="1371619"/>
            <a:chOff x="740664" y="1118206"/>
            <a:chExt cx="691896" cy="1371619"/>
          </a:xfrm>
        </p:grpSpPr>
        <p:grpSp>
          <p:nvGrpSpPr>
            <p:cNvPr id="442" name="Google Shape;442;g34b928fb909_0_60"/>
            <p:cNvGrpSpPr/>
            <p:nvPr/>
          </p:nvGrpSpPr>
          <p:grpSpPr>
            <a:xfrm>
              <a:off x="1051560" y="1118206"/>
              <a:ext cx="381000" cy="1371619"/>
              <a:chOff x="590550" y="1461853"/>
              <a:chExt cx="381000" cy="1554419"/>
            </a:xfrm>
          </p:grpSpPr>
          <p:sp>
            <p:nvSpPr>
              <p:cNvPr id="443" name="Google Shape;443;g34b928fb909_0_60"/>
              <p:cNvSpPr/>
              <p:nvPr/>
            </p:nvSpPr>
            <p:spPr>
              <a:xfrm>
                <a:off x="590550" y="1530901"/>
                <a:ext cx="314400" cy="1431455"/>
              </a:xfrm>
              <a:prstGeom prst="rect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nest"/>
                  <a:ea typeface="Onest"/>
                  <a:cs typeface="Onest"/>
                  <a:sym typeface="Onest"/>
                </a:endParaRPr>
              </a:p>
            </p:txBody>
          </p:sp>
          <p:sp>
            <p:nvSpPr>
              <p:cNvPr id="444" name="Google Shape;444;g34b928fb909_0_60"/>
              <p:cNvSpPr/>
              <p:nvPr/>
            </p:nvSpPr>
            <p:spPr>
              <a:xfrm>
                <a:off x="781050" y="1461853"/>
                <a:ext cx="190500" cy="155441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nest"/>
                  <a:ea typeface="Onest"/>
                  <a:cs typeface="Onest"/>
                  <a:sym typeface="Onest"/>
                </a:endParaRPr>
              </a:p>
            </p:txBody>
          </p:sp>
        </p:grpSp>
        <p:sp>
          <p:nvSpPr>
            <p:cNvPr id="445" name="Google Shape;445;g34b928fb909_0_60"/>
            <p:cNvSpPr txBox="1"/>
            <p:nvPr/>
          </p:nvSpPr>
          <p:spPr>
            <a:xfrm rot="-5400000">
              <a:off x="342864" y="1666916"/>
              <a:ext cx="1069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8761D"/>
                  </a:solidFill>
                  <a:latin typeface="Onest"/>
                  <a:ea typeface="Onest"/>
                  <a:cs typeface="Onest"/>
                  <a:sym typeface="Onest"/>
                </a:rPr>
                <a:t>Positive</a:t>
              </a:r>
              <a:endParaRPr sz="1200" b="1">
                <a:solidFill>
                  <a:srgbClr val="38761D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</p:grpSp>
      <p:grpSp>
        <p:nvGrpSpPr>
          <p:cNvPr id="446" name="Google Shape;446;g34b928fb909_0_60"/>
          <p:cNvGrpSpPr/>
          <p:nvPr/>
        </p:nvGrpSpPr>
        <p:grpSpPr>
          <a:xfrm>
            <a:off x="740664" y="2899381"/>
            <a:ext cx="691896" cy="1371514"/>
            <a:chOff x="740664" y="2899381"/>
            <a:chExt cx="691896" cy="1371514"/>
          </a:xfrm>
        </p:grpSpPr>
        <p:sp>
          <p:nvSpPr>
            <p:cNvPr id="447" name="Google Shape;447;g34b928fb909_0_60"/>
            <p:cNvSpPr/>
            <p:nvPr/>
          </p:nvSpPr>
          <p:spPr>
            <a:xfrm>
              <a:off x="1051560" y="2960310"/>
              <a:ext cx="314400" cy="1263244"/>
            </a:xfrm>
            <a:prstGeom prst="rect">
              <a:avLst/>
            </a:prstGeom>
            <a:noFill/>
            <a:ln w="9525" cap="flat" cmpd="sng">
              <a:solidFill>
                <a:srgbClr val="A61C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448" name="Google Shape;448;g34b928fb909_0_60"/>
            <p:cNvSpPr/>
            <p:nvPr/>
          </p:nvSpPr>
          <p:spPr>
            <a:xfrm>
              <a:off x="1242060" y="2899381"/>
              <a:ext cx="190500" cy="13715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449" name="Google Shape;449;g34b928fb909_0_60"/>
            <p:cNvSpPr txBox="1"/>
            <p:nvPr/>
          </p:nvSpPr>
          <p:spPr>
            <a:xfrm rot="-5400000">
              <a:off x="342864" y="3448091"/>
              <a:ext cx="10698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85200C"/>
                  </a:solidFill>
                  <a:latin typeface="Onest"/>
                  <a:ea typeface="Onest"/>
                  <a:cs typeface="Onest"/>
                  <a:sym typeface="Onest"/>
                </a:rPr>
                <a:t>Negative</a:t>
              </a:r>
              <a:endParaRPr sz="1200" b="1">
                <a:solidFill>
                  <a:srgbClr val="85200C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</p:grpSp>
      <p:pic>
        <p:nvPicPr>
          <p:cNvPr id="450" name="Google Shape;450;g34b928fb909_0_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2625" y="1365650"/>
            <a:ext cx="6322151" cy="30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34b928fb909_0_60"/>
          <p:cNvSpPr txBox="1"/>
          <p:nvPr/>
        </p:nvSpPr>
        <p:spPr>
          <a:xfrm>
            <a:off x="1175200" y="1391825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1.0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52" name="Google Shape;452;g34b928fb909_0_60"/>
          <p:cNvSpPr txBox="1"/>
          <p:nvPr/>
        </p:nvSpPr>
        <p:spPr>
          <a:xfrm>
            <a:off x="1175200" y="2752344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53" name="Google Shape;453;g34b928fb909_0_60"/>
          <p:cNvSpPr txBox="1"/>
          <p:nvPr/>
        </p:nvSpPr>
        <p:spPr>
          <a:xfrm>
            <a:off x="1179576" y="4114800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-1.0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54" name="Google Shape;454;g34b928fb909_0_60"/>
          <p:cNvSpPr/>
          <p:nvPr/>
        </p:nvSpPr>
        <p:spPr>
          <a:xfrm rot="10800000">
            <a:off x="6891850" y="1097280"/>
            <a:ext cx="189000" cy="1641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55" name="Google Shape;455;g34b928fb909_0_60"/>
          <p:cNvSpPr txBox="1"/>
          <p:nvPr/>
        </p:nvSpPr>
        <p:spPr>
          <a:xfrm>
            <a:off x="6255552" y="902525"/>
            <a:ext cx="14616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7B7B7"/>
                </a:solidFill>
                <a:latin typeface="Onest"/>
                <a:ea typeface="Onest"/>
                <a:cs typeface="Onest"/>
                <a:sym typeface="Onest"/>
              </a:rPr>
              <a:t>Election Day</a:t>
            </a:r>
            <a:endParaRPr sz="1200" b="1">
              <a:solidFill>
                <a:srgbClr val="B7B7B7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56" name="Google Shape;456;g34b928fb909_0_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Sentiment Analysis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g34b928fb909_0_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032" y="1362456"/>
            <a:ext cx="6318505" cy="3090672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34b928fb909_0_304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463" name="Google Shape;463;g34b928fb909_0_304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464" name="Google Shape;464;g34b928fb909_0_304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465" name="Google Shape;465;g34b928fb909_0_30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6" name="Google Shape;466;g34b928fb909_0_30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67" name="Google Shape;467;g34b928fb909_0_304"/>
            <p:cNvPicPr preferRelativeResize="0"/>
            <p:nvPr/>
          </p:nvPicPr>
          <p:blipFill rotWithShape="1">
            <a:blip r:embed="rId6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8" name="Google Shape;468;g34b928fb909_0_304"/>
          <p:cNvSpPr txBox="1"/>
          <p:nvPr/>
        </p:nvSpPr>
        <p:spPr>
          <a:xfrm>
            <a:off x="740664" y="848975"/>
            <a:ext cx="31089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2020 Sentiment Score Trending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69" name="Google Shape;469;g34b928fb909_0_304"/>
          <p:cNvSpPr txBox="1"/>
          <p:nvPr/>
        </p:nvSpPr>
        <p:spPr>
          <a:xfrm>
            <a:off x="1426475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Jan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70" name="Google Shape;470;g34b928fb909_0_304"/>
          <p:cNvSpPr txBox="1"/>
          <p:nvPr/>
        </p:nvSpPr>
        <p:spPr>
          <a:xfrm>
            <a:off x="1964205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Feb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71" name="Google Shape;471;g34b928fb909_0_304"/>
          <p:cNvSpPr txBox="1"/>
          <p:nvPr/>
        </p:nvSpPr>
        <p:spPr>
          <a:xfrm>
            <a:off x="2501934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Mar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72" name="Google Shape;472;g34b928fb909_0_304"/>
          <p:cNvSpPr txBox="1"/>
          <p:nvPr/>
        </p:nvSpPr>
        <p:spPr>
          <a:xfrm>
            <a:off x="3039664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Apr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73" name="Google Shape;473;g34b928fb909_0_304"/>
          <p:cNvSpPr txBox="1"/>
          <p:nvPr/>
        </p:nvSpPr>
        <p:spPr>
          <a:xfrm>
            <a:off x="4115123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Jun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74" name="Google Shape;474;g34b928fb909_0_304"/>
          <p:cNvSpPr txBox="1"/>
          <p:nvPr/>
        </p:nvSpPr>
        <p:spPr>
          <a:xfrm>
            <a:off x="3577393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May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75" name="Google Shape;475;g34b928fb909_0_304"/>
          <p:cNvSpPr txBox="1"/>
          <p:nvPr/>
        </p:nvSpPr>
        <p:spPr>
          <a:xfrm>
            <a:off x="4652852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Jul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76" name="Google Shape;476;g34b928fb909_0_304"/>
          <p:cNvSpPr txBox="1"/>
          <p:nvPr/>
        </p:nvSpPr>
        <p:spPr>
          <a:xfrm>
            <a:off x="5190582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Aug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77" name="Google Shape;477;g34b928fb909_0_304"/>
          <p:cNvSpPr txBox="1"/>
          <p:nvPr/>
        </p:nvSpPr>
        <p:spPr>
          <a:xfrm>
            <a:off x="5728311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Sep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78" name="Google Shape;478;g34b928fb909_0_304"/>
          <p:cNvSpPr txBox="1"/>
          <p:nvPr/>
        </p:nvSpPr>
        <p:spPr>
          <a:xfrm>
            <a:off x="6266041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Oct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79" name="Google Shape;479;g34b928fb909_0_304"/>
          <p:cNvSpPr txBox="1"/>
          <p:nvPr/>
        </p:nvSpPr>
        <p:spPr>
          <a:xfrm>
            <a:off x="6803770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Nov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80" name="Google Shape;480;g34b928fb909_0_304"/>
          <p:cNvSpPr txBox="1"/>
          <p:nvPr/>
        </p:nvSpPr>
        <p:spPr>
          <a:xfrm>
            <a:off x="7341500" y="4531875"/>
            <a:ext cx="4572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Dec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81" name="Google Shape;481;g34b928fb909_0_304"/>
          <p:cNvSpPr/>
          <p:nvPr/>
        </p:nvSpPr>
        <p:spPr>
          <a:xfrm rot="10800000">
            <a:off x="6891850" y="1097280"/>
            <a:ext cx="189000" cy="1641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82" name="Google Shape;482;g34b928fb909_0_304"/>
          <p:cNvSpPr txBox="1"/>
          <p:nvPr/>
        </p:nvSpPr>
        <p:spPr>
          <a:xfrm>
            <a:off x="6255552" y="902525"/>
            <a:ext cx="14616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7B7B7"/>
                </a:solidFill>
                <a:latin typeface="Onest"/>
                <a:ea typeface="Onest"/>
                <a:cs typeface="Onest"/>
                <a:sym typeface="Onest"/>
              </a:rPr>
              <a:t>Election Day</a:t>
            </a:r>
            <a:endParaRPr sz="1200" b="1">
              <a:solidFill>
                <a:srgbClr val="B7B7B7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483" name="Google Shape;483;g34b928fb909_0_304"/>
          <p:cNvGrpSpPr/>
          <p:nvPr/>
        </p:nvGrpSpPr>
        <p:grpSpPr>
          <a:xfrm>
            <a:off x="1051550" y="1353357"/>
            <a:ext cx="381000" cy="2980992"/>
            <a:chOff x="590550" y="1461853"/>
            <a:chExt cx="381000" cy="1554300"/>
          </a:xfrm>
        </p:grpSpPr>
        <p:sp>
          <p:nvSpPr>
            <p:cNvPr id="484" name="Google Shape;484;g34b928fb909_0_304"/>
            <p:cNvSpPr/>
            <p:nvPr/>
          </p:nvSpPr>
          <p:spPr>
            <a:xfrm>
              <a:off x="590550" y="1530901"/>
              <a:ext cx="314400" cy="1431600"/>
            </a:xfrm>
            <a:prstGeom prst="rect">
              <a:avLst/>
            </a:pr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485" name="Google Shape;485;g34b928fb909_0_304"/>
            <p:cNvSpPr/>
            <p:nvPr/>
          </p:nvSpPr>
          <p:spPr>
            <a:xfrm>
              <a:off x="781050" y="1461853"/>
              <a:ext cx="190500" cy="1554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st"/>
                <a:ea typeface="Onest"/>
                <a:cs typeface="Onest"/>
                <a:sym typeface="Onest"/>
              </a:endParaRPr>
            </a:p>
          </p:txBody>
        </p:sp>
      </p:grpSp>
      <p:sp>
        <p:nvSpPr>
          <p:cNvPr id="486" name="Google Shape;486;g34b928fb909_0_304"/>
          <p:cNvSpPr txBox="1"/>
          <p:nvPr/>
        </p:nvSpPr>
        <p:spPr>
          <a:xfrm rot="-5400000">
            <a:off x="342864" y="2556416"/>
            <a:ext cx="1069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8761D"/>
                </a:solidFill>
                <a:latin typeface="Onest"/>
                <a:ea typeface="Onest"/>
                <a:cs typeface="Onest"/>
                <a:sym typeface="Onest"/>
              </a:rPr>
              <a:t>Positive</a:t>
            </a:r>
            <a:endParaRPr sz="1200" b="1">
              <a:solidFill>
                <a:srgbClr val="38761D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87" name="Google Shape;487;g34b928fb909_0_304"/>
          <p:cNvSpPr/>
          <p:nvPr/>
        </p:nvSpPr>
        <p:spPr>
          <a:xfrm>
            <a:off x="1242060" y="2899381"/>
            <a:ext cx="1905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88" name="Google Shape;488;g34b928fb909_0_304"/>
          <p:cNvSpPr txBox="1"/>
          <p:nvPr/>
        </p:nvSpPr>
        <p:spPr>
          <a:xfrm>
            <a:off x="1175200" y="1391825"/>
            <a:ext cx="4755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0.33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89" name="Google Shape;489;g34b928fb909_0_304"/>
          <p:cNvSpPr txBox="1"/>
          <p:nvPr/>
        </p:nvSpPr>
        <p:spPr>
          <a:xfrm>
            <a:off x="1175200" y="4114800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0.24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90" name="Google Shape;490;g34b928fb909_0_304"/>
          <p:cNvSpPr txBox="1"/>
          <p:nvPr/>
        </p:nvSpPr>
        <p:spPr>
          <a:xfrm>
            <a:off x="1175200" y="3812247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0.25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91" name="Google Shape;491;g34b928fb909_0_304"/>
          <p:cNvSpPr txBox="1"/>
          <p:nvPr/>
        </p:nvSpPr>
        <p:spPr>
          <a:xfrm>
            <a:off x="1175200" y="1694378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0.32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92" name="Google Shape;492;g34b928fb909_0_304"/>
          <p:cNvSpPr txBox="1"/>
          <p:nvPr/>
        </p:nvSpPr>
        <p:spPr>
          <a:xfrm>
            <a:off x="1175200" y="1996931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0.31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93" name="Google Shape;493;g34b928fb909_0_304"/>
          <p:cNvSpPr txBox="1"/>
          <p:nvPr/>
        </p:nvSpPr>
        <p:spPr>
          <a:xfrm>
            <a:off x="1175200" y="2299483"/>
            <a:ext cx="466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0.30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94" name="Google Shape;494;g34b928fb909_0_304"/>
          <p:cNvSpPr txBox="1"/>
          <p:nvPr/>
        </p:nvSpPr>
        <p:spPr>
          <a:xfrm>
            <a:off x="1175200" y="2904589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0.28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95" name="Google Shape;495;g34b928fb909_0_304"/>
          <p:cNvSpPr txBox="1"/>
          <p:nvPr/>
        </p:nvSpPr>
        <p:spPr>
          <a:xfrm>
            <a:off x="1175200" y="2602036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0.29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96" name="Google Shape;496;g34b928fb909_0_304"/>
          <p:cNvSpPr txBox="1"/>
          <p:nvPr/>
        </p:nvSpPr>
        <p:spPr>
          <a:xfrm>
            <a:off x="1175200" y="3207142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0.27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97" name="Google Shape;497;g34b928fb909_0_304"/>
          <p:cNvSpPr txBox="1"/>
          <p:nvPr/>
        </p:nvSpPr>
        <p:spPr>
          <a:xfrm>
            <a:off x="1175200" y="3509694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0.26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98" name="Google Shape;498;g34b928fb909_0_304"/>
          <p:cNvSpPr/>
          <p:nvPr/>
        </p:nvSpPr>
        <p:spPr>
          <a:xfrm rot="-5400000">
            <a:off x="3014725" y="2999400"/>
            <a:ext cx="189000" cy="1641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99" name="Google Shape;499;g34b928fb909_0_304"/>
          <p:cNvSpPr txBox="1"/>
          <p:nvPr/>
        </p:nvSpPr>
        <p:spPr>
          <a:xfrm flipH="1">
            <a:off x="2902430" y="3023853"/>
            <a:ext cx="14616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7B7B7"/>
                </a:solidFill>
                <a:latin typeface="Onest"/>
                <a:ea typeface="Onest"/>
                <a:cs typeface="Onest"/>
                <a:sym typeface="Onest"/>
              </a:rPr>
              <a:t>COVID-19 </a:t>
            </a:r>
            <a:endParaRPr sz="1200" b="1">
              <a:solidFill>
                <a:srgbClr val="B7B7B7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500" name="Google Shape;500;g34b928fb909_0_30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Sentiment Analysis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51d52eb511_2_6"/>
          <p:cNvSpPr txBox="1">
            <a:spLocks noGrp="1"/>
          </p:cNvSpPr>
          <p:nvPr>
            <p:ph type="title"/>
          </p:nvPr>
        </p:nvSpPr>
        <p:spPr>
          <a:xfrm>
            <a:off x="832104" y="1882125"/>
            <a:ext cx="6400800" cy="1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BerTopic</a:t>
            </a:r>
            <a:endParaRPr/>
          </a:p>
        </p:txBody>
      </p:sp>
      <p:sp>
        <p:nvSpPr>
          <p:cNvPr id="506" name="Google Shape;506;g351d52eb511_2_6"/>
          <p:cNvSpPr txBox="1">
            <a:spLocks noGrp="1"/>
          </p:cNvSpPr>
          <p:nvPr>
            <p:ph type="title" idx="2"/>
          </p:nvPr>
        </p:nvSpPr>
        <p:spPr>
          <a:xfrm>
            <a:off x="822960" y="1012372"/>
            <a:ext cx="12801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07" name="Google Shape;507;g351d52eb511_2_6"/>
          <p:cNvGrpSpPr/>
          <p:nvPr/>
        </p:nvGrpSpPr>
        <p:grpSpPr>
          <a:xfrm>
            <a:off x="-362238" y="-1623125"/>
            <a:ext cx="2877607" cy="2542980"/>
            <a:chOff x="-362238" y="-1775525"/>
            <a:chExt cx="2877607" cy="2542980"/>
          </a:xfrm>
        </p:grpSpPr>
        <p:sp>
          <p:nvSpPr>
            <p:cNvPr id="508" name="Google Shape;508;g351d52eb511_2_6"/>
            <p:cNvSpPr/>
            <p:nvPr/>
          </p:nvSpPr>
          <p:spPr>
            <a:xfrm>
              <a:off x="-45350" y="-1775525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g351d52eb511_2_6"/>
            <p:cNvSpPr/>
            <p:nvPr/>
          </p:nvSpPr>
          <p:spPr>
            <a:xfrm>
              <a:off x="-362238" y="-1071732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0" name="Google Shape;510;g351d52eb511_2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639623" y="3569263"/>
            <a:ext cx="3587600" cy="251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1" name="Google Shape;511;g351d52eb511_2_6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512" name="Google Shape;512;g351d52eb511_2_6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513" name="Google Shape;513;g351d52eb511_2_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4" name="Google Shape;514;g351d52eb511_2_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15" name="Google Shape;515;g351d52eb511_2_6"/>
            <p:cNvPicPr preferRelativeResize="0"/>
            <p:nvPr/>
          </p:nvPicPr>
          <p:blipFill rotWithShape="1">
            <a:blip r:embed="rId6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0fead18b1_0_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BerTopic</a:t>
            </a:r>
            <a:endParaRPr sz="3000"/>
          </a:p>
        </p:txBody>
      </p:sp>
      <p:sp>
        <p:nvSpPr>
          <p:cNvPr id="521" name="Google Shape;521;g350fead18b1_0_42"/>
          <p:cNvSpPr txBox="1"/>
          <p:nvPr/>
        </p:nvSpPr>
        <p:spPr>
          <a:xfrm>
            <a:off x="786384" y="1170432"/>
            <a:ext cx="7216200" cy="3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Model Used:</a:t>
            </a:r>
            <a:r>
              <a:rPr lang="en" sz="1200">
                <a:latin typeface="Onest"/>
                <a:ea typeface="Onest"/>
                <a:cs typeface="Onest"/>
                <a:sym typeface="Onest"/>
              </a:rPr>
              <a:t> BERTopic (Transformer-based Topic Modeling)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Steps:</a:t>
            </a:r>
            <a:endParaRPr sz="1200" b="1">
              <a:latin typeface="Onest"/>
              <a:ea typeface="Onest"/>
              <a:cs typeface="Onest"/>
              <a:sym typeface="Ones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Onest"/>
              <a:buAutoNum type="arabicPeriod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Embedded tweets using transformer models (e.g., Sentence-BERT)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nest"/>
              <a:buAutoNum type="arabicPeriod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Clustering of tweets into meaningful topics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nest"/>
              <a:buAutoNum type="arabicPeriod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Visualization of topic distributions across senators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Advantages Over LDA:</a:t>
            </a:r>
            <a:endParaRPr sz="1200" b="1">
              <a:latin typeface="Onest"/>
              <a:ea typeface="Onest"/>
              <a:cs typeface="Onest"/>
              <a:sym typeface="Ones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Captures </a:t>
            </a:r>
            <a:r>
              <a:rPr lang="en" sz="1200" b="1">
                <a:latin typeface="Onest"/>
                <a:ea typeface="Onest"/>
                <a:cs typeface="Onest"/>
                <a:sym typeface="Onest"/>
              </a:rPr>
              <a:t>contextual meaning</a:t>
            </a:r>
            <a:r>
              <a:rPr lang="en" sz="1200">
                <a:latin typeface="Onest"/>
                <a:ea typeface="Onest"/>
                <a:cs typeface="Onest"/>
                <a:sym typeface="Onest"/>
              </a:rPr>
              <a:t> better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Better suited for </a:t>
            </a:r>
            <a:r>
              <a:rPr lang="en" sz="1200" b="1">
                <a:latin typeface="Onest"/>
                <a:ea typeface="Onest"/>
                <a:cs typeface="Onest"/>
                <a:sym typeface="Onest"/>
              </a:rPr>
              <a:t>short texts</a:t>
            </a:r>
            <a:r>
              <a:rPr lang="en" sz="1200">
                <a:latin typeface="Onest"/>
                <a:ea typeface="Onest"/>
                <a:cs typeface="Onest"/>
                <a:sym typeface="Onest"/>
              </a:rPr>
              <a:t> like tweets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nest"/>
              <a:buChar char="●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Dynamic, interpretable topics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latin typeface="Onest"/>
              <a:ea typeface="Onest"/>
              <a:cs typeface="Onest"/>
              <a:sym typeface="Ones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g356e44c1e86_1_88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527" name="Google Shape;527;g356e44c1e86_1_88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528" name="Google Shape;528;g356e44c1e86_1_8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9" name="Google Shape;529;g356e44c1e86_1_8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30" name="Google Shape;530;g356e44c1e86_1_88"/>
            <p:cNvPicPr preferRelativeResize="0"/>
            <p:nvPr/>
          </p:nvPicPr>
          <p:blipFill rotWithShape="1">
            <a:blip r:embed="rId5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1" name="Google Shape;531;g356e44c1e86_1_8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BerTopic</a:t>
            </a:r>
            <a:endParaRPr sz="3000"/>
          </a:p>
        </p:txBody>
      </p:sp>
      <p:sp>
        <p:nvSpPr>
          <p:cNvPr id="532" name="Google Shape;532;g356e44c1e86_1_88"/>
          <p:cNvSpPr txBox="1"/>
          <p:nvPr/>
        </p:nvSpPr>
        <p:spPr>
          <a:xfrm>
            <a:off x="740664" y="848975"/>
            <a:ext cx="31089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Popular Topics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533" name="Google Shape;533;g356e44c1e86_1_88"/>
          <p:cNvGrpSpPr/>
          <p:nvPr/>
        </p:nvGrpSpPr>
        <p:grpSpPr>
          <a:xfrm>
            <a:off x="4140809" y="1179576"/>
            <a:ext cx="4270185" cy="183000"/>
            <a:chOff x="4140809" y="1179576"/>
            <a:chExt cx="4270185" cy="183000"/>
          </a:xfrm>
        </p:grpSpPr>
        <p:sp>
          <p:nvSpPr>
            <p:cNvPr id="534" name="Google Shape;534;g356e44c1e86_1_88"/>
            <p:cNvSpPr txBox="1"/>
            <p:nvPr/>
          </p:nvSpPr>
          <p:spPr>
            <a:xfrm>
              <a:off x="4140809" y="1179576"/>
              <a:ext cx="305400" cy="183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J</a:t>
              </a:r>
              <a:endParaRPr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535" name="Google Shape;535;g356e44c1e86_1_88"/>
            <p:cNvSpPr txBox="1"/>
            <p:nvPr/>
          </p:nvSpPr>
          <p:spPr>
            <a:xfrm>
              <a:off x="4501244" y="1179576"/>
              <a:ext cx="305400" cy="183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F</a:t>
              </a:r>
              <a:endParaRPr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536" name="Google Shape;536;g356e44c1e86_1_88"/>
            <p:cNvSpPr txBox="1"/>
            <p:nvPr/>
          </p:nvSpPr>
          <p:spPr>
            <a:xfrm>
              <a:off x="4861679" y="1179576"/>
              <a:ext cx="305400" cy="183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M</a:t>
              </a:r>
              <a:endParaRPr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537" name="Google Shape;537;g356e44c1e86_1_88"/>
            <p:cNvSpPr txBox="1"/>
            <p:nvPr/>
          </p:nvSpPr>
          <p:spPr>
            <a:xfrm>
              <a:off x="5222114" y="1179576"/>
              <a:ext cx="305400" cy="183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A</a:t>
              </a:r>
              <a:endParaRPr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538" name="Google Shape;538;g356e44c1e86_1_88"/>
            <p:cNvSpPr txBox="1"/>
            <p:nvPr/>
          </p:nvSpPr>
          <p:spPr>
            <a:xfrm>
              <a:off x="5942984" y="1179576"/>
              <a:ext cx="305400" cy="183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J</a:t>
              </a:r>
              <a:endParaRPr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539" name="Google Shape;539;g356e44c1e86_1_88"/>
            <p:cNvSpPr txBox="1"/>
            <p:nvPr/>
          </p:nvSpPr>
          <p:spPr>
            <a:xfrm>
              <a:off x="5582549" y="1179576"/>
              <a:ext cx="305400" cy="183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M</a:t>
              </a:r>
              <a:endParaRPr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540" name="Google Shape;540;g356e44c1e86_1_88"/>
            <p:cNvSpPr txBox="1"/>
            <p:nvPr/>
          </p:nvSpPr>
          <p:spPr>
            <a:xfrm>
              <a:off x="6303419" y="1179576"/>
              <a:ext cx="305400" cy="183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J</a:t>
              </a:r>
              <a:endParaRPr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541" name="Google Shape;541;g356e44c1e86_1_88"/>
            <p:cNvSpPr txBox="1"/>
            <p:nvPr/>
          </p:nvSpPr>
          <p:spPr>
            <a:xfrm>
              <a:off x="6663854" y="1179576"/>
              <a:ext cx="305400" cy="183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A</a:t>
              </a:r>
              <a:endParaRPr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542" name="Google Shape;542;g356e44c1e86_1_88"/>
            <p:cNvSpPr txBox="1"/>
            <p:nvPr/>
          </p:nvSpPr>
          <p:spPr>
            <a:xfrm>
              <a:off x="7024289" y="1179576"/>
              <a:ext cx="305400" cy="183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S</a:t>
              </a:r>
              <a:endParaRPr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543" name="Google Shape;543;g356e44c1e86_1_88"/>
            <p:cNvSpPr txBox="1"/>
            <p:nvPr/>
          </p:nvSpPr>
          <p:spPr>
            <a:xfrm>
              <a:off x="7384724" y="1179576"/>
              <a:ext cx="305400" cy="183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O</a:t>
              </a:r>
              <a:endParaRPr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544" name="Google Shape;544;g356e44c1e86_1_88"/>
            <p:cNvSpPr txBox="1"/>
            <p:nvPr/>
          </p:nvSpPr>
          <p:spPr>
            <a:xfrm>
              <a:off x="7745159" y="1179576"/>
              <a:ext cx="305400" cy="183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N</a:t>
              </a:r>
              <a:endParaRPr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545" name="Google Shape;545;g356e44c1e86_1_88"/>
            <p:cNvSpPr txBox="1"/>
            <p:nvPr/>
          </p:nvSpPr>
          <p:spPr>
            <a:xfrm>
              <a:off x="8105594" y="1179576"/>
              <a:ext cx="305400" cy="183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D</a:t>
              </a:r>
              <a:endParaRPr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</p:grpSp>
      <p:pic>
        <p:nvPicPr>
          <p:cNvPr id="546" name="Google Shape;546;g356e44c1e86_1_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4375" y="1615440"/>
            <a:ext cx="4256619" cy="78638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g356e44c1e86_1_88"/>
          <p:cNvSpPr/>
          <p:nvPr/>
        </p:nvSpPr>
        <p:spPr>
          <a:xfrm>
            <a:off x="740664" y="1493520"/>
            <a:ext cx="29070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Relief </a:t>
            </a:r>
            <a:endParaRPr sz="1200" b="1"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[‘relief’, ‘unemployment’, ‘package’]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i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Unemployment peaked at 14.8% in April 2020, the highest since the Great Depression</a:t>
            </a:r>
            <a:endParaRPr sz="900" i="1">
              <a:solidFill>
                <a:srgbClr val="CCCCCC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548" name="Google Shape;548;g356e44c1e86_1_88"/>
          <p:cNvSpPr txBox="1"/>
          <p:nvPr/>
        </p:nvSpPr>
        <p:spPr>
          <a:xfrm>
            <a:off x="4105656" y="2177003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22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549" name="Google Shape;549;g356e44c1e86_1_88"/>
          <p:cNvSpPr txBox="1"/>
          <p:nvPr/>
        </p:nvSpPr>
        <p:spPr>
          <a:xfrm>
            <a:off x="8019288" y="1453896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503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550" name="Google Shape;550;g356e44c1e86_1_88"/>
          <p:cNvSpPr/>
          <p:nvPr/>
        </p:nvSpPr>
        <p:spPr>
          <a:xfrm>
            <a:off x="457200" y="2545075"/>
            <a:ext cx="8229600" cy="9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551" name="Google Shape;551;g356e44c1e86_1_88"/>
          <p:cNvSpPr/>
          <p:nvPr/>
        </p:nvSpPr>
        <p:spPr>
          <a:xfrm>
            <a:off x="7682363" y="402300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pic>
        <p:nvPicPr>
          <p:cNvPr id="552" name="Google Shape;552;g356e44c1e86_1_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9890" y="2768382"/>
            <a:ext cx="4261104" cy="786384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g356e44c1e86_1_88"/>
          <p:cNvSpPr/>
          <p:nvPr/>
        </p:nvSpPr>
        <p:spPr>
          <a:xfrm>
            <a:off x="740664" y="2646462"/>
            <a:ext cx="29070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Nursing</a:t>
            </a:r>
            <a:endParaRPr sz="1200" b="1"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[‘coronavirus’, ‘pandemic’, ‘nurse’]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i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COVID-19 pandemic was officially declared in the U.S. on March 13th, 2020</a:t>
            </a:r>
            <a:endParaRPr sz="900" i="1">
              <a:solidFill>
                <a:srgbClr val="CCCCCC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554" name="Google Shape;554;g356e44c1e86_1_88"/>
          <p:cNvSpPr txBox="1"/>
          <p:nvPr/>
        </p:nvSpPr>
        <p:spPr>
          <a:xfrm>
            <a:off x="4105656" y="3291840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25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555" name="Google Shape;555;g356e44c1e86_1_88"/>
          <p:cNvSpPr txBox="1"/>
          <p:nvPr/>
        </p:nvSpPr>
        <p:spPr>
          <a:xfrm>
            <a:off x="4800600" y="2633472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256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556" name="Google Shape;556;g356e44c1e86_1_88"/>
          <p:cNvSpPr/>
          <p:nvPr/>
        </p:nvSpPr>
        <p:spPr>
          <a:xfrm>
            <a:off x="457200" y="3774217"/>
            <a:ext cx="8229600" cy="9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557" name="Google Shape;557;g356e44c1e86_1_88"/>
          <p:cNvSpPr/>
          <p:nvPr/>
        </p:nvSpPr>
        <p:spPr>
          <a:xfrm>
            <a:off x="740664" y="3890046"/>
            <a:ext cx="31821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Barrett</a:t>
            </a:r>
            <a:endParaRPr sz="1200" b="1"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[‘barrett’, ‘judge’, ‘coney’]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i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In October 2020, Amy Coney Barrett was confirmed by the Senate into the Supreme Court</a:t>
            </a:r>
            <a:endParaRPr sz="900" i="1">
              <a:solidFill>
                <a:srgbClr val="CCCCCC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558" name="Google Shape;558;g356e44c1e86_1_88"/>
          <p:cNvSpPr txBox="1"/>
          <p:nvPr/>
        </p:nvSpPr>
        <p:spPr>
          <a:xfrm>
            <a:off x="4105656" y="4573529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22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559" name="Google Shape;559;g356e44c1e86_1_88"/>
          <p:cNvSpPr txBox="1"/>
          <p:nvPr/>
        </p:nvSpPr>
        <p:spPr>
          <a:xfrm>
            <a:off x="7370064" y="3867912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706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pic>
        <p:nvPicPr>
          <p:cNvPr id="560" name="Google Shape;560;g356e44c1e86_1_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49890" y="4011966"/>
            <a:ext cx="4261104" cy="78638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g356e44c1e86_1_88"/>
          <p:cNvSpPr txBox="1"/>
          <p:nvPr/>
        </p:nvSpPr>
        <p:spPr>
          <a:xfrm>
            <a:off x="4105656" y="4590288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22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49249d2928_0_80"/>
          <p:cNvSpPr txBox="1">
            <a:spLocks noGrp="1"/>
          </p:cNvSpPr>
          <p:nvPr>
            <p:ph type="title"/>
          </p:nvPr>
        </p:nvSpPr>
        <p:spPr>
          <a:xfrm>
            <a:off x="859536" y="1882125"/>
            <a:ext cx="6400800" cy="1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Training Model &amp; Evaluation</a:t>
            </a:r>
            <a:endParaRPr/>
          </a:p>
        </p:txBody>
      </p:sp>
      <p:sp>
        <p:nvSpPr>
          <p:cNvPr id="567" name="Google Shape;567;g349249d2928_0_80"/>
          <p:cNvSpPr txBox="1">
            <a:spLocks noGrp="1"/>
          </p:cNvSpPr>
          <p:nvPr>
            <p:ph type="title" idx="2"/>
          </p:nvPr>
        </p:nvSpPr>
        <p:spPr>
          <a:xfrm>
            <a:off x="822960" y="1012372"/>
            <a:ext cx="12801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568" name="Google Shape;568;g349249d2928_0_80"/>
          <p:cNvGrpSpPr/>
          <p:nvPr/>
        </p:nvGrpSpPr>
        <p:grpSpPr>
          <a:xfrm>
            <a:off x="-362238" y="-1623125"/>
            <a:ext cx="2877607" cy="2542980"/>
            <a:chOff x="-362238" y="-1775525"/>
            <a:chExt cx="2877607" cy="2542980"/>
          </a:xfrm>
        </p:grpSpPr>
        <p:sp>
          <p:nvSpPr>
            <p:cNvPr id="569" name="Google Shape;569;g349249d2928_0_80"/>
            <p:cNvSpPr/>
            <p:nvPr/>
          </p:nvSpPr>
          <p:spPr>
            <a:xfrm>
              <a:off x="-45350" y="-1775525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g349249d2928_0_80"/>
            <p:cNvSpPr/>
            <p:nvPr/>
          </p:nvSpPr>
          <p:spPr>
            <a:xfrm>
              <a:off x="-362238" y="-1071732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71" name="Google Shape;571;g349249d2928_0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639623" y="3569263"/>
            <a:ext cx="3587600" cy="251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2" name="Google Shape;572;g349249d2928_0_80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573" name="Google Shape;573;g349249d2928_0_80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574" name="Google Shape;574;g349249d2928_0_8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5" name="Google Shape;575;g349249d2928_0_8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76" name="Google Shape;576;g349249d2928_0_80"/>
            <p:cNvPicPr preferRelativeResize="0"/>
            <p:nvPr/>
          </p:nvPicPr>
          <p:blipFill rotWithShape="1">
            <a:blip r:embed="rId6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49249d2928_0_119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582" name="Google Shape;582;g349249d2928_0_119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583" name="Google Shape;583;g349249d2928_0_119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584" name="Google Shape;584;g349249d2928_0_1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5" name="Google Shape;585;g349249d2928_0_1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86" name="Google Shape;586;g349249d2928_0_119"/>
            <p:cNvPicPr preferRelativeResize="0"/>
            <p:nvPr/>
          </p:nvPicPr>
          <p:blipFill rotWithShape="1">
            <a:blip r:embed="rId5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7" name="Google Shape;587;g349249d2928_0_1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Training Model &amp; Evaluation</a:t>
            </a:r>
            <a:endParaRPr sz="3000"/>
          </a:p>
        </p:txBody>
      </p:sp>
      <p:pic>
        <p:nvPicPr>
          <p:cNvPr id="588" name="Google Shape;588;g349249d2928_0_119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3458" y="1466900"/>
            <a:ext cx="5764566" cy="3564449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g349249d2928_0_119"/>
          <p:cNvSpPr txBox="1"/>
          <p:nvPr/>
        </p:nvSpPr>
        <p:spPr>
          <a:xfrm>
            <a:off x="620200" y="1015075"/>
            <a:ext cx="77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High-performing models like SVM and Logistic Regression enhance our ability to quantify political tone, which we later relate to election outcomes.</a:t>
            </a:r>
            <a:endParaRPr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204" name="Google Shape;204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205" name="Google Shape;205;p3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206" name="Google Shape;206;p3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207" name="Google Shape;207;p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9" name="Google Shape;209;p3"/>
            <p:cNvPicPr preferRelativeResize="0"/>
            <p:nvPr/>
          </p:nvPicPr>
          <p:blipFill rotWithShape="1">
            <a:blip r:embed="rId5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" name="Google Shape;210;p3"/>
          <p:cNvSpPr txBox="1"/>
          <p:nvPr/>
        </p:nvSpPr>
        <p:spPr>
          <a:xfrm>
            <a:off x="720000" y="2245000"/>
            <a:ext cx="3571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Data Preparation</a:t>
            </a:r>
            <a:endParaRPr sz="2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"/>
          <p:cNvSpPr txBox="1"/>
          <p:nvPr/>
        </p:nvSpPr>
        <p:spPr>
          <a:xfrm>
            <a:off x="720000" y="1393275"/>
            <a:ext cx="3571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Introduction</a:t>
            </a:r>
            <a:endParaRPr sz="2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720000" y="3249125"/>
            <a:ext cx="3571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Sentiment Analysis</a:t>
            </a:r>
            <a:endParaRPr sz="2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4562856" y="1393275"/>
            <a:ext cx="3571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4. BerTopic</a:t>
            </a:r>
            <a:endParaRPr sz="2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4563025" y="2245000"/>
            <a:ext cx="4470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5. Training Model &amp;    </a:t>
            </a:r>
            <a:endParaRPr sz="2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4563025" y="3249125"/>
            <a:ext cx="3571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6. Results &amp; Findings</a:t>
            </a:r>
            <a:endParaRPr sz="2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4882896" y="2560320"/>
            <a:ext cx="4470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Evaluation</a:t>
            </a:r>
            <a:endParaRPr sz="2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g335ed7d2273_0_4" title="outp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00" y="1417225"/>
            <a:ext cx="7511499" cy="33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g335ed7d2273_0_4"/>
          <p:cNvSpPr txBox="1">
            <a:spLocks noGrp="1"/>
          </p:cNvSpPr>
          <p:nvPr>
            <p:ph type="title"/>
          </p:nvPr>
        </p:nvSpPr>
        <p:spPr>
          <a:xfrm>
            <a:off x="562575" y="4423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/>
              <a:t>Best vs. Worst Performing Models: Confusion Matrices for SVM and Naive Bayes</a:t>
            </a:r>
            <a:endParaRPr sz="900"/>
          </a:p>
        </p:txBody>
      </p:sp>
      <p:grpSp>
        <p:nvGrpSpPr>
          <p:cNvPr id="596" name="Google Shape;596;g335ed7d2273_0_4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597" name="Google Shape;597;g335ed7d2273_0_4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598" name="Google Shape;598;g335ed7d2273_0_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9" name="Google Shape;599;g335ed7d2273_0_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00" name="Google Shape;600;g335ed7d2273_0_4"/>
            <p:cNvPicPr preferRelativeResize="0"/>
            <p:nvPr/>
          </p:nvPicPr>
          <p:blipFill rotWithShape="1">
            <a:blip r:embed="rId6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1" name="Google Shape;601;g335ed7d2273_0_4"/>
          <p:cNvSpPr txBox="1"/>
          <p:nvPr/>
        </p:nvSpPr>
        <p:spPr>
          <a:xfrm>
            <a:off x="973725" y="899800"/>
            <a:ext cx="688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accurately the model classified positive and negative tweets, with correct predictions appearing along the diagonal.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49249d2928_0_95"/>
          <p:cNvSpPr txBox="1">
            <a:spLocks noGrp="1"/>
          </p:cNvSpPr>
          <p:nvPr>
            <p:ph type="title"/>
          </p:nvPr>
        </p:nvSpPr>
        <p:spPr>
          <a:xfrm>
            <a:off x="822960" y="1882125"/>
            <a:ext cx="6400800" cy="1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 &amp; Findings</a:t>
            </a:r>
            <a:endParaRPr/>
          </a:p>
        </p:txBody>
      </p:sp>
      <p:sp>
        <p:nvSpPr>
          <p:cNvPr id="607" name="Google Shape;607;g349249d2928_0_95"/>
          <p:cNvSpPr txBox="1">
            <a:spLocks noGrp="1"/>
          </p:cNvSpPr>
          <p:nvPr>
            <p:ph type="title" idx="2"/>
          </p:nvPr>
        </p:nvSpPr>
        <p:spPr>
          <a:xfrm>
            <a:off x="822960" y="1012372"/>
            <a:ext cx="12801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608" name="Google Shape;608;g349249d2928_0_95"/>
          <p:cNvGrpSpPr/>
          <p:nvPr/>
        </p:nvGrpSpPr>
        <p:grpSpPr>
          <a:xfrm>
            <a:off x="-362238" y="-1623125"/>
            <a:ext cx="2877607" cy="2542980"/>
            <a:chOff x="-362238" y="-1775525"/>
            <a:chExt cx="2877607" cy="2542980"/>
          </a:xfrm>
        </p:grpSpPr>
        <p:sp>
          <p:nvSpPr>
            <p:cNvPr id="609" name="Google Shape;609;g349249d2928_0_95"/>
            <p:cNvSpPr/>
            <p:nvPr/>
          </p:nvSpPr>
          <p:spPr>
            <a:xfrm>
              <a:off x="-45350" y="-1775525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g349249d2928_0_95"/>
            <p:cNvSpPr/>
            <p:nvPr/>
          </p:nvSpPr>
          <p:spPr>
            <a:xfrm>
              <a:off x="-362238" y="-1071732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11" name="Google Shape;611;g349249d2928_0_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639623" y="3569263"/>
            <a:ext cx="3587600" cy="251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2" name="Google Shape;612;g349249d2928_0_95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613" name="Google Shape;613;g349249d2928_0_95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614" name="Google Shape;614;g349249d2928_0_9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5" name="Google Shape;615;g349249d2928_0_9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16" name="Google Shape;616;g349249d2928_0_95"/>
            <p:cNvPicPr preferRelativeResize="0"/>
            <p:nvPr/>
          </p:nvPicPr>
          <p:blipFill rotWithShape="1">
            <a:blip r:embed="rId6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g351d19755b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00" y="1229100"/>
            <a:ext cx="6608583" cy="3529584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g351d19755ba_0_1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623" name="Google Shape;623;g351d19755ba_0_1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624" name="Google Shape;624;g351d19755ba_0_1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625" name="Google Shape;625;g351d19755ba_0_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6" name="Google Shape;626;g351d19755ba_0_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7" name="Google Shape;627;g351d19755ba_0_1"/>
            <p:cNvPicPr preferRelativeResize="0"/>
            <p:nvPr/>
          </p:nvPicPr>
          <p:blipFill rotWithShape="1">
            <a:blip r:embed="rId6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8" name="Google Shape;628;g351d19755ba_0_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WordCloud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g34bef67ef6b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721" y="1379575"/>
            <a:ext cx="4399841" cy="27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g34bef67ef6b_0_80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635" name="Google Shape;635;g34bef67ef6b_0_80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636" name="Google Shape;636;g34bef67ef6b_0_80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637" name="Google Shape;637;g34bef67ef6b_0_8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8" name="Google Shape;638;g34bef67ef6b_0_8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39" name="Google Shape;639;g34bef67ef6b_0_80"/>
            <p:cNvPicPr preferRelativeResize="0"/>
            <p:nvPr/>
          </p:nvPicPr>
          <p:blipFill rotWithShape="1">
            <a:blip r:embed="rId6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0" name="Google Shape;640;g34bef67ef6b_0_80"/>
          <p:cNvSpPr txBox="1"/>
          <p:nvPr/>
        </p:nvSpPr>
        <p:spPr>
          <a:xfrm>
            <a:off x="740664" y="848975"/>
            <a:ext cx="31089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2020 Election Results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41" name="Google Shape;641;g34bef67ef6b_0_80"/>
          <p:cNvSpPr/>
          <p:nvPr/>
        </p:nvSpPr>
        <p:spPr>
          <a:xfrm>
            <a:off x="1051550" y="1485786"/>
            <a:ext cx="314400" cy="2745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42" name="Google Shape;642;g34bef67ef6b_0_80"/>
          <p:cNvSpPr/>
          <p:nvPr/>
        </p:nvSpPr>
        <p:spPr>
          <a:xfrm>
            <a:off x="1242050" y="1353357"/>
            <a:ext cx="190500" cy="29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43" name="Google Shape;643;g34bef67ef6b_0_80"/>
          <p:cNvSpPr txBox="1"/>
          <p:nvPr/>
        </p:nvSpPr>
        <p:spPr>
          <a:xfrm rot="-5400000">
            <a:off x="-612636" y="2706612"/>
            <a:ext cx="2980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nest"/>
                <a:ea typeface="Onest"/>
                <a:cs typeface="Onest"/>
                <a:sym typeface="Onest"/>
              </a:rPr>
              <a:t>Margin of Victory</a:t>
            </a:r>
            <a:endParaRPr sz="1200" b="1">
              <a:solidFill>
                <a:srgbClr val="666666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44" name="Google Shape;644;g34bef67ef6b_0_80"/>
          <p:cNvSpPr/>
          <p:nvPr/>
        </p:nvSpPr>
        <p:spPr>
          <a:xfrm>
            <a:off x="1242060" y="2899381"/>
            <a:ext cx="1905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45" name="Google Shape;645;g34bef67ef6b_0_80"/>
          <p:cNvSpPr txBox="1"/>
          <p:nvPr/>
        </p:nvSpPr>
        <p:spPr>
          <a:xfrm>
            <a:off x="1175200" y="1391825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50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46" name="Google Shape;646;g34bef67ef6b_0_80"/>
          <p:cNvSpPr txBox="1"/>
          <p:nvPr/>
        </p:nvSpPr>
        <p:spPr>
          <a:xfrm>
            <a:off x="1175200" y="4114800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47" name="Google Shape;647;g34bef67ef6b_0_80"/>
          <p:cNvSpPr txBox="1"/>
          <p:nvPr/>
        </p:nvSpPr>
        <p:spPr>
          <a:xfrm>
            <a:off x="1175200" y="1936420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40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48" name="Google Shape;648;g34bef67ef6b_0_80"/>
          <p:cNvSpPr txBox="1"/>
          <p:nvPr/>
        </p:nvSpPr>
        <p:spPr>
          <a:xfrm>
            <a:off x="1175200" y="2481015"/>
            <a:ext cx="466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30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49" name="Google Shape;649;g34bef67ef6b_0_80"/>
          <p:cNvSpPr txBox="1"/>
          <p:nvPr/>
        </p:nvSpPr>
        <p:spPr>
          <a:xfrm>
            <a:off x="1175200" y="3025610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20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50" name="Google Shape;650;g34bef67ef6b_0_80"/>
          <p:cNvSpPr txBox="1"/>
          <p:nvPr/>
        </p:nvSpPr>
        <p:spPr>
          <a:xfrm>
            <a:off x="1175200" y="3570205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10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651" name="Google Shape;651;g34bef67ef6b_0_80"/>
          <p:cNvGrpSpPr/>
          <p:nvPr/>
        </p:nvGrpSpPr>
        <p:grpSpPr>
          <a:xfrm rot="-5400000">
            <a:off x="3619501" y="2276838"/>
            <a:ext cx="381000" cy="4572113"/>
            <a:chOff x="3642350" y="1505757"/>
            <a:chExt cx="381000" cy="2981100"/>
          </a:xfrm>
        </p:grpSpPr>
        <p:sp>
          <p:nvSpPr>
            <p:cNvPr id="652" name="Google Shape;652;g34bef67ef6b_0_80"/>
            <p:cNvSpPr/>
            <p:nvPr/>
          </p:nvSpPr>
          <p:spPr>
            <a:xfrm>
              <a:off x="3642350" y="1638186"/>
              <a:ext cx="314400" cy="2745600"/>
            </a:xfrm>
            <a:prstGeom prst="rect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653" name="Google Shape;653;g34bef67ef6b_0_80"/>
            <p:cNvSpPr/>
            <p:nvPr/>
          </p:nvSpPr>
          <p:spPr>
            <a:xfrm>
              <a:off x="3832850" y="1505757"/>
              <a:ext cx="190500" cy="298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st"/>
                <a:ea typeface="Onest"/>
                <a:cs typeface="Onest"/>
                <a:sym typeface="Onest"/>
              </a:endParaRPr>
            </a:p>
          </p:txBody>
        </p:sp>
      </p:grpSp>
      <p:sp>
        <p:nvSpPr>
          <p:cNvPr id="654" name="Google Shape;654;g34bef67ef6b_0_80"/>
          <p:cNvSpPr txBox="1"/>
          <p:nvPr/>
        </p:nvSpPr>
        <p:spPr>
          <a:xfrm>
            <a:off x="2319589" y="4764087"/>
            <a:ext cx="2980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nest"/>
                <a:ea typeface="Onest"/>
                <a:cs typeface="Onest"/>
                <a:sym typeface="Onest"/>
              </a:rPr>
              <a:t>Avg. Sentiment Score</a:t>
            </a:r>
            <a:endParaRPr sz="1200" b="1">
              <a:solidFill>
                <a:srgbClr val="666666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55" name="Google Shape;655;g34bef67ef6b_0_80"/>
          <p:cNvSpPr/>
          <p:nvPr/>
        </p:nvSpPr>
        <p:spPr>
          <a:xfrm rot="5400000">
            <a:off x="5631925" y="3686391"/>
            <a:ext cx="1905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56" name="Google Shape;656;g34bef67ef6b_0_80"/>
          <p:cNvSpPr txBox="1"/>
          <p:nvPr/>
        </p:nvSpPr>
        <p:spPr>
          <a:xfrm>
            <a:off x="5713409" y="4347181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0.6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57" name="Google Shape;657;g34bef67ef6b_0_80"/>
          <p:cNvSpPr txBox="1"/>
          <p:nvPr/>
        </p:nvSpPr>
        <p:spPr>
          <a:xfrm>
            <a:off x="1487750" y="4347181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58" name="Google Shape;658;g34bef67ef6b_0_80"/>
          <p:cNvSpPr txBox="1"/>
          <p:nvPr/>
        </p:nvSpPr>
        <p:spPr>
          <a:xfrm>
            <a:off x="2190526" y="4347181"/>
            <a:ext cx="466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0.1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59" name="Google Shape;659;g34bef67ef6b_0_80"/>
          <p:cNvSpPr txBox="1"/>
          <p:nvPr/>
        </p:nvSpPr>
        <p:spPr>
          <a:xfrm>
            <a:off x="3605079" y="4347181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0.3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60" name="Google Shape;660;g34bef67ef6b_0_80"/>
          <p:cNvSpPr txBox="1"/>
          <p:nvPr/>
        </p:nvSpPr>
        <p:spPr>
          <a:xfrm>
            <a:off x="2902303" y="4347181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0.2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61" name="Google Shape;661;g34bef67ef6b_0_80"/>
          <p:cNvSpPr txBox="1"/>
          <p:nvPr/>
        </p:nvSpPr>
        <p:spPr>
          <a:xfrm>
            <a:off x="4307856" y="4347181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0.4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62" name="Google Shape;662;g34bef67ef6b_0_80"/>
          <p:cNvSpPr txBox="1"/>
          <p:nvPr/>
        </p:nvSpPr>
        <p:spPr>
          <a:xfrm>
            <a:off x="5010632" y="4347181"/>
            <a:ext cx="457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0.5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63" name="Google Shape;663;g34bef67ef6b_0_80"/>
          <p:cNvSpPr txBox="1"/>
          <p:nvPr/>
        </p:nvSpPr>
        <p:spPr>
          <a:xfrm>
            <a:off x="2468299" y="1078994"/>
            <a:ext cx="2103000" cy="18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64" name="Google Shape;664;g34bef67ef6b_0_80"/>
          <p:cNvSpPr/>
          <p:nvPr/>
        </p:nvSpPr>
        <p:spPr>
          <a:xfrm>
            <a:off x="2581656" y="1115592"/>
            <a:ext cx="109800" cy="109800"/>
          </a:xfrm>
          <a:prstGeom prst="rect">
            <a:avLst/>
          </a:prstGeom>
          <a:solidFill>
            <a:srgbClr val="001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65" name="Google Shape;665;g34bef67ef6b_0_80"/>
          <p:cNvSpPr txBox="1"/>
          <p:nvPr/>
        </p:nvSpPr>
        <p:spPr>
          <a:xfrm>
            <a:off x="2657340" y="1078992"/>
            <a:ext cx="9144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Democrat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66" name="Google Shape;666;g34bef67ef6b_0_80"/>
          <p:cNvSpPr/>
          <p:nvPr/>
        </p:nvSpPr>
        <p:spPr>
          <a:xfrm>
            <a:off x="3523488" y="1115592"/>
            <a:ext cx="109800" cy="109800"/>
          </a:xfrm>
          <a:prstGeom prst="rect">
            <a:avLst/>
          </a:prstGeom>
          <a:solidFill>
            <a:srgbClr val="F53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67" name="Google Shape;667;g34bef67ef6b_0_80"/>
          <p:cNvSpPr txBox="1"/>
          <p:nvPr/>
        </p:nvSpPr>
        <p:spPr>
          <a:xfrm>
            <a:off x="3605763" y="1079000"/>
            <a:ext cx="1069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Republican</a:t>
            </a:r>
            <a:endParaRPr sz="10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68" name="Google Shape;668;g34bef67ef6b_0_8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Election Outcome Correlation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4b928fb909_0_30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674" name="Google Shape;674;g34b928fb909_0_30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675" name="Google Shape;675;g34b928fb909_0_30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676" name="Google Shape;676;g34b928fb909_0_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7" name="Google Shape;677;g34b928fb909_0_3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78" name="Google Shape;678;g34b928fb909_0_30"/>
            <p:cNvPicPr preferRelativeResize="0"/>
            <p:nvPr/>
          </p:nvPicPr>
          <p:blipFill rotWithShape="1">
            <a:blip r:embed="rId5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9" name="Google Shape;679;g34b928fb909_0_30"/>
          <p:cNvGrpSpPr/>
          <p:nvPr/>
        </p:nvGrpSpPr>
        <p:grpSpPr>
          <a:xfrm>
            <a:off x="333773" y="1557126"/>
            <a:ext cx="6227852" cy="3342302"/>
            <a:chOff x="714773" y="1480926"/>
            <a:chExt cx="6227852" cy="3342302"/>
          </a:xfrm>
        </p:grpSpPr>
        <p:pic>
          <p:nvPicPr>
            <p:cNvPr id="680" name="Google Shape;680;g34b928fb909_0_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2000" y="1480927"/>
              <a:ext cx="6180600" cy="3342300"/>
            </a:xfrm>
            <a:prstGeom prst="round2DiagRect">
              <a:avLst>
                <a:gd name="adj1" fmla="val 50000"/>
                <a:gd name="adj2" fmla="val 0"/>
              </a:avLst>
            </a:prstGeom>
            <a:noFill/>
            <a:ln>
              <a:noFill/>
            </a:ln>
          </p:spPr>
        </p:pic>
        <p:pic>
          <p:nvPicPr>
            <p:cNvPr id="681" name="Google Shape;681;g34b928fb909_0_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4773" y="4067175"/>
              <a:ext cx="914399" cy="691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2" name="Google Shape;682;g34b928fb909_0_3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57450" y="4173100"/>
              <a:ext cx="640080" cy="480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3" name="Google Shape;683;g34b928fb909_0_30"/>
            <p:cNvPicPr preferRelativeResize="0"/>
            <p:nvPr/>
          </p:nvPicPr>
          <p:blipFill rotWithShape="1">
            <a:blip r:embed="rId6">
              <a:alphaModFix/>
            </a:blip>
            <a:srcRect b="34154"/>
            <a:stretch/>
          </p:blipFill>
          <p:spPr>
            <a:xfrm>
              <a:off x="762000" y="1480926"/>
              <a:ext cx="6180624" cy="22006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4" name="Google Shape;684;g34b928fb909_0_30"/>
          <p:cNvGrpSpPr/>
          <p:nvPr/>
        </p:nvGrpSpPr>
        <p:grpSpPr>
          <a:xfrm>
            <a:off x="868099" y="1078992"/>
            <a:ext cx="2552100" cy="183002"/>
            <a:chOff x="2239699" y="1069848"/>
            <a:chExt cx="2552100" cy="183002"/>
          </a:xfrm>
        </p:grpSpPr>
        <p:sp>
          <p:nvSpPr>
            <p:cNvPr id="685" name="Google Shape;685;g34b928fb909_0_30"/>
            <p:cNvSpPr txBox="1"/>
            <p:nvPr/>
          </p:nvSpPr>
          <p:spPr>
            <a:xfrm>
              <a:off x="2239699" y="1069850"/>
              <a:ext cx="2552100" cy="183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Sentiment Ranking</a:t>
              </a:r>
              <a:endParaRPr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686" name="Google Shape;686;g34b928fb909_0_30"/>
            <p:cNvSpPr/>
            <p:nvPr/>
          </p:nvSpPr>
          <p:spPr>
            <a:xfrm>
              <a:off x="3648456" y="1106448"/>
              <a:ext cx="109800" cy="109800"/>
            </a:xfrm>
            <a:prstGeom prst="rect">
              <a:avLst/>
            </a:prstGeom>
            <a:solidFill>
              <a:srgbClr val="6FA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687" name="Google Shape;687;g34b928fb909_0_30"/>
            <p:cNvSpPr txBox="1"/>
            <p:nvPr/>
          </p:nvSpPr>
          <p:spPr>
            <a:xfrm>
              <a:off x="3724140" y="1069848"/>
              <a:ext cx="4572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1</a:t>
              </a:r>
              <a:endParaRPr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688" name="Google Shape;688;g34b928fb909_0_30"/>
            <p:cNvSpPr/>
            <p:nvPr/>
          </p:nvSpPr>
          <p:spPr>
            <a:xfrm>
              <a:off x="4133088" y="1106448"/>
              <a:ext cx="109800" cy="109800"/>
            </a:xfrm>
            <a:prstGeom prst="rect">
              <a:avLst/>
            </a:prstGeom>
            <a:solidFill>
              <a:srgbClr val="9F28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689" name="Google Shape;689;g34b928fb909_0_30"/>
            <p:cNvSpPr txBox="1"/>
            <p:nvPr/>
          </p:nvSpPr>
          <p:spPr>
            <a:xfrm>
              <a:off x="4212115" y="1069848"/>
              <a:ext cx="4572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49</a:t>
              </a:r>
              <a:endParaRPr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</p:grpSp>
      <p:sp>
        <p:nvSpPr>
          <p:cNvPr id="690" name="Google Shape;690;g34b928fb909_0_30"/>
          <p:cNvSpPr/>
          <p:nvPr/>
        </p:nvSpPr>
        <p:spPr>
          <a:xfrm>
            <a:off x="6795475" y="1557725"/>
            <a:ext cx="667200" cy="636300"/>
          </a:xfrm>
          <a:prstGeom prst="ellipse">
            <a:avLst/>
          </a:prstGeom>
          <a:solidFill>
            <a:srgbClr val="B8D2AD"/>
          </a:solidFill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91" name="Google Shape;691;g34b928fb909_0_30"/>
          <p:cNvSpPr txBox="1"/>
          <p:nvPr/>
        </p:nvSpPr>
        <p:spPr>
          <a:xfrm>
            <a:off x="6814525" y="1712975"/>
            <a:ext cx="629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0.34</a:t>
            </a:r>
            <a:endParaRPr sz="15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92" name="Google Shape;692;g34b928fb909_0_30"/>
          <p:cNvSpPr/>
          <p:nvPr/>
        </p:nvSpPr>
        <p:spPr>
          <a:xfrm>
            <a:off x="6795475" y="2300355"/>
            <a:ext cx="667200" cy="636300"/>
          </a:xfrm>
          <a:prstGeom prst="ellipse">
            <a:avLst/>
          </a:prstGeom>
          <a:solidFill>
            <a:srgbClr val="B8D2AD">
              <a:alpha val="63290"/>
            </a:srgbClr>
          </a:solidFill>
          <a:ln w="38100" cap="flat" cmpd="sng">
            <a:solidFill>
              <a:srgbClr val="88B7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93" name="Google Shape;693;g34b928fb909_0_30"/>
          <p:cNvSpPr txBox="1"/>
          <p:nvPr/>
        </p:nvSpPr>
        <p:spPr>
          <a:xfrm>
            <a:off x="6814525" y="2455605"/>
            <a:ext cx="629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0.31</a:t>
            </a:r>
            <a:endParaRPr sz="15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94" name="Google Shape;694;g34b928fb909_0_30"/>
          <p:cNvSpPr/>
          <p:nvPr/>
        </p:nvSpPr>
        <p:spPr>
          <a:xfrm>
            <a:off x="6793992" y="3785616"/>
            <a:ext cx="667200" cy="636300"/>
          </a:xfrm>
          <a:prstGeom prst="ellipse">
            <a:avLst/>
          </a:prstGeom>
          <a:solidFill>
            <a:srgbClr val="B8D2AD">
              <a:alpha val="19610"/>
            </a:srgbClr>
          </a:solidFill>
          <a:ln w="38100" cap="flat" cmpd="sng">
            <a:solidFill>
              <a:srgbClr val="B8D2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95" name="Google Shape;695;g34b928fb909_0_30"/>
          <p:cNvSpPr txBox="1"/>
          <p:nvPr/>
        </p:nvSpPr>
        <p:spPr>
          <a:xfrm>
            <a:off x="6813042" y="3940866"/>
            <a:ext cx="629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0.18</a:t>
            </a:r>
            <a:endParaRPr sz="15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96" name="Google Shape;696;g34b928fb909_0_30"/>
          <p:cNvSpPr/>
          <p:nvPr/>
        </p:nvSpPr>
        <p:spPr>
          <a:xfrm>
            <a:off x="6793992" y="3042986"/>
            <a:ext cx="667200" cy="636300"/>
          </a:xfrm>
          <a:prstGeom prst="ellipse">
            <a:avLst/>
          </a:prstGeom>
          <a:solidFill>
            <a:srgbClr val="B8D2AD">
              <a:alpha val="36070"/>
            </a:srgbClr>
          </a:solidFill>
          <a:ln w="38100" cap="flat" cmpd="sng">
            <a:solidFill>
              <a:srgbClr val="B8D2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97" name="Google Shape;697;g34b928fb909_0_30"/>
          <p:cNvSpPr txBox="1"/>
          <p:nvPr/>
        </p:nvSpPr>
        <p:spPr>
          <a:xfrm>
            <a:off x="6813042" y="3198236"/>
            <a:ext cx="629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0.30</a:t>
            </a:r>
            <a:endParaRPr sz="15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98" name="Google Shape;698;g34b928fb909_0_30"/>
          <p:cNvSpPr txBox="1"/>
          <p:nvPr/>
        </p:nvSpPr>
        <p:spPr>
          <a:xfrm>
            <a:off x="7497068" y="1569425"/>
            <a:ext cx="10698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Midwest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699" name="Google Shape;699;g34b928fb909_0_30"/>
          <p:cNvSpPr txBox="1"/>
          <p:nvPr/>
        </p:nvSpPr>
        <p:spPr>
          <a:xfrm>
            <a:off x="7497068" y="2312058"/>
            <a:ext cx="10698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West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00" name="Google Shape;700;g34b928fb909_0_30"/>
          <p:cNvSpPr txBox="1"/>
          <p:nvPr/>
        </p:nvSpPr>
        <p:spPr>
          <a:xfrm>
            <a:off x="7497068" y="3054690"/>
            <a:ext cx="10698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South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01" name="Google Shape;701;g34b928fb909_0_30"/>
          <p:cNvSpPr txBox="1"/>
          <p:nvPr/>
        </p:nvSpPr>
        <p:spPr>
          <a:xfrm>
            <a:off x="7497068" y="3797323"/>
            <a:ext cx="10698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Northeast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02" name="Google Shape;702;g34b928fb909_0_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Regional Patterns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6e44c1e86_1_107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708" name="Google Shape;708;g356e44c1e86_1_107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709" name="Google Shape;709;g356e44c1e86_1_107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710" name="Google Shape;710;g356e44c1e86_1_10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1" name="Google Shape;711;g356e44c1e86_1_10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12" name="Google Shape;712;g356e44c1e86_1_107"/>
            <p:cNvPicPr preferRelativeResize="0"/>
            <p:nvPr/>
          </p:nvPicPr>
          <p:blipFill rotWithShape="1">
            <a:blip r:embed="rId5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3" name="Google Shape;713;g356e44c1e86_1_10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Regional Patterns</a:t>
            </a:r>
            <a:endParaRPr sz="3000"/>
          </a:p>
        </p:txBody>
      </p:sp>
      <p:sp>
        <p:nvSpPr>
          <p:cNvPr id="714" name="Google Shape;714;g356e44c1e86_1_107"/>
          <p:cNvSpPr txBox="1"/>
          <p:nvPr/>
        </p:nvSpPr>
        <p:spPr>
          <a:xfrm>
            <a:off x="740664" y="848975"/>
            <a:ext cx="31089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Common Topics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15" name="Google Shape;715;g356e44c1e86_1_107"/>
          <p:cNvSpPr/>
          <p:nvPr/>
        </p:nvSpPr>
        <p:spPr>
          <a:xfrm>
            <a:off x="4712209" y="3265125"/>
            <a:ext cx="3566100" cy="365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Northeast</a:t>
            </a: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16" name="Google Shape;716;g356e44c1e86_1_107"/>
          <p:cNvSpPr/>
          <p:nvPr/>
        </p:nvSpPr>
        <p:spPr>
          <a:xfrm>
            <a:off x="835091" y="1522350"/>
            <a:ext cx="3566100" cy="365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Midwest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17" name="Google Shape;717;g356e44c1e86_1_107"/>
          <p:cNvSpPr/>
          <p:nvPr/>
        </p:nvSpPr>
        <p:spPr>
          <a:xfrm>
            <a:off x="4708009" y="1522350"/>
            <a:ext cx="3566100" cy="365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West</a:t>
            </a: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18" name="Google Shape;718;g356e44c1e86_1_107"/>
          <p:cNvSpPr/>
          <p:nvPr/>
        </p:nvSpPr>
        <p:spPr>
          <a:xfrm>
            <a:off x="835091" y="3265125"/>
            <a:ext cx="3566100" cy="365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South</a:t>
            </a: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19" name="Google Shape;719;g356e44c1e86_1_107"/>
          <p:cNvSpPr/>
          <p:nvPr/>
        </p:nvSpPr>
        <p:spPr>
          <a:xfrm>
            <a:off x="835002" y="1923975"/>
            <a:ext cx="3566100" cy="1023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20" name="Google Shape;720;g356e44c1e86_1_107"/>
          <p:cNvSpPr/>
          <p:nvPr/>
        </p:nvSpPr>
        <p:spPr>
          <a:xfrm>
            <a:off x="835002" y="1965960"/>
            <a:ext cx="3566100" cy="301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Nursing </a:t>
            </a:r>
            <a:r>
              <a:rPr lang="en" sz="1200">
                <a:latin typeface="Onest"/>
                <a:ea typeface="Onest"/>
                <a:cs typeface="Onest"/>
                <a:sym typeface="Onest"/>
              </a:rPr>
              <a:t>[‘coronavirus’, ‘pandemic’, ‘nurse’]</a:t>
            </a:r>
            <a:endParaRPr sz="1200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21" name="Google Shape;721;g356e44c1e86_1_107"/>
          <p:cNvSpPr/>
          <p:nvPr/>
        </p:nvSpPr>
        <p:spPr>
          <a:xfrm>
            <a:off x="835002" y="2596896"/>
            <a:ext cx="3291900" cy="301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Climate </a:t>
            </a:r>
            <a:r>
              <a:rPr lang="en" sz="1200">
                <a:latin typeface="Onest"/>
                <a:ea typeface="Onest"/>
                <a:cs typeface="Onest"/>
                <a:sym typeface="Onest"/>
              </a:rPr>
              <a:t>[‘climate’, ‘energy’, ‘land’]</a:t>
            </a:r>
            <a:endParaRPr sz="1200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22" name="Google Shape;722;g356e44c1e86_1_107"/>
          <p:cNvSpPr/>
          <p:nvPr/>
        </p:nvSpPr>
        <p:spPr>
          <a:xfrm>
            <a:off x="835002" y="2281428"/>
            <a:ext cx="3291900" cy="301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Agriculture </a:t>
            </a:r>
            <a:r>
              <a:rPr lang="en" sz="1200">
                <a:latin typeface="Onest"/>
                <a:ea typeface="Onest"/>
                <a:cs typeface="Onest"/>
                <a:sym typeface="Onest"/>
              </a:rPr>
              <a:t>[‘farmer’, ‘producer’, ‘rancher’]</a:t>
            </a:r>
            <a:endParaRPr sz="1200"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723" name="Google Shape;723;g356e44c1e86_1_107"/>
          <p:cNvGrpSpPr/>
          <p:nvPr/>
        </p:nvGrpSpPr>
        <p:grpSpPr>
          <a:xfrm>
            <a:off x="835083" y="3666744"/>
            <a:ext cx="3566115" cy="1023900"/>
            <a:chOff x="835091" y="1923975"/>
            <a:chExt cx="3291900" cy="1023900"/>
          </a:xfrm>
        </p:grpSpPr>
        <p:sp>
          <p:nvSpPr>
            <p:cNvPr id="724" name="Google Shape;724;g356e44c1e86_1_107"/>
            <p:cNvSpPr/>
            <p:nvPr/>
          </p:nvSpPr>
          <p:spPr>
            <a:xfrm>
              <a:off x="835091" y="1923975"/>
              <a:ext cx="3291900" cy="1023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725" name="Google Shape;725;g356e44c1e86_1_107"/>
            <p:cNvSpPr/>
            <p:nvPr/>
          </p:nvSpPr>
          <p:spPr>
            <a:xfrm>
              <a:off x="835091" y="1965960"/>
              <a:ext cx="3291900" cy="301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Onest"/>
                  <a:ea typeface="Onest"/>
                  <a:cs typeface="Onest"/>
                  <a:sym typeface="Onest"/>
                </a:rPr>
                <a:t>Disasters </a:t>
              </a:r>
              <a:r>
                <a:rPr lang="en" sz="1200">
                  <a:latin typeface="Onest"/>
                  <a:ea typeface="Onest"/>
                  <a:cs typeface="Onest"/>
                  <a:sym typeface="Onest"/>
                </a:rPr>
                <a:t>[‘wildfire’, ‘hurricane’, ‘fire’]</a:t>
              </a:r>
              <a:endParaRPr sz="1200"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726" name="Google Shape;726;g356e44c1e86_1_107"/>
            <p:cNvSpPr/>
            <p:nvPr/>
          </p:nvSpPr>
          <p:spPr>
            <a:xfrm>
              <a:off x="835091" y="2596896"/>
              <a:ext cx="3291900" cy="301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Onest"/>
                  <a:ea typeface="Onest"/>
                  <a:cs typeface="Onest"/>
                  <a:sym typeface="Onest"/>
                </a:rPr>
                <a:t>Relief </a:t>
              </a:r>
              <a:r>
                <a:rPr lang="en" sz="1200">
                  <a:latin typeface="Onest"/>
                  <a:ea typeface="Onest"/>
                  <a:cs typeface="Onest"/>
                  <a:sym typeface="Onest"/>
                </a:rPr>
                <a:t>[‘relief’, ‘unemployment’, ‘package’]</a:t>
              </a:r>
              <a:endParaRPr sz="1200"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727" name="Google Shape;727;g356e44c1e86_1_107"/>
            <p:cNvSpPr/>
            <p:nvPr/>
          </p:nvSpPr>
          <p:spPr>
            <a:xfrm>
              <a:off x="835091" y="2281428"/>
              <a:ext cx="3291900" cy="301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Onest"/>
                  <a:ea typeface="Onest"/>
                  <a:cs typeface="Onest"/>
                  <a:sym typeface="Onest"/>
                </a:rPr>
                <a:t>China </a:t>
              </a:r>
              <a:r>
                <a:rPr lang="en" sz="1200">
                  <a:latin typeface="Onest"/>
                  <a:ea typeface="Onest"/>
                  <a:cs typeface="Onest"/>
                  <a:sym typeface="Onest"/>
                </a:rPr>
                <a:t>[‘china’, ‘communist’, ‘chinese’]</a:t>
              </a:r>
              <a:endParaRPr sz="1200">
                <a:latin typeface="Onest"/>
                <a:ea typeface="Onest"/>
                <a:cs typeface="Onest"/>
                <a:sym typeface="Onest"/>
              </a:endParaRPr>
            </a:p>
          </p:txBody>
        </p:sp>
      </p:grpSp>
      <p:grpSp>
        <p:nvGrpSpPr>
          <p:cNvPr id="728" name="Google Shape;728;g356e44c1e86_1_107"/>
          <p:cNvGrpSpPr/>
          <p:nvPr/>
        </p:nvGrpSpPr>
        <p:grpSpPr>
          <a:xfrm>
            <a:off x="4712202" y="3666744"/>
            <a:ext cx="3566115" cy="1023900"/>
            <a:chOff x="835091" y="1923975"/>
            <a:chExt cx="3291900" cy="1023900"/>
          </a:xfrm>
        </p:grpSpPr>
        <p:sp>
          <p:nvSpPr>
            <p:cNvPr id="729" name="Google Shape;729;g356e44c1e86_1_107"/>
            <p:cNvSpPr/>
            <p:nvPr/>
          </p:nvSpPr>
          <p:spPr>
            <a:xfrm>
              <a:off x="835091" y="1923975"/>
              <a:ext cx="3291900" cy="1023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730" name="Google Shape;730;g356e44c1e86_1_107"/>
            <p:cNvSpPr/>
            <p:nvPr/>
          </p:nvSpPr>
          <p:spPr>
            <a:xfrm>
              <a:off x="835091" y="1965960"/>
              <a:ext cx="3291900" cy="301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Onest"/>
                  <a:ea typeface="Onest"/>
                  <a:cs typeface="Onest"/>
                  <a:sym typeface="Onest"/>
                </a:rPr>
                <a:t>Impeachment </a:t>
              </a:r>
              <a:r>
                <a:rPr lang="en" sz="1200">
                  <a:latin typeface="Onest"/>
                  <a:ea typeface="Onest"/>
                  <a:cs typeface="Onest"/>
                  <a:sym typeface="Onest"/>
                </a:rPr>
                <a:t>[‘impeachment’, ‘trial’, ‘witness’]</a:t>
              </a:r>
              <a:endParaRPr sz="1200"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731" name="Google Shape;731;g356e44c1e86_1_107"/>
            <p:cNvSpPr/>
            <p:nvPr/>
          </p:nvSpPr>
          <p:spPr>
            <a:xfrm>
              <a:off x="835091" y="2596896"/>
              <a:ext cx="3291900" cy="301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Onest"/>
                  <a:ea typeface="Onest"/>
                  <a:cs typeface="Onest"/>
                  <a:sym typeface="Onest"/>
                </a:rPr>
                <a:t>Healthcare </a:t>
              </a:r>
              <a:r>
                <a:rPr lang="en" sz="1200">
                  <a:latin typeface="Onest"/>
                  <a:ea typeface="Onest"/>
                  <a:cs typeface="Onest"/>
                  <a:sym typeface="Onest"/>
                </a:rPr>
                <a:t>[‘condition’, ‘care’, ‘affordable’]</a:t>
              </a:r>
              <a:endParaRPr sz="1200"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732" name="Google Shape;732;g356e44c1e86_1_107"/>
            <p:cNvSpPr/>
            <p:nvPr/>
          </p:nvSpPr>
          <p:spPr>
            <a:xfrm>
              <a:off x="835091" y="2281428"/>
              <a:ext cx="3291900" cy="301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Onest"/>
                  <a:ea typeface="Onest"/>
                  <a:cs typeface="Onest"/>
                  <a:sym typeface="Onest"/>
                </a:rPr>
                <a:t>Postal </a:t>
              </a:r>
              <a:r>
                <a:rPr lang="en" sz="1200">
                  <a:latin typeface="Onest"/>
                  <a:ea typeface="Onest"/>
                  <a:cs typeface="Onest"/>
                  <a:sym typeface="Onest"/>
                </a:rPr>
                <a:t>[‘usps’, ‘mail’, ‘postmaster’]</a:t>
              </a:r>
              <a:endParaRPr sz="1200">
                <a:latin typeface="Onest"/>
                <a:ea typeface="Onest"/>
                <a:cs typeface="Onest"/>
                <a:sym typeface="Onest"/>
              </a:endParaRPr>
            </a:p>
          </p:txBody>
        </p:sp>
      </p:grpSp>
      <p:grpSp>
        <p:nvGrpSpPr>
          <p:cNvPr id="733" name="Google Shape;733;g356e44c1e86_1_107"/>
          <p:cNvGrpSpPr/>
          <p:nvPr/>
        </p:nvGrpSpPr>
        <p:grpSpPr>
          <a:xfrm>
            <a:off x="4712202" y="1923975"/>
            <a:ext cx="3566115" cy="1023900"/>
            <a:chOff x="835091" y="1923975"/>
            <a:chExt cx="3291900" cy="1023900"/>
          </a:xfrm>
        </p:grpSpPr>
        <p:sp>
          <p:nvSpPr>
            <p:cNvPr id="734" name="Google Shape;734;g356e44c1e86_1_107"/>
            <p:cNvSpPr/>
            <p:nvPr/>
          </p:nvSpPr>
          <p:spPr>
            <a:xfrm>
              <a:off x="835091" y="1923975"/>
              <a:ext cx="3291900" cy="1023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735" name="Google Shape;735;g356e44c1e86_1_107"/>
            <p:cNvSpPr/>
            <p:nvPr/>
          </p:nvSpPr>
          <p:spPr>
            <a:xfrm>
              <a:off x="835091" y="1965960"/>
              <a:ext cx="3291900" cy="301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Onest"/>
                  <a:ea typeface="Onest"/>
                  <a:cs typeface="Onest"/>
                  <a:sym typeface="Onest"/>
                </a:rPr>
                <a:t>Climate </a:t>
              </a:r>
              <a:r>
                <a:rPr lang="en" sz="1200">
                  <a:latin typeface="Onest"/>
                  <a:ea typeface="Onest"/>
                  <a:cs typeface="Onest"/>
                  <a:sym typeface="Onest"/>
                </a:rPr>
                <a:t>[‘climate’, ‘energy’, ‘land’]</a:t>
              </a:r>
              <a:endParaRPr sz="1200"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736" name="Google Shape;736;g356e44c1e86_1_107"/>
            <p:cNvSpPr/>
            <p:nvPr/>
          </p:nvSpPr>
          <p:spPr>
            <a:xfrm>
              <a:off x="835091" y="2596896"/>
              <a:ext cx="3291900" cy="301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Onest"/>
                  <a:ea typeface="Onest"/>
                  <a:cs typeface="Onest"/>
                  <a:sym typeface="Onest"/>
                </a:rPr>
                <a:t>Wealth Gap </a:t>
              </a:r>
              <a:r>
                <a:rPr lang="en" sz="1200">
                  <a:latin typeface="Onest"/>
                  <a:ea typeface="Onest"/>
                  <a:cs typeface="Onest"/>
                  <a:sym typeface="Onest"/>
                </a:rPr>
                <a:t>[‘billionaire’, ‘wage’, ‘richest’]</a:t>
              </a:r>
              <a:endParaRPr sz="1200"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737" name="Google Shape;737;g356e44c1e86_1_107"/>
            <p:cNvSpPr/>
            <p:nvPr/>
          </p:nvSpPr>
          <p:spPr>
            <a:xfrm>
              <a:off x="835091" y="2281428"/>
              <a:ext cx="3291900" cy="301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Onest"/>
                  <a:ea typeface="Onest"/>
                  <a:cs typeface="Onest"/>
                  <a:sym typeface="Onest"/>
                </a:rPr>
                <a:t>Relief </a:t>
              </a:r>
              <a:r>
                <a:rPr lang="en" sz="1200">
                  <a:latin typeface="Onest"/>
                  <a:ea typeface="Onest"/>
                  <a:cs typeface="Onest"/>
                  <a:sym typeface="Onest"/>
                </a:rPr>
                <a:t>[‘relief’, ‘unemployment’, ‘package’]</a:t>
              </a:r>
              <a:endParaRPr sz="1200">
                <a:latin typeface="Onest"/>
                <a:ea typeface="Onest"/>
                <a:cs typeface="Onest"/>
                <a:sym typeface="Onest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g356e44c1e86_1_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120" y="3822969"/>
            <a:ext cx="6309360" cy="694944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g356e44c1e86_1_214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744" name="Google Shape;744;g356e44c1e86_1_214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745" name="Google Shape;745;g356e44c1e86_1_214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746" name="Google Shape;746;g356e44c1e86_1_2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7" name="Google Shape;747;g356e44c1e86_1_21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48" name="Google Shape;748;g356e44c1e86_1_214"/>
            <p:cNvPicPr preferRelativeResize="0"/>
            <p:nvPr/>
          </p:nvPicPr>
          <p:blipFill rotWithShape="1">
            <a:blip r:embed="rId6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9" name="Google Shape;749;g356e44c1e86_1_2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Generational Trends</a:t>
            </a:r>
            <a:endParaRPr sz="3000"/>
          </a:p>
        </p:txBody>
      </p:sp>
      <p:sp>
        <p:nvSpPr>
          <p:cNvPr id="750" name="Google Shape;750;g356e44c1e86_1_214"/>
          <p:cNvSpPr txBox="1"/>
          <p:nvPr/>
        </p:nvSpPr>
        <p:spPr>
          <a:xfrm>
            <a:off x="740664" y="848975"/>
            <a:ext cx="31089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Average Tweets Per Username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51" name="Google Shape;751;g356e44c1e86_1_214"/>
          <p:cNvSpPr/>
          <p:nvPr/>
        </p:nvSpPr>
        <p:spPr>
          <a:xfrm>
            <a:off x="1479539" y="1490472"/>
            <a:ext cx="22860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Generation X</a:t>
            </a:r>
            <a:endParaRPr sz="1200" b="1">
              <a:latin typeface="Onest"/>
              <a:ea typeface="Onest"/>
              <a:cs typeface="Onest"/>
              <a:sym typeface="Ones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Age 40-55</a:t>
            </a:r>
            <a:endParaRPr sz="900" i="1">
              <a:solidFill>
                <a:srgbClr val="CCCCCC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52" name="Google Shape;752;g356e44c1e86_1_214"/>
          <p:cNvSpPr/>
          <p:nvPr/>
        </p:nvSpPr>
        <p:spPr>
          <a:xfrm>
            <a:off x="3658530" y="1493520"/>
            <a:ext cx="22860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Baby Boomer</a:t>
            </a:r>
            <a:endParaRPr sz="1200" b="1">
              <a:latin typeface="Onest"/>
              <a:ea typeface="Onest"/>
              <a:cs typeface="Onest"/>
              <a:sym typeface="Ones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Age 56-74</a:t>
            </a:r>
            <a:endParaRPr sz="900" i="1">
              <a:solidFill>
                <a:srgbClr val="CCCCCC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53" name="Google Shape;753;g356e44c1e86_1_214"/>
          <p:cNvSpPr/>
          <p:nvPr/>
        </p:nvSpPr>
        <p:spPr>
          <a:xfrm>
            <a:off x="5837521" y="1490472"/>
            <a:ext cx="22860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Traditionalist</a:t>
            </a:r>
            <a:endParaRPr sz="1200" b="1">
              <a:latin typeface="Onest"/>
              <a:ea typeface="Onest"/>
              <a:cs typeface="Onest"/>
              <a:sym typeface="Ones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Age 75-95</a:t>
            </a:r>
            <a:endParaRPr sz="900" i="1">
              <a:solidFill>
                <a:srgbClr val="CCCCCC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754" name="Google Shape;754;g356e44c1e86_1_214"/>
          <p:cNvGrpSpPr/>
          <p:nvPr/>
        </p:nvGrpSpPr>
        <p:grpSpPr>
          <a:xfrm>
            <a:off x="457200" y="2151888"/>
            <a:ext cx="8229600" cy="1164187"/>
            <a:chOff x="457200" y="2151888"/>
            <a:chExt cx="8229600" cy="1164187"/>
          </a:xfrm>
        </p:grpSpPr>
        <p:pic>
          <p:nvPicPr>
            <p:cNvPr id="755" name="Google Shape;755;g356e44c1e86_1_2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22120" y="2429022"/>
              <a:ext cx="6309360" cy="6981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6" name="Google Shape;756;g356e44c1e86_1_214"/>
            <p:cNvSpPr/>
            <p:nvPr/>
          </p:nvSpPr>
          <p:spPr>
            <a:xfrm>
              <a:off x="617675" y="2497050"/>
              <a:ext cx="1269300" cy="603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Onest"/>
                  <a:ea typeface="Onest"/>
                  <a:cs typeface="Onest"/>
                  <a:sym typeface="Onest"/>
                </a:rPr>
                <a:t>Impeachment</a:t>
              </a:r>
              <a:endParaRPr sz="1200" b="1">
                <a:latin typeface="Onest"/>
                <a:ea typeface="Onest"/>
                <a:cs typeface="Onest"/>
                <a:sym typeface="Ones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>
                  <a:latin typeface="Onest"/>
                  <a:ea typeface="Onest"/>
                  <a:cs typeface="Onest"/>
                  <a:sym typeface="Onest"/>
                </a:rPr>
                <a:t>[‘impeachment’, </a:t>
              </a:r>
              <a:endParaRPr sz="1000" i="1">
                <a:latin typeface="Onest"/>
                <a:ea typeface="Onest"/>
                <a:cs typeface="Onest"/>
                <a:sym typeface="Ones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>
                  <a:latin typeface="Onest"/>
                  <a:ea typeface="Onest"/>
                  <a:cs typeface="Onest"/>
                  <a:sym typeface="Onest"/>
                </a:rPr>
                <a:t> ‘trial’, </a:t>
              </a:r>
              <a:endParaRPr sz="1000" i="1">
                <a:latin typeface="Onest"/>
                <a:ea typeface="Onest"/>
                <a:cs typeface="Onest"/>
                <a:sym typeface="Ones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>
                  <a:latin typeface="Onest"/>
                  <a:ea typeface="Onest"/>
                  <a:cs typeface="Onest"/>
                  <a:sym typeface="Onest"/>
                </a:rPr>
                <a:t> ‘witness’]</a:t>
              </a:r>
              <a:endParaRPr sz="1000" i="1"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757" name="Google Shape;757;g356e44c1e86_1_214"/>
            <p:cNvSpPr txBox="1"/>
            <p:nvPr/>
          </p:nvSpPr>
          <p:spPr>
            <a:xfrm>
              <a:off x="2307992" y="2553091"/>
              <a:ext cx="629100" cy="32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12.9</a:t>
              </a:r>
              <a:endParaRPr sz="15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758" name="Google Shape;758;g356e44c1e86_1_214"/>
            <p:cNvSpPr txBox="1"/>
            <p:nvPr/>
          </p:nvSpPr>
          <p:spPr>
            <a:xfrm>
              <a:off x="4511040" y="2444496"/>
              <a:ext cx="629100" cy="32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15.4</a:t>
              </a:r>
              <a:endParaRPr sz="15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759" name="Google Shape;759;g356e44c1e86_1_214"/>
            <p:cNvSpPr txBox="1"/>
            <p:nvPr/>
          </p:nvSpPr>
          <p:spPr>
            <a:xfrm>
              <a:off x="6665976" y="2151888"/>
              <a:ext cx="629100" cy="32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29.6</a:t>
              </a:r>
              <a:endParaRPr sz="15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760" name="Google Shape;760;g356e44c1e86_1_214"/>
            <p:cNvSpPr/>
            <p:nvPr/>
          </p:nvSpPr>
          <p:spPr>
            <a:xfrm>
              <a:off x="457200" y="3307075"/>
              <a:ext cx="8229600" cy="9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st"/>
                <a:ea typeface="Onest"/>
                <a:cs typeface="Onest"/>
                <a:sym typeface="Onest"/>
              </a:endParaRPr>
            </a:p>
          </p:txBody>
        </p:sp>
      </p:grpSp>
      <p:sp>
        <p:nvSpPr>
          <p:cNvPr id="761" name="Google Shape;761;g356e44c1e86_1_214"/>
          <p:cNvSpPr/>
          <p:nvPr/>
        </p:nvSpPr>
        <p:spPr>
          <a:xfrm>
            <a:off x="617675" y="3868650"/>
            <a:ext cx="1269300" cy="60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Social Media</a:t>
            </a:r>
            <a:endParaRPr sz="1200" b="1"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Onest"/>
                <a:ea typeface="Onest"/>
                <a:cs typeface="Onest"/>
                <a:sym typeface="Onest"/>
              </a:rPr>
              <a:t>[‘facebook’, </a:t>
            </a:r>
            <a:endParaRPr sz="1000" i="1"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Onest"/>
                <a:ea typeface="Onest"/>
                <a:cs typeface="Onest"/>
                <a:sym typeface="Onest"/>
              </a:rPr>
              <a:t> ‘twitter’, </a:t>
            </a:r>
            <a:endParaRPr sz="1000" i="1"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Onest"/>
                <a:ea typeface="Onest"/>
                <a:cs typeface="Onest"/>
                <a:sym typeface="Onest"/>
              </a:rPr>
              <a:t> ‘tech’]</a:t>
            </a:r>
            <a:endParaRPr sz="1000" i="1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62" name="Google Shape;762;g356e44c1e86_1_214"/>
          <p:cNvSpPr txBox="1"/>
          <p:nvPr/>
        </p:nvSpPr>
        <p:spPr>
          <a:xfrm>
            <a:off x="2307992" y="3566160"/>
            <a:ext cx="629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17.6</a:t>
            </a:r>
            <a:endParaRPr sz="15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63" name="Google Shape;763;g356e44c1e86_1_214"/>
          <p:cNvSpPr txBox="1"/>
          <p:nvPr/>
        </p:nvSpPr>
        <p:spPr>
          <a:xfrm>
            <a:off x="4511040" y="3858768"/>
            <a:ext cx="629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9.1</a:t>
            </a:r>
            <a:endParaRPr sz="15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64" name="Google Shape;764;g356e44c1e86_1_214"/>
          <p:cNvSpPr txBox="1"/>
          <p:nvPr/>
        </p:nvSpPr>
        <p:spPr>
          <a:xfrm>
            <a:off x="6684264" y="3950208"/>
            <a:ext cx="629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7.3</a:t>
            </a:r>
            <a:endParaRPr sz="15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58e5e3852f_0_52"/>
          <p:cNvSpPr/>
          <p:nvPr/>
        </p:nvSpPr>
        <p:spPr>
          <a:xfrm>
            <a:off x="2130172" y="1369950"/>
            <a:ext cx="5762700" cy="731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70" name="Google Shape;770;g358e5e3852f_0_52"/>
          <p:cNvSpPr/>
          <p:nvPr/>
        </p:nvSpPr>
        <p:spPr>
          <a:xfrm>
            <a:off x="2130172" y="2520150"/>
            <a:ext cx="5762700" cy="731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71" name="Google Shape;771;g358e5e3852f_0_52"/>
          <p:cNvSpPr/>
          <p:nvPr/>
        </p:nvSpPr>
        <p:spPr>
          <a:xfrm>
            <a:off x="2130172" y="3670350"/>
            <a:ext cx="5762700" cy="731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72" name="Google Shape;772;g358e5e3852f_0_52"/>
          <p:cNvSpPr/>
          <p:nvPr/>
        </p:nvSpPr>
        <p:spPr>
          <a:xfrm rot="-5400000" flipH="1">
            <a:off x="1118563" y="3386850"/>
            <a:ext cx="731400" cy="1298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73" name="Google Shape;773;g358e5e3852f_0_52"/>
          <p:cNvSpPr/>
          <p:nvPr/>
        </p:nvSpPr>
        <p:spPr>
          <a:xfrm rot="-5400000" flipH="1">
            <a:off x="1118563" y="2236650"/>
            <a:ext cx="731400" cy="1298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74" name="Google Shape;774;g358e5e3852f_0_52"/>
          <p:cNvSpPr/>
          <p:nvPr/>
        </p:nvSpPr>
        <p:spPr>
          <a:xfrm rot="-5400000" flipH="1">
            <a:off x="1118563" y="1086450"/>
            <a:ext cx="731400" cy="1298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75" name="Google Shape;775;g358e5e3852f_0_52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776" name="Google Shape;776;g358e5e3852f_0_52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777" name="Google Shape;777;g358e5e3852f_0_52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778" name="Google Shape;778;g358e5e3852f_0_5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9" name="Google Shape;779;g358e5e3852f_0_5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0" name="Google Shape;780;g358e5e3852f_0_52"/>
            <p:cNvPicPr preferRelativeResize="0"/>
            <p:nvPr/>
          </p:nvPicPr>
          <p:blipFill rotWithShape="1">
            <a:blip r:embed="rId5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1" name="Google Shape;781;g358e5e3852f_0_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782" name="Google Shape;782;g358e5e3852f_0_52"/>
          <p:cNvSpPr txBox="1"/>
          <p:nvPr/>
        </p:nvSpPr>
        <p:spPr>
          <a:xfrm>
            <a:off x="2316350" y="1369950"/>
            <a:ext cx="550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Tweets generally showed neutral-to-positive sentiment, with partisan and regional differences in both sentiment and topics discussed, especially around major events like COVID-19 and the 2020 election</a:t>
            </a:r>
            <a:endParaRPr sz="120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83" name="Google Shape;783;g358e5e3852f_0_52"/>
          <p:cNvSpPr txBox="1"/>
          <p:nvPr/>
        </p:nvSpPr>
        <p:spPr>
          <a:xfrm>
            <a:off x="2316350" y="2520150"/>
            <a:ext cx="5486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Understanding sentiment trends on social media can help strategists craft effective messaging and predict shifts in public opinion over time</a:t>
            </a:r>
            <a:endParaRPr sz="120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84" name="Google Shape;784;g358e5e3852f_0_52"/>
          <p:cNvSpPr txBox="1"/>
          <p:nvPr/>
        </p:nvSpPr>
        <p:spPr>
          <a:xfrm>
            <a:off x="2316350" y="3670350"/>
            <a:ext cx="53910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Expand the dataset to include more political figures and public opinion, refine preprocessing to better handle sarcasm and context, and enhance sentiment analysis with fine-tuned models for greater accuracy</a:t>
            </a:r>
            <a:endParaRPr sz="120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85" name="Google Shape;785;g358e5e3852f_0_52"/>
          <p:cNvSpPr/>
          <p:nvPr/>
        </p:nvSpPr>
        <p:spPr>
          <a:xfrm>
            <a:off x="835063" y="1369950"/>
            <a:ext cx="1295100" cy="731400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Logical 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Conclusions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86" name="Google Shape;786;g358e5e3852f_0_52"/>
          <p:cNvSpPr/>
          <p:nvPr/>
        </p:nvSpPr>
        <p:spPr>
          <a:xfrm>
            <a:off x="835063" y="2520150"/>
            <a:ext cx="1295100" cy="731400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Practical 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Implications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787" name="Google Shape;787;g358e5e3852f_0_52"/>
          <p:cNvSpPr/>
          <p:nvPr/>
        </p:nvSpPr>
        <p:spPr>
          <a:xfrm>
            <a:off x="835063" y="3670350"/>
            <a:ext cx="1295100" cy="731400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Future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Improvements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" name="Google Shape;792;g352f46df203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82752" y="-307025"/>
            <a:ext cx="3587600" cy="2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g352f46df203_2_0"/>
          <p:cNvSpPr/>
          <p:nvPr/>
        </p:nvSpPr>
        <p:spPr>
          <a:xfrm>
            <a:off x="7416064" y="3592164"/>
            <a:ext cx="2034725" cy="2020624"/>
          </a:xfrm>
          <a:custGeom>
            <a:avLst/>
            <a:gdLst/>
            <a:ahLst/>
            <a:cxnLst/>
            <a:rect l="l" t="t" r="r" b="b"/>
            <a:pathLst>
              <a:path w="853" h="849" extrusionOk="0">
                <a:moveTo>
                  <a:pt x="360" y="812"/>
                </a:moveTo>
                <a:cubicBezTo>
                  <a:pt x="39" y="495"/>
                  <a:pt x="39" y="495"/>
                  <a:pt x="39" y="495"/>
                </a:cubicBezTo>
                <a:cubicBezTo>
                  <a:pt x="0" y="456"/>
                  <a:pt x="0" y="392"/>
                  <a:pt x="39" y="354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97" y="0"/>
                  <a:pt x="456" y="0"/>
                  <a:pt x="494" y="37"/>
                </a:cubicBezTo>
                <a:cubicBezTo>
                  <a:pt x="814" y="354"/>
                  <a:pt x="814" y="354"/>
                  <a:pt x="814" y="354"/>
                </a:cubicBezTo>
                <a:cubicBezTo>
                  <a:pt x="853" y="392"/>
                  <a:pt x="853" y="456"/>
                  <a:pt x="814" y="495"/>
                </a:cubicBezTo>
                <a:cubicBezTo>
                  <a:pt x="494" y="812"/>
                  <a:pt x="494" y="812"/>
                  <a:pt x="494" y="812"/>
                </a:cubicBezTo>
                <a:cubicBezTo>
                  <a:pt x="456" y="849"/>
                  <a:pt x="397" y="849"/>
                  <a:pt x="360" y="812"/>
                </a:cubicBezTo>
                <a:close/>
              </a:path>
            </a:pathLst>
          </a:custGeom>
          <a:solidFill>
            <a:srgbClr val="FFFFFF">
              <a:alpha val="4863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g352f46df203_2_0"/>
          <p:cNvSpPr txBox="1">
            <a:spLocks noGrp="1"/>
          </p:cNvSpPr>
          <p:nvPr>
            <p:ph type="ctrTitle"/>
          </p:nvPr>
        </p:nvSpPr>
        <p:spPr>
          <a:xfrm>
            <a:off x="1005840" y="1897850"/>
            <a:ext cx="4677900" cy="17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3500"/>
              <a:t>Q&amp;A</a:t>
            </a:r>
            <a:endParaRPr sz="3500"/>
          </a:p>
        </p:txBody>
      </p:sp>
      <p:sp>
        <p:nvSpPr>
          <p:cNvPr id="795" name="Google Shape;795;g352f46df203_2_0"/>
          <p:cNvSpPr txBox="1">
            <a:spLocks noGrp="1"/>
          </p:cNvSpPr>
          <p:nvPr>
            <p:ph type="subTitle" idx="1"/>
          </p:nvPr>
        </p:nvSpPr>
        <p:spPr>
          <a:xfrm>
            <a:off x="7118900" y="4599900"/>
            <a:ext cx="20346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May 15, 2025</a:t>
            </a:r>
            <a:endParaRPr/>
          </a:p>
        </p:txBody>
      </p:sp>
      <p:grpSp>
        <p:nvGrpSpPr>
          <p:cNvPr id="796" name="Google Shape;796;g352f46df203_2_0"/>
          <p:cNvGrpSpPr/>
          <p:nvPr/>
        </p:nvGrpSpPr>
        <p:grpSpPr>
          <a:xfrm>
            <a:off x="5394960" y="585216"/>
            <a:ext cx="3448846" cy="2959243"/>
            <a:chOff x="5394960" y="585216"/>
            <a:chExt cx="3448846" cy="2959243"/>
          </a:xfrm>
        </p:grpSpPr>
        <p:grpSp>
          <p:nvGrpSpPr>
            <p:cNvPr id="797" name="Google Shape;797;g352f46df203_2_0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798" name="Google Shape;798;g352f46df203_2_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9" name="Google Shape;799;g352f46df203_2_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00" name="Google Shape;800;g352f46df203_2_0"/>
            <p:cNvPicPr preferRelativeResize="0"/>
            <p:nvPr/>
          </p:nvPicPr>
          <p:blipFill rotWithShape="1">
            <a:blip r:embed="rId6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1" name="Google Shape;801;g352f46df203_2_0"/>
          <p:cNvSpPr txBox="1">
            <a:spLocks noGrp="1"/>
          </p:cNvSpPr>
          <p:nvPr>
            <p:ph type="subTitle" idx="1"/>
          </p:nvPr>
        </p:nvSpPr>
        <p:spPr>
          <a:xfrm>
            <a:off x="1044150" y="3424525"/>
            <a:ext cx="75762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 b="1"/>
              <a:t>CIS 9665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Tenzin Damdul |  Alba Marsela |  Matthew Kelsall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822960" y="1882125"/>
            <a:ext cx="7560000" cy="1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22" name="Google Shape;222;p4"/>
          <p:cNvSpPr txBox="1">
            <a:spLocks noGrp="1"/>
          </p:cNvSpPr>
          <p:nvPr>
            <p:ph type="title" idx="2"/>
          </p:nvPr>
        </p:nvSpPr>
        <p:spPr>
          <a:xfrm>
            <a:off x="710575" y="1012372"/>
            <a:ext cx="12231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23" name="Google Shape;223;p4"/>
          <p:cNvGrpSpPr/>
          <p:nvPr/>
        </p:nvGrpSpPr>
        <p:grpSpPr>
          <a:xfrm>
            <a:off x="-362238" y="-1623125"/>
            <a:ext cx="2877607" cy="2542980"/>
            <a:chOff x="-362238" y="-1775525"/>
            <a:chExt cx="2877607" cy="2542980"/>
          </a:xfrm>
        </p:grpSpPr>
        <p:sp>
          <p:nvSpPr>
            <p:cNvPr id="224" name="Google Shape;224;p4"/>
            <p:cNvSpPr/>
            <p:nvPr/>
          </p:nvSpPr>
          <p:spPr>
            <a:xfrm>
              <a:off x="-45350" y="-1775525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362238" y="-1071732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6" name="Google Shape;2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639623" y="3569263"/>
            <a:ext cx="3587600" cy="2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228" name="Google Shape;228;p4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229" name="Google Shape;229;p4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230" name="Google Shape;230;p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2" name="Google Shape;232;p4"/>
            <p:cNvPicPr preferRelativeResize="0"/>
            <p:nvPr/>
          </p:nvPicPr>
          <p:blipFill rotWithShape="1">
            <a:blip r:embed="rId6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6e3e8f5ce_0_3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	</a:t>
            </a:r>
            <a:endParaRPr/>
          </a:p>
        </p:txBody>
      </p:sp>
      <p:sp>
        <p:nvSpPr>
          <p:cNvPr id="238" name="Google Shape;238;g356e3e8f5ce_0_33"/>
          <p:cNvSpPr/>
          <p:nvPr/>
        </p:nvSpPr>
        <p:spPr>
          <a:xfrm>
            <a:off x="915425" y="1862400"/>
            <a:ext cx="1554600" cy="73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CD5">
                  <a:alpha val="63290"/>
                </a:srgbClr>
              </a:gs>
              <a:gs pos="100000">
                <a:srgbClr val="92BC81">
                  <a:alpha val="63290"/>
                </a:srgbClr>
              </a:gs>
            </a:gsLst>
            <a:lin ang="5400012" scaled="0"/>
          </a:gra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Process a real-world dataset</a:t>
            </a:r>
            <a:endParaRPr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239" name="Google Shape;239;g356e3e8f5ce_0_33"/>
          <p:cNvSpPr/>
          <p:nvPr/>
        </p:nvSpPr>
        <p:spPr>
          <a:xfrm>
            <a:off x="2862500" y="2480567"/>
            <a:ext cx="1554600" cy="73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CD5">
                  <a:alpha val="63290"/>
                </a:srgbClr>
              </a:gs>
              <a:gs pos="100000">
                <a:srgbClr val="92BC81">
                  <a:alpha val="63290"/>
                </a:srgbClr>
              </a:gs>
            </a:gsLst>
            <a:lin ang="5400012" scaled="0"/>
          </a:gra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Prepare it for model training</a:t>
            </a:r>
            <a:endParaRPr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240" name="Google Shape;240;g356e3e8f5ce_0_33"/>
          <p:cNvSpPr/>
          <p:nvPr/>
        </p:nvSpPr>
        <p:spPr>
          <a:xfrm>
            <a:off x="4809575" y="3098733"/>
            <a:ext cx="1554600" cy="73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CD5">
                  <a:alpha val="63290"/>
                </a:srgbClr>
              </a:gs>
              <a:gs pos="100000">
                <a:srgbClr val="92BC81">
                  <a:alpha val="63290"/>
                </a:srgbClr>
              </a:gs>
            </a:gsLst>
            <a:lin ang="5400012" scaled="0"/>
          </a:gra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Train NLP algorithms</a:t>
            </a:r>
            <a:endParaRPr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241" name="Google Shape;241;g356e3e8f5ce_0_33"/>
          <p:cNvSpPr/>
          <p:nvPr/>
        </p:nvSpPr>
        <p:spPr>
          <a:xfrm>
            <a:off x="6756650" y="3716900"/>
            <a:ext cx="1554600" cy="73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CD5">
                  <a:alpha val="63290"/>
                </a:srgbClr>
              </a:gs>
              <a:gs pos="100000">
                <a:srgbClr val="92BC81">
                  <a:alpha val="63290"/>
                </a:srgbClr>
              </a:gs>
            </a:gsLst>
            <a:lin ang="5400012" scaled="0"/>
          </a:gra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Analyze model performance</a:t>
            </a:r>
            <a:endParaRPr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242" name="Google Shape;242;g356e3e8f5ce_0_33"/>
          <p:cNvSpPr txBox="1"/>
          <p:nvPr/>
        </p:nvSpPr>
        <p:spPr>
          <a:xfrm>
            <a:off x="720000" y="1231700"/>
            <a:ext cx="73017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Utilizing Natural Language Processing (NLP) concepts and techniques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243" name="Google Shape;243;g356e3e8f5ce_0_33"/>
          <p:cNvSpPr/>
          <p:nvPr/>
        </p:nvSpPr>
        <p:spPr>
          <a:xfrm rot="5400000">
            <a:off x="2099814" y="2213400"/>
            <a:ext cx="258900" cy="1148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244" name="Google Shape;244;g356e3e8f5ce_0_33"/>
          <p:cNvSpPr/>
          <p:nvPr/>
        </p:nvSpPr>
        <p:spPr>
          <a:xfrm rot="5400000">
            <a:off x="4052589" y="2819658"/>
            <a:ext cx="258900" cy="1148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245" name="Google Shape;245;g356e3e8f5ce_0_33"/>
          <p:cNvSpPr/>
          <p:nvPr/>
        </p:nvSpPr>
        <p:spPr>
          <a:xfrm rot="5400000">
            <a:off x="5999664" y="3444150"/>
            <a:ext cx="258900" cy="1148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246" name="Google Shape;246;g356e3e8f5ce_0_33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247" name="Google Shape;247;g356e3e8f5ce_0_33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248" name="Google Shape;248;g356e3e8f5ce_0_33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249" name="Google Shape;249;g356e3e8f5ce_0_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0" name="Google Shape;250;g356e3e8f5ce_0_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1" name="Google Shape;251;g356e3e8f5ce_0_33"/>
            <p:cNvPicPr preferRelativeResize="0"/>
            <p:nvPr/>
          </p:nvPicPr>
          <p:blipFill rotWithShape="1">
            <a:blip r:embed="rId5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356e44c1e86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625" y="2002536"/>
            <a:ext cx="1463040" cy="12306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356e44c1e86_1_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Techniques</a:t>
            </a:r>
            <a:endParaRPr/>
          </a:p>
        </p:txBody>
      </p:sp>
      <p:grpSp>
        <p:nvGrpSpPr>
          <p:cNvPr id="258" name="Google Shape;258;g356e44c1e86_1_3"/>
          <p:cNvGrpSpPr/>
          <p:nvPr/>
        </p:nvGrpSpPr>
        <p:grpSpPr>
          <a:xfrm>
            <a:off x="699100" y="1433400"/>
            <a:ext cx="2670000" cy="2425500"/>
            <a:chOff x="699100" y="1433400"/>
            <a:chExt cx="2670000" cy="2425500"/>
          </a:xfrm>
        </p:grpSpPr>
        <p:pic>
          <p:nvPicPr>
            <p:cNvPr id="259" name="Google Shape;259;g356e44c1e86_1_3"/>
            <p:cNvPicPr preferRelativeResize="0"/>
            <p:nvPr/>
          </p:nvPicPr>
          <p:blipFill rotWithShape="1">
            <a:blip r:embed="rId4">
              <a:alphaModFix/>
            </a:blip>
            <a:srcRect l="18494" t="7543" r="41204" b="43439"/>
            <a:stretch/>
          </p:blipFill>
          <p:spPr>
            <a:xfrm>
              <a:off x="1166713" y="1978275"/>
              <a:ext cx="1734774" cy="1186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g356e44c1e86_1_3"/>
            <p:cNvSpPr txBox="1"/>
            <p:nvPr/>
          </p:nvSpPr>
          <p:spPr>
            <a:xfrm>
              <a:off x="951100" y="1433400"/>
              <a:ext cx="21660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Sentiment Analysis</a:t>
              </a:r>
              <a:endParaRPr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261" name="Google Shape;261;g356e44c1e86_1_3"/>
            <p:cNvSpPr txBox="1"/>
            <p:nvPr/>
          </p:nvSpPr>
          <p:spPr>
            <a:xfrm>
              <a:off x="699100" y="3246000"/>
              <a:ext cx="26700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Measure the positivity or negativity of tweets</a:t>
              </a:r>
              <a:endParaRPr sz="13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</p:grpSp>
      <p:grpSp>
        <p:nvGrpSpPr>
          <p:cNvPr id="262" name="Google Shape;262;g356e44c1e86_1_3"/>
          <p:cNvGrpSpPr/>
          <p:nvPr/>
        </p:nvGrpSpPr>
        <p:grpSpPr>
          <a:xfrm>
            <a:off x="3566160" y="1433400"/>
            <a:ext cx="2166000" cy="2425500"/>
            <a:chOff x="4259788" y="1433400"/>
            <a:chExt cx="2166000" cy="2425500"/>
          </a:xfrm>
        </p:grpSpPr>
        <p:sp>
          <p:nvSpPr>
            <p:cNvPr id="263" name="Google Shape;263;g356e44c1e86_1_3"/>
            <p:cNvSpPr txBox="1"/>
            <p:nvPr/>
          </p:nvSpPr>
          <p:spPr>
            <a:xfrm>
              <a:off x="4259788" y="1433400"/>
              <a:ext cx="21660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BERTopic</a:t>
              </a:r>
              <a:endParaRPr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  <p:sp>
          <p:nvSpPr>
            <p:cNvPr id="264" name="Google Shape;264;g356e44c1e86_1_3"/>
            <p:cNvSpPr txBox="1"/>
            <p:nvPr/>
          </p:nvSpPr>
          <p:spPr>
            <a:xfrm>
              <a:off x="4418038" y="3246000"/>
              <a:ext cx="18495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Onest"/>
                  <a:ea typeface="Onest"/>
                  <a:cs typeface="Onest"/>
                  <a:sym typeface="Onest"/>
                </a:rPr>
                <a:t>Creates topics from text data</a:t>
              </a:r>
              <a:endParaRPr sz="13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endParaRPr>
            </a:p>
          </p:txBody>
        </p:sp>
      </p:grpSp>
      <p:sp>
        <p:nvSpPr>
          <p:cNvPr id="265" name="Google Shape;265;g356e44c1e86_1_3"/>
          <p:cNvSpPr txBox="1"/>
          <p:nvPr/>
        </p:nvSpPr>
        <p:spPr>
          <a:xfrm>
            <a:off x="6235538" y="1433400"/>
            <a:ext cx="2166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WordCloud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266" name="Google Shape;266;g356e44c1e86_1_3"/>
          <p:cNvSpPr txBox="1"/>
          <p:nvPr/>
        </p:nvSpPr>
        <p:spPr>
          <a:xfrm>
            <a:off x="6393788" y="3246000"/>
            <a:ext cx="1849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Visual representation of text data where the size of words indicates frequency</a:t>
            </a:r>
            <a:endParaRPr sz="130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pic>
        <p:nvPicPr>
          <p:cNvPr id="267" name="Google Shape;267;g356e44c1e86_1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712" y="2049672"/>
            <a:ext cx="2011680" cy="104415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356e44c1e86_1_3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269" name="Google Shape;269;g356e44c1e86_1_3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270" name="Google Shape;270;g356e44c1e86_1_3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271" name="Google Shape;271;g356e44c1e86_1_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2" name="Google Shape;272;g356e44c1e86_1_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3" name="Google Shape;273;g356e44c1e86_1_3"/>
            <p:cNvPicPr preferRelativeResize="0"/>
            <p:nvPr/>
          </p:nvPicPr>
          <p:blipFill rotWithShape="1">
            <a:blip r:embed="rId8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6e44c1e86_1_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279" name="Google Shape;279;g356e44c1e86_1_25"/>
          <p:cNvSpPr txBox="1"/>
          <p:nvPr/>
        </p:nvSpPr>
        <p:spPr>
          <a:xfrm>
            <a:off x="646300" y="1433400"/>
            <a:ext cx="2166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Election Outcome Correlation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pic>
        <p:nvPicPr>
          <p:cNvPr id="280" name="Google Shape;280;g356e44c1e86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65" y="2089606"/>
            <a:ext cx="1175675" cy="14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356e44c1e86_1_25"/>
          <p:cNvSpPr txBox="1"/>
          <p:nvPr/>
        </p:nvSpPr>
        <p:spPr>
          <a:xfrm>
            <a:off x="646300" y="3509050"/>
            <a:ext cx="24690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</a:pPr>
            <a:r>
              <a:rPr lang="en"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Do sentiment trends align with winning or losing the 2020 election?</a:t>
            </a:r>
            <a:endParaRPr sz="120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17145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</a:pPr>
            <a:r>
              <a:rPr lang="en"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Is there a significant difference in sentiment between winning and losing senators?</a:t>
            </a:r>
            <a:endParaRPr sz="120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pic>
        <p:nvPicPr>
          <p:cNvPr id="282" name="Google Shape;282;g356e44c1e86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910" y="2249737"/>
            <a:ext cx="1783081" cy="111333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356e44c1e86_1_25"/>
          <p:cNvSpPr txBox="1"/>
          <p:nvPr/>
        </p:nvSpPr>
        <p:spPr>
          <a:xfrm>
            <a:off x="3537450" y="1433400"/>
            <a:ext cx="2166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Regional </a:t>
            </a:r>
            <a:endParaRPr sz="16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Patterns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284" name="Google Shape;284;g356e44c1e86_1_25"/>
          <p:cNvSpPr txBox="1"/>
          <p:nvPr/>
        </p:nvSpPr>
        <p:spPr>
          <a:xfrm>
            <a:off x="3317250" y="3509050"/>
            <a:ext cx="2743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</a:pPr>
            <a:r>
              <a:rPr lang="en"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Which topics are most or least discussed in each region of the US?</a:t>
            </a:r>
            <a:endParaRPr sz="120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17145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</a:pPr>
            <a:r>
              <a:rPr lang="en"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Do senators from certain regions express more positivity or negativity?</a:t>
            </a:r>
            <a:endParaRPr sz="120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285" name="Google Shape;285;g356e44c1e86_1_25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286" name="Google Shape;286;g356e44c1e86_1_25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287" name="Google Shape;287;g356e44c1e86_1_25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288" name="Google Shape;288;g356e44c1e86_1_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" name="Google Shape;289;g356e44c1e86_1_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0" name="Google Shape;290;g356e44c1e86_1_25"/>
            <p:cNvPicPr preferRelativeResize="0"/>
            <p:nvPr/>
          </p:nvPicPr>
          <p:blipFill rotWithShape="1">
            <a:blip r:embed="rId7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" name="Google Shape;291;g356e44c1e86_1_25"/>
          <p:cNvGrpSpPr/>
          <p:nvPr/>
        </p:nvGrpSpPr>
        <p:grpSpPr>
          <a:xfrm>
            <a:off x="6645738" y="2257763"/>
            <a:ext cx="1496723" cy="1097280"/>
            <a:chOff x="6695706" y="2257763"/>
            <a:chExt cx="1496723" cy="1097280"/>
          </a:xfrm>
        </p:grpSpPr>
        <p:pic>
          <p:nvPicPr>
            <p:cNvPr id="292" name="Google Shape;292;g356e44c1e86_1_25"/>
            <p:cNvPicPr preferRelativeResize="0"/>
            <p:nvPr/>
          </p:nvPicPr>
          <p:blipFill rotWithShape="1">
            <a:blip r:embed="rId8">
              <a:alphaModFix/>
            </a:blip>
            <a:srcRect l="17015" t="13911" r="60076" b="18852"/>
            <a:stretch/>
          </p:blipFill>
          <p:spPr>
            <a:xfrm>
              <a:off x="6695706" y="2280050"/>
              <a:ext cx="538320" cy="105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g356e44c1e86_1_25"/>
            <p:cNvPicPr preferRelativeResize="0"/>
            <p:nvPr/>
          </p:nvPicPr>
          <p:blipFill rotWithShape="1">
            <a:blip r:embed="rId8">
              <a:alphaModFix/>
            </a:blip>
            <a:srcRect l="54112" t="6939" r="12698" b="17878"/>
            <a:stretch/>
          </p:blipFill>
          <p:spPr>
            <a:xfrm>
              <a:off x="7468225" y="2257763"/>
              <a:ext cx="724204" cy="109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g356e44c1e86_1_25"/>
          <p:cNvSpPr txBox="1"/>
          <p:nvPr/>
        </p:nvSpPr>
        <p:spPr>
          <a:xfrm>
            <a:off x="6311100" y="1433400"/>
            <a:ext cx="21660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Generational </a:t>
            </a:r>
            <a:endParaRPr sz="16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Trends</a:t>
            </a:r>
            <a:endParaRPr sz="1200" b="1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295" name="Google Shape;295;g356e44c1e86_1_25"/>
          <p:cNvSpPr/>
          <p:nvPr/>
        </p:nvSpPr>
        <p:spPr>
          <a:xfrm>
            <a:off x="7682363" y="402300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296" name="Google Shape;296;g356e44c1e86_1_25"/>
          <p:cNvSpPr txBox="1"/>
          <p:nvPr/>
        </p:nvSpPr>
        <p:spPr>
          <a:xfrm>
            <a:off x="6174900" y="3509050"/>
            <a:ext cx="2743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</a:pPr>
            <a:r>
              <a:rPr lang="en"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Do senators of different age groups show different sentiment tendencies?</a:t>
            </a:r>
            <a:endParaRPr sz="120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17145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</a:pPr>
            <a:r>
              <a:rPr lang="en"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How does age impact the topics senator’s most commonly discuss?</a:t>
            </a:r>
            <a:endParaRPr sz="120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99d03634e_0_26"/>
          <p:cNvSpPr txBox="1">
            <a:spLocks noGrp="1"/>
          </p:cNvSpPr>
          <p:nvPr>
            <p:ph type="title"/>
          </p:nvPr>
        </p:nvSpPr>
        <p:spPr>
          <a:xfrm>
            <a:off x="822960" y="1882125"/>
            <a:ext cx="7576200" cy="1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302" name="Google Shape;302;g2d99d03634e_0_26"/>
          <p:cNvSpPr txBox="1">
            <a:spLocks noGrp="1"/>
          </p:cNvSpPr>
          <p:nvPr>
            <p:ph type="title" idx="2"/>
          </p:nvPr>
        </p:nvSpPr>
        <p:spPr>
          <a:xfrm>
            <a:off x="786384" y="1012372"/>
            <a:ext cx="12231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03" name="Google Shape;303;g2d99d03634e_0_26"/>
          <p:cNvGrpSpPr/>
          <p:nvPr/>
        </p:nvGrpSpPr>
        <p:grpSpPr>
          <a:xfrm>
            <a:off x="-362238" y="-1623125"/>
            <a:ext cx="2877607" cy="2542980"/>
            <a:chOff x="-362238" y="-1775525"/>
            <a:chExt cx="2877607" cy="2542980"/>
          </a:xfrm>
        </p:grpSpPr>
        <p:sp>
          <p:nvSpPr>
            <p:cNvPr id="304" name="Google Shape;304;g2d99d03634e_0_26"/>
            <p:cNvSpPr/>
            <p:nvPr/>
          </p:nvSpPr>
          <p:spPr>
            <a:xfrm>
              <a:off x="-45350" y="-1775525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g2d99d03634e_0_26"/>
            <p:cNvSpPr/>
            <p:nvPr/>
          </p:nvSpPr>
          <p:spPr>
            <a:xfrm>
              <a:off x="-362238" y="-1071732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6" name="Google Shape;306;g2d99d03634e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639623" y="3569263"/>
            <a:ext cx="3587600" cy="2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d99d03634e_0_26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308" name="Google Shape;308;g2d99d03634e_0_26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309" name="Google Shape;309;g2d99d03634e_0_26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310" name="Google Shape;310;g2d99d03634e_0_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" name="Google Shape;311;g2d99d03634e_0_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2" name="Google Shape;312;g2d99d03634e_0_26"/>
            <p:cNvPicPr preferRelativeResize="0"/>
            <p:nvPr/>
          </p:nvPicPr>
          <p:blipFill rotWithShape="1">
            <a:blip r:embed="rId6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0fcdf2992_0_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Data Sources and Enrichment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/>
          </a:p>
        </p:txBody>
      </p:sp>
      <p:sp>
        <p:nvSpPr>
          <p:cNvPr id="318" name="Google Shape;318;g350fcdf2992_0_3"/>
          <p:cNvSpPr txBox="1"/>
          <p:nvPr/>
        </p:nvSpPr>
        <p:spPr>
          <a:xfrm>
            <a:off x="786384" y="1170450"/>
            <a:ext cx="7402800" cy="28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🗂️ Tweet Dataset</a:t>
            </a:r>
            <a:endParaRPr sz="1200" b="1">
              <a:latin typeface="Onest"/>
              <a:ea typeface="Onest"/>
              <a:cs typeface="Onest"/>
              <a:sym typeface="Ones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Onest"/>
              <a:buChar char="●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~72,000 tweets from U.S. Senators in 2020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🌐 Supplementary Data</a:t>
            </a:r>
            <a:endParaRPr sz="1200" b="1">
              <a:latin typeface="Onest"/>
              <a:ea typeface="Onest"/>
              <a:cs typeface="Onest"/>
              <a:sym typeface="Ones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Onest"/>
              <a:buChar char="●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Wikipedia web scrape of current Senators (names, state, party, age)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nest"/>
              <a:buChar char="●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Manually curated mapping of: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nest"/>
              <a:buChar char="○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Twitter usernames to senators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nest"/>
              <a:buChar char="○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2020 election outcomes (win/loss, margin, incumbency)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🔗 Data Integration</a:t>
            </a:r>
            <a:endParaRPr sz="1200" b="1">
              <a:latin typeface="Onest"/>
              <a:ea typeface="Onest"/>
              <a:cs typeface="Onest"/>
              <a:sym typeface="Ones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Merged tweet dataset with senator info using </a:t>
            </a:r>
            <a:r>
              <a:rPr lang="en" sz="1200">
                <a:solidFill>
                  <a:srgbClr val="188038"/>
                </a:solidFill>
                <a:latin typeface="Onest"/>
                <a:ea typeface="Onest"/>
                <a:cs typeface="Onest"/>
                <a:sym typeface="Onest"/>
              </a:rPr>
              <a:t>username</a:t>
            </a:r>
            <a:r>
              <a:rPr lang="en" sz="1200">
                <a:latin typeface="Onest"/>
                <a:ea typeface="Onest"/>
                <a:cs typeface="Onest"/>
                <a:sym typeface="Onest"/>
              </a:rPr>
              <a:t> </a:t>
            </a:r>
            <a:endParaRPr sz="1200">
              <a:latin typeface="Onest"/>
              <a:ea typeface="Onest"/>
              <a:cs typeface="Onest"/>
              <a:sym typeface="Ones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9249d2928_0_139"/>
          <p:cNvSpPr/>
          <p:nvPr/>
        </p:nvSpPr>
        <p:spPr>
          <a:xfrm>
            <a:off x="7682375" y="0"/>
            <a:ext cx="1461600" cy="112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324" name="Google Shape;324;g349249d2928_0_139"/>
          <p:cNvGrpSpPr/>
          <p:nvPr/>
        </p:nvGrpSpPr>
        <p:grpSpPr>
          <a:xfrm>
            <a:off x="7963819" y="105406"/>
            <a:ext cx="1069832" cy="909671"/>
            <a:chOff x="5394960" y="585216"/>
            <a:chExt cx="3448846" cy="2959243"/>
          </a:xfrm>
        </p:grpSpPr>
        <p:grpSp>
          <p:nvGrpSpPr>
            <p:cNvPr id="325" name="Google Shape;325;g349249d2928_0_139"/>
            <p:cNvGrpSpPr/>
            <p:nvPr/>
          </p:nvGrpSpPr>
          <p:grpSpPr>
            <a:xfrm>
              <a:off x="5394960" y="585216"/>
              <a:ext cx="3448846" cy="1780563"/>
              <a:chOff x="5404833" y="585216"/>
              <a:chExt cx="3448846" cy="1780563"/>
            </a:xfrm>
          </p:grpSpPr>
          <p:pic>
            <p:nvPicPr>
              <p:cNvPr id="326" name="Google Shape;326;g349249d2928_0_13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500006">
                <a:off x="7352497" y="993436"/>
                <a:ext cx="1320678" cy="1147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7" name="Google Shape;327;g349249d2928_0_13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1499996">
                <a:off x="5611300" y="804798"/>
                <a:ext cx="1320675" cy="12698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8" name="Google Shape;328;g349249d2928_0_139"/>
            <p:cNvPicPr preferRelativeResize="0"/>
            <p:nvPr/>
          </p:nvPicPr>
          <p:blipFill rotWithShape="1">
            <a:blip r:embed="rId5">
              <a:alphaModFix/>
            </a:blip>
            <a:srcRect l="15206" t="16474" r="17566" b="15756"/>
            <a:stretch/>
          </p:blipFill>
          <p:spPr>
            <a:xfrm>
              <a:off x="6024255" y="1316736"/>
              <a:ext cx="2210002" cy="22277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" name="Google Shape;329;g349249d2928_0_1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Data Preparation</a:t>
            </a:r>
            <a:endParaRPr sz="3000"/>
          </a:p>
        </p:txBody>
      </p:sp>
      <p:sp>
        <p:nvSpPr>
          <p:cNvPr id="330" name="Google Shape;330;g349249d2928_0_139"/>
          <p:cNvSpPr txBox="1"/>
          <p:nvPr/>
        </p:nvSpPr>
        <p:spPr>
          <a:xfrm>
            <a:off x="786384" y="1170432"/>
            <a:ext cx="7216200" cy="3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Steps Taken</a:t>
            </a:r>
            <a:endParaRPr sz="1200" b="1">
              <a:latin typeface="Onest"/>
              <a:ea typeface="Onest"/>
              <a:cs typeface="Onest"/>
              <a:sym typeface="Ones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Onest"/>
              <a:buChar char="●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Checked and handled missing values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nest"/>
              <a:buChar char="●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Normalized text values (e.g., title case for names, upper case for states)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nest"/>
              <a:buChar char="●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Removed punctuation, stopwords, and duplicates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nest"/>
              <a:buChar char="●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Converted appropriate columns to categorical or numeric types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Onest"/>
                <a:ea typeface="Onest"/>
                <a:cs typeface="Onest"/>
                <a:sym typeface="Onest"/>
              </a:rPr>
              <a:t>Tweet Preprocessing</a:t>
            </a:r>
            <a:endParaRPr sz="1200" b="1">
              <a:latin typeface="Onest"/>
              <a:ea typeface="Onest"/>
              <a:cs typeface="Onest"/>
              <a:sym typeface="Ones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Onest"/>
              <a:buChar char="●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Applied NLP pipeline: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nest"/>
              <a:buChar char="○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Tokenization → Lowercasing → Stopword removal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nest"/>
              <a:buChar char="○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POS tagging → Lemmatization via WordNet</a:t>
            </a:r>
            <a:endParaRPr sz="1200">
              <a:latin typeface="Onest"/>
              <a:ea typeface="Onest"/>
              <a:cs typeface="Onest"/>
              <a:sym typeface="Ones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Onest"/>
                <a:ea typeface="Onest"/>
                <a:cs typeface="Onest"/>
                <a:sym typeface="Onest"/>
              </a:rPr>
              <a:t>Created clean text column: </a:t>
            </a:r>
            <a:r>
              <a:rPr lang="en" sz="1200">
                <a:solidFill>
                  <a:srgbClr val="188038"/>
                </a:solidFill>
                <a:latin typeface="Onest"/>
                <a:ea typeface="Onest"/>
                <a:cs typeface="Onest"/>
                <a:sym typeface="Onest"/>
              </a:rPr>
              <a:t>clean_combined_text</a:t>
            </a:r>
            <a:endParaRPr sz="1200">
              <a:solidFill>
                <a:srgbClr val="188038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188038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porate Strategy Consulting by Slidesgo">
  <a:themeElements>
    <a:clrScheme name="Simple Light">
      <a:dk1>
        <a:srgbClr val="262C3B"/>
      </a:dk1>
      <a:lt1>
        <a:srgbClr val="FFFFFF"/>
      </a:lt1>
      <a:dk2>
        <a:srgbClr val="33CFF8"/>
      </a:dk2>
      <a:lt2>
        <a:srgbClr val="1DA2DB"/>
      </a:lt2>
      <a:accent1>
        <a:srgbClr val="02459D"/>
      </a:accent1>
      <a:accent2>
        <a:srgbClr val="01203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C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Macintosh PowerPoint</Application>
  <PresentationFormat>On-screen Show (16:9)</PresentationFormat>
  <Paragraphs>261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Roboto Condensed Light</vt:lpstr>
      <vt:lpstr>Onest</vt:lpstr>
      <vt:lpstr>Montserrat</vt:lpstr>
      <vt:lpstr>Arial</vt:lpstr>
      <vt:lpstr>Figtree</vt:lpstr>
      <vt:lpstr>Roboto Mono</vt:lpstr>
      <vt:lpstr>Open Sans</vt:lpstr>
      <vt:lpstr>Calibri</vt:lpstr>
      <vt:lpstr>Corporate Strategy Consulting by Slidesgo</vt:lpstr>
      <vt:lpstr>U.S. Senators Tweets</vt:lpstr>
      <vt:lpstr>Table of Contents</vt:lpstr>
      <vt:lpstr>Introduction</vt:lpstr>
      <vt:lpstr>Project Objective </vt:lpstr>
      <vt:lpstr>NLP Techniques</vt:lpstr>
      <vt:lpstr>Research Questions</vt:lpstr>
      <vt:lpstr>Data Preparation</vt:lpstr>
      <vt:lpstr>Data Sources and Enrichment </vt:lpstr>
      <vt:lpstr>Data Preparation</vt:lpstr>
      <vt:lpstr>Sentiment Analysis</vt:lpstr>
      <vt:lpstr>Sentiment Analysis</vt:lpstr>
      <vt:lpstr>Sentiment Analysis</vt:lpstr>
      <vt:lpstr>Sentiment Analysis</vt:lpstr>
      <vt:lpstr>Sentiment Analysis</vt:lpstr>
      <vt:lpstr>BerTopic</vt:lpstr>
      <vt:lpstr>BerTopic</vt:lpstr>
      <vt:lpstr>BerTopic</vt:lpstr>
      <vt:lpstr>Training Model &amp; Evaluation</vt:lpstr>
      <vt:lpstr>Training Model &amp; Evaluation</vt:lpstr>
      <vt:lpstr>Best vs. Worst Performing Models: Confusion Matrices for SVM and Naive Bayes</vt:lpstr>
      <vt:lpstr>Results &amp; Findings</vt:lpstr>
      <vt:lpstr>WordCloud</vt:lpstr>
      <vt:lpstr>Election Outcome Correlation</vt:lpstr>
      <vt:lpstr>Regional Patterns</vt:lpstr>
      <vt:lpstr>Regional Patterns</vt:lpstr>
      <vt:lpstr>Generational Trends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TENZIN DAMDUL</cp:lastModifiedBy>
  <cp:revision>2</cp:revision>
  <dcterms:modified xsi:type="dcterms:W3CDTF">2025-05-25T20:55:36Z</dcterms:modified>
</cp:coreProperties>
</file>