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2" r:id="rId3"/>
    <p:sldId id="258" r:id="rId4"/>
    <p:sldId id="263" r:id="rId5"/>
    <p:sldId id="264" r:id="rId6"/>
    <p:sldId id="265" r:id="rId7"/>
    <p:sldId id="261" r:id="rId8"/>
  </p:sldIdLst>
  <p:sldSz cx="9144000" cy="5143500" type="screen16x9"/>
  <p:notesSz cx="6858000" cy="9144000"/>
  <p:embeddedFontLs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Montserrat Medium" panose="020F0502020204030204" pitchFamily="34" charset="0"/>
      <p:regular r:id="rId14"/>
      <p:bold r:id="rId15"/>
      <p:italic r:id="rId16"/>
      <p:boldItalic r:id="rId17"/>
    </p:embeddedFont>
    <p:embeddedFont>
      <p:font typeface="Rubik Light" pitchFamily="2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120" d="100"/>
          <a:sy n="120" d="100"/>
        </p:scale>
        <p:origin x="200" y="824"/>
      </p:cViewPr>
      <p:guideLst>
        <p:guide orient="horz" pos="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51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1092d53c6_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1092d53c6_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1092d53c6_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1092d53c6_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65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1092d53c6_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1092d53c6_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22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1092d53c6_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1092d53c6_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78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1092d53c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1092d53c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ve-me-tender-love-me-sweet.40ants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hyperlink" Target="https://en.wikipedia.org/wiki/Frontend_and_backend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ПОРТАЛ</a:t>
            </a:r>
            <a:b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ПОСТАВЩИКОВ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72000" y="394975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BACC6"/>
                </a:solidFill>
                <a:latin typeface="Montserrat"/>
                <a:ea typeface="Montserrat"/>
                <a:cs typeface="Montserrat"/>
                <a:sym typeface="Montserrat"/>
              </a:rPr>
              <a:t>от команды</a:t>
            </a:r>
            <a:br>
              <a:rPr lang="ru" sz="2200" b="1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200" b="1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LeaderStat</a:t>
            </a:r>
            <a:endParaRPr sz="800">
              <a:solidFill>
                <a:srgbClr val="FD0C5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622663"/>
            <a:ext cx="8520600" cy="3728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1"/>
                </a:solidFill>
              </a:rPr>
              <a:t>Изучить принципы работы котировочных сессий и их ключевые метрики;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Прогнозировать количество участников и проседание стоимости котировочной сессии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;</a:t>
            </a:r>
            <a:b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br>
              <a:rPr lang="ru-RU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Разработать архитектуру системы для решения поставленной задачи;</a:t>
            </a:r>
            <a:br>
              <a:rPr lang="ru-RU" sz="1600" dirty="0">
                <a:solidFill>
                  <a:schemeClr val="bg1"/>
                </a:solidFill>
              </a:rPr>
            </a:br>
            <a:br>
              <a:rPr lang="ru-RU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Реализовать выбранную модель;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ru-RU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Провести тестирование системы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  <a:br>
              <a:rPr lang="en-US" sz="16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r>
              <a:rPr lang="ru-RU" sz="1600" dirty="0">
                <a:solidFill>
                  <a:schemeClr val="bg1"/>
                </a:solidFill>
              </a:rPr>
              <a:t>Продемонстрировать работоспособность проекта;</a:t>
            </a:r>
            <a:br>
              <a:rPr lang="ru-RU" sz="1600" dirty="0">
                <a:solidFill>
                  <a:schemeClr val="bg1"/>
                </a:solidFill>
              </a:rPr>
            </a:br>
            <a:br>
              <a:rPr lang="ru-RU" sz="1600" dirty="0">
                <a:solidFill>
                  <a:schemeClr val="bg1"/>
                </a:solidFill>
              </a:rPr>
            </a:br>
            <a:endParaRPr sz="16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72000" y="3949750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LeaderStat</a:t>
            </a:r>
            <a:endParaRPr sz="800" dirty="0">
              <a:solidFill>
                <a:srgbClr val="FD0C5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765BD8B4-DB7B-95F9-3AF5-C884A21E6EA2}"/>
              </a:ext>
            </a:extLst>
          </p:cNvPr>
          <p:cNvSpPr txBox="1">
            <a:spLocks/>
          </p:cNvSpPr>
          <p:nvPr/>
        </p:nvSpPr>
        <p:spPr>
          <a:xfrm>
            <a:off x="311700" y="116002"/>
            <a:ext cx="8520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151042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698" y="293459"/>
            <a:ext cx="8520600" cy="7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Наше Решение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071998" y="4287976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LeaderStat</a:t>
            </a:r>
            <a:endParaRPr sz="800" dirty="0">
              <a:solidFill>
                <a:srgbClr val="FD0C5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9A501-9B09-537B-9400-4E194B3939DD}"/>
              </a:ext>
            </a:extLst>
          </p:cNvPr>
          <p:cNvSpPr txBox="1"/>
          <p:nvPr/>
        </p:nvSpPr>
        <p:spPr>
          <a:xfrm>
            <a:off x="1860697" y="1487209"/>
            <a:ext cx="563525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-RU" sz="1600" dirty="0">
                <a:solidFill>
                  <a:schemeClr val="bg1"/>
                </a:solidFill>
              </a:rPr>
              <a:t>Автоматизирует ручной труд</a:t>
            </a:r>
            <a:endParaRPr lang="en-US" sz="1600" dirty="0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endParaRPr lang="en-US" sz="1600" dirty="0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-RU" sz="1600" dirty="0">
                <a:solidFill>
                  <a:schemeClr val="bg1"/>
                </a:solidFill>
              </a:rPr>
              <a:t>Экономит бюджет заказчика</a:t>
            </a:r>
            <a:endParaRPr lang="en-US" sz="1600" dirty="0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endParaRPr lang="ru-RU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ru-RU" sz="1600" dirty="0">
                <a:solidFill>
                  <a:schemeClr val="bg1"/>
                </a:solidFill>
              </a:rPr>
              <a:t>Даёт возможность аналитикам выявлять отклонения связанные с недобросовестными торгами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v"/>
            </a:pPr>
            <a:endParaRPr lang="ru-RU" sz="1600" dirty="0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-RU" sz="1600" dirty="0">
                <a:solidFill>
                  <a:schemeClr val="bg1"/>
                </a:solidFill>
              </a:rPr>
              <a:t>Помогает прогнозировать количество участников и проседание стоимости котировочной сессии</a:t>
            </a:r>
            <a:endParaRPr lang="en-US" sz="1600" dirty="0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endParaRPr lang="en-US" sz="1600" dirty="0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v"/>
            </a:pPr>
            <a:r>
              <a:rPr lang="ru-RU" sz="1600" dirty="0">
                <a:solidFill>
                  <a:schemeClr val="bg1"/>
                </a:solidFill>
              </a:rPr>
              <a:t>Легкость интеграции с государственной платформой</a:t>
            </a:r>
            <a:endParaRPr lang="en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7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Технологии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072000" y="3949750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 dirty="0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LeaderStat</a:t>
            </a:r>
            <a:endParaRPr sz="800" dirty="0">
              <a:solidFill>
                <a:srgbClr val="FD0C5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9A501-9B09-537B-9400-4E194B3939DD}"/>
              </a:ext>
            </a:extLst>
          </p:cNvPr>
          <p:cNvSpPr txBox="1"/>
          <p:nvPr/>
        </p:nvSpPr>
        <p:spPr>
          <a:xfrm>
            <a:off x="2711302" y="1910030"/>
            <a:ext cx="56352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</a:rPr>
              <a:t>CatBoost</a:t>
            </a:r>
            <a:r>
              <a:rPr lang="en-US" sz="1600" dirty="0">
                <a:solidFill>
                  <a:schemeClr val="bg1"/>
                </a:solidFill>
              </a:rPr>
              <a:t> + </a:t>
            </a:r>
            <a:r>
              <a:rPr lang="en-US" sz="1600" dirty="0" err="1">
                <a:solidFill>
                  <a:schemeClr val="bg1"/>
                </a:solidFill>
              </a:rPr>
              <a:t>Jupyter</a:t>
            </a:r>
            <a:endParaRPr lang="en-US" sz="1600" dirty="0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Front/back </a:t>
            </a:r>
            <a:r>
              <a:rPr lang="ru-RU" sz="1600" dirty="0">
                <a:solidFill>
                  <a:schemeClr val="bg1"/>
                </a:solidFill>
              </a:rPr>
              <a:t>на </a:t>
            </a:r>
            <a:r>
              <a:rPr lang="en-US" sz="1600" dirty="0">
                <a:solidFill>
                  <a:schemeClr val="bg1"/>
                </a:solidFill>
              </a:rPr>
              <a:t>Common Lisp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Ø"/>
            </a:pPr>
            <a:endParaRPr lang="ru-RU" sz="16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Python + </a:t>
            </a:r>
            <a:r>
              <a:rPr lang="en-US" sz="1600" dirty="0" err="1">
                <a:solidFill>
                  <a:schemeClr val="bg1"/>
                </a:solidFill>
              </a:rPr>
              <a:t>FastAPI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для </a:t>
            </a:r>
            <a:r>
              <a:rPr lang="en-US" sz="1600" dirty="0">
                <a:solidFill>
                  <a:schemeClr val="bg1"/>
                </a:solidFill>
              </a:rPr>
              <a:t>API </a:t>
            </a:r>
            <a:r>
              <a:rPr lang="ru-RU" sz="1600" dirty="0" err="1">
                <a:solidFill>
                  <a:schemeClr val="bg1"/>
                </a:solidFill>
              </a:rPr>
              <a:t>микросервиса</a:t>
            </a:r>
            <a:r>
              <a:rPr lang="ru-RU" sz="1600" dirty="0">
                <a:solidFill>
                  <a:schemeClr val="bg1"/>
                </a:solidFill>
              </a:rPr>
              <a:t> предсказаний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36D3A2-2E91-BDAC-8039-A7F06848A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90" y="1497811"/>
            <a:ext cx="1914922" cy="26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9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698" y="151536"/>
            <a:ext cx="8520600" cy="7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Прототип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072000" y="394975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BACC6"/>
                </a:solidFill>
                <a:latin typeface="Montserrat"/>
                <a:ea typeface="Montserrat"/>
                <a:cs typeface="Montserrat"/>
                <a:sym typeface="Montserrat"/>
              </a:rPr>
              <a:t>от команды</a:t>
            </a:r>
            <a:br>
              <a:rPr lang="ru" sz="2200" b="1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200" b="1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LeaderStat</a:t>
            </a:r>
            <a:endParaRPr sz="800">
              <a:solidFill>
                <a:srgbClr val="FD0C5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0D53EE6-B385-10D0-809A-6655D75A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737" y="921036"/>
            <a:ext cx="6170522" cy="40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9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311698" y="151536"/>
            <a:ext cx="8520600" cy="76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Прототип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072000" y="394975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BACC6"/>
                </a:solidFill>
                <a:latin typeface="Montserrat"/>
                <a:ea typeface="Montserrat"/>
                <a:cs typeface="Montserrat"/>
                <a:sym typeface="Montserrat"/>
              </a:rPr>
              <a:t>от команды</a:t>
            </a:r>
            <a:br>
              <a:rPr lang="ru" sz="2200" b="1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2200" b="1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LeaderStat</a:t>
            </a:r>
            <a:endParaRPr sz="800">
              <a:solidFill>
                <a:srgbClr val="FD0C5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80EAFF5-C040-D63E-4CF0-0BB490A27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8" y="1244158"/>
            <a:ext cx="6113720" cy="2281342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F99BA5E-D62B-10BD-D149-5A9297FB6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717" y="1244157"/>
            <a:ext cx="2197582" cy="299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337859-91A6-4464-C327-092753B821DA}"/>
              </a:ext>
            </a:extLst>
          </p:cNvPr>
          <p:cNvSpPr txBox="1"/>
          <p:nvPr/>
        </p:nvSpPr>
        <p:spPr>
          <a:xfrm>
            <a:off x="6941464" y="4334500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solidFill>
                  <a:srgbClr val="2A5BD7"/>
                </a:solidFill>
                <a:effectLst/>
                <a:latin typeface="proxima nova extrabold"/>
                <a:hlinkClick r:id="rId6"/>
              </a:rPr>
              <a:t>bit.ly/tender-hack</a:t>
            </a:r>
            <a:endParaRPr lang="en-US" b="0" i="0" dirty="0">
              <a:solidFill>
                <a:srgbClr val="273144"/>
              </a:solidFill>
              <a:effectLst/>
              <a:latin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673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7195320" y="2859782"/>
            <a:ext cx="1397700" cy="1368300"/>
          </a:xfrm>
          <a:prstGeom prst="rect">
            <a:avLst/>
          </a:prstGeom>
          <a:solidFill>
            <a:srgbClr val="FFFFF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7260798" y="1470801"/>
            <a:ext cx="1266900" cy="1266900"/>
          </a:xfrm>
          <a:prstGeom prst="ellipse">
            <a:avLst/>
          </a:prstGeom>
          <a:solidFill>
            <a:srgbClr val="FFFFF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027758" y="2859782"/>
            <a:ext cx="1397700" cy="1368300"/>
          </a:xfrm>
          <a:prstGeom prst="rect">
            <a:avLst/>
          </a:prstGeom>
          <a:solidFill>
            <a:srgbClr val="FFFFF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5093236" y="1470801"/>
            <a:ext cx="1266900" cy="1266900"/>
          </a:xfrm>
          <a:prstGeom prst="ellipse">
            <a:avLst/>
          </a:prstGeom>
          <a:solidFill>
            <a:srgbClr val="FFFFF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907702" y="2859782"/>
            <a:ext cx="1397700" cy="1368300"/>
          </a:xfrm>
          <a:prstGeom prst="rect">
            <a:avLst/>
          </a:prstGeom>
          <a:solidFill>
            <a:srgbClr val="FFFFF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973180" y="1470801"/>
            <a:ext cx="1266900" cy="1266900"/>
          </a:xfrm>
          <a:prstGeom prst="ellipse">
            <a:avLst/>
          </a:prstGeom>
          <a:solidFill>
            <a:srgbClr val="FFFFF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53937" y="2859782"/>
            <a:ext cx="1397700" cy="1368300"/>
          </a:xfrm>
          <a:prstGeom prst="rect">
            <a:avLst/>
          </a:prstGeom>
          <a:solidFill>
            <a:srgbClr val="FFFFF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19415" y="1470801"/>
            <a:ext cx="1266900" cy="1266900"/>
          </a:xfrm>
          <a:prstGeom prst="ellipse">
            <a:avLst/>
          </a:prstGeom>
          <a:solidFill>
            <a:srgbClr val="FFFFFF">
              <a:alpha val="1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874637" y="2973750"/>
            <a:ext cx="13977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5999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411"/>
              <a:buFont typeface="Arial"/>
              <a:buNone/>
            </a:pPr>
            <a:r>
              <a:rPr lang="ru" sz="850" u="sng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Александр Артеменко</a:t>
            </a:r>
            <a:endParaRPr sz="1129" u="sng">
              <a:solidFill>
                <a:srgbClr val="FD0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095336" y="2919042"/>
            <a:ext cx="12627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5999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u="sng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Дмитрий Зеленин</a:t>
            </a:r>
            <a:endParaRPr sz="1000" u="sng">
              <a:solidFill>
                <a:srgbClr val="FD0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260508" y="2919042"/>
            <a:ext cx="12675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5999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u="sng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Лидия Пашкова</a:t>
            </a:r>
            <a:endParaRPr sz="1000" u="sng">
              <a:solidFill>
                <a:srgbClr val="FD0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973175" y="3194527"/>
            <a:ext cx="1266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 b="1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Back/Front </a:t>
            </a:r>
            <a:r>
              <a:rPr lang="ru-RU" sz="700" b="1" dirty="0" err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разраб</a:t>
            </a:r>
            <a:br>
              <a:rPr lang="ru" sz="700" b="1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ru" sz="700" b="1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/Генератор идей/</a:t>
            </a:r>
            <a:br>
              <a:rPr lang="ru" sz="700" b="1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ru" sz="700" b="1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/</a:t>
            </a:r>
            <a:r>
              <a:rPr lang="ru-RU" sz="700" b="1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Популяризатор </a:t>
            </a:r>
            <a:r>
              <a:rPr lang="en-US" sz="700" b="1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Lisp</a:t>
            </a:r>
            <a:r>
              <a:rPr lang="ru" sz="700" b="1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/</a:t>
            </a:r>
            <a:endParaRPr sz="700" b="1" dirty="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2753950" y="3599350"/>
            <a:ext cx="14862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7449" marR="0" lvl="0" indent="-101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@svetlyak40wt</a:t>
            </a:r>
            <a:endParaRPr sz="700" dirty="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207449" marR="0" lvl="0" indent="-101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sasha@svetlyak.ru</a:t>
            </a:r>
            <a:endParaRPr sz="700" dirty="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207449" marR="0" lvl="0" indent="-101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+79260127719</a:t>
            </a:r>
            <a:endParaRPr sz="700" dirty="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700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ru" sz="700" dirty="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г. Москва</a:t>
            </a:r>
            <a:endParaRPr sz="700" dirty="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871823" y="3194525"/>
            <a:ext cx="14862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0000" tIns="45700" rIns="91425" bIns="45700" anchor="t" anchorCtr="0">
            <a:normAutofit fontScale="70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50" b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Data Science, Аналитик Big Data</a:t>
            </a:r>
            <a:endParaRPr sz="750">
              <a:solidFill>
                <a:srgbClr val="E4EAE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093225" y="3497501"/>
            <a:ext cx="12669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07449" marR="0" lvl="0" indent="-101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50" b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@dizel0110</a:t>
            </a:r>
            <a:br>
              <a:rPr lang="ru" sz="650" b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ru" sz="650" b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dizel0110@gmail.com</a:t>
            </a:r>
            <a:endParaRPr sz="70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+79175463709</a:t>
            </a:r>
            <a:br>
              <a:rPr lang="ru" sz="70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br>
              <a:rPr lang="ru" sz="650" b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ru" sz="70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г. Москва</a:t>
            </a:r>
            <a:endParaRPr sz="650" b="1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7260799" y="3194520"/>
            <a:ext cx="12669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180"/>
              </a:spcBef>
              <a:spcAft>
                <a:spcPts val="0"/>
              </a:spcAft>
              <a:buNone/>
            </a:pPr>
            <a:endParaRPr sz="1100">
              <a:solidFill>
                <a:srgbClr val="E4EAE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260800" y="3187025"/>
            <a:ext cx="12669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180"/>
              </a:spcBef>
              <a:spcAft>
                <a:spcPts val="0"/>
              </a:spcAft>
              <a:buNone/>
            </a:pPr>
            <a:r>
              <a:rPr lang="ru" sz="700" b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Специалист </a:t>
            </a:r>
            <a:br>
              <a:rPr lang="ru" sz="700" b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ru" sz="700" b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по закупкам 44-ФЗ ЗФ</a:t>
            </a:r>
            <a:endParaRPr sz="700">
              <a:solidFill>
                <a:srgbClr val="E4EAE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7260800" y="3599333"/>
            <a:ext cx="12669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770"/>
              <a:buNone/>
            </a:pPr>
            <a:r>
              <a:rPr lang="ru" sz="65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@lapashkova</a:t>
            </a:r>
            <a:endParaRPr sz="65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770"/>
              <a:buNone/>
            </a:pPr>
            <a:r>
              <a:rPr lang="ru" sz="65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l-a-p19@yandex.ru</a:t>
            </a:r>
            <a:endParaRPr sz="65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ru" sz="65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+79636246668</a:t>
            </a:r>
            <a:endParaRPr sz="65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770"/>
              <a:buNone/>
            </a:pPr>
            <a:br>
              <a:rPr lang="ru" sz="65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ru" sz="65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г. Москва</a:t>
            </a:r>
            <a:endParaRPr sz="65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276201" y="199588"/>
            <a:ext cx="1338403" cy="318036"/>
            <a:chOff x="5926010" y="120514"/>
            <a:chExt cx="1494420" cy="333511"/>
          </a:xfrm>
        </p:grpSpPr>
        <p:pic>
          <p:nvPicPr>
            <p:cNvPr id="108" name="Google Shape;108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08304" y="254146"/>
            <a:ext cx="1663952" cy="21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2679178" y="555624"/>
            <a:ext cx="38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E4EAE9"/>
                </a:solidFill>
                <a:latin typeface="Montserrat"/>
                <a:ea typeface="Montserrat"/>
                <a:cs typeface="Montserrat"/>
                <a:sym typeface="Montserrat"/>
              </a:rPr>
              <a:t>КОМАНДА</a:t>
            </a:r>
            <a:endParaRPr sz="1600" cap="none">
              <a:solidFill>
                <a:srgbClr val="E4EAE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7">
            <a:alphaModFix/>
          </a:blip>
          <a:srcRect l="20714" t="7066" r="15627" b="40079"/>
          <a:stretch/>
        </p:blipFill>
        <p:spPr>
          <a:xfrm>
            <a:off x="5183548" y="1564262"/>
            <a:ext cx="1080000" cy="10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8">
            <a:alphaModFix/>
          </a:blip>
          <a:srcRect l="51591" t="32663" r="34415" b="46339"/>
          <a:stretch/>
        </p:blipFill>
        <p:spPr>
          <a:xfrm>
            <a:off x="807660" y="1564250"/>
            <a:ext cx="1080000" cy="1080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51600" y="1564250"/>
            <a:ext cx="1080000" cy="108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648912" y="2918800"/>
            <a:ext cx="13977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5999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29" u="sng">
                <a:solidFill>
                  <a:srgbClr val="FD0C50"/>
                </a:solidFill>
                <a:latin typeface="Montserrat"/>
                <a:ea typeface="Montserrat"/>
                <a:cs typeface="Montserrat"/>
                <a:sym typeface="Montserrat"/>
              </a:rPr>
              <a:t>Дмитрий Грибанов</a:t>
            </a:r>
            <a:endParaRPr sz="1129" u="sng">
              <a:solidFill>
                <a:srgbClr val="FD0C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25175" y="3194525"/>
            <a:ext cx="12669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b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Капитан Команды</a:t>
            </a:r>
            <a:endParaRPr sz="700" b="1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 b="1">
                <a:solidFill>
                  <a:srgbClr val="DF4949"/>
                </a:solidFill>
                <a:uFill>
                  <a:noFill/>
                </a:uFill>
                <a:latin typeface="Rubik Light"/>
                <a:ea typeface="Rubik Light"/>
                <a:cs typeface="Rubik Light"/>
                <a:sym typeface="Rubik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Frontend/Backend</a:t>
            </a:r>
            <a:r>
              <a:rPr lang="ru" sz="700" b="1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 разработчик</a:t>
            </a:r>
            <a:endParaRPr sz="700" b="1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05950" y="3599350"/>
            <a:ext cx="14862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7449" marR="0" lvl="0" indent="-101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@FirstLast2020</a:t>
            </a:r>
            <a:br>
              <a:rPr lang="ru" sz="70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ru" sz="70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dvigsproject@yandex.ru</a:t>
            </a:r>
            <a:endParaRPr sz="70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207449" marR="0" lvl="0" indent="-101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+79851335100</a:t>
            </a:r>
            <a:endParaRPr sz="70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207449" marR="0" lvl="0" indent="-101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70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lang="ru" sz="700">
                <a:solidFill>
                  <a:srgbClr val="DF4949"/>
                </a:solidFill>
                <a:latin typeface="Rubik Light"/>
                <a:ea typeface="Rubik Light"/>
                <a:cs typeface="Rubik Light"/>
                <a:sym typeface="Rubik Light"/>
              </a:rPr>
              <a:t>г. Москва</a:t>
            </a:r>
            <a:endParaRPr sz="700">
              <a:solidFill>
                <a:srgbClr val="DF4949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55850" y="1564250"/>
            <a:ext cx="1080000" cy="1080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221</Words>
  <Application>Microsoft Macintosh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Wingdings</vt:lpstr>
      <vt:lpstr>Arial</vt:lpstr>
      <vt:lpstr>proxima nova extrabold</vt:lpstr>
      <vt:lpstr>Montserrat</vt:lpstr>
      <vt:lpstr>Rubik Light</vt:lpstr>
      <vt:lpstr>Montserrat Medium</vt:lpstr>
      <vt:lpstr>Simple Light</vt:lpstr>
      <vt:lpstr>ПОРТАЛ ПОСТАВЩИКОВ</vt:lpstr>
      <vt:lpstr>Изучить принципы работы котировочных сессий и их ключевые метрики;  Прогнозировать количество участников и проседание стоимости котировочной сессии;  Разработать архитектуру системы для решения поставленной задачи;  Реализовать выбранную модель;  Провести тестирование системы;  Продемонстрировать работоспособность проекта;  </vt:lpstr>
      <vt:lpstr>Наше Решение</vt:lpstr>
      <vt:lpstr>Технологии</vt:lpstr>
      <vt:lpstr>Прототип</vt:lpstr>
      <vt:lpstr>Прототип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ПОРТАЛ ПОСТАВЩИКОВ</dc:title>
  <cp:lastModifiedBy>Alexander Artemenko</cp:lastModifiedBy>
  <cp:revision>8</cp:revision>
  <dcterms:modified xsi:type="dcterms:W3CDTF">2022-12-11T13:17:31Z</dcterms:modified>
</cp:coreProperties>
</file>