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96969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727" autoAdjust="0"/>
  </p:normalViewPr>
  <p:slideViewPr>
    <p:cSldViewPr>
      <p:cViewPr>
        <p:scale>
          <a:sx n="94" d="100"/>
          <a:sy n="94" d="100"/>
        </p:scale>
        <p:origin x="-129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dirty="0" lang="en-US"/>
          </a:p>
        </p:txBody>
      </p:sp>
      <p:sp>
        <p:nvSpPr>
          <p:cNvPr id="104868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3EEF783-CFA4-4CE4-9B4B-821EE64C2491}" type="datetimeFigureOut">
              <a:rPr lang="en-US" smtClean="0"/>
              <a:t>10/10/2023</a:t>
            </a:fld>
            <a:endParaRPr dirty="0" lang="en-US"/>
          </a:p>
        </p:txBody>
      </p:sp>
      <p:sp>
        <p:nvSpPr>
          <p:cNvPr id="104868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dirty="0" lang="en-US"/>
          </a:p>
        </p:txBody>
      </p:sp>
      <p:sp>
        <p:nvSpPr>
          <p:cNvPr id="104868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dirty="0" lang="en-US"/>
          </a:p>
        </p:txBody>
      </p:sp>
      <p:sp>
        <p:nvSpPr>
          <p:cNvPr id="104869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C192FBBB-1760-4B35-91A6-F0F341D6BCBB}"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sp>
        <p:nvSpPr>
          <p:cNvPr id="104859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93"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94" name="Date Placeholder 3"/>
          <p:cNvSpPr>
            <a:spLocks noGrp="1"/>
          </p:cNvSpPr>
          <p:nvPr>
            <p:ph type="dt" sz="half" idx="10"/>
          </p:nvPr>
        </p:nvSpPr>
        <p:spPr/>
        <p:txBody>
          <a:bodyPr/>
          <a:p>
            <a:fld id="{AC2CEB07-23EC-4A8C-8F07-AEC4031221EA}" type="datetimeFigureOut">
              <a:rPr lang="en-US" smtClean="0"/>
              <a:t>10/10/2023</a:t>
            </a:fld>
            <a:endParaRPr dirty="0" lang="en-US"/>
          </a:p>
        </p:txBody>
      </p:sp>
      <p:sp>
        <p:nvSpPr>
          <p:cNvPr id="1048595" name="Footer Placeholder 4"/>
          <p:cNvSpPr>
            <a:spLocks noGrp="1"/>
          </p:cNvSpPr>
          <p:nvPr>
            <p:ph type="ftr" sz="quarter" idx="11"/>
          </p:nvPr>
        </p:nvSpPr>
        <p:spPr/>
        <p:txBody>
          <a:bodyPr/>
          <a:p>
            <a:endParaRPr dirty="0" lang="en-US"/>
          </a:p>
        </p:txBody>
      </p:sp>
      <p:sp>
        <p:nvSpPr>
          <p:cNvPr id="1048596" name="Slide Number Placeholder 5"/>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type="vertTx">
  <p:cSld name="Title and Vertical Text">
    <p:spTree>
      <p:nvGrpSpPr>
        <p:cNvPr id="47" name=""/>
        <p:cNvGrpSpPr/>
        <p:nvPr/>
      </p:nvGrpSpPr>
      <p:grpSpPr>
        <a:xfrm>
          <a:off x="0" y="0"/>
          <a:ext cx="0" cy="0"/>
          <a:chOff x="0" y="0"/>
          <a:chExt cx="0" cy="0"/>
        </a:xfrm>
      </p:grpSpPr>
      <p:sp>
        <p:nvSpPr>
          <p:cNvPr id="1048658" name="Title 1"/>
          <p:cNvSpPr>
            <a:spLocks noGrp="1"/>
          </p:cNvSpPr>
          <p:nvPr>
            <p:ph type="title"/>
          </p:nvPr>
        </p:nvSpPr>
        <p:spPr/>
        <p:txBody>
          <a:bodyPr/>
          <a:p>
            <a:r>
              <a:rPr lang="en-US" smtClean="0"/>
              <a:t>Click to edit Master title style</a:t>
            </a:r>
            <a:endParaRPr lang="en-US"/>
          </a:p>
        </p:txBody>
      </p:sp>
      <p:sp>
        <p:nvSpPr>
          <p:cNvPr id="104865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0" name="Date Placeholder 3"/>
          <p:cNvSpPr>
            <a:spLocks noGrp="1"/>
          </p:cNvSpPr>
          <p:nvPr>
            <p:ph type="dt" sz="half" idx="10"/>
          </p:nvPr>
        </p:nvSpPr>
        <p:spPr/>
        <p:txBody>
          <a:bodyPr/>
          <a:p>
            <a:fld id="{AC2CEB07-23EC-4A8C-8F07-AEC4031221EA}" type="datetimeFigureOut">
              <a:rPr lang="en-US" smtClean="0"/>
              <a:t>10/10/2023</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5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5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Date Placeholder 3"/>
          <p:cNvSpPr>
            <a:spLocks noGrp="1"/>
          </p:cNvSpPr>
          <p:nvPr>
            <p:ph type="dt" sz="half" idx="10"/>
          </p:nvPr>
        </p:nvSpPr>
        <p:spPr/>
        <p:txBody>
          <a:bodyPr/>
          <a:p>
            <a:fld id="{AC2CEB07-23EC-4A8C-8F07-AEC4031221EA}" type="datetimeFigureOut">
              <a:rPr lang="en-US" smtClean="0"/>
              <a:t>10/10/2023</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AC2CEB07-23EC-4A8C-8F07-AEC4031221EA}" type="datetimeFigureOut">
              <a:rPr lang="en-US" smtClean="0"/>
              <a:t>10/10/2023</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8" name=""/>
        <p:cNvGrpSpPr/>
        <p:nvPr/>
      </p:nvGrpSpPr>
      <p:grpSpPr>
        <a:xfrm>
          <a:off x="0" y="0"/>
          <a:ext cx="0" cy="0"/>
          <a:chOff x="0" y="0"/>
          <a:chExt cx="0" cy="0"/>
        </a:xfrm>
      </p:grpSpPr>
      <p:sp>
        <p:nvSpPr>
          <p:cNvPr id="104866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5" name="Date Placeholder 3"/>
          <p:cNvSpPr>
            <a:spLocks noGrp="1"/>
          </p:cNvSpPr>
          <p:nvPr>
            <p:ph type="dt" sz="half" idx="10"/>
          </p:nvPr>
        </p:nvSpPr>
        <p:spPr/>
        <p:txBody>
          <a:bodyPr/>
          <a:p>
            <a:fld id="{AC2CEB07-23EC-4A8C-8F07-AEC4031221EA}" type="datetimeFigureOut">
              <a:rPr lang="en-US" smtClean="0"/>
              <a:t>10/10/2023</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wo Content">
    <p:spTree>
      <p:nvGrpSpPr>
        <p:cNvPr id="38" name=""/>
        <p:cNvGrpSpPr/>
        <p:nvPr/>
      </p:nvGrpSpPr>
      <p:grpSpPr>
        <a:xfrm>
          <a:off x="0" y="0"/>
          <a:ext cx="0" cy="0"/>
          <a:chOff x="0" y="0"/>
          <a:chExt cx="0" cy="0"/>
        </a:xfrm>
      </p:grpSpPr>
      <p:sp>
        <p:nvSpPr>
          <p:cNvPr id="1048631" name="Title 1"/>
          <p:cNvSpPr>
            <a:spLocks noGrp="1"/>
          </p:cNvSpPr>
          <p:nvPr>
            <p:ph type="title"/>
          </p:nvPr>
        </p:nvSpPr>
        <p:spPr/>
        <p:txBody>
          <a:bodyPr/>
          <a:p>
            <a:r>
              <a:rPr lang="en-US" smtClean="0"/>
              <a:t>Click to edit Master title style</a:t>
            </a:r>
            <a:endParaRPr lang="en-US"/>
          </a:p>
        </p:txBody>
      </p:sp>
      <p:sp>
        <p:nvSpPr>
          <p:cNvPr id="104863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4" name="Date Placeholder 4"/>
          <p:cNvSpPr>
            <a:spLocks noGrp="1"/>
          </p:cNvSpPr>
          <p:nvPr>
            <p:ph type="dt" sz="half" idx="10"/>
          </p:nvPr>
        </p:nvSpPr>
        <p:spPr/>
        <p:txBody>
          <a:bodyPr/>
          <a:p>
            <a:fld id="{AC2CEB07-23EC-4A8C-8F07-AEC4031221EA}" type="datetimeFigureOut">
              <a:rPr lang="en-US" smtClean="0"/>
              <a:t>10/10/2023</a:t>
            </a:fld>
            <a:endParaRPr dirty="0" lang="en-US"/>
          </a:p>
        </p:txBody>
      </p:sp>
      <p:sp>
        <p:nvSpPr>
          <p:cNvPr id="1048635" name="Footer Placeholder 5"/>
          <p:cNvSpPr>
            <a:spLocks noGrp="1"/>
          </p:cNvSpPr>
          <p:nvPr>
            <p:ph type="ftr" sz="quarter" idx="11"/>
          </p:nvPr>
        </p:nvSpPr>
        <p:spPr/>
        <p:txBody>
          <a:bodyPr/>
          <a:p>
            <a:endParaRPr dirty="0" lang="en-US"/>
          </a:p>
        </p:txBody>
      </p:sp>
      <p:sp>
        <p:nvSpPr>
          <p:cNvPr id="1048636" name="Slide Number Placeholder 6"/>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49"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Date Placeholder 6"/>
          <p:cNvSpPr>
            <a:spLocks noGrp="1"/>
          </p:cNvSpPr>
          <p:nvPr>
            <p:ph type="dt" sz="half" idx="10"/>
          </p:nvPr>
        </p:nvSpPr>
        <p:spPr/>
        <p:txBody>
          <a:bodyPr/>
          <a:p>
            <a:fld id="{AC2CEB07-23EC-4A8C-8F07-AEC4031221EA}" type="datetimeFigureOut">
              <a:rPr lang="en-US" smtClean="0"/>
              <a:t>10/10/2023</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45" name=""/>
        <p:cNvGrpSpPr/>
        <p:nvPr/>
      </p:nvGrpSpPr>
      <p:grpSpPr>
        <a:xfrm>
          <a:off x="0" y="0"/>
          <a:ext cx="0" cy="0"/>
          <a:chOff x="0" y="0"/>
          <a:chExt cx="0" cy="0"/>
        </a:xfrm>
      </p:grpSpPr>
      <p:sp>
        <p:nvSpPr>
          <p:cNvPr id="1048649" name="Title 1"/>
          <p:cNvSpPr>
            <a:spLocks noGrp="1"/>
          </p:cNvSpPr>
          <p:nvPr>
            <p:ph type="title"/>
          </p:nvPr>
        </p:nvSpPr>
        <p:spPr/>
        <p:txBody>
          <a:bodyPr/>
          <a:p>
            <a:r>
              <a:rPr lang="en-US" smtClean="0"/>
              <a:t>Click to edit Master title style</a:t>
            </a:r>
            <a:endParaRPr lang="en-US"/>
          </a:p>
        </p:txBody>
      </p:sp>
      <p:sp>
        <p:nvSpPr>
          <p:cNvPr id="1048650" name="Date Placeholder 2"/>
          <p:cNvSpPr>
            <a:spLocks noGrp="1"/>
          </p:cNvSpPr>
          <p:nvPr>
            <p:ph type="dt" sz="half" idx="10"/>
          </p:nvPr>
        </p:nvSpPr>
        <p:spPr/>
        <p:txBody>
          <a:bodyPr/>
          <a:p>
            <a:fld id="{AC2CEB07-23EC-4A8C-8F07-AEC4031221EA}" type="datetimeFigureOut">
              <a:rPr lang="en-US" smtClean="0"/>
              <a:t>10/10/2023</a:t>
            </a:fld>
            <a:endParaRPr dirty="0" lang="en-US"/>
          </a:p>
        </p:txBody>
      </p:sp>
      <p:sp>
        <p:nvSpPr>
          <p:cNvPr id="1048651" name="Footer Placeholder 3"/>
          <p:cNvSpPr>
            <a:spLocks noGrp="1"/>
          </p:cNvSpPr>
          <p:nvPr>
            <p:ph type="ftr" sz="quarter" idx="11"/>
          </p:nvPr>
        </p:nvSpPr>
        <p:spPr/>
        <p:txBody>
          <a:bodyPr/>
          <a:p>
            <a:endParaRPr dirty="0" lang="en-US"/>
          </a:p>
        </p:txBody>
      </p:sp>
      <p:sp>
        <p:nvSpPr>
          <p:cNvPr id="1048652" name="Slide Number Placeholder 4"/>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0" name=""/>
        <p:cNvGrpSpPr/>
        <p:nvPr/>
      </p:nvGrpSpPr>
      <p:grpSpPr>
        <a:xfrm>
          <a:off x="0" y="0"/>
          <a:ext cx="0" cy="0"/>
          <a:chOff x="0" y="0"/>
          <a:chExt cx="0" cy="0"/>
        </a:xfrm>
      </p:grpSpPr>
      <p:sp>
        <p:nvSpPr>
          <p:cNvPr id="1048676" name="Date Placeholder 1"/>
          <p:cNvSpPr>
            <a:spLocks noGrp="1"/>
          </p:cNvSpPr>
          <p:nvPr>
            <p:ph type="dt" sz="half" idx="10"/>
          </p:nvPr>
        </p:nvSpPr>
        <p:spPr/>
        <p:txBody>
          <a:bodyPr/>
          <a:p>
            <a:fld id="{AC2CEB07-23EC-4A8C-8F07-AEC4031221EA}" type="datetimeFigureOut">
              <a:rPr lang="en-US" smtClean="0"/>
              <a:t>10/10/2023</a:t>
            </a:fld>
            <a:endParaRPr dirty="0" lang="en-US"/>
          </a:p>
        </p:txBody>
      </p:sp>
      <p:sp>
        <p:nvSpPr>
          <p:cNvPr id="1048677" name="Footer Placeholder 2"/>
          <p:cNvSpPr>
            <a:spLocks noGrp="1"/>
          </p:cNvSpPr>
          <p:nvPr>
            <p:ph type="ftr" sz="quarter" idx="11"/>
          </p:nvPr>
        </p:nvSpPr>
        <p:spPr/>
        <p:txBody>
          <a:bodyPr/>
          <a:p>
            <a:endParaRPr dirty="0" lang="en-US"/>
          </a:p>
        </p:txBody>
      </p:sp>
      <p:sp>
        <p:nvSpPr>
          <p:cNvPr id="1048678" name="Slide Number Placeholder 3"/>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1" name=""/>
        <p:cNvGrpSpPr/>
        <p:nvPr/>
      </p:nvGrpSpPr>
      <p:grpSpPr>
        <a:xfrm>
          <a:off x="0" y="0"/>
          <a:ext cx="0" cy="0"/>
          <a:chOff x="0" y="0"/>
          <a:chExt cx="0" cy="0"/>
        </a:xfrm>
      </p:grpSpPr>
      <p:sp>
        <p:nvSpPr>
          <p:cNvPr id="1048679"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Date Placeholder 4"/>
          <p:cNvSpPr>
            <a:spLocks noGrp="1"/>
          </p:cNvSpPr>
          <p:nvPr>
            <p:ph type="dt" sz="half" idx="10"/>
          </p:nvPr>
        </p:nvSpPr>
        <p:spPr/>
        <p:txBody>
          <a:bodyPr/>
          <a:p>
            <a:fld id="{AC2CEB07-23EC-4A8C-8F07-AEC4031221EA}" type="datetimeFigureOut">
              <a:rPr lang="en-US" smtClean="0"/>
              <a:t>10/10/2023</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5" name=""/>
        <p:cNvGrpSpPr/>
        <p:nvPr/>
      </p:nvGrpSpPr>
      <p:grpSpPr>
        <a:xfrm>
          <a:off x="0" y="0"/>
          <a:ext cx="0" cy="0"/>
          <a:chOff x="0" y="0"/>
          <a:chExt cx="0" cy="0"/>
        </a:xfrm>
      </p:grpSpPr>
      <p:sp>
        <p:nvSpPr>
          <p:cNvPr id="1048616"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dirty="0" lang="en-US"/>
          </a:p>
        </p:txBody>
      </p:sp>
      <p:sp>
        <p:nvSpPr>
          <p:cNvPr id="104861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19" name="Date Placeholder 4"/>
          <p:cNvSpPr>
            <a:spLocks noGrp="1"/>
          </p:cNvSpPr>
          <p:nvPr>
            <p:ph type="dt" sz="half" idx="10"/>
          </p:nvPr>
        </p:nvSpPr>
        <p:spPr/>
        <p:txBody>
          <a:bodyPr/>
          <a:p>
            <a:fld id="{AC2CEB07-23EC-4A8C-8F07-AEC4031221EA}" type="datetimeFigureOut">
              <a:rPr lang="en-US" smtClean="0"/>
              <a:t>10/10/2023</a:t>
            </a:fld>
            <a:endParaRPr dirty="0" lang="en-US"/>
          </a:p>
        </p:txBody>
      </p:sp>
      <p:sp>
        <p:nvSpPr>
          <p:cNvPr id="1048620" name="Footer Placeholder 5"/>
          <p:cNvSpPr>
            <a:spLocks noGrp="1"/>
          </p:cNvSpPr>
          <p:nvPr>
            <p:ph type="ftr" sz="quarter" idx="11"/>
          </p:nvPr>
        </p:nvSpPr>
        <p:spPr/>
        <p:txBody>
          <a:bodyPr/>
          <a:p>
            <a:endParaRPr dirty="0" lang="en-US"/>
          </a:p>
        </p:txBody>
      </p:sp>
      <p:sp>
        <p:nvSpPr>
          <p:cNvPr id="1048621" name="Slide Number Placeholder 6"/>
          <p:cNvSpPr>
            <a:spLocks noGrp="1"/>
          </p:cNvSpPr>
          <p:nvPr>
            <p:ph type="sldNum" sz="quarter" idx="12"/>
          </p:nvPr>
        </p:nvSpPr>
        <p:spPr/>
        <p:txBody>
          <a:bodyPr/>
          <a:p>
            <a:fld id="{7A975605-3489-4913-89A0-04044829B306}"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AC2CEB07-23EC-4A8C-8F07-AEC4031221EA}" type="datetimeFigureOut">
              <a:rPr lang="en-US" smtClean="0"/>
              <a:t>10/10/2023</a:t>
            </a:fld>
            <a:endParaRPr dirty="0"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7A975605-3489-4913-89A0-04044829B306}"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1835696" y="1936904"/>
            <a:ext cx="5616624" cy="2808312"/>
          </a:xfrm>
          <a:prstGeom prst="rect"/>
          <a:ln>
            <a:noFill/>
          </a:ln>
          <a:effectLst/>
        </p:spPr>
      </p:pic>
      <p:sp>
        <p:nvSpPr>
          <p:cNvPr id="1048597" name="Rectangle 1"/>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598" name="Rectangle 2"/>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599" name="Rectangle 3"/>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00" name="Rectangle 4"/>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01" name="Rectangle 5"/>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02" name="Rectangle 6"/>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
        <p:nvSpPr>
          <p:cNvPr id="1048603" name="Title 1"/>
          <p:cNvSpPr>
            <a:spLocks noGrp="1"/>
          </p:cNvSpPr>
          <p:nvPr>
            <p:ph type="ctrTitle"/>
          </p:nvPr>
        </p:nvSpPr>
        <p:spPr>
          <a:xfrm>
            <a:off x="685800" y="0"/>
            <a:ext cx="7772400" cy="2132856"/>
          </a:xfrm>
        </p:spPr>
        <p:txBody>
          <a:bodyPr>
            <a:normAutofit fontScale="90000"/>
          </a:bodyPr>
          <a:p>
            <a:r>
              <a:rPr b="1" dirty="0" sz="6700" lang="en-US">
                <a:latin typeface="Times New Roman" pitchFamily="18" charset="0"/>
                <a:cs typeface="Times New Roman" pitchFamily="18" charset="0"/>
              </a:rPr>
              <a:t>Sentiment Analysis for Marketing using AI</a:t>
            </a:r>
            <a:r>
              <a:rPr b="1" dirty="0" lang="en-US">
                <a:solidFill>
                  <a:schemeClr val="bg1"/>
                </a:solidFill>
              </a:rPr>
              <a:t/>
            </a:r>
            <a:br>
              <a:rPr b="1" dirty="0" lang="en-US">
                <a:solidFill>
                  <a:schemeClr val="bg1"/>
                </a:solidFill>
              </a:rPr>
            </a:br>
            <a:endParaRPr dirty="0" lang="en-IN"/>
          </a:p>
        </p:txBody>
      </p:sp>
      <p:sp>
        <p:nvSpPr>
          <p:cNvPr id="1048604" name="Subtitle 2"/>
          <p:cNvSpPr>
            <a:spLocks noGrp="1"/>
          </p:cNvSpPr>
          <p:nvPr>
            <p:ph type="subTitle" idx="1"/>
          </p:nvPr>
        </p:nvSpPr>
        <p:spPr>
          <a:xfrm>
            <a:off x="338128" y="5085184"/>
            <a:ext cx="8820472" cy="1772816"/>
          </a:xfrm>
        </p:spPr>
        <p:txBody>
          <a:bodyPr>
            <a:normAutofit/>
          </a:bodyPr>
          <a:p>
            <a:r>
              <a:rPr dirty="0" sz="2800" lang="en-US">
                <a:solidFill>
                  <a:schemeClr val="bg1"/>
                </a:solidFill>
                <a:latin typeface="Times New Roman" pitchFamily="18" charset="0"/>
                <a:cs typeface="Times New Roman" pitchFamily="18" charset="0"/>
              </a:rPr>
              <a:t>Learn how AI-powered sentiment analysis can help your marketing efforts by analyzing customer feedback and sentiment towards your brand.</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41" name="Title 1"/>
          <p:cNvSpPr>
            <a:spLocks noGrp="1"/>
          </p:cNvSpPr>
          <p:nvPr>
            <p:ph type="title"/>
          </p:nvPr>
        </p:nvSpPr>
        <p:spPr>
          <a:xfrm>
            <a:off x="467544" y="332656"/>
            <a:ext cx="8229600" cy="706090"/>
          </a:xfrm>
        </p:spPr>
        <p:txBody>
          <a:bodyPr>
            <a:normAutofit/>
          </a:bodyPr>
          <a:p>
            <a:r>
              <a:rPr b="1" dirty="0" lang="en-GB" smtClean="0">
                <a:latin typeface="Times New Roman" pitchFamily="18" charset="0"/>
                <a:cs typeface="Times New Roman" pitchFamily="18" charset="0"/>
              </a:rPr>
              <a:t>Machine Learning </a:t>
            </a:r>
            <a:endParaRPr b="1" dirty="0" lang="en-IN">
              <a:latin typeface="Times New Roman" pitchFamily="18" charset="0"/>
              <a:cs typeface="Times New Roman" pitchFamily="18" charset="0"/>
            </a:endParaRPr>
          </a:p>
        </p:txBody>
      </p:sp>
      <p:sp>
        <p:nvSpPr>
          <p:cNvPr id="1048642" name="Content Placeholder 2"/>
          <p:cNvSpPr>
            <a:spLocks noGrp="1"/>
          </p:cNvSpPr>
          <p:nvPr>
            <p:ph idx="1"/>
          </p:nvPr>
        </p:nvSpPr>
        <p:spPr>
          <a:xfrm>
            <a:off x="467544" y="1268760"/>
            <a:ext cx="8229600" cy="5877272"/>
          </a:xfrm>
        </p:spPr>
        <p:txBody>
          <a:bodyPr>
            <a:normAutofit/>
          </a:bodyPr>
          <a:p>
            <a:r>
              <a:rPr b="1" dirty="0" sz="3300" lang="en-GB"/>
              <a:t>Naive Bayes:</a:t>
            </a:r>
          </a:p>
          <a:p>
            <a:pPr lvl="1">
              <a:buFont typeface="Arial" pitchFamily="34" charset="0"/>
              <a:buChar char="•"/>
            </a:pPr>
            <a:r>
              <a:rPr dirty="0" sz="3300" lang="en-GB">
                <a:solidFill>
                  <a:schemeClr val="bg1"/>
                </a:solidFill>
              </a:rPr>
              <a:t>Naive Bayes classifiers are simple and effective for text classification tasks like sentiment analysis.</a:t>
            </a:r>
          </a:p>
          <a:p>
            <a:pPr lvl="1">
              <a:buFont typeface="Arial" pitchFamily="34" charset="0"/>
              <a:buChar char="•"/>
            </a:pPr>
            <a:r>
              <a:rPr dirty="0" sz="3300" lang="en-GB">
                <a:solidFill>
                  <a:schemeClr val="bg1"/>
                </a:solidFill>
              </a:rPr>
              <a:t>They are based on Bayes' theorem and assume that features (words in this case) are conditionally independent.</a:t>
            </a:r>
          </a:p>
          <a:p>
            <a:pPr lvl="1">
              <a:buFont typeface="Arial" pitchFamily="34" charset="0"/>
              <a:buChar char="•"/>
            </a:pPr>
            <a:r>
              <a:rPr dirty="0" sz="3300" lang="en-GB">
                <a:solidFill>
                  <a:schemeClr val="bg1"/>
                </a:solidFill>
              </a:rPr>
              <a:t>Multinomial Naive Bayes is often used for text data.</a:t>
            </a:r>
          </a:p>
          <a:p>
            <a:r>
              <a:rPr b="1" dirty="0" sz="3300" lang="en-GB"/>
              <a:t>Support Vector Machines (SVM)</a:t>
            </a:r>
            <a:r>
              <a:rPr dirty="0" sz="3300" lang="en-GB"/>
              <a:t>:</a:t>
            </a:r>
          </a:p>
          <a:p>
            <a:pPr lvl="1">
              <a:buFont typeface="Arial" pitchFamily="34" charset="0"/>
              <a:buChar char="•"/>
            </a:pPr>
            <a:r>
              <a:rPr dirty="0" sz="3300" lang="en-GB">
                <a:solidFill>
                  <a:schemeClr val="bg1"/>
                </a:solidFill>
              </a:rPr>
              <a:t>SVMs are powerful for binary and multiclass text classification tasks.</a:t>
            </a:r>
          </a:p>
          <a:p>
            <a:pPr lvl="1">
              <a:buFont typeface="Arial" pitchFamily="34" charset="0"/>
              <a:buChar char="•"/>
            </a:pPr>
            <a:r>
              <a:rPr dirty="0" sz="3300" lang="en-GB">
                <a:solidFill>
                  <a:schemeClr val="bg1"/>
                </a:solidFill>
              </a:rPr>
              <a:t>They aim to find a </a:t>
            </a:r>
            <a:r>
              <a:rPr dirty="0" sz="3300" lang="en-GB" smtClean="0">
                <a:solidFill>
                  <a:schemeClr val="bg1"/>
                </a:solidFill>
              </a:rPr>
              <a:t>hyper plane </a:t>
            </a:r>
            <a:r>
              <a:rPr dirty="0" sz="3300" lang="en-GB">
                <a:solidFill>
                  <a:schemeClr val="bg1"/>
                </a:solidFill>
              </a:rPr>
              <a:t>that maximizes the margin between different </a:t>
            </a:r>
            <a:r>
              <a:rPr dirty="0" sz="3300" lang="en-GB" smtClean="0">
                <a:solidFill>
                  <a:schemeClr val="bg1"/>
                </a:solidFill>
              </a:rPr>
              <a:t>sentiment classes.</a:t>
            </a:r>
            <a:endParaRPr dirty="0" sz="3300" lang="en-GB">
              <a:solidFill>
                <a:schemeClr val="bg1"/>
              </a:solidFill>
            </a:endParaRPr>
          </a:p>
          <a:p>
            <a:pPr lvl="1">
              <a:buFont typeface="Arial" pitchFamily="34" charset="0"/>
              <a:buChar char="•"/>
            </a:pPr>
            <a:r>
              <a:rPr dirty="0" sz="3300" lang="en-GB">
                <a:solidFill>
                  <a:schemeClr val="bg1"/>
                </a:solidFill>
              </a:rPr>
              <a:t>SVMs can use various kernel functions, such as linear, polynomial, or radial basis function (RBF), to handle non-linear data</a:t>
            </a:r>
            <a:r>
              <a:rPr dirty="0" sz="3300" lang="en-GB" smtClean="0">
                <a:solidFill>
                  <a:schemeClr val="bg1"/>
                </a:solidFill>
              </a:rPr>
              <a:t>.</a:t>
            </a:r>
          </a:p>
          <a:p>
            <a:r>
              <a:rPr b="1" dirty="0" sz="3300" lang="en-GB"/>
              <a:t>Recurrent Neural Networks (RNNs)</a:t>
            </a:r>
            <a:r>
              <a:rPr dirty="0" sz="3300" lang="en-GB"/>
              <a:t>:</a:t>
            </a:r>
          </a:p>
          <a:p>
            <a:pPr lvl="1">
              <a:buFont typeface="Arial" pitchFamily="34" charset="0"/>
              <a:buChar char="•"/>
            </a:pPr>
            <a:r>
              <a:rPr dirty="0" sz="3300" lang="en-GB">
                <a:solidFill>
                  <a:schemeClr val="bg1"/>
                </a:solidFill>
              </a:rPr>
              <a:t>RNNs, especially Long Short-Term Memory (LSTM) and Gated Recurrent Unit (GRU) variants, can model sequential data effectively.</a:t>
            </a:r>
          </a:p>
          <a:p>
            <a:pPr lvl="1">
              <a:buFont typeface="Arial" pitchFamily="34" charset="0"/>
              <a:buChar char="•"/>
            </a:pPr>
            <a:r>
              <a:rPr dirty="0" sz="3300" lang="en-GB">
                <a:solidFill>
                  <a:schemeClr val="bg1"/>
                </a:solidFill>
              </a:rPr>
              <a:t>They are suitable for sentiment analysis tasks where word order and context matter.</a:t>
            </a:r>
          </a:p>
          <a:p>
            <a:pPr lvl="1">
              <a:buFont typeface="Arial" pitchFamily="34" charset="0"/>
              <a:buChar char="•"/>
            </a:pPr>
            <a:r>
              <a:rPr dirty="0" sz="3300" lang="en-GB">
                <a:solidFill>
                  <a:schemeClr val="bg1"/>
                </a:solidFill>
              </a:rPr>
              <a:t>RNNs can capture long-range dependencies in text.</a:t>
            </a:r>
          </a:p>
          <a:p>
            <a:r>
              <a:rPr b="1" dirty="0" sz="3300" lang="en-GB"/>
              <a:t>Convolutional Neural Networks (CNNs):</a:t>
            </a:r>
          </a:p>
          <a:p>
            <a:pPr lvl="1">
              <a:buFont typeface="Arial" pitchFamily="34" charset="0"/>
              <a:buChar char="•"/>
            </a:pPr>
            <a:r>
              <a:rPr dirty="0" sz="3300" lang="en-GB">
                <a:solidFill>
                  <a:schemeClr val="bg1"/>
                </a:solidFill>
              </a:rPr>
              <a:t>CNNs are mainly used for image classification but can be adapted for text classification.</a:t>
            </a:r>
          </a:p>
          <a:p>
            <a:pPr lvl="1">
              <a:buFont typeface="Arial" pitchFamily="34" charset="0"/>
              <a:buChar char="•"/>
            </a:pPr>
            <a:r>
              <a:rPr dirty="0" sz="3300" lang="en-GB">
                <a:solidFill>
                  <a:schemeClr val="bg1"/>
                </a:solidFill>
              </a:rPr>
              <a:t>They are effective at capturing local features and can be used for tasks like sentiment analysis on short text snippets.</a:t>
            </a:r>
          </a:p>
          <a:p>
            <a:pPr lvl="1">
              <a:buFont typeface="Arial" pitchFamily="34" charset="0"/>
              <a:buChar char="•"/>
            </a:pPr>
            <a:endParaRPr dirty="0" sz="1600" lang="en-GB">
              <a:solidFill>
                <a:schemeClr val="bg1"/>
              </a:solidFill>
            </a:endParaRPr>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43" name="Title 1"/>
          <p:cNvSpPr>
            <a:spLocks noGrp="1"/>
          </p:cNvSpPr>
          <p:nvPr>
            <p:ph type="title"/>
          </p:nvPr>
        </p:nvSpPr>
        <p:spPr/>
        <p:txBody>
          <a:bodyPr/>
          <a:p>
            <a:r>
              <a:rPr b="1" dirty="0" lang="en-GB" smtClean="0">
                <a:latin typeface="Times New Roman" pitchFamily="18" charset="0"/>
                <a:cs typeface="Times New Roman" pitchFamily="18" charset="0"/>
              </a:rPr>
              <a:t>Visualising The Results</a:t>
            </a:r>
            <a:endParaRPr b="1" dirty="0" lang="en-IN">
              <a:latin typeface="Times New Roman" pitchFamily="18" charset="0"/>
              <a:cs typeface="Times New Roman" pitchFamily="18" charset="0"/>
            </a:endParaRPr>
          </a:p>
        </p:txBody>
      </p:sp>
      <p:sp>
        <p:nvSpPr>
          <p:cNvPr id="1048644" name="Content Placeholder 2"/>
          <p:cNvSpPr>
            <a:spLocks noGrp="1"/>
          </p:cNvSpPr>
          <p:nvPr>
            <p:ph idx="1"/>
          </p:nvPr>
        </p:nvSpPr>
        <p:spPr>
          <a:xfrm>
            <a:off x="457200" y="1600200"/>
            <a:ext cx="8229600" cy="5176520"/>
          </a:xfrm>
        </p:spPr>
        <p:txBody>
          <a:bodyPr>
            <a:normAutofit/>
          </a:bodyPr>
          <a:p>
            <a:pPr indent="0" marL="0">
              <a:buNone/>
            </a:pPr>
            <a:r>
              <a:rPr b="1" dirty="0" sz="4500" lang="en-IN"/>
              <a:t>1. Bar </a:t>
            </a:r>
            <a:r>
              <a:rPr b="1" dirty="0" sz="4500" lang="en-IN" smtClean="0"/>
              <a:t>Charts:</a:t>
            </a:r>
          </a:p>
          <a:p>
            <a:r>
              <a:rPr dirty="0" sz="4000" lang="en-IN" smtClean="0">
                <a:solidFill>
                  <a:schemeClr val="bg1"/>
                </a:solidFill>
              </a:rPr>
              <a:t> A simple bar chart can show the distribution of sentiments (positive, negative, neutral) in a dataset or a specific set of documents</a:t>
            </a:r>
          </a:p>
          <a:p>
            <a:r>
              <a:rPr dirty="0" sz="4000" lang="en-IN" smtClean="0">
                <a:solidFill>
                  <a:schemeClr val="bg1"/>
                </a:solidFill>
              </a:rPr>
              <a:t> </a:t>
            </a:r>
            <a:r>
              <a:rPr dirty="0" sz="4000" lang="en-IN">
                <a:solidFill>
                  <a:schemeClr val="bg1"/>
                </a:solidFill>
              </a:rPr>
              <a:t>Each sentiment category is represented by a bar, and the height of the bar indicates the frequency or proportion of documents in that category.</a:t>
            </a:r>
          </a:p>
          <a:p>
            <a:pPr indent="0" marL="0">
              <a:buNone/>
            </a:pPr>
            <a:r>
              <a:rPr dirty="0" sz="4000" lang="en-IN">
                <a:solidFill>
                  <a:schemeClr val="bg1"/>
                </a:solidFill>
              </a:rPr>
              <a:t> </a:t>
            </a:r>
          </a:p>
          <a:p>
            <a:pPr indent="0" marL="0">
              <a:buNone/>
            </a:pPr>
            <a:r>
              <a:rPr b="1" dirty="0" sz="4500" lang="en-IN"/>
              <a:t>2. Pie Charts:</a:t>
            </a:r>
          </a:p>
          <a:p>
            <a:r>
              <a:rPr dirty="0" sz="4000" lang="en-IN" smtClean="0">
                <a:solidFill>
                  <a:schemeClr val="bg1"/>
                </a:solidFill>
              </a:rPr>
              <a:t> </a:t>
            </a:r>
            <a:r>
              <a:rPr dirty="0" sz="4000" lang="en-IN">
                <a:solidFill>
                  <a:schemeClr val="bg1"/>
                </a:solidFill>
              </a:rPr>
              <a:t>Pie charts can be used to display the percentage breakdown of different sentiment categories in a dataset</a:t>
            </a:r>
            <a:r>
              <a:rPr dirty="0" sz="4000" lang="en-IN" smtClean="0">
                <a:solidFill>
                  <a:schemeClr val="bg1"/>
                </a:solidFill>
              </a:rPr>
              <a:t>.</a:t>
            </a:r>
          </a:p>
          <a:p>
            <a:r>
              <a:rPr dirty="0" sz="4000" lang="en-IN" smtClean="0">
                <a:solidFill>
                  <a:schemeClr val="bg1"/>
                </a:solidFill>
              </a:rPr>
              <a:t> </a:t>
            </a:r>
            <a:r>
              <a:rPr dirty="0" sz="4000" lang="en-IN">
                <a:solidFill>
                  <a:schemeClr val="bg1"/>
                </a:solidFill>
              </a:rPr>
              <a:t>They provide a clear visual representation of the overall sentiment distribution.</a:t>
            </a:r>
          </a:p>
          <a:p>
            <a:pPr indent="0" marL="0">
              <a:buNone/>
            </a:pPr>
            <a:r>
              <a:rPr dirty="0" sz="4000" lang="en-IN"/>
              <a:t> </a:t>
            </a:r>
          </a:p>
          <a:p>
            <a:pPr indent="0" marL="0">
              <a:buNone/>
            </a:pPr>
            <a:r>
              <a:rPr b="1" dirty="0" sz="4500" lang="en-IN"/>
              <a:t>3. Line Charts or Time Series</a:t>
            </a:r>
            <a:r>
              <a:rPr b="1" dirty="0" sz="4500" lang="en-IN" smtClean="0"/>
              <a:t>:</a:t>
            </a:r>
          </a:p>
          <a:p>
            <a:r>
              <a:rPr dirty="0" sz="4000" lang="en-IN" smtClean="0">
                <a:solidFill>
                  <a:schemeClr val="bg1"/>
                </a:solidFill>
              </a:rPr>
              <a:t> </a:t>
            </a:r>
            <a:r>
              <a:rPr dirty="0" sz="4000" lang="en-IN">
                <a:solidFill>
                  <a:schemeClr val="bg1"/>
                </a:solidFill>
              </a:rPr>
              <a:t>In cases where sentiment analysis is performed over time, a line chart can be used to show how sentiments change over a period</a:t>
            </a:r>
            <a:r>
              <a:rPr dirty="0" sz="4000" lang="en-IN" smtClean="0">
                <a:solidFill>
                  <a:schemeClr val="bg1"/>
                </a:solidFill>
              </a:rPr>
              <a:t>.</a:t>
            </a:r>
          </a:p>
          <a:p>
            <a:r>
              <a:rPr dirty="0" sz="4000" lang="en-IN" smtClean="0">
                <a:solidFill>
                  <a:schemeClr val="bg1"/>
                </a:solidFill>
              </a:rPr>
              <a:t> </a:t>
            </a:r>
            <a:r>
              <a:rPr dirty="0" sz="4000" lang="en-IN">
                <a:solidFill>
                  <a:schemeClr val="bg1"/>
                </a:solidFill>
              </a:rPr>
              <a:t>This is particularly useful for monitoring sentiment trends in social media or news articles.</a:t>
            </a:r>
          </a:p>
          <a:p>
            <a:pPr indent="0" marL="0">
              <a:buNone/>
            </a:pPr>
            <a:r>
              <a:rPr dirty="0" sz="4000" lang="en-IN">
                <a:solidFill>
                  <a:schemeClr val="bg1"/>
                </a:solidFill>
              </a:rPr>
              <a:t> </a:t>
            </a:r>
          </a:p>
          <a:p>
            <a:pPr indent="0" marL="0">
              <a:buNone/>
            </a:pPr>
            <a:r>
              <a:rPr b="1" dirty="0" sz="4500" lang="en-IN"/>
              <a:t>4. </a:t>
            </a:r>
            <a:r>
              <a:rPr b="1" dirty="0" sz="4500" lang="en-IN" smtClean="0"/>
              <a:t>Heat maps:</a:t>
            </a:r>
          </a:p>
          <a:p>
            <a:r>
              <a:rPr dirty="0" sz="4000" lang="en-IN" smtClean="0">
                <a:solidFill>
                  <a:schemeClr val="bg1"/>
                </a:solidFill>
              </a:rPr>
              <a:t> Heat maps </a:t>
            </a:r>
            <a:r>
              <a:rPr dirty="0" sz="4000" lang="en-IN">
                <a:solidFill>
                  <a:schemeClr val="bg1"/>
                </a:solidFill>
              </a:rPr>
              <a:t>can visualize sentiment scores across a set of documents or topics</a:t>
            </a:r>
            <a:r>
              <a:rPr dirty="0" sz="4000" lang="en-IN" smtClean="0">
                <a:solidFill>
                  <a:schemeClr val="bg1"/>
                </a:solidFill>
              </a:rPr>
              <a:t>.</a:t>
            </a:r>
          </a:p>
          <a:p>
            <a:r>
              <a:rPr dirty="0" sz="4000" lang="en-IN" smtClean="0">
                <a:solidFill>
                  <a:schemeClr val="bg1"/>
                </a:solidFill>
              </a:rPr>
              <a:t> </a:t>
            </a:r>
            <a:r>
              <a:rPr dirty="0" sz="4000" lang="en-IN">
                <a:solidFill>
                  <a:schemeClr val="bg1"/>
                </a:solidFill>
              </a:rPr>
              <a:t>Rows represent documents or topics, and columns represent sentiment categories or sentiments.</a:t>
            </a:r>
          </a:p>
          <a:p>
            <a:r>
              <a:rPr dirty="0" sz="4000" lang="en-IN" smtClean="0">
                <a:solidFill>
                  <a:schemeClr val="bg1"/>
                </a:solidFill>
              </a:rPr>
              <a:t> </a:t>
            </a:r>
            <a:r>
              <a:rPr dirty="0" sz="4000" lang="en-IN">
                <a:solidFill>
                  <a:schemeClr val="bg1"/>
                </a:solidFill>
              </a:rPr>
              <a:t>The intensity of </a:t>
            </a:r>
            <a:r>
              <a:rPr dirty="0" sz="4000" lang="en-IN" smtClean="0">
                <a:solidFill>
                  <a:schemeClr val="bg1"/>
                </a:solidFill>
              </a:rPr>
              <a:t>colour </a:t>
            </a:r>
            <a:r>
              <a:rPr dirty="0" sz="4000" lang="en-IN">
                <a:solidFill>
                  <a:schemeClr val="bg1"/>
                </a:solidFill>
              </a:rPr>
              <a:t>(e.g., from cool to warm </a:t>
            </a:r>
            <a:r>
              <a:rPr dirty="0" sz="4000" lang="en-IN" smtClean="0">
                <a:solidFill>
                  <a:schemeClr val="bg1"/>
                </a:solidFill>
              </a:rPr>
              <a:t>colours) </a:t>
            </a:r>
            <a:r>
              <a:rPr dirty="0" sz="4000" lang="en-IN">
                <a:solidFill>
                  <a:schemeClr val="bg1"/>
                </a:solidFill>
              </a:rPr>
              <a:t>can represent sentiment strength.</a:t>
            </a:r>
          </a:p>
          <a:p>
            <a:endParaRPr dirty="0" lang="en-IN">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3" name=""/>
        <p:cNvGrpSpPr/>
        <p:nvPr/>
      </p:nvGrpSpPr>
      <p:grpSpPr>
        <a:xfrm>
          <a:off x="0" y="0"/>
          <a:ext cx="0" cy="0"/>
          <a:chOff x="0" y="0"/>
          <a:chExt cx="0" cy="0"/>
        </a:xfrm>
      </p:grpSpPr>
      <p:sp>
        <p:nvSpPr>
          <p:cNvPr id="1048645" name="Title 1"/>
          <p:cNvSpPr>
            <a:spLocks noGrp="1"/>
          </p:cNvSpPr>
          <p:nvPr>
            <p:ph type="title"/>
          </p:nvPr>
        </p:nvSpPr>
        <p:spPr>
          <a:xfrm>
            <a:off x="457200" y="274638"/>
            <a:ext cx="8229600" cy="850106"/>
          </a:xfrm>
        </p:spPr>
        <p:txBody>
          <a:bodyPr/>
          <a:p>
            <a:r>
              <a:rPr b="1" dirty="0" lang="en-GB" smtClean="0">
                <a:latin typeface="Times New Roman" pitchFamily="18" charset="0"/>
                <a:cs typeface="Times New Roman" pitchFamily="18" charset="0"/>
              </a:rPr>
              <a:t>Sentiment Classification </a:t>
            </a:r>
            <a:endParaRPr b="1" dirty="0" lang="en-IN">
              <a:latin typeface="Times New Roman" pitchFamily="18" charset="0"/>
              <a:cs typeface="Times New Roman" pitchFamily="18" charset="0"/>
            </a:endParaRPr>
          </a:p>
        </p:txBody>
      </p:sp>
      <p:sp>
        <p:nvSpPr>
          <p:cNvPr id="1048646" name="Content Placeholder 2"/>
          <p:cNvSpPr>
            <a:spLocks noGrp="1"/>
          </p:cNvSpPr>
          <p:nvPr>
            <p:ph idx="1"/>
          </p:nvPr>
        </p:nvSpPr>
        <p:spPr>
          <a:xfrm>
            <a:off x="457200" y="1196752"/>
            <a:ext cx="8229600" cy="5661248"/>
          </a:xfrm>
        </p:spPr>
        <p:txBody>
          <a:bodyPr>
            <a:normAutofit/>
          </a:bodyPr>
          <a:p>
            <a:r>
              <a:rPr dirty="0" sz="2900" lang="en-IN">
                <a:solidFill>
                  <a:schemeClr val="bg1"/>
                </a:solidFill>
                <a:latin typeface="Times New Roman" pitchFamily="18" charset="0"/>
                <a:cs typeface="Times New Roman" pitchFamily="18" charset="0"/>
              </a:rPr>
              <a:t>In sentiment analysis for marketing, sentiment classifications are used to understand and categorize the emotional tone or sentiment expressed in customer feedback, reviews, comments, and social media posts related to products, brands, or marketing campaigns.</a:t>
            </a:r>
          </a:p>
          <a:p>
            <a:pPr indent="0" marL="0">
              <a:buNone/>
            </a:pPr>
            <a:r>
              <a:rPr dirty="0" sz="2900" lang="en-IN">
                <a:latin typeface="Times New Roman" pitchFamily="18" charset="0"/>
                <a:cs typeface="Times New Roman" pitchFamily="18" charset="0"/>
              </a:rPr>
              <a:t> </a:t>
            </a:r>
          </a:p>
          <a:p>
            <a:pPr lvl="0"/>
            <a:r>
              <a:rPr b="1" dirty="0" sz="3400" lang="en-IN">
                <a:latin typeface="Times New Roman" pitchFamily="18" charset="0"/>
                <a:cs typeface="Times New Roman" pitchFamily="18" charset="0"/>
              </a:rPr>
              <a:t>Positive Sentiment:</a:t>
            </a:r>
          </a:p>
          <a:p>
            <a:pPr lvl="1">
              <a:buFont typeface="Arial" pitchFamily="34" charset="0"/>
              <a:buChar char="•"/>
            </a:pPr>
            <a:r>
              <a:rPr dirty="0" sz="2900" lang="en-IN">
                <a:solidFill>
                  <a:schemeClr val="bg1"/>
                </a:solidFill>
                <a:latin typeface="Times New Roman" pitchFamily="18" charset="0"/>
                <a:cs typeface="Times New Roman" pitchFamily="18" charset="0"/>
              </a:rPr>
              <a:t>This category represents </a:t>
            </a:r>
            <a:r>
              <a:rPr dirty="0" sz="2900" lang="en-IN" smtClean="0">
                <a:solidFill>
                  <a:schemeClr val="bg1"/>
                </a:solidFill>
                <a:latin typeface="Times New Roman" pitchFamily="18" charset="0"/>
                <a:cs typeface="Times New Roman" pitchFamily="18" charset="0"/>
              </a:rPr>
              <a:t>favourable </a:t>
            </a:r>
            <a:r>
              <a:rPr dirty="0" sz="2900" lang="en-IN">
                <a:solidFill>
                  <a:schemeClr val="bg1"/>
                </a:solidFill>
                <a:latin typeface="Times New Roman" pitchFamily="18" charset="0"/>
                <a:cs typeface="Times New Roman" pitchFamily="18" charset="0"/>
              </a:rPr>
              <a:t>or positive emotions expressed by customers or users.</a:t>
            </a:r>
          </a:p>
          <a:p>
            <a:pPr lvl="1">
              <a:buFont typeface="Arial" pitchFamily="34" charset="0"/>
              <a:buChar char="•"/>
            </a:pPr>
            <a:r>
              <a:rPr dirty="0" sz="2900" lang="en-IN">
                <a:solidFill>
                  <a:schemeClr val="bg1"/>
                </a:solidFill>
                <a:latin typeface="Times New Roman" pitchFamily="18" charset="0"/>
                <a:cs typeface="Times New Roman" pitchFamily="18" charset="0"/>
              </a:rPr>
              <a:t>Examples include expressions of satisfaction, delight, joy, and enthusiasm.</a:t>
            </a:r>
          </a:p>
          <a:p>
            <a:pPr lvl="1">
              <a:buFont typeface="Arial" pitchFamily="34" charset="0"/>
              <a:buChar char="•"/>
            </a:pPr>
            <a:r>
              <a:rPr dirty="0" sz="2900" lang="en-IN">
                <a:solidFill>
                  <a:schemeClr val="bg1"/>
                </a:solidFill>
                <a:latin typeface="Times New Roman" pitchFamily="18" charset="0"/>
                <a:cs typeface="Times New Roman" pitchFamily="18" charset="0"/>
              </a:rPr>
              <a:t>Positive sentiment can indicate that customers are happy with a product or marketing campaign</a:t>
            </a:r>
            <a:r>
              <a:rPr dirty="0" sz="2900" lang="en-IN" smtClean="0">
                <a:solidFill>
                  <a:schemeClr val="bg1"/>
                </a:solidFill>
                <a:latin typeface="Times New Roman" pitchFamily="18" charset="0"/>
                <a:cs typeface="Times New Roman" pitchFamily="18" charset="0"/>
              </a:rPr>
              <a:t>.</a:t>
            </a:r>
          </a:p>
          <a:p>
            <a:pPr indent="0" lvl="1" marL="457200">
              <a:buNone/>
            </a:pPr>
            <a:endParaRPr dirty="0" sz="2900" lang="en-IN">
              <a:solidFill>
                <a:schemeClr val="bg1"/>
              </a:solidFill>
              <a:latin typeface="Times New Roman" pitchFamily="18" charset="0"/>
              <a:cs typeface="Times New Roman" pitchFamily="18" charset="0"/>
            </a:endParaRPr>
          </a:p>
          <a:p>
            <a:pPr lvl="0"/>
            <a:r>
              <a:rPr b="1" dirty="0" sz="3400" lang="en-IN">
                <a:latin typeface="Times New Roman" pitchFamily="18" charset="0"/>
                <a:cs typeface="Times New Roman" pitchFamily="18" charset="0"/>
              </a:rPr>
              <a:t>Negative Sentiment</a:t>
            </a:r>
            <a:r>
              <a:rPr dirty="0" sz="3400" lang="en-IN">
                <a:latin typeface="Times New Roman" pitchFamily="18" charset="0"/>
                <a:cs typeface="Times New Roman" pitchFamily="18" charset="0"/>
              </a:rPr>
              <a:t>:</a:t>
            </a:r>
          </a:p>
          <a:p>
            <a:pPr lvl="1">
              <a:buFont typeface="Arial" pitchFamily="34" charset="0"/>
              <a:buChar char="•"/>
            </a:pPr>
            <a:r>
              <a:rPr dirty="0" sz="2900" lang="en-IN">
                <a:solidFill>
                  <a:schemeClr val="bg1"/>
                </a:solidFill>
                <a:latin typeface="Times New Roman" pitchFamily="18" charset="0"/>
                <a:cs typeface="Times New Roman" pitchFamily="18" charset="0"/>
              </a:rPr>
              <a:t>Negative sentiment signifies dissatisfaction, disappointment, frustration, or other negative emotions.</a:t>
            </a:r>
          </a:p>
          <a:p>
            <a:pPr lvl="1">
              <a:buFont typeface="Arial" pitchFamily="34" charset="0"/>
              <a:buChar char="•"/>
            </a:pPr>
            <a:r>
              <a:rPr dirty="0" sz="2900" lang="en-IN">
                <a:solidFill>
                  <a:schemeClr val="bg1"/>
                </a:solidFill>
                <a:latin typeface="Times New Roman" pitchFamily="18" charset="0"/>
                <a:cs typeface="Times New Roman" pitchFamily="18" charset="0"/>
              </a:rPr>
              <a:t>It often indicates areas where products or marketing efforts need improvement.</a:t>
            </a:r>
          </a:p>
          <a:p>
            <a:pPr lvl="1">
              <a:buFont typeface="Arial" pitchFamily="34" charset="0"/>
              <a:buChar char="•"/>
            </a:pPr>
            <a:r>
              <a:rPr dirty="0" sz="2900" lang="en-IN">
                <a:solidFill>
                  <a:schemeClr val="bg1"/>
                </a:solidFill>
                <a:latin typeface="Times New Roman" pitchFamily="18" charset="0"/>
                <a:cs typeface="Times New Roman" pitchFamily="18" charset="0"/>
              </a:rPr>
              <a:t>Negative sentiment can be crucial for identifying issues and addressing customer concerns</a:t>
            </a:r>
            <a:r>
              <a:rPr dirty="0" sz="2900" lang="en-IN" smtClean="0">
                <a:solidFill>
                  <a:schemeClr val="bg1"/>
                </a:solidFill>
                <a:latin typeface="Times New Roman" pitchFamily="18" charset="0"/>
                <a:cs typeface="Times New Roman" pitchFamily="18" charset="0"/>
              </a:rPr>
              <a:t>.</a:t>
            </a:r>
          </a:p>
          <a:p>
            <a:pPr indent="0" lvl="1" marL="457200">
              <a:buNone/>
            </a:pPr>
            <a:endParaRPr dirty="0" sz="2900" lang="en-IN">
              <a:solidFill>
                <a:schemeClr val="bg1"/>
              </a:solidFill>
              <a:latin typeface="Times New Roman" pitchFamily="18" charset="0"/>
              <a:cs typeface="Times New Roman" pitchFamily="18" charset="0"/>
            </a:endParaRPr>
          </a:p>
          <a:p>
            <a:pPr lvl="0"/>
            <a:r>
              <a:rPr b="1" dirty="0" sz="3400" lang="en-IN">
                <a:latin typeface="Times New Roman" pitchFamily="18" charset="0"/>
                <a:cs typeface="Times New Roman" pitchFamily="18" charset="0"/>
              </a:rPr>
              <a:t>Neutral Sentiment</a:t>
            </a:r>
            <a:r>
              <a:rPr dirty="0" sz="3400" lang="en-IN">
                <a:latin typeface="Times New Roman" pitchFamily="18" charset="0"/>
                <a:cs typeface="Times New Roman" pitchFamily="18" charset="0"/>
              </a:rPr>
              <a:t>:</a:t>
            </a:r>
          </a:p>
          <a:p>
            <a:pPr lvl="1">
              <a:buFont typeface="Arial" pitchFamily="34" charset="0"/>
              <a:buChar char="•"/>
            </a:pPr>
            <a:r>
              <a:rPr dirty="0" sz="2900" lang="en-IN">
                <a:solidFill>
                  <a:schemeClr val="bg1"/>
                </a:solidFill>
                <a:latin typeface="Times New Roman" pitchFamily="18" charset="0"/>
                <a:cs typeface="Times New Roman" pitchFamily="18" charset="0"/>
              </a:rPr>
              <a:t>Neutral sentiment represents a lack of strong positive or negative emotions.</a:t>
            </a:r>
          </a:p>
          <a:p>
            <a:pPr lvl="1">
              <a:buFont typeface="Arial" pitchFamily="34" charset="0"/>
              <a:buChar char="•"/>
            </a:pPr>
            <a:r>
              <a:rPr dirty="0" sz="2900" lang="en-IN">
                <a:solidFill>
                  <a:schemeClr val="bg1"/>
                </a:solidFill>
                <a:latin typeface="Times New Roman" pitchFamily="18" charset="0"/>
                <a:cs typeface="Times New Roman" pitchFamily="18" charset="0"/>
              </a:rPr>
              <a:t>It can indicate a neutral or factual tone in the text without a clear emotional bias.</a:t>
            </a:r>
          </a:p>
          <a:p>
            <a:pPr lvl="1">
              <a:buFont typeface="Arial" pitchFamily="34" charset="0"/>
              <a:buChar char="•"/>
            </a:pPr>
            <a:r>
              <a:rPr dirty="0" sz="2900" lang="en-IN">
                <a:solidFill>
                  <a:schemeClr val="bg1"/>
                </a:solidFill>
                <a:latin typeface="Times New Roman" pitchFamily="18" charset="0"/>
                <a:cs typeface="Times New Roman" pitchFamily="18" charset="0"/>
              </a:rPr>
              <a:t>In marketing, neutral sentiment may be used when customers provide factual information or descriptions without expressing strong opinions</a:t>
            </a:r>
            <a:r>
              <a:rPr dirty="0" sz="2900" lang="en-IN" smtClean="0">
                <a:solidFill>
                  <a:schemeClr val="bg1"/>
                </a:solidFill>
                <a:latin typeface="Times New Roman" pitchFamily="18" charset="0"/>
                <a:cs typeface="Times New Roman" pitchFamily="18" charset="0"/>
              </a:rPr>
              <a:t>.</a:t>
            </a:r>
          </a:p>
          <a:p>
            <a:pPr indent="0" lvl="1" marL="457200">
              <a:buNone/>
            </a:pPr>
            <a:endParaRPr dirty="0" sz="2900" lang="en-IN">
              <a:solidFill>
                <a:schemeClr val="bg1"/>
              </a:solidFill>
              <a:latin typeface="Times New Roman" pitchFamily="18" charset="0"/>
              <a:cs typeface="Times New Roman" pitchFamily="18" charset="0"/>
            </a:endParaRPr>
          </a:p>
          <a:p>
            <a:pPr lvl="0"/>
            <a:r>
              <a:rPr b="1" dirty="0" sz="3400" lang="en-IN">
                <a:latin typeface="Times New Roman" pitchFamily="18" charset="0"/>
                <a:cs typeface="Times New Roman" pitchFamily="18" charset="0"/>
              </a:rPr>
              <a:t>Mixed Sentiment</a:t>
            </a:r>
            <a:r>
              <a:rPr dirty="0" sz="3400" lang="en-IN">
                <a:latin typeface="Times New Roman" pitchFamily="18" charset="0"/>
                <a:cs typeface="Times New Roman" pitchFamily="18" charset="0"/>
              </a:rPr>
              <a:t>:</a:t>
            </a:r>
          </a:p>
          <a:p>
            <a:pPr lvl="1">
              <a:buFont typeface="Arial" pitchFamily="34" charset="0"/>
              <a:buChar char="•"/>
            </a:pPr>
            <a:r>
              <a:rPr dirty="0" sz="2900" lang="en-IN">
                <a:solidFill>
                  <a:schemeClr val="bg1"/>
                </a:solidFill>
                <a:latin typeface="Times New Roman" pitchFamily="18" charset="0"/>
                <a:cs typeface="Times New Roman" pitchFamily="18" charset="0"/>
              </a:rPr>
              <a:t>Mixed sentiment refers to cases where both positive and negative sentiments are expressed within the same piece of text.</a:t>
            </a:r>
          </a:p>
          <a:p>
            <a:pPr lvl="1">
              <a:buFont typeface="Arial" pitchFamily="34" charset="0"/>
              <a:buChar char="•"/>
            </a:pPr>
            <a:r>
              <a:rPr dirty="0" sz="2900" lang="en-IN">
                <a:solidFill>
                  <a:schemeClr val="bg1"/>
                </a:solidFill>
                <a:latin typeface="Times New Roman" pitchFamily="18" charset="0"/>
                <a:cs typeface="Times New Roman" pitchFamily="18" charset="0"/>
              </a:rPr>
              <a:t>It is essential to recognize mixed sentiment to capture nuanced feedback accurately.</a:t>
            </a:r>
          </a:p>
          <a:p>
            <a:pPr lvl="1">
              <a:buFont typeface="Arial" pitchFamily="34" charset="0"/>
              <a:buChar char="•"/>
            </a:pPr>
            <a:r>
              <a:rPr dirty="0" sz="2900" lang="en-IN">
                <a:solidFill>
                  <a:schemeClr val="bg1"/>
                </a:solidFill>
                <a:latin typeface="Times New Roman" pitchFamily="18" charset="0"/>
                <a:cs typeface="Times New Roman" pitchFamily="18" charset="0"/>
              </a:rPr>
              <a:t>Identifying mixed sentiment can help identify areas for improvement while acknowledging areas of satisfaction.</a:t>
            </a:r>
          </a:p>
          <a:p>
            <a:endParaRPr dirty="0" sz="18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sp>
        <p:nvSpPr>
          <p:cNvPr id="1048647" name="Title 1"/>
          <p:cNvSpPr>
            <a:spLocks noGrp="1"/>
          </p:cNvSpPr>
          <p:nvPr>
            <p:ph type="title"/>
          </p:nvPr>
        </p:nvSpPr>
        <p:spPr/>
        <p:txBody>
          <a:bodyPr/>
          <a:p>
            <a:r>
              <a:rPr b="1" dirty="0" lang="en-GB" smtClean="0">
                <a:latin typeface="Times New Roman" pitchFamily="18" charset="0"/>
                <a:cs typeface="Times New Roman" pitchFamily="18" charset="0"/>
              </a:rPr>
              <a:t>Conclusion</a:t>
            </a:r>
            <a:endParaRPr b="1" dirty="0" lang="en-IN">
              <a:latin typeface="Times New Roman" pitchFamily="18" charset="0"/>
              <a:cs typeface="Times New Roman" pitchFamily="18" charset="0"/>
            </a:endParaRPr>
          </a:p>
        </p:txBody>
      </p:sp>
      <p:sp>
        <p:nvSpPr>
          <p:cNvPr id="1048648" name="Content Placeholder 2"/>
          <p:cNvSpPr>
            <a:spLocks noGrp="1"/>
          </p:cNvSpPr>
          <p:nvPr>
            <p:ph idx="1"/>
          </p:nvPr>
        </p:nvSpPr>
        <p:spPr>
          <a:xfrm>
            <a:off x="457200" y="1600200"/>
            <a:ext cx="8229600" cy="4997152"/>
          </a:xfrm>
        </p:spPr>
        <p:txBody>
          <a:bodyPr>
            <a:normAutofit/>
          </a:bodyPr>
          <a:p>
            <a:pPr indent="0" marL="0">
              <a:buNone/>
            </a:pPr>
            <a:r>
              <a:rPr dirty="0" sz="1800" lang="en-GB">
                <a:solidFill>
                  <a:schemeClr val="bg1"/>
                </a:solidFill>
              </a:rPr>
              <a:t>Sentiment analysis is a valuable natural language processing (NLP) technique that holds significant importance across various industries and applications. In conclusion, sentiment analysis:</a:t>
            </a:r>
          </a:p>
          <a:p>
            <a:r>
              <a:rPr b="1" dirty="0" sz="1800" lang="en-GB"/>
              <a:t>Provides Customer Insights</a:t>
            </a:r>
            <a:r>
              <a:rPr dirty="0" sz="1800" lang="en-GB"/>
              <a:t>: </a:t>
            </a:r>
            <a:r>
              <a:rPr dirty="0" sz="1800" lang="en-GB">
                <a:solidFill>
                  <a:schemeClr val="bg1"/>
                </a:solidFill>
              </a:rPr>
              <a:t>It allows businesses to gain a deep understanding of customer opinions, emotions, and sentiments expressed in text data, including reviews, social media posts, and customer feedback. This insight is instrumental in improving products and services, enhancing customer experiences, and making data-driven decisions</a:t>
            </a:r>
            <a:r>
              <a:rPr dirty="0" sz="1800" lang="en-GB"/>
              <a:t>.</a:t>
            </a:r>
          </a:p>
          <a:p>
            <a:r>
              <a:rPr b="1" dirty="0" sz="1800" lang="en-GB"/>
              <a:t>Enhances Marketing Strategies</a:t>
            </a:r>
            <a:r>
              <a:rPr dirty="0" sz="1800" lang="en-GB"/>
              <a:t>: </a:t>
            </a:r>
            <a:r>
              <a:rPr dirty="0" sz="1800" lang="en-GB">
                <a:solidFill>
                  <a:schemeClr val="bg1"/>
                </a:solidFill>
              </a:rPr>
              <a:t>Sentiment analysis helps marketers gauge the effectiveness of their campaigns, monitor brand perception, and identify trends in customer sentiment. By </a:t>
            </a:r>
            <a:r>
              <a:rPr dirty="0" sz="1800" lang="en-GB" err="1">
                <a:solidFill>
                  <a:schemeClr val="bg1"/>
                </a:solidFill>
              </a:rPr>
              <a:t>analyzing</a:t>
            </a:r>
            <a:r>
              <a:rPr dirty="0" sz="1800" lang="en-GB">
                <a:solidFill>
                  <a:schemeClr val="bg1"/>
                </a:solidFill>
              </a:rPr>
              <a:t> sentiment trends over time, marketers can fine-tune their strategies and tailor their messaging to resonate with their target audience.</a:t>
            </a:r>
          </a:p>
          <a:p>
            <a:endParaRPr dirty="0" sz="1800" lang="en-IN">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611560" y="404664"/>
            <a:ext cx="8229600" cy="1143000"/>
          </a:xfrm>
        </p:spPr>
        <p:txBody>
          <a:bodyPr/>
          <a:p>
            <a:r>
              <a:rPr b="1" dirty="0" lang="en-US" smtClean="0">
                <a:latin typeface="Times New Roman" pitchFamily="18" charset="0"/>
                <a:cs typeface="Times New Roman" pitchFamily="18" charset="0"/>
              </a:rPr>
              <a:t>TEAM MEMBERS</a:t>
            </a:r>
            <a:endParaRPr b="1" dirty="0" lang="en-US">
              <a:latin typeface="Times New Roman" pitchFamily="18" charset="0"/>
              <a:cs typeface="Times New Roman" pitchFamily="18" charset="0"/>
            </a:endParaRPr>
          </a:p>
        </p:txBody>
      </p:sp>
      <p:sp>
        <p:nvSpPr>
          <p:cNvPr id="1048587" name="Content Placeholder 2"/>
          <p:cNvSpPr>
            <a:spLocks noGrp="1"/>
          </p:cNvSpPr>
          <p:nvPr>
            <p:ph idx="1"/>
          </p:nvPr>
        </p:nvSpPr>
        <p:spPr>
          <a:xfrm>
            <a:off x="3059832" y="1484784"/>
            <a:ext cx="3240360" cy="4525963"/>
          </a:xfrm>
        </p:spPr>
        <p:txBody>
          <a:bodyPr>
            <a:normAutofit/>
          </a:bodyPr>
          <a:p>
            <a:pPr indent="0" marL="0">
              <a:buNone/>
            </a:pPr>
            <a:r>
              <a:rPr dirty="0" sz="2800" lang="en-US" smtClean="0">
                <a:solidFill>
                  <a:schemeClr val="bg1"/>
                </a:solidFill>
                <a:latin typeface="Times New Roman" pitchFamily="18" charset="0"/>
                <a:cs typeface="Times New Roman" pitchFamily="18" charset="0"/>
              </a:rPr>
              <a:t>1</a:t>
            </a:r>
            <a:r>
              <a:rPr dirty="0" sz="2800" lang="en-US" smtClean="0">
                <a:solidFill>
                  <a:schemeClr val="bg1"/>
                </a:solidFill>
                <a:latin typeface="Times New Roman" pitchFamily="18" charset="0"/>
                <a:cs typeface="Times New Roman" pitchFamily="18" charset="0"/>
              </a:rPr>
              <a:t>.</a:t>
            </a:r>
            <a:r>
              <a:rPr dirty="0" sz="2800" lang="en-US" smtClean="0">
                <a:solidFill>
                  <a:schemeClr val="bg1"/>
                </a:solidFill>
                <a:latin typeface="Times New Roman" pitchFamily="18" charset="0"/>
                <a:cs typeface="Times New Roman" pitchFamily="18" charset="0"/>
              </a:rPr>
              <a:t> </a:t>
            </a:r>
            <a:r>
              <a:rPr dirty="0" sz="2800" lang="en-US" smtClean="0">
                <a:solidFill>
                  <a:schemeClr val="bg1"/>
                </a:solidFill>
                <a:latin typeface="Times New Roman" pitchFamily="18" charset="0"/>
                <a:cs typeface="Times New Roman" pitchFamily="18" charset="0"/>
              </a:rPr>
              <a:t>M</a:t>
            </a:r>
            <a:r>
              <a:rPr dirty="0" sz="2800" lang="en-US" smtClean="0">
                <a:solidFill>
                  <a:schemeClr val="bg1"/>
                </a:solidFill>
                <a:latin typeface="Times New Roman" pitchFamily="18" charset="0"/>
                <a:cs typeface="Times New Roman" pitchFamily="18" charset="0"/>
              </a:rPr>
              <a:t>e</a:t>
            </a:r>
            <a:r>
              <a:rPr dirty="0" sz="2800" lang="en-US" smtClean="0">
                <a:solidFill>
                  <a:schemeClr val="bg1"/>
                </a:solidFill>
                <a:latin typeface="Times New Roman" pitchFamily="18" charset="0"/>
                <a:cs typeface="Times New Roman" pitchFamily="18" charset="0"/>
              </a:rPr>
              <a:t>h</a:t>
            </a:r>
            <a:r>
              <a:rPr dirty="0" sz="2800" lang="en-US" smtClean="0">
                <a:solidFill>
                  <a:schemeClr val="bg1"/>
                </a:solidFill>
                <a:latin typeface="Times New Roman" pitchFamily="18" charset="0"/>
                <a:cs typeface="Times New Roman" pitchFamily="18" charset="0"/>
              </a:rPr>
              <a:t>a</a:t>
            </a:r>
            <a:r>
              <a:rPr dirty="0" sz="2800" lang="en-US" smtClean="0">
                <a:solidFill>
                  <a:schemeClr val="bg1"/>
                </a:solidFill>
                <a:latin typeface="Times New Roman" pitchFamily="18" charset="0"/>
                <a:cs typeface="Times New Roman" pitchFamily="18" charset="0"/>
              </a:rPr>
              <a:t>n</a:t>
            </a:r>
            <a:r>
              <a:rPr dirty="0" sz="2800" lang="en-US" smtClean="0">
                <a:solidFill>
                  <a:schemeClr val="bg1"/>
                </a:solidFill>
                <a:latin typeface="Times New Roman" pitchFamily="18" charset="0"/>
                <a:cs typeface="Times New Roman" pitchFamily="18" charset="0"/>
              </a:rPr>
              <a:t>d</a:t>
            </a:r>
            <a:r>
              <a:rPr dirty="0" sz="2800" lang="en-US" smtClean="0">
                <a:solidFill>
                  <a:schemeClr val="bg1"/>
                </a:solidFill>
                <a:latin typeface="Times New Roman" pitchFamily="18" charset="0"/>
                <a:cs typeface="Times New Roman" pitchFamily="18" charset="0"/>
              </a:rPr>
              <a:t>h</a:t>
            </a:r>
            <a:r>
              <a:rPr dirty="0" sz="2800" lang="en-US" smtClean="0">
                <a:solidFill>
                  <a:schemeClr val="bg1"/>
                </a:solidFill>
                <a:latin typeface="Times New Roman" pitchFamily="18" charset="0"/>
                <a:cs typeface="Times New Roman" pitchFamily="18" charset="0"/>
              </a:rPr>
              <a:t>a</a:t>
            </a:r>
            <a:r>
              <a:rPr dirty="0" sz="2800" lang="en-US" smtClean="0">
                <a:solidFill>
                  <a:schemeClr val="bg1"/>
                </a:solidFill>
                <a:latin typeface="Times New Roman" pitchFamily="18" charset="0"/>
                <a:cs typeface="Times New Roman" pitchFamily="18" charset="0"/>
              </a:rPr>
              <a:t>n</a:t>
            </a:r>
            <a:r>
              <a:rPr dirty="0" sz="2800" lang="en-US" smtClean="0">
                <a:solidFill>
                  <a:schemeClr val="bg1"/>
                </a:solidFill>
                <a:latin typeface="Times New Roman" pitchFamily="18" charset="0"/>
                <a:cs typeface="Times New Roman" pitchFamily="18" charset="0"/>
              </a:rPr>
              <a:t> </a:t>
            </a:r>
            <a:r>
              <a:rPr dirty="0" sz="2800" lang="en-US" smtClean="0">
                <a:solidFill>
                  <a:schemeClr val="bg1"/>
                </a:solidFill>
                <a:latin typeface="Times New Roman" pitchFamily="18" charset="0"/>
                <a:cs typeface="Times New Roman" pitchFamily="18" charset="0"/>
              </a:rPr>
              <a:t>G</a:t>
            </a:r>
            <a:r>
              <a:rPr dirty="0" sz="2800" lang="en-US" smtClean="0">
                <a:solidFill>
                  <a:schemeClr val="bg1"/>
                </a:solidFill>
                <a:latin typeface="Times New Roman" pitchFamily="18" charset="0"/>
                <a:cs typeface="Times New Roman" pitchFamily="18" charset="0"/>
              </a:rPr>
              <a:t>H</a:t>
            </a:r>
            <a:endParaRPr altLang="en-US" lang="zh-CN"/>
          </a:p>
          <a:p>
            <a:pPr indent="0" marL="0">
              <a:buNone/>
            </a:pPr>
            <a:r>
              <a:rPr altLang="en-US" dirty="0" sz="2800" lang="en-US" smtClean="0">
                <a:solidFill>
                  <a:schemeClr val="bg1"/>
                </a:solidFill>
                <a:latin typeface="Times New Roman" pitchFamily="18" charset="0"/>
                <a:cs typeface="Times New Roman" pitchFamily="18" charset="0"/>
              </a:rPr>
              <a:t>2</a:t>
            </a:r>
            <a:r>
              <a:rPr altLang="en-US" dirty="0" sz="2800" lang="en-US" smtClean="0">
                <a:solidFill>
                  <a:schemeClr val="bg1"/>
                </a:solidFill>
                <a:latin typeface="Times New Roman" pitchFamily="18" charset="0"/>
                <a:cs typeface="Times New Roman" pitchFamily="18" charset="0"/>
              </a:rPr>
              <a:t>.</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J</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g</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d</a:t>
            </a:r>
            <a:r>
              <a:rPr altLang="en-US" dirty="0" sz="2800" lang="en-US" smtClean="0">
                <a:solidFill>
                  <a:schemeClr val="bg1"/>
                </a:solidFill>
                <a:latin typeface="Times New Roman" pitchFamily="18" charset="0"/>
                <a:cs typeface="Times New Roman" pitchFamily="18" charset="0"/>
              </a:rPr>
              <a:t>e</a:t>
            </a:r>
            <a:r>
              <a:rPr altLang="en-US" dirty="0" sz="2800" lang="en-US" smtClean="0">
                <a:solidFill>
                  <a:schemeClr val="bg1"/>
                </a:solidFill>
                <a:latin typeface="Times New Roman" pitchFamily="18" charset="0"/>
                <a:cs typeface="Times New Roman" pitchFamily="18" charset="0"/>
              </a:rPr>
              <a:t>e</a:t>
            </a:r>
            <a:r>
              <a:rPr altLang="en-US" dirty="0" sz="2800" lang="en-US" smtClean="0">
                <a:solidFill>
                  <a:schemeClr val="bg1"/>
                </a:solidFill>
                <a:latin typeface="Times New Roman" pitchFamily="18" charset="0"/>
                <a:cs typeface="Times New Roman" pitchFamily="18" charset="0"/>
              </a:rPr>
              <a:t>s</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n</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M</a:t>
            </a:r>
            <a:endParaRPr altLang="en-US" lang="zh-CN"/>
          </a:p>
          <a:p>
            <a:pPr indent="0" marL="0">
              <a:buNone/>
            </a:pPr>
            <a:r>
              <a:rPr altLang="en-US" dirty="0" sz="2800" lang="en-US" smtClean="0">
                <a:solidFill>
                  <a:schemeClr val="bg1"/>
                </a:solidFill>
                <a:latin typeface="Times New Roman" pitchFamily="18" charset="0"/>
                <a:cs typeface="Times New Roman" pitchFamily="18" charset="0"/>
              </a:rPr>
              <a:t>3</a:t>
            </a:r>
            <a:r>
              <a:rPr altLang="en-US" dirty="0" sz="2800" lang="en-US" smtClean="0">
                <a:solidFill>
                  <a:schemeClr val="bg1"/>
                </a:solidFill>
                <a:latin typeface="Times New Roman" pitchFamily="18" charset="0"/>
                <a:cs typeface="Times New Roman" pitchFamily="18" charset="0"/>
              </a:rPr>
              <a:t>.</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H</a:t>
            </a:r>
            <a:r>
              <a:rPr altLang="en-US" dirty="0" sz="2800" lang="en-US" smtClean="0">
                <a:solidFill>
                  <a:schemeClr val="bg1"/>
                </a:solidFill>
                <a:latin typeface="Times New Roman" pitchFamily="18" charset="0"/>
                <a:cs typeface="Times New Roman" pitchFamily="18" charset="0"/>
              </a:rPr>
              <a:t>r</a:t>
            </a:r>
            <a:r>
              <a:rPr altLang="en-US" dirty="0" sz="2800" lang="en-US" smtClean="0">
                <a:solidFill>
                  <a:schemeClr val="bg1"/>
                </a:solidFill>
                <a:latin typeface="Times New Roman" pitchFamily="18" charset="0"/>
                <a:cs typeface="Times New Roman" pitchFamily="18" charset="0"/>
              </a:rPr>
              <a:t>i</a:t>
            </a:r>
            <a:r>
              <a:rPr altLang="en-US" dirty="0" sz="2800" lang="en-US" smtClean="0">
                <a:solidFill>
                  <a:schemeClr val="bg1"/>
                </a:solidFill>
                <a:latin typeface="Times New Roman" pitchFamily="18" charset="0"/>
                <a:cs typeface="Times New Roman" pitchFamily="18" charset="0"/>
              </a:rPr>
              <a:t>d</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i</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J</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i</a:t>
            </a:r>
            <a:r>
              <a:rPr altLang="en-US" dirty="0" sz="2800" lang="en-US" smtClean="0">
                <a:solidFill>
                  <a:schemeClr val="bg1"/>
                </a:solidFill>
                <a:latin typeface="Times New Roman" pitchFamily="18" charset="0"/>
                <a:cs typeface="Times New Roman" pitchFamily="18" charset="0"/>
              </a:rPr>
              <a:t>n</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D</a:t>
            </a:r>
            <a:endParaRPr altLang="en-US" lang="zh-CN"/>
          </a:p>
          <a:p>
            <a:pPr indent="0" marL="0">
              <a:buNone/>
            </a:pPr>
            <a:r>
              <a:rPr altLang="en-US" dirty="0" sz="2800" lang="en-US" smtClean="0">
                <a:solidFill>
                  <a:schemeClr val="bg1"/>
                </a:solidFill>
                <a:latin typeface="Times New Roman" pitchFamily="18" charset="0"/>
                <a:cs typeface="Times New Roman" pitchFamily="18" charset="0"/>
              </a:rPr>
              <a:t>4</a:t>
            </a:r>
            <a:r>
              <a:rPr altLang="en-US" dirty="0" sz="2800" lang="en-US" smtClean="0">
                <a:solidFill>
                  <a:schemeClr val="bg1"/>
                </a:solidFill>
                <a:latin typeface="Times New Roman" pitchFamily="18" charset="0"/>
                <a:cs typeface="Times New Roman" pitchFamily="18" charset="0"/>
              </a:rPr>
              <a:t>.</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G</a:t>
            </a:r>
            <a:r>
              <a:rPr altLang="en-US" dirty="0" sz="2800" lang="en-US" smtClean="0">
                <a:solidFill>
                  <a:schemeClr val="bg1"/>
                </a:solidFill>
                <a:latin typeface="Times New Roman" pitchFamily="18" charset="0"/>
                <a:cs typeface="Times New Roman" pitchFamily="18" charset="0"/>
              </a:rPr>
              <a:t>u</a:t>
            </a:r>
            <a:r>
              <a:rPr altLang="en-US" dirty="0" sz="2800" lang="en-US" smtClean="0">
                <a:solidFill>
                  <a:schemeClr val="bg1"/>
                </a:solidFill>
                <a:latin typeface="Times New Roman" pitchFamily="18" charset="0"/>
                <a:cs typeface="Times New Roman" pitchFamily="18" charset="0"/>
              </a:rPr>
              <a:t>n</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s</a:t>
            </a:r>
            <a:r>
              <a:rPr altLang="en-US" dirty="0" sz="2800" lang="en-US" smtClean="0">
                <a:solidFill>
                  <a:schemeClr val="bg1"/>
                </a:solidFill>
                <a:latin typeface="Times New Roman" pitchFamily="18" charset="0"/>
                <a:cs typeface="Times New Roman" pitchFamily="18" charset="0"/>
              </a:rPr>
              <a:t>e</a:t>
            </a:r>
            <a:r>
              <a:rPr altLang="en-US" dirty="0" sz="2800" lang="en-US" smtClean="0">
                <a:solidFill>
                  <a:schemeClr val="bg1"/>
                </a:solidFill>
                <a:latin typeface="Times New Roman" pitchFamily="18" charset="0"/>
                <a:cs typeface="Times New Roman" pitchFamily="18" charset="0"/>
              </a:rPr>
              <a:t>k</a:t>
            </a:r>
            <a:r>
              <a:rPr altLang="en-US" dirty="0" sz="2800" lang="en-US" smtClean="0">
                <a:solidFill>
                  <a:schemeClr val="bg1"/>
                </a:solidFill>
                <a:latin typeface="Times New Roman" pitchFamily="18" charset="0"/>
                <a:cs typeface="Times New Roman" pitchFamily="18" charset="0"/>
              </a:rPr>
              <a:t>a</a:t>
            </a:r>
            <a:r>
              <a:rPr altLang="en-US" dirty="0" sz="2800" lang="en-US" smtClean="0">
                <a:solidFill>
                  <a:schemeClr val="bg1"/>
                </a:solidFill>
                <a:latin typeface="Times New Roman" pitchFamily="18" charset="0"/>
                <a:cs typeface="Times New Roman" pitchFamily="18" charset="0"/>
              </a:rPr>
              <a:t>r</a:t>
            </a:r>
            <a:r>
              <a:rPr altLang="en-US" dirty="0" sz="2800" lang="en-US" smtClean="0">
                <a:solidFill>
                  <a:schemeClr val="bg1"/>
                </a:solidFill>
                <a:latin typeface="Times New Roman" pitchFamily="18" charset="0"/>
                <a:cs typeface="Times New Roman" pitchFamily="18" charset="0"/>
              </a:rPr>
              <a:t> </a:t>
            </a:r>
            <a:r>
              <a:rPr altLang="en-US" dirty="0" sz="2800" lang="en-US" smtClean="0">
                <a:solidFill>
                  <a:schemeClr val="bg1"/>
                </a:solidFill>
                <a:latin typeface="Times New Roman" pitchFamily="18" charset="0"/>
                <a:cs typeface="Times New Roman" pitchFamily="18" charset="0"/>
              </a:rPr>
              <a:t>D</a:t>
            </a:r>
            <a:endParaRPr altLang="en-US" lang="zh-CN"/>
          </a:p>
          <a:p>
            <a:pPr indent="0" marL="0">
              <a:buNone/>
            </a:pPr>
            <a:endParaRPr altLang="en-US" lang="zh-CN"/>
          </a:p>
        </p:txBody>
      </p:sp>
      <p:sp>
        <p:nvSpPr>
          <p:cNvPr id="1048588" name="Rectangle 1"/>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589" name="Rectangle 3"/>
          <p:cNvSpPr/>
          <p:nvPr/>
        </p:nvSpPr>
        <p:spPr>
          <a:xfrm>
            <a:off x="251520" y="260648"/>
            <a:ext cx="8748464" cy="2062103"/>
          </a:xfrm>
          <a:prstGeom prst="rect"/>
        </p:spPr>
        <p:txBody>
          <a:bodyPr wrap="square">
            <a:spAutoFit/>
          </a:bodyPr>
          <a:p>
            <a:r>
              <a:rPr b="1" dirty="0" sz="2800" lang="en-US" smtClean="0">
                <a:latin typeface="Times New Roman" pitchFamily="18" charset="0"/>
                <a:cs typeface="Times New Roman" pitchFamily="18" charset="0"/>
              </a:rPr>
              <a:t>Introduction to Sentiment Analysis </a:t>
            </a:r>
          </a:p>
          <a:p>
            <a:r>
              <a:rPr dirty="0" sz="2000" lang="en-US" smtClean="0">
                <a:solidFill>
                  <a:schemeClr val="bg1"/>
                </a:solidFill>
                <a:latin typeface="Times New Roman" pitchFamily="18" charset="0"/>
                <a:cs typeface="Times New Roman" pitchFamily="18" charset="0"/>
              </a:rPr>
              <a:t>Sentiment analysis is the process of using natural language processing, text analysis, and computational linguistics to identify and extract subjective information from text data. This information can be used to determine the overall sentiment of a particular piece of content, such as a social media post or customer review.</a:t>
            </a:r>
            <a:endParaRPr dirty="0" sz="2000" lang="en-US">
              <a:solidFill>
                <a:schemeClr val="bg1"/>
              </a:solidFill>
              <a:latin typeface="Times New Roman" pitchFamily="18" charset="0"/>
              <a:cs typeface="Times New Roman" pitchFamily="18" charset="0"/>
            </a:endParaRPr>
          </a:p>
        </p:txBody>
      </p:sp>
      <p:sp>
        <p:nvSpPr>
          <p:cNvPr id="1048590" name="Rectangle 4"/>
          <p:cNvSpPr/>
          <p:nvPr/>
        </p:nvSpPr>
        <p:spPr>
          <a:xfrm>
            <a:off x="251520" y="2852936"/>
            <a:ext cx="5400600" cy="3622040"/>
          </a:xfrm>
          <a:prstGeom prst="rect"/>
        </p:spPr>
        <p:txBody>
          <a:bodyPr wrap="square">
            <a:spAutoFit/>
          </a:bodyPr>
          <a:p>
            <a:r>
              <a:rPr b="1" dirty="0" sz="2800" lang="en-US" smtClean="0">
                <a:latin typeface="Times New Roman" pitchFamily="18" charset="0"/>
                <a:cs typeface="Times New Roman" pitchFamily="18" charset="0"/>
              </a:rPr>
              <a:t>Why Use AI for Sentiment Analysis in Marketing?</a:t>
            </a:r>
          </a:p>
          <a:p>
            <a:r>
              <a:rPr dirty="0" lang="en-US" smtClean="0">
                <a:solidFill>
                  <a:schemeClr val="bg1"/>
                </a:solidFill>
                <a:latin typeface="Times New Roman" pitchFamily="18" charset="0"/>
                <a:cs typeface="Times New Roman" pitchFamily="18" charset="0"/>
              </a:rPr>
              <a:t>AI-powered sentiment analysis allows marketers to quickly and accurately analyze large amounts of customer feedback, including social media posts, online reviews, and customer service interactions. This information can help companies gain valuable insights into customer preferences, pain points, and overall satisfaction levels, which can inform product development, marketing campaigns, and customer service strategies.</a:t>
            </a:r>
            <a:endParaRPr dirty="0" lang="en-US">
              <a:solidFill>
                <a:schemeClr val="bg1"/>
              </a:solidFill>
              <a:latin typeface="Times New Roman" pitchFamily="18" charset="0"/>
              <a:cs typeface="Times New Roman" pitchFamily="18" charset="0"/>
            </a:endParaRPr>
          </a:p>
        </p:txBody>
      </p:sp>
      <p:sp>
        <p:nvSpPr>
          <p:cNvPr id="1048591" name="Rectangle 1"/>
          <p:cNvSpPr>
            <a:spLocks noChangeArrowheads="1"/>
          </p:cNvSpPr>
          <p:nvPr/>
        </p:nvSpPr>
        <p:spPr bwMode="auto">
          <a:xfrm>
            <a:off x="0" y="-179070"/>
            <a:ext cx="182880" cy="358140"/>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pic>
        <p:nvPicPr>
          <p:cNvPr id="2097152" name="Picture 2"/>
          <p:cNvPicPr>
            <a:picLocks noChangeAspect="1" noChangeArrowheads="1"/>
          </p:cNvPicPr>
          <p:nvPr/>
        </p:nvPicPr>
        <p:blipFill>
          <a:blip xmlns:r="http://schemas.openxmlformats.org/officeDocument/2006/relationships" r:embed="rId1" cstate="print"/>
          <a:srcRect/>
          <a:stretch>
            <a:fillRect/>
          </a:stretch>
        </p:blipFill>
        <p:spPr bwMode="auto">
          <a:xfrm>
            <a:off x="5724128" y="3501008"/>
            <a:ext cx="3275856" cy="2520280"/>
          </a:xfrm>
          <a:prstGeom prst="rect"/>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5" name="Title 1"/>
          <p:cNvSpPr>
            <a:spLocks noGrp="1"/>
          </p:cNvSpPr>
          <p:nvPr>
            <p:ph type="title"/>
          </p:nvPr>
        </p:nvSpPr>
        <p:spPr/>
        <p:txBody>
          <a:bodyPr>
            <a:normAutofit/>
          </a:bodyPr>
          <a:p>
            <a:r>
              <a:rPr b="1" dirty="0" sz="2800" lang="en-US" smtClean="0">
                <a:latin typeface="Times New Roman" pitchFamily="18" charset="0"/>
                <a:cs typeface="Times New Roman" pitchFamily="18" charset="0"/>
              </a:rPr>
              <a:t>Why Use AI for Sentiment Analysis in Marketing?</a:t>
            </a:r>
            <a:endParaRPr b="1" dirty="0" sz="2800" lang="en-US">
              <a:latin typeface="Times New Roman" pitchFamily="18" charset="0"/>
              <a:cs typeface="Times New Roman" pitchFamily="18" charset="0"/>
            </a:endParaRPr>
          </a:p>
        </p:txBody>
      </p:sp>
      <p:sp>
        <p:nvSpPr>
          <p:cNvPr id="1048606" name="Rectangle 3"/>
          <p:cNvSpPr/>
          <p:nvPr/>
        </p:nvSpPr>
        <p:spPr>
          <a:xfrm>
            <a:off x="755576" y="1556792"/>
            <a:ext cx="7776864" cy="3406140"/>
          </a:xfrm>
          <a:prstGeom prst="rect"/>
        </p:spPr>
        <p:txBody>
          <a:bodyPr wrap="square">
            <a:spAutoFit/>
          </a:bodyPr>
          <a:p>
            <a:r>
              <a:rPr b="1" dirty="0" sz="2000" lang="en-US" smtClean="0">
                <a:latin typeface="Times New Roman" pitchFamily="18" charset="0"/>
                <a:cs typeface="Times New Roman" pitchFamily="18" charset="0"/>
              </a:rPr>
              <a:t>Efficiency and Accuracy:</a:t>
            </a:r>
          </a:p>
          <a:p>
            <a:r>
              <a:rPr dirty="0" lang="en-US" smtClean="0">
                <a:solidFill>
                  <a:schemeClr val="bg1"/>
                </a:solidFill>
                <a:latin typeface="Times New Roman" pitchFamily="18" charset="0"/>
                <a:cs typeface="Times New Roman" pitchFamily="18" charset="0"/>
              </a:rPr>
              <a:t>AI-powered sentiment analysis can analyze large amounts of data in a shorter amount of time and with higher accuracy compared to human analysis.</a:t>
            </a:r>
          </a:p>
          <a:p>
            <a:r>
              <a:rPr b="1" dirty="0" sz="2000" lang="en-US" smtClean="0">
                <a:latin typeface="Times New Roman" pitchFamily="18" charset="0"/>
                <a:cs typeface="Times New Roman" pitchFamily="18" charset="0"/>
              </a:rPr>
              <a:t>Real-Time Monitoring:</a:t>
            </a:r>
          </a:p>
          <a:p>
            <a:r>
              <a:rPr dirty="0" lang="en-US" smtClean="0">
                <a:solidFill>
                  <a:schemeClr val="bg1"/>
                </a:solidFill>
                <a:latin typeface="Times New Roman" pitchFamily="18" charset="0"/>
                <a:cs typeface="Times New Roman" pitchFamily="18" charset="0"/>
              </a:rPr>
              <a:t>AI-powered sentiment analysis can monitor social media and other online platforms in real-time, allowing companies to respond quickly to negative sentiment and address customer concerns.</a:t>
            </a:r>
          </a:p>
          <a:p>
            <a:r>
              <a:rPr b="1" dirty="0" sz="2000" lang="en-US" smtClean="0">
                <a:latin typeface="Times New Roman" pitchFamily="18" charset="0"/>
                <a:cs typeface="Times New Roman" pitchFamily="18" charset="0"/>
              </a:rPr>
              <a:t>Insights and Actionable Data:</a:t>
            </a:r>
          </a:p>
          <a:p>
            <a:r>
              <a:rPr dirty="0" lang="en-US" smtClean="0">
                <a:solidFill>
                  <a:schemeClr val="bg1"/>
                </a:solidFill>
                <a:latin typeface="Times New Roman" pitchFamily="18" charset="0"/>
                <a:cs typeface="Times New Roman" pitchFamily="18" charset="0"/>
              </a:rPr>
              <a:t>AI-powered sentiment analysis can provide valuable insights and actionable data for businesses to make informed decisions about their marketing strategies.</a:t>
            </a:r>
            <a:endParaRPr dirty="0" lang="en-US">
              <a:solidFill>
                <a:schemeClr val="bg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07" name="Title 1"/>
          <p:cNvSpPr>
            <a:spLocks noGrp="1"/>
          </p:cNvSpPr>
          <p:nvPr>
            <p:ph type="title"/>
          </p:nvPr>
        </p:nvSpPr>
        <p:spPr/>
        <p:txBody>
          <a:bodyPr/>
          <a:p>
            <a:r>
              <a:rPr dirty="0" lang="en-US" smtClean="0">
                <a:latin typeface="Times New Roman" pitchFamily="18" charset="0"/>
                <a:cs typeface="Times New Roman" pitchFamily="18" charset="0"/>
              </a:rPr>
              <a:t>How Sentiment Analysis Works?</a:t>
            </a:r>
            <a:endParaRPr dirty="0" lang="en-US">
              <a:latin typeface="Times New Roman" pitchFamily="18" charset="0"/>
              <a:cs typeface="Times New Roman" pitchFamily="18" charset="0"/>
            </a:endParaRPr>
          </a:p>
        </p:txBody>
      </p:sp>
      <p:sp>
        <p:nvSpPr>
          <p:cNvPr id="1048608" name="Rectangle 4"/>
          <p:cNvSpPr/>
          <p:nvPr/>
        </p:nvSpPr>
        <p:spPr>
          <a:xfrm>
            <a:off x="539552" y="1484784"/>
            <a:ext cx="8208912" cy="1424939"/>
          </a:xfrm>
          <a:prstGeom prst="rect"/>
        </p:spPr>
        <p:txBody>
          <a:bodyPr wrap="square">
            <a:spAutoFit/>
          </a:bodyPr>
          <a:p>
            <a:r>
              <a:rPr dirty="0" lang="en-US" smtClean="0">
                <a:solidFill>
                  <a:schemeClr val="bg1"/>
                </a:solidFill>
                <a:latin typeface="Times New Roman" pitchFamily="18" charset="0"/>
                <a:cs typeface="Times New Roman" pitchFamily="18" charset="0"/>
              </a:rPr>
              <a:t>Sentiment analysis, also known as opinion mining, is the process of using natural language processing (NLP) and machine learning techniques to identify and extract subjective information from text data. The goal of sentiment analysis is to determine the emotional tone behind a piece of writing, whether it is positive, negative, or neutral.</a:t>
            </a:r>
            <a:endParaRPr dirty="0" lang="en-US">
              <a:solidFill>
                <a:schemeClr val="bg1"/>
              </a:solidFill>
              <a:latin typeface="Times New Roman" pitchFamily="18" charset="0"/>
              <a:cs typeface="Times New Roman" pitchFamily="18" charset="0"/>
            </a:endParaRPr>
          </a:p>
        </p:txBody>
      </p:sp>
      <p:sp>
        <p:nvSpPr>
          <p:cNvPr id="1048609" name="Rectangle 5"/>
          <p:cNvSpPr/>
          <p:nvPr/>
        </p:nvSpPr>
        <p:spPr>
          <a:xfrm>
            <a:off x="611560" y="2852936"/>
            <a:ext cx="6480720" cy="701039"/>
          </a:xfrm>
          <a:prstGeom prst="rect"/>
        </p:spPr>
        <p:txBody>
          <a:bodyPr wrap="square">
            <a:spAutoFit/>
          </a:bodyPr>
          <a:p>
            <a:r>
              <a:rPr b="1" dirty="0" sz="2000" lang="en-US" smtClean="0">
                <a:latin typeface="Times New Roman" pitchFamily="18" charset="0"/>
                <a:cs typeface="Times New Roman" pitchFamily="18" charset="0"/>
              </a:rPr>
              <a:t>The process of sentiment analysis involves several steps:</a:t>
            </a:r>
            <a:endParaRPr b="1" dirty="0" sz="2000" lang="en-US">
              <a:latin typeface="Times New Roman" pitchFamily="18" charset="0"/>
              <a:cs typeface="Times New Roman" pitchFamily="18" charset="0"/>
            </a:endParaRPr>
          </a:p>
        </p:txBody>
      </p:sp>
      <p:sp>
        <p:nvSpPr>
          <p:cNvPr id="1048610" name="Rectangle 9"/>
          <p:cNvSpPr/>
          <p:nvPr/>
        </p:nvSpPr>
        <p:spPr>
          <a:xfrm>
            <a:off x="971600" y="5445224"/>
            <a:ext cx="2937440" cy="358140"/>
          </a:xfrm>
          <a:prstGeom prst="rect"/>
        </p:spPr>
        <p:txBody>
          <a:bodyPr wrap="none">
            <a:spAutoFit/>
          </a:bodyPr>
          <a:p>
            <a:pPr>
              <a:buFont typeface="Courier New" pitchFamily="49" charset="0"/>
              <a:buChar char="o"/>
            </a:pPr>
            <a:r>
              <a:rPr dirty="0" lang="en-US" smtClean="0">
                <a:solidFill>
                  <a:schemeClr val="bg1"/>
                </a:solidFill>
                <a:latin typeface="Times New Roman" pitchFamily="18" charset="0"/>
                <a:cs typeface="Times New Roman" pitchFamily="18" charset="0"/>
              </a:rPr>
              <a:t>Sentiment Classification</a:t>
            </a:r>
            <a:endParaRPr dirty="0" lang="en-US">
              <a:solidFill>
                <a:schemeClr val="bg1"/>
              </a:solidFill>
              <a:latin typeface="Times New Roman" pitchFamily="18" charset="0"/>
              <a:cs typeface="Times New Roman" pitchFamily="18" charset="0"/>
            </a:endParaRPr>
          </a:p>
        </p:txBody>
      </p:sp>
      <p:grpSp>
        <p:nvGrpSpPr>
          <p:cNvPr id="34" name="Group 12"/>
          <p:cNvGrpSpPr/>
          <p:nvPr/>
        </p:nvGrpSpPr>
        <p:grpSpPr>
          <a:xfrm>
            <a:off x="827584" y="3428999"/>
            <a:ext cx="2429291" cy="2014325"/>
            <a:chOff x="827584" y="3428997"/>
            <a:chExt cx="2429291" cy="1821556"/>
          </a:xfrm>
        </p:grpSpPr>
        <p:sp>
          <p:nvSpPr>
            <p:cNvPr id="1048611" name="Rectangle 6"/>
            <p:cNvSpPr/>
            <p:nvPr/>
          </p:nvSpPr>
          <p:spPr>
            <a:xfrm>
              <a:off x="827584" y="3428997"/>
              <a:ext cx="1944216" cy="333987"/>
            </a:xfrm>
            <a:prstGeom prst="rect"/>
          </p:spPr>
          <p:txBody>
            <a:bodyPr wrap="square">
              <a:spAutoFit/>
            </a:bodyPr>
            <a:p>
              <a:pPr algn="r">
                <a:buFont typeface="Courier New" pitchFamily="49" charset="0"/>
                <a:buChar char="o"/>
              </a:pPr>
              <a:r>
                <a:rPr dirty="0" lang="en-US" smtClean="0">
                  <a:solidFill>
                    <a:schemeClr val="bg1"/>
                  </a:solidFill>
                  <a:latin typeface="Times New Roman" pitchFamily="18" charset="0"/>
                  <a:cs typeface="Times New Roman" pitchFamily="18" charset="0"/>
                </a:rPr>
                <a:t>Data Collection</a:t>
              </a:r>
              <a:endParaRPr dirty="0" lang="en-US">
                <a:solidFill>
                  <a:schemeClr val="bg1"/>
                </a:solidFill>
                <a:latin typeface="Times New Roman" pitchFamily="18" charset="0"/>
                <a:cs typeface="Times New Roman" pitchFamily="18" charset="0"/>
              </a:endParaRPr>
            </a:p>
          </p:txBody>
        </p:sp>
        <p:sp>
          <p:nvSpPr>
            <p:cNvPr id="1048612" name="Rectangle 7"/>
            <p:cNvSpPr/>
            <p:nvPr/>
          </p:nvSpPr>
          <p:spPr>
            <a:xfrm>
              <a:off x="971600" y="3819699"/>
              <a:ext cx="1982559" cy="323867"/>
            </a:xfrm>
            <a:prstGeom prst="rect"/>
          </p:spPr>
          <p:txBody>
            <a:bodyPr wrap="none">
              <a:spAutoFit/>
            </a:bodyPr>
            <a:p>
              <a:pPr>
                <a:buFont typeface="Courier New" pitchFamily="49" charset="0"/>
                <a:buChar char="o"/>
              </a:pPr>
              <a:r>
                <a:rPr dirty="0" lang="en-US" smtClean="0">
                  <a:solidFill>
                    <a:schemeClr val="bg1"/>
                  </a:solidFill>
                  <a:latin typeface="Times New Roman" pitchFamily="18" charset="0"/>
                  <a:cs typeface="Times New Roman" pitchFamily="18" charset="0"/>
                </a:rPr>
                <a:t>Text Processing</a:t>
              </a:r>
              <a:endParaRPr dirty="0" lang="en-US">
                <a:solidFill>
                  <a:schemeClr val="bg1"/>
                </a:solidFill>
                <a:latin typeface="Times New Roman" pitchFamily="18" charset="0"/>
                <a:cs typeface="Times New Roman" pitchFamily="18" charset="0"/>
              </a:endParaRPr>
            </a:p>
          </p:txBody>
        </p:sp>
        <p:sp>
          <p:nvSpPr>
            <p:cNvPr id="1048613" name="Rectangle 8"/>
            <p:cNvSpPr/>
            <p:nvPr/>
          </p:nvSpPr>
          <p:spPr>
            <a:xfrm>
              <a:off x="971600" y="4210400"/>
              <a:ext cx="2285275" cy="323867"/>
            </a:xfrm>
            <a:prstGeom prst="rect"/>
          </p:spPr>
          <p:txBody>
            <a:bodyPr wrap="none">
              <a:spAutoFit/>
            </a:bodyPr>
            <a:p>
              <a:pPr>
                <a:buFont typeface="Courier New" pitchFamily="49" charset="0"/>
                <a:buChar char="o"/>
              </a:pPr>
              <a:r>
                <a:rPr dirty="0" lang="en-US" smtClean="0">
                  <a:solidFill>
                    <a:schemeClr val="bg1"/>
                  </a:solidFill>
                  <a:latin typeface="Times New Roman" pitchFamily="18" charset="0"/>
                  <a:cs typeface="Times New Roman" pitchFamily="18" charset="0"/>
                </a:rPr>
                <a:t>Feature Extraction</a:t>
              </a:r>
              <a:endParaRPr dirty="0" lang="en-US">
                <a:solidFill>
                  <a:schemeClr val="bg1"/>
                </a:solidFill>
                <a:latin typeface="Times New Roman" pitchFamily="18" charset="0"/>
                <a:cs typeface="Times New Roman" pitchFamily="18" charset="0"/>
              </a:endParaRPr>
            </a:p>
          </p:txBody>
        </p:sp>
        <p:sp>
          <p:nvSpPr>
            <p:cNvPr id="1048614" name="Rectangle 10"/>
            <p:cNvSpPr/>
            <p:nvPr/>
          </p:nvSpPr>
          <p:spPr>
            <a:xfrm>
              <a:off x="971600" y="4535984"/>
              <a:ext cx="2202180" cy="323867"/>
            </a:xfrm>
            <a:prstGeom prst="rect"/>
          </p:spPr>
          <p:txBody>
            <a:bodyPr wrap="none">
              <a:spAutoFit/>
            </a:bodyPr>
            <a:p>
              <a:pPr>
                <a:buFont typeface="Courier New" pitchFamily="49" charset="0"/>
                <a:buChar char="o"/>
              </a:pPr>
              <a:r>
                <a:rPr dirty="0" lang="en-US" smtClean="0">
                  <a:solidFill>
                    <a:schemeClr val="bg1"/>
                  </a:solidFill>
                  <a:latin typeface="Times New Roman" pitchFamily="18" charset="0"/>
                  <a:cs typeface="Times New Roman" pitchFamily="18" charset="0"/>
                </a:rPr>
                <a:t>Machine Learning</a:t>
              </a:r>
              <a:endParaRPr dirty="0" lang="en-US">
                <a:solidFill>
                  <a:schemeClr val="bg1"/>
                </a:solidFill>
                <a:latin typeface="Times New Roman" pitchFamily="18" charset="0"/>
                <a:cs typeface="Times New Roman" pitchFamily="18" charset="0"/>
              </a:endParaRPr>
            </a:p>
          </p:txBody>
        </p:sp>
        <p:sp>
          <p:nvSpPr>
            <p:cNvPr id="1048615" name="Rectangle 11"/>
            <p:cNvSpPr/>
            <p:nvPr/>
          </p:nvSpPr>
          <p:spPr>
            <a:xfrm>
              <a:off x="971600" y="4926686"/>
              <a:ext cx="1987371" cy="323867"/>
            </a:xfrm>
            <a:prstGeom prst="rect"/>
          </p:spPr>
          <p:txBody>
            <a:bodyPr wrap="none">
              <a:spAutoFit/>
            </a:bodyPr>
            <a:p>
              <a:pPr>
                <a:buFont typeface="Courier New" pitchFamily="49" charset="0"/>
                <a:buChar char="o"/>
              </a:pPr>
              <a:r>
                <a:rPr dirty="0" lang="en-US" smtClean="0">
                  <a:solidFill>
                    <a:schemeClr val="bg1"/>
                  </a:solidFill>
                  <a:latin typeface="Times New Roman" pitchFamily="18" charset="0"/>
                  <a:cs typeface="Times New Roman" pitchFamily="18" charset="0"/>
                </a:rPr>
                <a:t>Visualize Result</a:t>
              </a:r>
              <a:endParaRPr dirty="0" lang="en-US">
                <a:solidFill>
                  <a:schemeClr val="bg1"/>
                </a:solidFill>
                <a:latin typeface="Times New Roman" pitchFamily="18" charset="0"/>
                <a:cs typeface="Times New Roman"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22" name="Title 2"/>
          <p:cNvSpPr>
            <a:spLocks noGrp="1"/>
          </p:cNvSpPr>
          <p:nvPr>
            <p:ph type="title"/>
          </p:nvPr>
        </p:nvSpPr>
        <p:spPr>
          <a:xfrm>
            <a:off x="2051720" y="764704"/>
            <a:ext cx="5486400" cy="566738"/>
          </a:xfrm>
        </p:spPr>
        <p:txBody>
          <a:bodyPr>
            <a:normAutofit/>
          </a:bodyPr>
          <a:p>
            <a:pPr algn="ctr"/>
            <a:r>
              <a:rPr dirty="0" sz="2800" lang="en-GB" smtClean="0">
                <a:latin typeface="Times New Roman" pitchFamily="18" charset="0"/>
                <a:cs typeface="Times New Roman" pitchFamily="18" charset="0"/>
              </a:rPr>
              <a:t>Working Of Sentiment Analysis </a:t>
            </a:r>
            <a:endParaRPr dirty="0" sz="2800" lang="en-IN">
              <a:latin typeface="Times New Roman" pitchFamily="18" charset="0"/>
              <a:cs typeface="Times New Roman" pitchFamily="18" charset="0"/>
            </a:endParaRPr>
          </a:p>
        </p:txBody>
      </p:sp>
      <p:sp>
        <p:nvSpPr>
          <p:cNvPr id="1048623" name="Picture Placeholder 3"/>
          <p:cNvSpPr txBox="1"/>
          <p:nvPr/>
        </p:nvSpPr>
        <p:spPr>
          <a:xfrm>
            <a:off x="1763688" y="620688"/>
            <a:ext cx="5486400" cy="4114800"/>
          </a:xfrm>
          <a:prstGeom prst="rect"/>
        </p:spPr>
      </p:sp>
      <p:pic>
        <p:nvPicPr>
          <p:cNvPr id="2097154" name="Picture 2" descr="Sentiment Analysis Guide"/>
          <p:cNvPicPr>
            <a:picLocks noChangeAspect="1" noGrp="1" noChangeArrowheads="1"/>
          </p:cNvPicPr>
          <p:nvPr>
            <p:ph type="pic" idx="1"/>
          </p:nvPr>
        </p:nvPicPr>
        <p:blipFill>
          <a:blip xmlns:r="http://schemas.openxmlformats.org/officeDocument/2006/relationships" r:embed="rId1" cstate="print"/>
          <a:srcRect t="8484" b="8484"/>
          <a:stretch>
            <a:fillRect/>
          </a:stretch>
        </p:blipFill>
        <p:spPr bwMode="auto">
          <a:xfrm>
            <a:off x="2123728" y="1628800"/>
            <a:ext cx="5303520" cy="4176464"/>
          </a:xfrm>
          <a:prstGeom prst="rect"/>
          <a:solidFill>
            <a:srgbClr val="FFFFFF">
              <a:shade val="85000"/>
            </a:srgbClr>
          </a:solidFill>
          <a:ln w="190500" cap="rnd">
            <a:solidFill>
              <a:srgbClr val="FFFFFF"/>
            </a:solidFill>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24" name="Title 1"/>
          <p:cNvSpPr>
            <a:spLocks noGrp="1"/>
          </p:cNvSpPr>
          <p:nvPr>
            <p:ph type="title"/>
          </p:nvPr>
        </p:nvSpPr>
        <p:spPr/>
        <p:txBody>
          <a:bodyPr/>
          <a:p>
            <a:r>
              <a:rPr b="1" dirty="0" lang="en-IN" smtClean="0">
                <a:latin typeface="Times New Roman" pitchFamily="18" charset="0"/>
                <a:cs typeface="Times New Roman" pitchFamily="18" charset="0"/>
              </a:rPr>
              <a:t>Data Collection</a:t>
            </a:r>
            <a:endParaRPr b="1" dirty="0" lang="en-US">
              <a:latin typeface="Times New Roman" pitchFamily="18" charset="0"/>
              <a:cs typeface="Times New Roman" pitchFamily="18" charset="0"/>
            </a:endParaRPr>
          </a:p>
        </p:txBody>
      </p:sp>
      <p:sp>
        <p:nvSpPr>
          <p:cNvPr id="1048625" name="Rectangle 5"/>
          <p:cNvSpPr/>
          <p:nvPr/>
        </p:nvSpPr>
        <p:spPr>
          <a:xfrm>
            <a:off x="251520" y="1556792"/>
            <a:ext cx="7776864" cy="461665"/>
          </a:xfrm>
          <a:prstGeom prst="rect"/>
        </p:spPr>
        <p:txBody>
          <a:bodyPr wrap="square">
            <a:spAutoFit/>
          </a:bodyPr>
          <a:p>
            <a:r>
              <a:rPr b="1" dirty="0" sz="2400" lang="en-US" smtClean="0">
                <a:latin typeface="Times New Roman" pitchFamily="18" charset="0"/>
                <a:cs typeface="Times New Roman" pitchFamily="18" charset="0"/>
              </a:rPr>
              <a:t>Social Media Monitoring :</a:t>
            </a:r>
            <a:endParaRPr b="1" dirty="0" sz="2400" lang="en-US">
              <a:latin typeface="Times New Roman" pitchFamily="18" charset="0"/>
              <a:cs typeface="Times New Roman" pitchFamily="18" charset="0"/>
            </a:endParaRPr>
          </a:p>
        </p:txBody>
      </p:sp>
      <p:sp>
        <p:nvSpPr>
          <p:cNvPr id="1048626" name="Rectangle 6"/>
          <p:cNvSpPr/>
          <p:nvPr/>
        </p:nvSpPr>
        <p:spPr>
          <a:xfrm>
            <a:off x="395536" y="2060848"/>
            <a:ext cx="8496944" cy="1200329"/>
          </a:xfrm>
          <a:prstGeom prst="rect"/>
        </p:spPr>
        <p:txBody>
          <a:bodyPr wrap="square">
            <a:spAutoFit/>
          </a:bodyPr>
          <a:p>
            <a:r>
              <a:rPr dirty="0" lang="en-US" smtClean="0">
                <a:solidFill>
                  <a:schemeClr val="bg1"/>
                </a:solidFill>
                <a:latin typeface="Times New Roman" pitchFamily="18" charset="0"/>
                <a:cs typeface="Times New Roman" pitchFamily="18" charset="0"/>
              </a:rPr>
              <a:t>Sentiment analysis can be used to monitor social media channels for mentions of a brand or product, and to gauge the overall sentiment around them. This can help companies identify potential issues and address them before they become major problems, as well as track the success of marketing campaigns.</a:t>
            </a:r>
            <a:endParaRPr dirty="0" lang="en-US">
              <a:solidFill>
                <a:schemeClr val="bg1"/>
              </a:solidFill>
              <a:latin typeface="Times New Roman" pitchFamily="18" charset="0"/>
              <a:cs typeface="Times New Roman" pitchFamily="18" charset="0"/>
            </a:endParaRPr>
          </a:p>
        </p:txBody>
      </p:sp>
      <p:sp>
        <p:nvSpPr>
          <p:cNvPr id="1048627" name="Rectangle 7"/>
          <p:cNvSpPr/>
          <p:nvPr/>
        </p:nvSpPr>
        <p:spPr>
          <a:xfrm>
            <a:off x="323528" y="3501008"/>
            <a:ext cx="8208912" cy="461665"/>
          </a:xfrm>
          <a:prstGeom prst="rect"/>
        </p:spPr>
        <p:txBody>
          <a:bodyPr wrap="square">
            <a:spAutoFit/>
          </a:bodyPr>
          <a:p>
            <a:r>
              <a:rPr b="1" dirty="0" sz="2400" lang="en-US" smtClean="0">
                <a:latin typeface="Times New Roman" pitchFamily="18" charset="0"/>
                <a:cs typeface="Times New Roman" pitchFamily="18" charset="0"/>
              </a:rPr>
              <a:t>Product Development :</a:t>
            </a:r>
            <a:endParaRPr b="1" dirty="0" sz="2400" lang="en-US">
              <a:latin typeface="Times New Roman" pitchFamily="18" charset="0"/>
              <a:cs typeface="Times New Roman" pitchFamily="18" charset="0"/>
            </a:endParaRPr>
          </a:p>
        </p:txBody>
      </p:sp>
      <p:sp>
        <p:nvSpPr>
          <p:cNvPr id="1048628" name="Rectangle 8"/>
          <p:cNvSpPr/>
          <p:nvPr/>
        </p:nvSpPr>
        <p:spPr>
          <a:xfrm>
            <a:off x="395536" y="4005064"/>
            <a:ext cx="8424936" cy="923330"/>
          </a:xfrm>
          <a:prstGeom prst="rect"/>
        </p:spPr>
        <p:txBody>
          <a:bodyPr wrap="square">
            <a:spAutoFit/>
          </a:bodyPr>
          <a:p>
            <a:r>
              <a:rPr dirty="0" lang="en-US" smtClean="0">
                <a:solidFill>
                  <a:schemeClr val="bg1"/>
                </a:solidFill>
                <a:latin typeface="Times New Roman" pitchFamily="18" charset="0"/>
                <a:cs typeface="Times New Roman" pitchFamily="18" charset="0"/>
              </a:rPr>
              <a:t>By analyzing customer feedback on social media and other platforms, companies can gain insights into customer preferences and identify opportunities for new product development or improvements to existing products.</a:t>
            </a:r>
            <a:endParaRPr dirty="0" lang="en-US">
              <a:solidFill>
                <a:schemeClr val="bg1"/>
              </a:solidFill>
              <a:latin typeface="Times New Roman" pitchFamily="18" charset="0"/>
              <a:cs typeface="Times New Roman" pitchFamily="18" charset="0"/>
            </a:endParaRPr>
          </a:p>
        </p:txBody>
      </p:sp>
      <p:sp>
        <p:nvSpPr>
          <p:cNvPr id="1048629" name="Rectangle 9"/>
          <p:cNvSpPr/>
          <p:nvPr/>
        </p:nvSpPr>
        <p:spPr>
          <a:xfrm>
            <a:off x="395536" y="5013176"/>
            <a:ext cx="8604448" cy="461665"/>
          </a:xfrm>
          <a:prstGeom prst="rect"/>
        </p:spPr>
        <p:txBody>
          <a:bodyPr wrap="square">
            <a:spAutoFit/>
          </a:bodyPr>
          <a:p>
            <a:r>
              <a:rPr b="1" dirty="0" sz="2400" lang="en-US" smtClean="0">
                <a:latin typeface="Times New Roman" pitchFamily="18" charset="0"/>
                <a:cs typeface="Times New Roman" pitchFamily="18" charset="0"/>
              </a:rPr>
              <a:t>Data Analysis Techniques :</a:t>
            </a:r>
            <a:endParaRPr b="1" dirty="0" sz="2400" lang="en-US">
              <a:latin typeface="Times New Roman" pitchFamily="18" charset="0"/>
              <a:cs typeface="Times New Roman" pitchFamily="18" charset="0"/>
            </a:endParaRPr>
          </a:p>
        </p:txBody>
      </p:sp>
      <p:sp>
        <p:nvSpPr>
          <p:cNvPr id="1048630" name="Rectangle 10"/>
          <p:cNvSpPr/>
          <p:nvPr/>
        </p:nvSpPr>
        <p:spPr>
          <a:xfrm>
            <a:off x="395536" y="5445224"/>
            <a:ext cx="8604448" cy="1200329"/>
          </a:xfrm>
          <a:prstGeom prst="rect"/>
        </p:spPr>
        <p:txBody>
          <a:bodyPr wrap="square">
            <a:spAutoFit/>
          </a:bodyPr>
          <a:p>
            <a:r>
              <a:rPr dirty="0" lang="en-US" smtClean="0">
                <a:solidFill>
                  <a:schemeClr val="bg1"/>
                </a:solidFill>
                <a:latin typeface="Times New Roman" pitchFamily="18" charset="0"/>
                <a:cs typeface="Times New Roman" pitchFamily="18" charset="0"/>
              </a:rPr>
              <a:t>Once the data is collected, it can be analyzed using various techniques such as text mining, natural language processing, and machine learning algorithms. These techniques can help in identifying patterns and trends in customer sentiment, which can be used to improve marketing strategies and customer experience</a:t>
            </a:r>
            <a:r>
              <a:rPr dirty="0" lang="en-US" smtClean="0"/>
              <a: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37" name="Title 3"/>
          <p:cNvSpPr>
            <a:spLocks noGrp="1"/>
          </p:cNvSpPr>
          <p:nvPr>
            <p:ph type="title"/>
          </p:nvPr>
        </p:nvSpPr>
        <p:spPr/>
        <p:txBody>
          <a:bodyPr>
            <a:normAutofit/>
          </a:bodyPr>
          <a:p>
            <a:r>
              <a:rPr b="1" dirty="0" sz="4000" lang="en-GB" smtClean="0">
                <a:latin typeface="Times New Roman" pitchFamily="18" charset="0"/>
                <a:cs typeface="Times New Roman" pitchFamily="18" charset="0"/>
              </a:rPr>
              <a:t>Text Processing</a:t>
            </a:r>
            <a:endParaRPr b="1" dirty="0" sz="4000" lang="en-IN">
              <a:latin typeface="Times New Roman" pitchFamily="18" charset="0"/>
              <a:cs typeface="Times New Roman" pitchFamily="18" charset="0"/>
            </a:endParaRPr>
          </a:p>
        </p:txBody>
      </p:sp>
      <p:sp>
        <p:nvSpPr>
          <p:cNvPr id="1048638" name="Content Placeholder 4"/>
          <p:cNvSpPr>
            <a:spLocks noGrp="1"/>
          </p:cNvSpPr>
          <p:nvPr>
            <p:ph sz="half" idx="1"/>
          </p:nvPr>
        </p:nvSpPr>
        <p:spPr>
          <a:xfrm>
            <a:off x="395536" y="1772816"/>
            <a:ext cx="5184576" cy="4896544"/>
          </a:xfrm>
        </p:spPr>
        <p:txBody>
          <a:bodyPr>
            <a:normAutofit/>
          </a:bodyPr>
          <a:p>
            <a:r>
              <a:rPr dirty="0" sz="1800" lang="en-GB" smtClean="0">
                <a:solidFill>
                  <a:schemeClr val="bg1"/>
                </a:solidFill>
                <a:latin typeface="Times New Roman" pitchFamily="18" charset="0"/>
                <a:cs typeface="Times New Roman" pitchFamily="18" charset="0"/>
              </a:rPr>
              <a:t>Text </a:t>
            </a:r>
            <a:r>
              <a:rPr dirty="0" sz="1800" lang="en-GB">
                <a:solidFill>
                  <a:schemeClr val="bg1"/>
                </a:solidFill>
                <a:latin typeface="Times New Roman" pitchFamily="18" charset="0"/>
                <a:cs typeface="Times New Roman" pitchFamily="18" charset="0"/>
              </a:rPr>
              <a:t>analysis for finding emotions, often referred to as sentiment analysis or emotion analysis, is a natural language processing (NLP) technique that aims to determine and quantify the emotional tone, sentiment, or mood expressed within a piece of text. This could be in the form of a sentence, paragraph, document, or even a social media </a:t>
            </a:r>
            <a:r>
              <a:rPr dirty="0" sz="1800" lang="en-GB" smtClean="0">
                <a:solidFill>
                  <a:schemeClr val="bg1"/>
                </a:solidFill>
                <a:latin typeface="Times New Roman" pitchFamily="18" charset="0"/>
                <a:cs typeface="Times New Roman" pitchFamily="18" charset="0"/>
              </a:rPr>
              <a:t>post.</a:t>
            </a:r>
            <a:r>
              <a:rPr b="1" dirty="0" sz="1800" lang="en-GB"/>
              <a:t> </a:t>
            </a:r>
            <a:endParaRPr b="1" dirty="0" sz="1800" lang="en-GB" smtClean="0"/>
          </a:p>
          <a:p>
            <a:r>
              <a:rPr b="1" dirty="0" sz="1800" lang="en-GB" smtClean="0">
                <a:latin typeface="Times New Roman" pitchFamily="18" charset="0"/>
                <a:cs typeface="Times New Roman" pitchFamily="18" charset="0"/>
              </a:rPr>
              <a:t>Raw </a:t>
            </a:r>
            <a:r>
              <a:rPr b="1" dirty="0" sz="1800" lang="en-GB">
                <a:latin typeface="Times New Roman" pitchFamily="18" charset="0"/>
                <a:cs typeface="Times New Roman" pitchFamily="18" charset="0"/>
              </a:rPr>
              <a:t>Text</a:t>
            </a:r>
            <a:r>
              <a:rPr dirty="0" sz="1800" lang="en-GB">
                <a:solidFill>
                  <a:schemeClr val="bg1"/>
                </a:solidFill>
                <a:latin typeface="Times New Roman" pitchFamily="18" charset="0"/>
                <a:cs typeface="Times New Roman" pitchFamily="18" charset="0"/>
              </a:rPr>
              <a:t>: This is the unprocessed, original text data. It consists of sentences, paragraphs, or documents that may contain unstructured information in natural language. Raw text can come from various sources such as books, articles, websites, social media posts, emails, and more.</a:t>
            </a:r>
          </a:p>
          <a:p>
            <a:r>
              <a:rPr b="1" dirty="0" sz="1800" lang="en-GB">
                <a:latin typeface="Times New Roman" pitchFamily="18" charset="0"/>
                <a:cs typeface="Times New Roman" pitchFamily="18" charset="0"/>
              </a:rPr>
              <a:t>Tokens</a:t>
            </a:r>
            <a:r>
              <a:rPr dirty="0" sz="1800" lang="en-GB">
                <a:latin typeface="Times New Roman" pitchFamily="18" charset="0"/>
                <a:cs typeface="Times New Roman" pitchFamily="18" charset="0"/>
              </a:rPr>
              <a:t>: </a:t>
            </a:r>
            <a:r>
              <a:rPr dirty="0" sz="1800" lang="en-GB">
                <a:solidFill>
                  <a:schemeClr val="bg1"/>
                </a:solidFill>
                <a:latin typeface="Times New Roman" pitchFamily="18" charset="0"/>
                <a:cs typeface="Times New Roman" pitchFamily="18" charset="0"/>
              </a:rPr>
              <a:t>Text is typically divided into smaller units called tokens, which are often words or phrases. Tokenization is the process of splitting raw text into these units, making it easier to </a:t>
            </a:r>
            <a:r>
              <a:rPr dirty="0" sz="1800" lang="en-GB" smtClean="0">
                <a:solidFill>
                  <a:schemeClr val="bg1"/>
                </a:solidFill>
                <a:latin typeface="Times New Roman" pitchFamily="18" charset="0"/>
                <a:cs typeface="Times New Roman" pitchFamily="18" charset="0"/>
              </a:rPr>
              <a:t>analyse </a:t>
            </a:r>
            <a:r>
              <a:rPr dirty="0" sz="1800" lang="en-GB">
                <a:solidFill>
                  <a:schemeClr val="bg1"/>
                </a:solidFill>
                <a:latin typeface="Times New Roman" pitchFamily="18" charset="0"/>
                <a:cs typeface="Times New Roman" pitchFamily="18" charset="0"/>
              </a:rPr>
              <a:t>and process.</a:t>
            </a:r>
          </a:p>
          <a:p>
            <a:r>
              <a:rPr b="1" dirty="0" sz="1800" lang="en-GB">
                <a:latin typeface="Times New Roman" pitchFamily="18" charset="0"/>
                <a:cs typeface="Times New Roman" pitchFamily="18" charset="0"/>
              </a:rPr>
              <a:t>Word Frequency</a:t>
            </a:r>
            <a:r>
              <a:rPr dirty="0" sz="1800" lang="en-GB">
                <a:latin typeface="Times New Roman" pitchFamily="18" charset="0"/>
                <a:cs typeface="Times New Roman" pitchFamily="18" charset="0"/>
              </a:rPr>
              <a:t>: </a:t>
            </a:r>
            <a:r>
              <a:rPr dirty="0" sz="1800" lang="en-GB">
                <a:solidFill>
                  <a:schemeClr val="bg1"/>
                </a:solidFill>
                <a:latin typeface="Times New Roman" pitchFamily="18" charset="0"/>
                <a:cs typeface="Times New Roman" pitchFamily="18" charset="0"/>
              </a:rPr>
              <a:t>Information about the frequency of individual words in a text document. This data is often used for tasks like keyword extraction, topic </a:t>
            </a:r>
            <a:r>
              <a:rPr dirty="0" sz="1800" lang="en-GB" smtClean="0">
                <a:solidFill>
                  <a:schemeClr val="bg1"/>
                </a:solidFill>
                <a:latin typeface="Times New Roman" pitchFamily="18" charset="0"/>
                <a:cs typeface="Times New Roman" pitchFamily="18" charset="0"/>
              </a:rPr>
              <a:t>modelling</a:t>
            </a:r>
            <a:r>
              <a:rPr dirty="0" sz="1800" lang="en-GB">
                <a:solidFill>
                  <a:schemeClr val="bg1"/>
                </a:solidFill>
                <a:latin typeface="Times New Roman" pitchFamily="18" charset="0"/>
                <a:cs typeface="Times New Roman" pitchFamily="18" charset="0"/>
              </a:rPr>
              <a:t>, and identifying common terms.</a:t>
            </a:r>
          </a:p>
          <a:p>
            <a:pPr indent="0" marL="0">
              <a:buNone/>
            </a:pPr>
            <a:endParaRPr dirty="0" sz="1800" lang="en-IN">
              <a:solidFill>
                <a:schemeClr val="bg1"/>
              </a:solidFill>
              <a:latin typeface="Times New Roman" pitchFamily="18" charset="0"/>
              <a:cs typeface="Times New Roman" pitchFamily="18" charset="0"/>
            </a:endParaRPr>
          </a:p>
        </p:txBody>
      </p:sp>
      <p:pic>
        <p:nvPicPr>
          <p:cNvPr id="2097155" name="Picture 2"/>
          <p:cNvPicPr>
            <a:picLocks noChangeAspect="1" noGrp="1" noChangeArrowheads="1"/>
          </p:cNvPicPr>
          <p:nvPr>
            <p:ph sz="half" idx="2"/>
          </p:nvPr>
        </p:nvPicPr>
        <p:blipFill>
          <a:blip xmlns:r="http://schemas.openxmlformats.org/officeDocument/2006/relationships" r:embed="rId1"/>
          <a:srcRect/>
          <a:stretch>
            <a:fillRect/>
          </a:stretch>
        </p:blipFill>
        <p:spPr bwMode="auto">
          <a:xfrm>
            <a:off x="5508104" y="2924944"/>
            <a:ext cx="3456384" cy="2520280"/>
          </a:xfrm>
          <a:prstGeom prst="rect"/>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39" name="Title 1"/>
          <p:cNvSpPr>
            <a:spLocks noGrp="1"/>
          </p:cNvSpPr>
          <p:nvPr>
            <p:ph type="title"/>
          </p:nvPr>
        </p:nvSpPr>
        <p:spPr>
          <a:xfrm>
            <a:off x="395536" y="-33992"/>
            <a:ext cx="8229600" cy="798696"/>
          </a:xfrm>
        </p:spPr>
        <p:txBody>
          <a:bodyPr/>
          <a:p>
            <a:r>
              <a:rPr b="1" dirty="0" lang="en-GB" smtClean="0">
                <a:latin typeface="Times New Roman" pitchFamily="18" charset="0"/>
                <a:cs typeface="Times New Roman" pitchFamily="18" charset="0"/>
              </a:rPr>
              <a:t>Feature Extracting</a:t>
            </a:r>
            <a:endParaRPr b="1" dirty="0" lang="en-IN">
              <a:latin typeface="Times New Roman" pitchFamily="18" charset="0"/>
              <a:cs typeface="Times New Roman" pitchFamily="18" charset="0"/>
            </a:endParaRPr>
          </a:p>
        </p:txBody>
      </p:sp>
      <p:sp>
        <p:nvSpPr>
          <p:cNvPr id="1048640" name="Content Placeholder 2"/>
          <p:cNvSpPr>
            <a:spLocks noGrp="1"/>
          </p:cNvSpPr>
          <p:nvPr>
            <p:ph idx="1"/>
          </p:nvPr>
        </p:nvSpPr>
        <p:spPr>
          <a:xfrm>
            <a:off x="457200" y="836712"/>
            <a:ext cx="8229600" cy="5832648"/>
          </a:xfrm>
        </p:spPr>
        <p:txBody>
          <a:bodyPr>
            <a:noAutofit/>
          </a:bodyPr>
          <a:p>
            <a:r>
              <a:rPr dirty="0" sz="1600" lang="en-GB">
                <a:solidFill>
                  <a:schemeClr val="bg1"/>
                </a:solidFill>
                <a:latin typeface="Times New Roman" pitchFamily="18" charset="0"/>
                <a:cs typeface="Times New Roman" pitchFamily="18" charset="0"/>
              </a:rPr>
              <a:t>In sentiment analysis, feature extraction is a crucial step that involves transforming the raw text data into a format that machine learning algorithms can work with. The goal is to represent text data in a numerical or </a:t>
            </a:r>
            <a:r>
              <a:rPr dirty="0" sz="1600" lang="en-GB" smtClean="0">
                <a:solidFill>
                  <a:schemeClr val="bg1"/>
                </a:solidFill>
                <a:latin typeface="Times New Roman" pitchFamily="18" charset="0"/>
                <a:cs typeface="Times New Roman" pitchFamily="18" charset="0"/>
              </a:rPr>
              <a:t>vectored </a:t>
            </a:r>
            <a:r>
              <a:rPr dirty="0" sz="1600" lang="en-GB">
                <a:solidFill>
                  <a:schemeClr val="bg1"/>
                </a:solidFill>
                <a:latin typeface="Times New Roman" pitchFamily="18" charset="0"/>
                <a:cs typeface="Times New Roman" pitchFamily="18" charset="0"/>
              </a:rPr>
              <a:t>form, which captures the relevant information for sentiment </a:t>
            </a:r>
            <a:r>
              <a:rPr dirty="0" sz="1600" lang="en-GB" smtClean="0">
                <a:solidFill>
                  <a:schemeClr val="bg1"/>
                </a:solidFill>
                <a:latin typeface="Times New Roman" pitchFamily="18" charset="0"/>
                <a:cs typeface="Times New Roman" pitchFamily="18" charset="0"/>
              </a:rPr>
              <a:t>classification</a:t>
            </a:r>
          </a:p>
          <a:p>
            <a:r>
              <a:rPr b="1" dirty="0" sz="1600" lang="en-GB">
                <a:latin typeface="Times New Roman" pitchFamily="18" charset="0"/>
                <a:cs typeface="Times New Roman" pitchFamily="18" charset="0"/>
              </a:rPr>
              <a:t>Bag of Words (BoW):</a:t>
            </a:r>
          </a:p>
          <a:p>
            <a:pPr lvl="1">
              <a:buFont typeface="Arial" pitchFamily="34" charset="0"/>
              <a:buChar char="•"/>
            </a:pPr>
            <a:r>
              <a:rPr dirty="0" sz="1600" lang="en-GB">
                <a:solidFill>
                  <a:schemeClr val="bg1"/>
                </a:solidFill>
                <a:latin typeface="Times New Roman" pitchFamily="18" charset="0"/>
                <a:cs typeface="Times New Roman" pitchFamily="18" charset="0"/>
              </a:rPr>
              <a:t>In BoW representation, each document is represented as a vector of word frequencies.</a:t>
            </a:r>
          </a:p>
          <a:p>
            <a:pPr lvl="1">
              <a:buFont typeface="Arial" pitchFamily="34" charset="0"/>
              <a:buChar char="•"/>
            </a:pPr>
            <a:r>
              <a:rPr dirty="0" sz="1600" lang="en-GB">
                <a:solidFill>
                  <a:schemeClr val="bg1"/>
                </a:solidFill>
                <a:latin typeface="Times New Roman" pitchFamily="18" charset="0"/>
                <a:cs typeface="Times New Roman" pitchFamily="18" charset="0"/>
              </a:rPr>
              <a:t>The vocabulary is constructed from all unique words in the entire dataset.</a:t>
            </a:r>
          </a:p>
          <a:p>
            <a:pPr lvl="1">
              <a:buFont typeface="Arial" pitchFamily="34" charset="0"/>
              <a:buChar char="•"/>
            </a:pPr>
            <a:r>
              <a:rPr dirty="0" sz="1600" lang="en-GB">
                <a:solidFill>
                  <a:schemeClr val="bg1"/>
                </a:solidFill>
                <a:latin typeface="Times New Roman" pitchFamily="18" charset="0"/>
                <a:cs typeface="Times New Roman" pitchFamily="18" charset="0"/>
              </a:rPr>
              <a:t>Features are binary (0 or 1) or can represent the frequency of each word in the document.</a:t>
            </a:r>
          </a:p>
          <a:p>
            <a:pPr lvl="1">
              <a:buFont typeface="Arial" pitchFamily="34" charset="0"/>
              <a:buChar char="•"/>
            </a:pPr>
            <a:r>
              <a:rPr dirty="0" sz="1600" lang="en-GB">
                <a:solidFill>
                  <a:schemeClr val="bg1"/>
                </a:solidFill>
                <a:latin typeface="Times New Roman" pitchFamily="18" charset="0"/>
                <a:cs typeface="Times New Roman" pitchFamily="18" charset="0"/>
              </a:rPr>
              <a:t>It is a simple and interpretable method but does not capture word order or context.</a:t>
            </a:r>
          </a:p>
          <a:p>
            <a:r>
              <a:rPr b="1" dirty="0" sz="1600" lang="en-GB">
                <a:latin typeface="Times New Roman" pitchFamily="18" charset="0"/>
                <a:cs typeface="Times New Roman" pitchFamily="18" charset="0"/>
              </a:rPr>
              <a:t>Term Frequency-Inverse Document Frequency (TF-IDF):</a:t>
            </a:r>
          </a:p>
          <a:p>
            <a:pPr lvl="1">
              <a:buFont typeface="Arial" pitchFamily="34" charset="0"/>
              <a:buChar char="•"/>
            </a:pPr>
            <a:r>
              <a:rPr dirty="0" sz="1600" lang="en-GB">
                <a:solidFill>
                  <a:schemeClr val="bg1"/>
                </a:solidFill>
                <a:latin typeface="Times New Roman" pitchFamily="18" charset="0"/>
                <a:cs typeface="Times New Roman" pitchFamily="18" charset="0"/>
              </a:rPr>
              <a:t>TF-IDF is a more advanced feature extraction technique.</a:t>
            </a:r>
          </a:p>
          <a:p>
            <a:pPr lvl="1">
              <a:buFont typeface="Arial" pitchFamily="34" charset="0"/>
              <a:buChar char="•"/>
            </a:pPr>
            <a:r>
              <a:rPr dirty="0" sz="1600" lang="en-GB">
                <a:solidFill>
                  <a:schemeClr val="bg1"/>
                </a:solidFill>
                <a:latin typeface="Times New Roman" pitchFamily="18" charset="0"/>
                <a:cs typeface="Times New Roman" pitchFamily="18" charset="0"/>
              </a:rPr>
              <a:t>It assigns a weight to each word based on its frequency in a specific document and its inverse frequency across all documents.</a:t>
            </a:r>
          </a:p>
          <a:p>
            <a:pPr lvl="1">
              <a:buFont typeface="Arial" pitchFamily="34" charset="0"/>
              <a:buChar char="•"/>
            </a:pPr>
            <a:r>
              <a:rPr dirty="0" sz="1600" lang="en-GB">
                <a:solidFill>
                  <a:schemeClr val="bg1"/>
                </a:solidFill>
                <a:latin typeface="Times New Roman" pitchFamily="18" charset="0"/>
                <a:cs typeface="Times New Roman" pitchFamily="18" charset="0"/>
              </a:rPr>
              <a:t>It helps highlight important words that are specific to a document but not common across the entire dataset.</a:t>
            </a:r>
          </a:p>
          <a:p>
            <a:r>
              <a:rPr b="1" dirty="0" sz="1600" lang="en-GB">
                <a:latin typeface="Times New Roman" pitchFamily="18" charset="0"/>
                <a:cs typeface="Times New Roman" pitchFamily="18" charset="0"/>
              </a:rPr>
              <a:t>Word </a:t>
            </a:r>
            <a:r>
              <a:rPr b="1" dirty="0" sz="1600" lang="en-GB" smtClean="0">
                <a:latin typeface="Times New Roman" pitchFamily="18" charset="0"/>
                <a:cs typeface="Times New Roman" pitchFamily="18" charset="0"/>
              </a:rPr>
              <a:t>Embedding:</a:t>
            </a:r>
            <a:endParaRPr b="1" dirty="0" sz="1600" lang="en-GB">
              <a:latin typeface="Times New Roman" pitchFamily="18" charset="0"/>
              <a:cs typeface="Times New Roman" pitchFamily="18" charset="0"/>
            </a:endParaRPr>
          </a:p>
          <a:p>
            <a:pPr lvl="1">
              <a:buFont typeface="Arial" pitchFamily="34" charset="0"/>
              <a:buChar char="•"/>
            </a:pPr>
            <a:r>
              <a:rPr dirty="0" sz="1600" lang="en-GB">
                <a:solidFill>
                  <a:schemeClr val="bg1"/>
                </a:solidFill>
                <a:latin typeface="Times New Roman" pitchFamily="18" charset="0"/>
                <a:cs typeface="Times New Roman" pitchFamily="18" charset="0"/>
              </a:rPr>
              <a:t>Word </a:t>
            </a:r>
            <a:r>
              <a:rPr dirty="0" sz="1600" lang="en-GB" smtClean="0">
                <a:solidFill>
                  <a:schemeClr val="bg1"/>
                </a:solidFill>
                <a:latin typeface="Times New Roman" pitchFamily="18" charset="0"/>
                <a:cs typeface="Times New Roman" pitchFamily="18" charset="0"/>
              </a:rPr>
              <a:t>embedding </a:t>
            </a:r>
            <a:r>
              <a:rPr dirty="0" sz="1600" lang="en-GB">
                <a:solidFill>
                  <a:schemeClr val="bg1"/>
                </a:solidFill>
                <a:latin typeface="Times New Roman" pitchFamily="18" charset="0"/>
                <a:cs typeface="Times New Roman" pitchFamily="18" charset="0"/>
              </a:rPr>
              <a:t>are dense vector representations of words in a continuous space</a:t>
            </a:r>
            <a:r>
              <a:rPr dirty="0" sz="1600" lang="en-GB" smtClean="0">
                <a:solidFill>
                  <a:schemeClr val="bg1"/>
                </a:solidFill>
                <a:latin typeface="Times New Roman" pitchFamily="18" charset="0"/>
                <a:cs typeface="Times New Roman" pitchFamily="18" charset="0"/>
              </a:rPr>
              <a:t>.</a:t>
            </a:r>
            <a:endParaRPr dirty="0" sz="1600" lang="en-GB">
              <a:solidFill>
                <a:schemeClr val="bg1"/>
              </a:solidFill>
              <a:latin typeface="Times New Roman" pitchFamily="18" charset="0"/>
              <a:cs typeface="Times New Roman" pitchFamily="18" charset="0"/>
            </a:endParaRPr>
          </a:p>
          <a:p>
            <a:pPr lvl="1">
              <a:buFont typeface="Arial" pitchFamily="34" charset="0"/>
              <a:buChar char="•"/>
            </a:pPr>
            <a:r>
              <a:rPr dirty="0" sz="1600" lang="en-GB">
                <a:solidFill>
                  <a:schemeClr val="bg1"/>
                </a:solidFill>
                <a:latin typeface="Times New Roman" pitchFamily="18" charset="0"/>
                <a:cs typeface="Times New Roman" pitchFamily="18" charset="0"/>
              </a:rPr>
              <a:t>These </a:t>
            </a:r>
            <a:r>
              <a:rPr dirty="0" sz="1600" lang="en-GB" smtClean="0">
                <a:solidFill>
                  <a:schemeClr val="bg1"/>
                </a:solidFill>
                <a:latin typeface="Times New Roman" pitchFamily="18" charset="0"/>
                <a:cs typeface="Times New Roman" pitchFamily="18" charset="0"/>
              </a:rPr>
              <a:t>embedding's </a:t>
            </a:r>
            <a:r>
              <a:rPr dirty="0" sz="1600" lang="en-GB">
                <a:solidFill>
                  <a:schemeClr val="bg1"/>
                </a:solidFill>
                <a:latin typeface="Times New Roman" pitchFamily="18" charset="0"/>
                <a:cs typeface="Times New Roman" pitchFamily="18" charset="0"/>
              </a:rPr>
              <a:t>capture semantic relationships between words and are often </a:t>
            </a:r>
            <a:r>
              <a:rPr dirty="0" sz="1600" lang="en-GB" smtClean="0">
                <a:solidFill>
                  <a:schemeClr val="bg1"/>
                </a:solidFill>
                <a:latin typeface="Times New Roman" pitchFamily="18" charset="0"/>
                <a:cs typeface="Times New Roman" pitchFamily="18" charset="0"/>
              </a:rPr>
              <a:t>pre-trained on </a:t>
            </a:r>
            <a:r>
              <a:rPr dirty="0" sz="1600" lang="en-GB">
                <a:solidFill>
                  <a:schemeClr val="bg1"/>
                </a:solidFill>
                <a:latin typeface="Times New Roman" pitchFamily="18" charset="0"/>
                <a:cs typeface="Times New Roman" pitchFamily="18" charset="0"/>
              </a:rPr>
              <a:t>extensive text data.</a:t>
            </a:r>
          </a:p>
          <a:p>
            <a:pPr lvl="1">
              <a:buFont typeface="Arial" pitchFamily="34" charset="0"/>
              <a:buChar char="•"/>
            </a:pPr>
            <a:r>
              <a:rPr dirty="0" sz="1600" lang="en-GB">
                <a:solidFill>
                  <a:schemeClr val="bg1"/>
                </a:solidFill>
                <a:latin typeface="Times New Roman" pitchFamily="18" charset="0"/>
                <a:cs typeface="Times New Roman" pitchFamily="18" charset="0"/>
              </a:rPr>
              <a:t>You can average or concatenate word </a:t>
            </a:r>
            <a:r>
              <a:rPr dirty="0" sz="1600" lang="en-GB" smtClean="0">
                <a:solidFill>
                  <a:schemeClr val="bg1"/>
                </a:solidFill>
                <a:latin typeface="Times New Roman" pitchFamily="18" charset="0"/>
                <a:cs typeface="Times New Roman" pitchFamily="18" charset="0"/>
              </a:rPr>
              <a:t>embedding's </a:t>
            </a:r>
            <a:r>
              <a:rPr dirty="0" sz="1600" lang="en-GB">
                <a:solidFill>
                  <a:schemeClr val="bg1"/>
                </a:solidFill>
                <a:latin typeface="Times New Roman" pitchFamily="18" charset="0"/>
                <a:cs typeface="Times New Roman" pitchFamily="18" charset="0"/>
              </a:rPr>
              <a:t>to represent documents.</a:t>
            </a:r>
          </a:p>
          <a:p>
            <a:endParaRPr dirty="0" sz="1600" lang="en-IN">
              <a:solidFill>
                <a:schemeClr val="bg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ECELAB3</dc:creator>
  <cp:lastModifiedBy>admin</cp:lastModifiedBy>
  <dcterms:created xsi:type="dcterms:W3CDTF">2023-10-08T10:58:32Z</dcterms:created>
  <dcterms:modified xsi:type="dcterms:W3CDTF">2023-10-11T11:38:45Z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fb0adf30cbce45b4ae7ebe8439073679</vt:lpwstr>
  </property>
</Properties>
</file>