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cy="10287000" cx="18288000"/>
  <p:notesSz cx="6858000" cy="9144000"/>
  <p:embeddedFontLst>
    <p:embeddedFont>
      <p:font typeface="Times New Roman Bold" panose="02030802070405020303"/>
      <p:bold r:id="rId12"/>
    </p:embeddedFont>
    <p:embeddedFont>
      <p:font typeface="Libre Franklin" panose="00000500000000000000"/>
      <p:regular r:id="rId13"/>
    </p:embeddedFont>
    <p:embeddedFont>
      <p:font typeface="Calibri" panose="020F0502020204030204" charset="0"/>
      <p:regular r:id="rId14"/>
      <p:bold r:id="rId15"/>
      <p:italic r:id="rId16"/>
      <p:boldItalic r:id="rId1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2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72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fld>
            <a:endParaRPr lang="cs-CZ"/>
          </a:p>
        </p:txBody>
      </p:sp>
      <p:sp>
        <p:nvSpPr>
          <p:cNvPr id="104872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72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104872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72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58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58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589"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59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59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59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59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599"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0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0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9"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1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1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1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1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19"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2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2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7"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28"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29"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30"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31"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32"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3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3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39"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4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4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5"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46"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47"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48"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49"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50"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5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5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57"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5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5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6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6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endParaRPr lang="cs-CZ" smtClean="0"/>
          </a:p>
        </p:txBody>
      </p:sp>
      <p:sp>
        <p:nvSpPr>
          <p:cNvPr id="104866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66"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smtClean="0"/>
          </a:p>
        </p:txBody>
      </p:sp>
      <p:sp>
        <p:nvSpPr>
          <p:cNvPr id="104866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6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1" name=""/>
        <p:cNvGrpSpPr/>
        <p:nvPr/>
      </p:nvGrpSpPr>
      <p:grpSpPr>
        <a:xfrm>
          <a:off x="0" y="0"/>
          <a:ext cx="0" cy="0"/>
          <a:chOff x="0" y="0"/>
          <a:chExt cx="0" cy="0"/>
        </a:xfrm>
      </p:grpSpPr>
      <p:sp>
        <p:nvSpPr>
          <p:cNvPr id="104866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7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94" name="Title 1"/>
          <p:cNvSpPr>
            <a:spLocks noGrp="1"/>
          </p:cNvSpPr>
          <p:nvPr>
            <p:ph type="title"/>
          </p:nvPr>
        </p:nvSpPr>
        <p:spPr/>
        <p:txBody>
          <a:bodyPr/>
          <a:p>
            <a:r>
              <a:rPr lang="en-US" smtClean="0"/>
              <a:t>Click to edit Master title style</a:t>
            </a:r>
            <a:endParaRPr lang="en-US"/>
          </a:p>
        </p:txBody>
      </p:sp>
      <p:sp>
        <p:nvSpPr>
          <p:cNvPr id="104869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7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7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83" name="Title 1"/>
          <p:cNvSpPr>
            <a:spLocks noGrp="1"/>
          </p:cNvSpPr>
          <p:nvPr>
            <p:ph type="title"/>
          </p:nvPr>
        </p:nvSpPr>
        <p:spPr/>
        <p:txBody>
          <a:bodyPr/>
          <a:p>
            <a:r>
              <a:rPr lang="en-US" smtClean="0"/>
              <a:t>Click to edit Master title style</a:t>
            </a:r>
            <a:endParaRPr lang="en-US"/>
          </a:p>
        </p:txBody>
      </p:sp>
      <p:sp>
        <p:nvSpPr>
          <p:cNvPr id="104868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6" name="Footer Placeholder 4"/>
          <p:cNvSpPr>
            <a:spLocks noGrp="1"/>
          </p:cNvSpPr>
          <p:nvPr>
            <p:ph type="ftr" sz="quarter" idx="11"/>
          </p:nvPr>
        </p:nvSpPr>
        <p:spPr/>
        <p:txBody>
          <a:bodyPr/>
          <a:p>
            <a:endParaRPr lang="en-US"/>
          </a:p>
        </p:txBody>
      </p:sp>
      <p:sp>
        <p:nvSpPr>
          <p:cNvPr id="104868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9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0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70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lang="en-US"/>
          </a:p>
        </p:txBody>
      </p:sp>
      <p:sp>
        <p:nvSpPr>
          <p:cNvPr id="104870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710" name="Title 1"/>
          <p:cNvSpPr>
            <a:spLocks noGrp="1"/>
          </p:cNvSpPr>
          <p:nvPr>
            <p:ph type="title"/>
          </p:nvPr>
        </p:nvSpPr>
        <p:spPr/>
        <p:txBody>
          <a:bodyPr/>
          <a:p>
            <a:r>
              <a:rPr lang="en-US" smtClean="0"/>
              <a:t>Click to edit Master title style</a:t>
            </a:r>
            <a:endParaRPr lang="en-US"/>
          </a:p>
        </p:txBody>
      </p:sp>
      <p:sp>
        <p:nvSpPr>
          <p:cNvPr id="104871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71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71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716" name="Footer Placeholder 7"/>
          <p:cNvSpPr>
            <a:spLocks noGrp="1"/>
          </p:cNvSpPr>
          <p:nvPr>
            <p:ph type="ftr" sz="quarter" idx="11"/>
          </p:nvPr>
        </p:nvSpPr>
        <p:spPr/>
        <p:txBody>
          <a:bodyPr/>
          <a:p>
            <a:endParaRPr lang="en-US"/>
          </a:p>
        </p:txBody>
      </p:sp>
      <p:sp>
        <p:nvSpPr>
          <p:cNvPr id="104871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76" name="Footer Placeholder 3"/>
          <p:cNvSpPr>
            <a:spLocks noGrp="1"/>
          </p:cNvSpPr>
          <p:nvPr>
            <p:ph type="ftr" sz="quarter" idx="11"/>
          </p:nvPr>
        </p:nvSpPr>
        <p:spPr/>
        <p:txBody>
          <a:bodyPr/>
          <a:p>
            <a:endParaRPr lang="en-US"/>
          </a:p>
        </p:txBody>
      </p:sp>
      <p:sp>
        <p:nvSpPr>
          <p:cNvPr id="104867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1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72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22" name="Footer Placeholder 5"/>
          <p:cNvSpPr>
            <a:spLocks noGrp="1"/>
          </p:cNvSpPr>
          <p:nvPr>
            <p:ph type="ftr" sz="quarter" idx="11"/>
          </p:nvPr>
        </p:nvSpPr>
        <p:spPr/>
        <p:txBody>
          <a:bodyPr/>
          <a:p>
            <a:endParaRPr lang="en-US"/>
          </a:p>
        </p:txBody>
      </p:sp>
      <p:sp>
        <p:nvSpPr>
          <p:cNvPr id="104872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8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8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9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slideLayout" Target="../slideLayouts/slideLayout7.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7.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a:off x="-445429" y="1028700"/>
            <a:ext cx="9148872" cy="9148872"/>
          </a:xfrm>
          <a:custGeom>
            <a:avLst/>
            <a:ahLst/>
            <a:rect l="l" t="t" r="r" b="b"/>
            <a:pathLst>
              <a:path w="9148872" h="9148872">
                <a:moveTo>
                  <a:pt x="0" y="0"/>
                </a:moveTo>
                <a:lnTo>
                  <a:pt x="9148872" y="0"/>
                </a:lnTo>
                <a:lnTo>
                  <a:pt x="9148872" y="9148872"/>
                </a:lnTo>
                <a:lnTo>
                  <a:pt x="0" y="9148872"/>
                </a:lnTo>
                <a:lnTo>
                  <a:pt x="0" y="0"/>
                </a:lnTo>
                <a:close/>
              </a:path>
            </a:pathLst>
          </a:custGeom>
          <a:blipFill>
            <a:blip xmlns:r="http://schemas.openxmlformats.org/officeDocument/2006/relationships" r:embed="rId1"/>
            <a:stretch>
              <a:fillRect/>
            </a:stretch>
          </a:blipFill>
        </p:spPr>
      </p:sp>
      <p:sp>
        <p:nvSpPr>
          <p:cNvPr id="1048585" name="TextBox 3"/>
          <p:cNvSpPr txBox="1"/>
          <p:nvPr/>
        </p:nvSpPr>
        <p:spPr>
          <a:xfrm>
            <a:off x="6296025" y="1299845"/>
            <a:ext cx="10535920" cy="6923405"/>
          </a:xfrm>
          <a:prstGeom prst="rect"/>
        </p:spPr>
        <p:txBody>
          <a:bodyPr anchor="t" bIns="0" lIns="0" rIns="0" rtlCol="0" tIns="0">
            <a:noAutofit/>
          </a:bodyPr>
          <a:p>
            <a:pPr algn="ctr">
              <a:lnSpc>
                <a:spcPts val="6480"/>
              </a:lnSpc>
            </a:pPr>
            <a:r>
              <a:rPr altLang="en-US" sz="5400" lang="en-GB">
                <a:solidFill>
                  <a:srgbClr val="000000"/>
                </a:solidFill>
                <a:latin typeface="Times New Roman Bold" panose="02030802070405020303"/>
              </a:rPr>
              <a:t>   Sentiment Analysis For Marketing</a:t>
            </a:r>
            <a:endParaRPr altLang="en-US" sz="5400" lang="en-GB">
              <a:solidFill>
                <a:srgbClr val="000000"/>
              </a:solidFill>
              <a:latin typeface="Times New Roman Bold" panose="02030802070405020303"/>
            </a:endParaRPr>
          </a:p>
          <a:p>
            <a:pPr algn="l">
              <a:lnSpc>
                <a:spcPts val="6480"/>
              </a:lnSpc>
            </a:pP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     Team Members:</a:t>
            </a: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   1.</a:t>
            </a:r>
            <a:r>
              <a:rPr altLang="en-US" sz="5400" lang="en-US">
                <a:solidFill>
                  <a:srgbClr val="000000"/>
                </a:solidFill>
                <a:latin typeface="Times New Roman Bold" panose="02030802070405020303"/>
              </a:rPr>
              <a:t>M</a:t>
            </a:r>
            <a:r>
              <a:rPr altLang="en-US" sz="5400" lang="en-US">
                <a:solidFill>
                  <a:srgbClr val="000000"/>
                </a:solidFill>
                <a:latin typeface="Times New Roman Bold" panose="02030802070405020303"/>
              </a:rPr>
              <a:t>e</a:t>
            </a:r>
            <a:r>
              <a:rPr altLang="en-US" sz="5400" lang="en-US">
                <a:solidFill>
                  <a:srgbClr val="000000"/>
                </a:solidFill>
                <a:latin typeface="Times New Roman Bold" panose="02030802070405020303"/>
              </a:rPr>
              <a:t>h</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n</a:t>
            </a:r>
            <a:r>
              <a:rPr altLang="en-US" sz="5400" lang="en-US">
                <a:solidFill>
                  <a:srgbClr val="000000"/>
                </a:solidFill>
                <a:latin typeface="Times New Roman Bold" panose="02030802070405020303"/>
              </a:rPr>
              <a:t>d</a:t>
            </a:r>
            <a:r>
              <a:rPr altLang="en-US" sz="5400" lang="en-US">
                <a:solidFill>
                  <a:srgbClr val="000000"/>
                </a:solidFill>
                <a:latin typeface="Times New Roman Bold" panose="02030802070405020303"/>
              </a:rPr>
              <a:t>h</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n</a:t>
            </a:r>
            <a:r>
              <a:rPr altLang="en-US" sz="5400" lang="en-US">
                <a:solidFill>
                  <a:srgbClr val="000000"/>
                </a:solidFill>
                <a:latin typeface="Times New Roman Bold" panose="02030802070405020303"/>
              </a:rPr>
              <a:t> </a:t>
            </a:r>
            <a:r>
              <a:rPr altLang="en-US" sz="5400" lang="en-US">
                <a:solidFill>
                  <a:srgbClr val="000000"/>
                </a:solidFill>
                <a:latin typeface="Times New Roman Bold" panose="02030802070405020303"/>
              </a:rPr>
              <a:t>G</a:t>
            </a:r>
            <a:r>
              <a:rPr altLang="en-US" sz="5400" lang="en-US">
                <a:solidFill>
                  <a:srgbClr val="000000"/>
                </a:solidFill>
                <a:latin typeface="Times New Roman Bold" panose="02030802070405020303"/>
              </a:rPr>
              <a:t>H</a:t>
            </a: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  2</a:t>
            </a:r>
            <a:r>
              <a:rPr altLang="en-US" sz="5400" lang="en-US">
                <a:solidFill>
                  <a:srgbClr val="000000"/>
                </a:solidFill>
                <a:latin typeface="Times New Roman Bold" panose="02030802070405020303"/>
              </a:rPr>
              <a:t>.</a:t>
            </a:r>
            <a:r>
              <a:rPr altLang="en-US" sz="5400" lang="en-US">
                <a:solidFill>
                  <a:srgbClr val="000000"/>
                </a:solidFill>
                <a:latin typeface="Times New Roman Bold" panose="02030802070405020303"/>
              </a:rPr>
              <a:t>H</a:t>
            </a:r>
            <a:r>
              <a:rPr altLang="en-US" sz="5400" lang="en-US">
                <a:solidFill>
                  <a:srgbClr val="000000"/>
                </a:solidFill>
                <a:latin typeface="Times New Roman Bold" panose="02030802070405020303"/>
              </a:rPr>
              <a:t>r</a:t>
            </a:r>
            <a:r>
              <a:rPr altLang="en-US" sz="5400" lang="en-US">
                <a:solidFill>
                  <a:srgbClr val="000000"/>
                </a:solidFill>
                <a:latin typeface="Times New Roman Bold" panose="02030802070405020303"/>
              </a:rPr>
              <a:t>i</a:t>
            </a:r>
            <a:r>
              <a:rPr altLang="en-US" sz="5400" lang="en-US">
                <a:solidFill>
                  <a:srgbClr val="000000"/>
                </a:solidFill>
                <a:latin typeface="Times New Roman Bold" panose="02030802070405020303"/>
              </a:rPr>
              <a:t>d</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i</a:t>
            </a:r>
            <a:r>
              <a:rPr altLang="en-US" sz="5400" lang="en-US">
                <a:solidFill>
                  <a:srgbClr val="000000"/>
                </a:solidFill>
                <a:latin typeface="Times New Roman Bold" panose="02030802070405020303"/>
              </a:rPr>
              <a:t> </a:t>
            </a:r>
            <a:r>
              <a:rPr altLang="en-US" sz="5400" lang="en-US">
                <a:solidFill>
                  <a:srgbClr val="000000"/>
                </a:solidFill>
                <a:latin typeface="Times New Roman Bold" panose="02030802070405020303"/>
              </a:rPr>
              <a:t>J</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i</a:t>
            </a:r>
            <a:r>
              <a:rPr altLang="en-US" sz="5400" lang="en-US">
                <a:solidFill>
                  <a:srgbClr val="000000"/>
                </a:solidFill>
                <a:latin typeface="Times New Roman Bold" panose="02030802070405020303"/>
              </a:rPr>
              <a:t>n</a:t>
            </a:r>
            <a:r>
              <a:rPr altLang="en-US" sz="5400" lang="en-US">
                <a:solidFill>
                  <a:srgbClr val="000000"/>
                </a:solidFill>
                <a:latin typeface="Times New Roman Bold" panose="02030802070405020303"/>
              </a:rPr>
              <a:t> </a:t>
            </a:r>
            <a:r>
              <a:rPr altLang="en-US" sz="5400" lang="en-US">
                <a:solidFill>
                  <a:srgbClr val="000000"/>
                </a:solidFill>
                <a:latin typeface="Times New Roman Bold" panose="02030802070405020303"/>
              </a:rPr>
              <a:t>D</a:t>
            </a: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3</a:t>
            </a:r>
            <a:r>
              <a:rPr altLang="en-US" sz="5400" lang="en-US">
                <a:solidFill>
                  <a:srgbClr val="000000"/>
                </a:solidFill>
                <a:latin typeface="Times New Roman Bold" panose="02030802070405020303"/>
              </a:rPr>
              <a:t>.</a:t>
            </a:r>
            <a:r>
              <a:rPr altLang="en-US" sz="5400" lang="en-US">
                <a:solidFill>
                  <a:srgbClr val="000000"/>
                </a:solidFill>
                <a:latin typeface="Times New Roman Bold" panose="02030802070405020303"/>
              </a:rPr>
              <a:t>G</a:t>
            </a:r>
            <a:r>
              <a:rPr altLang="en-US" sz="5400" lang="en-US">
                <a:solidFill>
                  <a:srgbClr val="000000"/>
                </a:solidFill>
                <a:latin typeface="Times New Roman Bold" panose="02030802070405020303"/>
              </a:rPr>
              <a:t>u</a:t>
            </a:r>
            <a:r>
              <a:rPr altLang="en-US" sz="5400" lang="en-US">
                <a:solidFill>
                  <a:srgbClr val="000000"/>
                </a:solidFill>
                <a:latin typeface="Times New Roman Bold" panose="02030802070405020303"/>
              </a:rPr>
              <a:t>n</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s</a:t>
            </a:r>
            <a:r>
              <a:rPr altLang="en-US" sz="5400" lang="en-US">
                <a:solidFill>
                  <a:srgbClr val="000000"/>
                </a:solidFill>
                <a:latin typeface="Times New Roman Bold" panose="02030802070405020303"/>
              </a:rPr>
              <a:t>e</a:t>
            </a:r>
            <a:r>
              <a:rPr altLang="en-US" sz="5400" lang="en-US">
                <a:solidFill>
                  <a:srgbClr val="000000"/>
                </a:solidFill>
                <a:latin typeface="Times New Roman Bold" panose="02030802070405020303"/>
              </a:rPr>
              <a:t>k</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r</a:t>
            </a:r>
            <a:r>
              <a:rPr altLang="en-US" sz="5400" lang="en-US">
                <a:solidFill>
                  <a:srgbClr val="000000"/>
                </a:solidFill>
                <a:latin typeface="Times New Roman Bold" panose="02030802070405020303"/>
              </a:rPr>
              <a:t> </a:t>
            </a:r>
            <a:r>
              <a:rPr altLang="en-US" sz="5400" lang="en-US">
                <a:solidFill>
                  <a:srgbClr val="000000"/>
                </a:solidFill>
                <a:latin typeface="Times New Roman Bold" panose="02030802070405020303"/>
              </a:rPr>
              <a:t>D</a:t>
            </a: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4.</a:t>
            </a:r>
            <a:r>
              <a:rPr altLang="en-US" sz="5400" lang="en-US">
                <a:solidFill>
                  <a:srgbClr val="000000"/>
                </a:solidFill>
                <a:latin typeface="Times New Roman Bold" panose="02030802070405020303"/>
              </a:rPr>
              <a:t>J</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g</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d</a:t>
            </a:r>
            <a:r>
              <a:rPr altLang="en-US" sz="5400" lang="en-US">
                <a:solidFill>
                  <a:srgbClr val="000000"/>
                </a:solidFill>
                <a:latin typeface="Times New Roman Bold" panose="02030802070405020303"/>
              </a:rPr>
              <a:t>e</a:t>
            </a:r>
            <a:r>
              <a:rPr altLang="en-US" sz="5400" lang="en-US">
                <a:solidFill>
                  <a:srgbClr val="000000"/>
                </a:solidFill>
                <a:latin typeface="Times New Roman Bold" panose="02030802070405020303"/>
              </a:rPr>
              <a:t>e</a:t>
            </a:r>
            <a:r>
              <a:rPr altLang="en-US" sz="5400" lang="en-US">
                <a:solidFill>
                  <a:srgbClr val="000000"/>
                </a:solidFill>
                <a:latin typeface="Times New Roman Bold" panose="02030802070405020303"/>
              </a:rPr>
              <a:t>s</a:t>
            </a:r>
            <a:r>
              <a:rPr altLang="en-US" sz="5400" lang="en-US">
                <a:solidFill>
                  <a:srgbClr val="000000"/>
                </a:solidFill>
                <a:latin typeface="Times New Roman Bold" panose="02030802070405020303"/>
              </a:rPr>
              <a:t>a</a:t>
            </a:r>
            <a:r>
              <a:rPr altLang="en-US" sz="5400" lang="en-US">
                <a:solidFill>
                  <a:srgbClr val="000000"/>
                </a:solidFill>
                <a:latin typeface="Times New Roman Bold" panose="02030802070405020303"/>
              </a:rPr>
              <a:t>n</a:t>
            </a:r>
            <a:r>
              <a:rPr altLang="en-US" sz="5400" lang="en-US">
                <a:solidFill>
                  <a:srgbClr val="000000"/>
                </a:solidFill>
                <a:latin typeface="Times New Roman Bold" panose="02030802070405020303"/>
              </a:rPr>
              <a:t> </a:t>
            </a:r>
            <a:r>
              <a:rPr altLang="en-US" sz="5400" lang="en-US">
                <a:solidFill>
                  <a:srgbClr val="000000"/>
                </a:solidFill>
                <a:latin typeface="Times New Roman Bold" panose="02030802070405020303"/>
              </a:rPr>
              <a:t>M</a:t>
            </a:r>
            <a:endParaRPr altLang="en-US" sz="5400" lang="en-GB">
              <a:solidFill>
                <a:srgbClr val="000000"/>
              </a:solidFill>
              <a:latin typeface="Times New Roman Bold" panose="02030802070405020303"/>
            </a:endParaRPr>
          </a:p>
          <a:p>
            <a:pPr algn="ctr">
              <a:lnSpc>
                <a:spcPts val="6480"/>
              </a:lnSpc>
            </a:pPr>
            <a:r>
              <a:rPr altLang="en-US" sz="5400" lang="en-GB">
                <a:solidFill>
                  <a:srgbClr val="000000"/>
                </a:solidFill>
                <a:latin typeface="Times New Roman Bold" panose="02030802070405020303"/>
              </a:rPr>
              <a:t> </a:t>
            </a:r>
            <a:endParaRPr altLang="en-US" sz="5400" lang="en-GB">
              <a:solidFill>
                <a:srgbClr val="000000"/>
              </a:solidFill>
              <a:latin typeface="Times New Roman Bold" panose="020308020704050203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Freeform 2"/>
          <p:cNvSpPr/>
          <p:nvPr/>
        </p:nvSpPr>
        <p:spPr>
          <a:xfrm>
            <a:off x="0" y="8397875"/>
            <a:ext cx="2425700" cy="1891030"/>
          </a:xfrm>
          <a:custGeom>
            <a:avLst/>
            <a:ahLst/>
            <a:rect l="l" t="t" r="r" b="b"/>
            <a:pathLst>
              <a:path w="4438839" h="4438839">
                <a:moveTo>
                  <a:pt x="0" y="0"/>
                </a:moveTo>
                <a:lnTo>
                  <a:pt x="4438839" y="0"/>
                </a:lnTo>
                <a:lnTo>
                  <a:pt x="4438839" y="4438839"/>
                </a:lnTo>
                <a:lnTo>
                  <a:pt x="0" y="4438839"/>
                </a:lnTo>
                <a:lnTo>
                  <a:pt x="0" y="0"/>
                </a:lnTo>
                <a:close/>
              </a:path>
            </a:pathLst>
          </a:custGeom>
          <a:blipFill>
            <a:blip xmlns:r="http://schemas.openxmlformats.org/officeDocument/2006/relationships" r:embed="rId1"/>
            <a:stretch>
              <a:fillRect/>
            </a:stretch>
          </a:blipFill>
        </p:spPr>
      </p:sp>
      <p:sp>
        <p:nvSpPr>
          <p:cNvPr id="1048593" name="TextBox 3"/>
          <p:cNvSpPr txBox="1"/>
          <p:nvPr/>
        </p:nvSpPr>
        <p:spPr>
          <a:xfrm>
            <a:off x="1457325" y="9498330"/>
            <a:ext cx="784860" cy="251461"/>
          </a:xfrm>
          <a:prstGeom prst="rect"/>
        </p:spPr>
        <p:txBody>
          <a:bodyPr anchor="t" bIns="0" lIns="0" rIns="0" rtlCol="0" tIns="0">
            <a:spAutoFit/>
          </a:bodyPr>
          <a:p>
            <a:pPr algn="l">
              <a:lnSpc>
                <a:spcPts val="1980"/>
              </a:lnSpc>
            </a:pPr>
            <a:r>
              <a:rPr sz="1650" lang="en-US">
                <a:solidFill>
                  <a:srgbClr val="000000"/>
                </a:solidFill>
                <a:latin typeface="Libre Franklin" panose="00000500000000000000"/>
              </a:rPr>
              <a:t>2</a:t>
            </a:r>
            <a:endParaRPr sz="1650" lang="en-US">
              <a:solidFill>
                <a:srgbClr val="000000"/>
              </a:solidFill>
              <a:latin typeface="Libre Franklin" panose="00000500000000000000"/>
            </a:endParaRPr>
          </a:p>
        </p:txBody>
      </p:sp>
      <p:sp>
        <p:nvSpPr>
          <p:cNvPr id="1048594" name="TextBox 4"/>
          <p:cNvSpPr txBox="1"/>
          <p:nvPr/>
        </p:nvSpPr>
        <p:spPr>
          <a:xfrm>
            <a:off x="7126449" y="468821"/>
            <a:ext cx="4035103" cy="905511"/>
          </a:xfrm>
          <a:prstGeom prst="rect"/>
        </p:spPr>
        <p:txBody>
          <a:bodyPr anchor="t" bIns="0" lIns="0" rIns="0" rtlCol="0" tIns="0">
            <a:spAutoFit/>
          </a:bodyPr>
          <a:p>
            <a:pPr algn="ctr">
              <a:lnSpc>
                <a:spcPts val="7130"/>
              </a:lnSpc>
              <a:spcBef>
                <a:spcPct val="0"/>
              </a:spcBef>
            </a:pPr>
            <a:r>
              <a:rPr sz="6600" lang="en-US">
                <a:solidFill>
                  <a:srgbClr val="000000"/>
                </a:solidFill>
                <a:latin typeface="Times New Roman Bold" panose="02030802070405020303"/>
              </a:rPr>
              <a:t>DATASET</a:t>
            </a:r>
            <a:endParaRPr sz="6600" lang="en-US">
              <a:solidFill>
                <a:srgbClr val="000000"/>
              </a:solidFill>
              <a:latin typeface="Times New Roman Bold" panose="02030802070405020303"/>
            </a:endParaRPr>
          </a:p>
        </p:txBody>
      </p:sp>
      <p:sp>
        <p:nvSpPr>
          <p:cNvPr id="1048595" name="Text Box 5"/>
          <p:cNvSpPr txBox="1"/>
          <p:nvPr/>
        </p:nvSpPr>
        <p:spPr>
          <a:xfrm>
            <a:off x="963930" y="1743075"/>
            <a:ext cx="17049750" cy="8152765"/>
          </a:xfrm>
          <a:prstGeom prst="rect"/>
          <a:noFill/>
        </p:spPr>
        <p:txBody>
          <a:bodyPr rtlCol="0" wrap="square">
            <a:noAutofit/>
          </a:bodyPr>
          <a:p>
            <a:pPr indent="-342900" marL="342900">
              <a:buFont typeface="Arial" panose="020B0604020202020204" pitchFamily="34" charset="0"/>
              <a:buChar char="•"/>
            </a:pPr>
            <a:r>
              <a:rPr sz="2000" lang="en-US">
                <a:latin typeface="Times New Roman" panose="02020603050405020304" pitchFamily="18" charset="0"/>
                <a:cs typeface="Times New Roman" panose="02020603050405020304" pitchFamily="18" charset="0"/>
                <a:sym typeface="+mn-ea"/>
              </a:rPr>
              <a:t>One of the most important problems in e-commerce is the correct calculation of the points given to after-sales products. The solution to this problem is to provide greater customer satisfaction for the e-commerce site, product prominence for sellers, and a seamless shopping experience for buyers. Another problem is the correct ordering of the comments given to the products. The prominence of misleading comments will cause both financial losses and customer losses. In solving these 2 basic problems, e-commerce site and sellers will increase their sales, while customers will complete their purchasing journey without any problems.This dataset consists of ranking product ratings and reviews on Amazon</a:t>
            </a:r>
            <a:endParaRPr sz="2000" lang="en-US">
              <a:latin typeface="Times New Roman" panose="02020603050405020304" pitchFamily="18" charset="0"/>
              <a:cs typeface="Times New Roman" panose="02020603050405020304" pitchFamily="18" charset="0"/>
            </a:endParaRPr>
          </a:p>
          <a:p>
            <a:endParaRPr sz="2000" lang="en-US"/>
          </a:p>
        </p:txBody>
      </p:sp>
      <p:pic>
        <p:nvPicPr>
          <p:cNvPr id="2097152" name="Content Placeholder 3" descr="amazon sentiment analysis"/>
          <p:cNvPicPr>
            <a:picLocks noChangeAspect="1"/>
          </p:cNvPicPr>
          <p:nvPr/>
        </p:nvPicPr>
        <p:blipFill>
          <a:blip xmlns:r="http://schemas.openxmlformats.org/officeDocument/2006/relationships" r:embed="rId2"/>
          <a:stretch>
            <a:fillRect/>
          </a:stretch>
        </p:blipFill>
        <p:spPr>
          <a:xfrm>
            <a:off x="2999105" y="3871595"/>
            <a:ext cx="13597255" cy="639635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Freeform 3"/>
          <p:cNvSpPr/>
          <p:nvPr/>
        </p:nvSpPr>
        <p:spPr>
          <a:xfrm>
            <a:off x="16714470" y="0"/>
            <a:ext cx="1578610" cy="1694180"/>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03" name="TextBox 5"/>
          <p:cNvSpPr txBox="1"/>
          <p:nvPr/>
        </p:nvSpPr>
        <p:spPr>
          <a:xfrm>
            <a:off x="1457325" y="9498330"/>
            <a:ext cx="784860" cy="251461"/>
          </a:xfrm>
          <a:prstGeom prst="rect"/>
        </p:spPr>
        <p:txBody>
          <a:bodyPr anchor="t" bIns="0" lIns="0" rIns="0" rtlCol="0" tIns="0">
            <a:spAutoFit/>
          </a:bodyPr>
          <a:p>
            <a:pPr algn="l">
              <a:lnSpc>
                <a:spcPts val="1980"/>
              </a:lnSpc>
            </a:pPr>
            <a:r>
              <a:rPr sz="1650" lang="en-US">
                <a:solidFill>
                  <a:srgbClr val="000000"/>
                </a:solidFill>
                <a:latin typeface="Libre Franklin" panose="00000500000000000000"/>
              </a:rPr>
              <a:t>3</a:t>
            </a:r>
            <a:endParaRPr sz="1650" lang="en-US">
              <a:solidFill>
                <a:srgbClr val="000000"/>
              </a:solidFill>
              <a:latin typeface="Libre Franklin" panose="00000500000000000000"/>
            </a:endParaRPr>
          </a:p>
        </p:txBody>
      </p:sp>
      <p:sp>
        <p:nvSpPr>
          <p:cNvPr id="1048604" name="TextBox 6"/>
          <p:cNvSpPr txBox="1"/>
          <p:nvPr/>
        </p:nvSpPr>
        <p:spPr>
          <a:xfrm>
            <a:off x="381000" y="342900"/>
            <a:ext cx="16210915" cy="539750"/>
          </a:xfrm>
          <a:prstGeom prst="rect"/>
        </p:spPr>
        <p:txBody>
          <a:bodyPr anchor="t" bIns="0" lIns="0" rIns="0" rtlCol="0" tIns="0" wrap="square">
            <a:spAutoFit/>
          </a:bodyPr>
          <a:p>
            <a:pPr algn="ctr">
              <a:lnSpc>
                <a:spcPts val="4210"/>
              </a:lnSpc>
              <a:spcBef>
                <a:spcPct val="0"/>
              </a:spcBef>
            </a:pPr>
            <a:r>
              <a:rPr sz="4800" lang="en-US">
                <a:solidFill>
                  <a:srgbClr val="000000"/>
                </a:solidFill>
                <a:latin typeface="Times New Roman Bold" panose="02030802070405020303"/>
              </a:rPr>
              <a:t>L</a:t>
            </a:r>
            <a:r>
              <a:rPr altLang="en-US" sz="4800" lang="en-GB">
                <a:solidFill>
                  <a:srgbClr val="000000"/>
                </a:solidFill>
                <a:latin typeface="Times New Roman Bold" panose="02030802070405020303"/>
              </a:rPr>
              <a:t>oad</a:t>
            </a:r>
            <a:r>
              <a:rPr sz="4800" lang="en-US">
                <a:solidFill>
                  <a:srgbClr val="000000"/>
                </a:solidFill>
                <a:latin typeface="Times New Roman Bold" panose="02030802070405020303"/>
              </a:rPr>
              <a:t> R</a:t>
            </a:r>
            <a:r>
              <a:rPr altLang="en-US" sz="4800" lang="en-GB">
                <a:solidFill>
                  <a:srgbClr val="000000"/>
                </a:solidFill>
                <a:latin typeface="Times New Roman Bold" panose="02030802070405020303"/>
              </a:rPr>
              <a:t>equired</a:t>
            </a:r>
            <a:r>
              <a:rPr sz="4800" lang="en-US">
                <a:solidFill>
                  <a:srgbClr val="000000"/>
                </a:solidFill>
                <a:latin typeface="Times New Roman Bold" panose="02030802070405020303"/>
              </a:rPr>
              <a:t> L</a:t>
            </a:r>
            <a:r>
              <a:rPr altLang="en-US" sz="4800" lang="en-GB">
                <a:solidFill>
                  <a:srgbClr val="000000"/>
                </a:solidFill>
                <a:latin typeface="Times New Roman Bold" panose="02030802070405020303"/>
              </a:rPr>
              <a:t>ibraries And Data Cleaning </a:t>
            </a:r>
            <a:r>
              <a:rPr sz="4800" lang="en-US">
                <a:solidFill>
                  <a:srgbClr val="000000"/>
                </a:solidFill>
                <a:latin typeface="Times New Roman Bold" panose="02030802070405020303"/>
              </a:rPr>
              <a:t>:</a:t>
            </a:r>
            <a:endParaRPr sz="4800" lang="en-US">
              <a:solidFill>
                <a:srgbClr val="000000"/>
              </a:solidFill>
              <a:latin typeface="Times New Roman Bold" panose="02030802070405020303"/>
            </a:endParaRPr>
          </a:p>
        </p:txBody>
      </p:sp>
      <p:sp>
        <p:nvSpPr>
          <p:cNvPr id="1048605" name="Text Box 6"/>
          <p:cNvSpPr txBox="1"/>
          <p:nvPr/>
        </p:nvSpPr>
        <p:spPr>
          <a:xfrm>
            <a:off x="304800" y="1028700"/>
            <a:ext cx="17468850" cy="7275830"/>
          </a:xfrm>
          <a:prstGeom prst="rect"/>
          <a:noFill/>
        </p:spPr>
        <p:txBody>
          <a:bodyPr rtlCol="0" wrap="square">
            <a:noAutofit/>
          </a:bodyPr>
          <a:p>
            <a:r>
              <a:rPr lang="en-US"/>
              <a:t>import pandas as pd</a:t>
            </a:r>
            <a:endParaRPr lang="en-US"/>
          </a:p>
          <a:p>
            <a:r>
              <a:rPr lang="en-US"/>
              <a:t>import matplotlib.pyplot as plt</a:t>
            </a:r>
            <a:endParaRPr lang="en-US"/>
          </a:p>
          <a:p>
            <a:r>
              <a:rPr lang="en-US"/>
              <a:t>import seaborn as sns</a:t>
            </a:r>
            <a:endParaRPr lang="en-US"/>
          </a:p>
          <a:p>
            <a:r>
              <a:rPr lang="en-US"/>
              <a:t>import numpy as np</a:t>
            </a:r>
            <a:endParaRPr lang="en-US"/>
          </a:p>
          <a:p>
            <a:r>
              <a:rPr lang="en-US"/>
              <a:t>df = df.drop(columns=['Unnamed: 0'])</a:t>
            </a:r>
            <a:endParaRPr lang="en-US"/>
          </a:p>
          <a:p>
            <a:r>
              <a:rPr lang="en-US"/>
              <a:t>df.head()</a:t>
            </a:r>
            <a:endParaRPr lang="en-US"/>
          </a:p>
          <a:p>
            <a:r>
              <a:rPr lang="en-US"/>
              <a:t>df.rename(columns={</a:t>
            </a:r>
            <a:endParaRPr lang="en-US"/>
          </a:p>
          <a:p>
            <a:r>
              <a:rPr lang="en-US"/>
              <a:t>    'overall': 'userScore'</a:t>
            </a:r>
            <a:endParaRPr lang="en-US"/>
          </a:p>
          <a:p>
            <a:r>
              <a:rPr lang="en-US"/>
              <a:t>}, inplace=True)</a:t>
            </a:r>
            <a:endParaRPr lang="en-US"/>
          </a:p>
          <a:p>
            <a:r>
              <a:rPr lang="en-US"/>
              <a:t>df.head()</a:t>
            </a:r>
            <a:endParaRPr lang="en-US"/>
          </a:p>
          <a:p>
            <a:r>
              <a:rPr lang="en-US"/>
              <a:t>col = ['reviewText', 'userScore']</a:t>
            </a:r>
            <a:endParaRPr lang="en-US"/>
          </a:p>
          <a:p>
            <a:r>
              <a:rPr lang="en-US"/>
              <a:t>df = df[col]</a:t>
            </a:r>
            <a:endParaRPr lang="en-US"/>
          </a:p>
          <a:p>
            <a:r>
              <a:rPr lang="en-US"/>
              <a:t>df.head()</a:t>
            </a:r>
            <a:endParaRPr lang="en-US"/>
          </a:p>
          <a:p>
            <a:r>
              <a:rPr lang="en-US"/>
              <a:t>fig, ax = plt.subplots(nrows=1, ncols=2, figsize=(12,5))</a:t>
            </a:r>
            <a:endParaRPr lang="en-US"/>
          </a:p>
          <a:p>
            <a:r>
              <a:rPr lang="en-US"/>
              <a:t>sns.histplot(data=df, x='userScore', ax=ax[0]).set_title('histogram plot')</a:t>
            </a:r>
            <a:endParaRPr lang="en-US"/>
          </a:p>
          <a:p>
            <a:r>
              <a:rPr lang="en-US"/>
              <a:t>sns.kdeplot(data=df, x='userScore', ax=ax[1]).set_title('KDE plot')</a:t>
            </a:r>
            <a:endParaRPr lang="en-US"/>
          </a:p>
          <a:p>
            <a:r>
              <a:rPr lang="en-US"/>
              <a:t>plt.tight_layout()</a:t>
            </a:r>
            <a:endParaRPr lang="en-US"/>
          </a:p>
          <a:p>
            <a:r>
              <a:rPr lang="en-US"/>
              <a:t>plt.show()</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2" name="Freeform 3"/>
          <p:cNvSpPr/>
          <p:nvPr/>
        </p:nvSpPr>
        <p:spPr>
          <a:xfrm>
            <a:off x="16656050" y="0"/>
            <a:ext cx="1637030" cy="1522095"/>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13" name="TextBox 5"/>
          <p:cNvSpPr txBox="1"/>
          <p:nvPr/>
        </p:nvSpPr>
        <p:spPr>
          <a:xfrm>
            <a:off x="1457325" y="9498330"/>
            <a:ext cx="784860" cy="251461"/>
          </a:xfrm>
          <a:prstGeom prst="rect"/>
        </p:spPr>
        <p:txBody>
          <a:bodyPr anchor="t" bIns="0" lIns="0" rIns="0" rtlCol="0" tIns="0">
            <a:spAutoFit/>
          </a:bodyPr>
          <a:p>
            <a:pPr algn="l">
              <a:lnSpc>
                <a:spcPts val="1980"/>
              </a:lnSpc>
            </a:pPr>
            <a:r>
              <a:rPr sz="1650" lang="en-US">
                <a:solidFill>
                  <a:srgbClr val="000000"/>
                </a:solidFill>
                <a:latin typeface="Libre Franklin" panose="00000500000000000000"/>
              </a:rPr>
              <a:t>3</a:t>
            </a:r>
            <a:endParaRPr sz="1650" lang="en-US">
              <a:solidFill>
                <a:srgbClr val="000000"/>
              </a:solidFill>
              <a:latin typeface="Libre Franklin" panose="00000500000000000000"/>
            </a:endParaRPr>
          </a:p>
        </p:txBody>
      </p:sp>
      <p:sp>
        <p:nvSpPr>
          <p:cNvPr id="1048614" name="TextBox 6"/>
          <p:cNvSpPr txBox="1"/>
          <p:nvPr/>
        </p:nvSpPr>
        <p:spPr>
          <a:xfrm>
            <a:off x="0" y="190500"/>
            <a:ext cx="2561590" cy="474345"/>
          </a:xfrm>
          <a:prstGeom prst="rect"/>
        </p:spPr>
        <p:txBody>
          <a:bodyPr anchor="t" bIns="0" lIns="0" rIns="0" rtlCol="0" tIns="0" wrap="square">
            <a:spAutoFit/>
          </a:bodyPr>
          <a:p>
            <a:pPr algn="ctr">
              <a:lnSpc>
                <a:spcPts val="3700"/>
              </a:lnSpc>
              <a:spcBef>
                <a:spcPct val="0"/>
              </a:spcBef>
            </a:pPr>
            <a:r>
              <a:rPr altLang="en-US" sz="3425" lang="en-GB">
                <a:solidFill>
                  <a:srgbClr val="000000"/>
                </a:solidFill>
                <a:latin typeface="Times New Roman Bold" panose="02030802070405020303"/>
              </a:rPr>
              <a:t>EDA</a:t>
            </a:r>
            <a:r>
              <a:rPr sz="3425" lang="en-US">
                <a:solidFill>
                  <a:srgbClr val="000000"/>
                </a:solidFill>
                <a:latin typeface="Times New Roman Bold" panose="02030802070405020303"/>
              </a:rPr>
              <a:t>:</a:t>
            </a:r>
            <a:endParaRPr sz="3425" lang="en-US">
              <a:solidFill>
                <a:srgbClr val="000000"/>
              </a:solidFill>
              <a:latin typeface="Times New Roman Bold" panose="02030802070405020303"/>
            </a:endParaRPr>
          </a:p>
        </p:txBody>
      </p:sp>
      <p:sp>
        <p:nvSpPr>
          <p:cNvPr id="1048615" name="Text Box 6"/>
          <p:cNvSpPr txBox="1"/>
          <p:nvPr/>
        </p:nvSpPr>
        <p:spPr>
          <a:xfrm>
            <a:off x="152400" y="1409700"/>
            <a:ext cx="17759045" cy="8608060"/>
          </a:xfrm>
          <a:prstGeom prst="rect"/>
          <a:noFill/>
        </p:spPr>
        <p:txBody>
          <a:bodyPr rtlCol="0" wrap="square">
            <a:noAutofit/>
          </a:bodyPr>
          <a:p>
            <a:r>
              <a:rPr lang="en-US"/>
              <a:t>df_sent = df.copy()</a:t>
            </a:r>
            <a:endParaRPr lang="en-US"/>
          </a:p>
          <a:p>
            <a:endParaRPr lang="en-US"/>
          </a:p>
          <a:p>
            <a:r>
              <a:rPr lang="en-US"/>
              <a:t>import nltk</a:t>
            </a:r>
            <a:endParaRPr lang="en-US"/>
          </a:p>
          <a:p>
            <a:endParaRPr lang="en-US"/>
          </a:p>
          <a:p>
            <a:r>
              <a:rPr lang="en-US"/>
              <a:t>test = df_sent['reviewText'][5]</a:t>
            </a:r>
            <a:endParaRPr lang="en-US"/>
          </a:p>
          <a:p>
            <a:r>
              <a:rPr lang="en-US"/>
              <a:t>token_test = nltk.word_tokenize(test)</a:t>
            </a:r>
            <a:endParaRPr lang="en-US"/>
          </a:p>
          <a:p>
            <a:r>
              <a:rPr lang="en-US"/>
              <a:t>test_pos_tag = nltk.pos_tag(token_test[:5])</a:t>
            </a:r>
            <a:endParaRPr lang="en-US"/>
          </a:p>
          <a:p>
            <a:r>
              <a:rPr lang="en-US"/>
              <a:t>test_pos_tag</a:t>
            </a:r>
            <a:endParaRPr lang="en-US"/>
          </a:p>
          <a:p>
            <a:r>
              <a:rPr lang="en-US"/>
              <a:t>from nltk.sentiment import SentimentIntensityAnalyzer</a:t>
            </a:r>
            <a:endParaRPr lang="en-US"/>
          </a:p>
          <a:p>
            <a:endParaRPr lang="en-US"/>
          </a:p>
          <a:p>
            <a:r>
              <a:rPr lang="en-US"/>
              <a:t>sarcasm_text = 'yeah, way to wear a raincoat genius'</a:t>
            </a:r>
            <a:endParaRPr lang="en-US"/>
          </a:p>
          <a:p>
            <a:endParaRPr lang="en-US"/>
          </a:p>
          <a:p>
            <a:r>
              <a:rPr lang="en-US"/>
              <a:t>sia = SentimentIntensityAnalyzer()</a:t>
            </a:r>
            <a:endParaRPr lang="en-US"/>
          </a:p>
          <a:p>
            <a:r>
              <a:rPr lang="en-US"/>
              <a:t>sia.polarity_scores(sarcasm_text)</a:t>
            </a:r>
            <a:endParaRPr lang="en-US"/>
          </a:p>
          <a:p>
            <a:r>
              <a:rPr lang="en-US"/>
              <a:t>from transformers import AutoTokenizer</a:t>
            </a:r>
            <a:endParaRPr lang="en-US"/>
          </a:p>
          <a:p>
            <a:r>
              <a:rPr lang="en-US"/>
              <a:t>from transformers import AutoModelForSequenceClassification</a:t>
            </a:r>
            <a:endParaRPr lang="en-US"/>
          </a:p>
          <a:p>
            <a:r>
              <a:rPr lang="en-US"/>
              <a:t>from scipy.special import softmax</a:t>
            </a:r>
            <a:endParaRPr lang="en-US"/>
          </a:p>
          <a:p>
            <a:r>
              <a:rPr lang="en-US"/>
              <a:t>MODEL = f"cardiffnlp/twitter-roberta-base-sentiment"</a:t>
            </a:r>
            <a:endParaRPr lang="en-US"/>
          </a:p>
          <a:p>
            <a:r>
              <a:rPr lang="en-US"/>
              <a:t>tokenizer = AutoTokenizer.from_pretrained(MODEL)</a:t>
            </a:r>
            <a:endParaRPr lang="en-US"/>
          </a:p>
          <a:p>
            <a:r>
              <a:rPr lang="en-US"/>
              <a:t>model = AutoModelForSequenceClassification.from_pretrained(MODEL)</a:t>
            </a:r>
            <a:endParaRPr lang="en-US"/>
          </a:p>
          <a:p>
            <a:r>
              <a:rPr lang="en-US"/>
              <a:t>encoded_text = tokenizer(sarcasm_text, return_tensors='pt') # a structure that algoritm will understand</a:t>
            </a:r>
            <a:endParaRPr lang="en-US"/>
          </a:p>
          <a:p>
            <a:r>
              <a:rPr lang="en-US"/>
              <a:t>encoded_text</a:t>
            </a:r>
            <a:endParaRPr lang="en-US"/>
          </a:p>
          <a:p>
            <a:r>
              <a:rPr lang="en-US"/>
              <a:t>output = model(**encoded_text)</a:t>
            </a:r>
            <a:endParaRPr lang="en-US"/>
          </a:p>
          <a:p>
            <a:r>
              <a:rPr lang="en-US"/>
              <a:t>output</a:t>
            </a:r>
            <a:endParaRPr lang="en-US"/>
          </a:p>
          <a:p>
            <a:r>
              <a:rPr lang="en-US"/>
              <a:t>roberta_sarcasm = {</a:t>
            </a:r>
            <a:endParaRPr lang="en-US"/>
          </a:p>
          <a:p>
            <a:r>
              <a:rPr lang="en-US"/>
              <a:t>    'roberta_pos': softmax(scores)[0],</a:t>
            </a:r>
            <a:endParaRPr lang="en-US"/>
          </a:p>
          <a:p>
            <a:r>
              <a:rPr lang="en-US"/>
              <a:t>    'roberta_neu': softmax(scores)[1],</a:t>
            </a:r>
            <a:endParaRPr lang="en-US"/>
          </a:p>
          <a:p>
            <a:r>
              <a:rPr lang="en-US"/>
              <a:t>    'roberta_neg': softmax(scores)[2],</a:t>
            </a:r>
            <a:endParaRPr lang="en-US"/>
          </a:p>
          <a:p>
            <a:r>
              <a:rPr lang="en-US"/>
              <a:t>}</a:t>
            </a:r>
            <a:endParaRPr lang="en-US"/>
          </a:p>
          <a:p>
            <a:endParaRPr lang="en-US"/>
          </a:p>
          <a:p>
            <a:r>
              <a:rPr lang="en-US"/>
              <a:t>roberta_sarcasm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2" name="Freeform 3"/>
          <p:cNvSpPr/>
          <p:nvPr/>
        </p:nvSpPr>
        <p:spPr>
          <a:xfrm>
            <a:off x="13305060" y="0"/>
            <a:ext cx="4987812" cy="4987812"/>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23" name="TextBox 5"/>
          <p:cNvSpPr txBox="1"/>
          <p:nvPr/>
        </p:nvSpPr>
        <p:spPr>
          <a:xfrm>
            <a:off x="1457325" y="9498330"/>
            <a:ext cx="784860" cy="251461"/>
          </a:xfrm>
          <a:prstGeom prst="rect"/>
        </p:spPr>
        <p:txBody>
          <a:bodyPr anchor="t" bIns="0" lIns="0" rIns="0" rtlCol="0" tIns="0">
            <a:spAutoFit/>
          </a:bodyPr>
          <a:p>
            <a:pPr algn="l">
              <a:lnSpc>
                <a:spcPts val="1980"/>
              </a:lnSpc>
            </a:pPr>
            <a:r>
              <a:rPr sz="1650" lang="en-US">
                <a:solidFill>
                  <a:srgbClr val="000000"/>
                </a:solidFill>
                <a:latin typeface="Libre Franklin" panose="00000500000000000000"/>
              </a:rPr>
              <a:t>3</a:t>
            </a:r>
            <a:endParaRPr sz="1650" lang="en-US">
              <a:solidFill>
                <a:srgbClr val="000000"/>
              </a:solidFill>
              <a:latin typeface="Libre Franklin" panose="00000500000000000000"/>
            </a:endParaRPr>
          </a:p>
        </p:txBody>
      </p:sp>
      <p:sp>
        <p:nvSpPr>
          <p:cNvPr id="1048624" name="TextBox 6"/>
          <p:cNvSpPr txBox="1"/>
          <p:nvPr/>
        </p:nvSpPr>
        <p:spPr>
          <a:xfrm>
            <a:off x="152400" y="342900"/>
            <a:ext cx="12644120" cy="732790"/>
          </a:xfrm>
          <a:prstGeom prst="rect"/>
        </p:spPr>
        <p:txBody>
          <a:bodyPr anchor="t" bIns="0" lIns="0" rIns="0" rtlCol="0" tIns="0" wrap="square">
            <a:noAutofit/>
          </a:bodyPr>
          <a:p>
            <a:pPr algn="ctr">
              <a:lnSpc>
                <a:spcPts val="3700"/>
              </a:lnSpc>
              <a:spcBef>
                <a:spcPct val="0"/>
              </a:spcBef>
            </a:pPr>
            <a:r>
              <a:rPr sz="4400" lang="en-US">
                <a:solidFill>
                  <a:srgbClr val="000000"/>
                </a:solidFill>
                <a:latin typeface="Times New Roman Bold" panose="02030802070405020303"/>
              </a:rPr>
              <a:t>Test Sarcasm on Vader and Roberta</a:t>
            </a:r>
            <a:r>
              <a:rPr sz="3425" lang="en-US">
                <a:solidFill>
                  <a:srgbClr val="000000"/>
                </a:solidFill>
                <a:latin typeface="Times New Roman Bold" panose="02030802070405020303"/>
              </a:rPr>
              <a:t>:</a:t>
            </a:r>
            <a:endParaRPr sz="3425" lang="en-US">
              <a:solidFill>
                <a:srgbClr val="000000"/>
              </a:solidFill>
              <a:latin typeface="Times New Roman Bold" panose="02030802070405020303"/>
            </a:endParaRPr>
          </a:p>
        </p:txBody>
      </p:sp>
      <p:sp>
        <p:nvSpPr>
          <p:cNvPr id="1048625" name="Text Box 7"/>
          <p:cNvSpPr txBox="1"/>
          <p:nvPr/>
        </p:nvSpPr>
        <p:spPr>
          <a:xfrm>
            <a:off x="457200" y="1120775"/>
            <a:ext cx="16755110" cy="8935720"/>
          </a:xfrm>
          <a:prstGeom prst="rect"/>
          <a:noFill/>
        </p:spPr>
        <p:txBody>
          <a:bodyPr rtlCol="0" wrap="square">
            <a:noAutofit/>
          </a:bodyPr>
          <a:p>
            <a:r>
              <a:rPr lang="en-US"/>
              <a:t>def roberta_score(review):</a:t>
            </a:r>
            <a:endParaRPr lang="en-US"/>
          </a:p>
          <a:p>
            <a:r>
              <a:rPr lang="en-US"/>
              <a:t>    encoded_text = tokenizer(review, return_tensors='pt')</a:t>
            </a:r>
            <a:endParaRPr lang="en-US"/>
          </a:p>
          <a:p>
            <a:r>
              <a:rPr lang="en-US"/>
              <a:t>    output = model(**encoded_text)</a:t>
            </a:r>
            <a:endParaRPr lang="en-US"/>
          </a:p>
          <a:p>
            <a:r>
              <a:rPr lang="en-US"/>
              <a:t>    scores = output[0][0].detach().numpy()</a:t>
            </a:r>
            <a:endParaRPr lang="en-US"/>
          </a:p>
          <a:p>
            <a:r>
              <a:rPr lang="en-US"/>
              <a:t>    scores = softmax(scores)</a:t>
            </a:r>
            <a:endParaRPr lang="en-US"/>
          </a:p>
          <a:p>
            <a:r>
              <a:rPr lang="en-US"/>
              <a:t>    scores_dict = {</a:t>
            </a:r>
            <a:endParaRPr lang="en-US"/>
          </a:p>
          <a:p>
            <a:r>
              <a:rPr lang="en-US"/>
              <a:t>        'roberta_neg': scores[0],</a:t>
            </a:r>
            <a:endParaRPr lang="en-US"/>
          </a:p>
          <a:p>
            <a:r>
              <a:rPr lang="en-US"/>
              <a:t>        'roberta_neu': scores[1],</a:t>
            </a:r>
            <a:endParaRPr lang="en-US"/>
          </a:p>
          <a:p>
            <a:r>
              <a:rPr lang="en-US"/>
              <a:t>        'roberta_pos': scores[2],</a:t>
            </a:r>
            <a:endParaRPr lang="en-US"/>
          </a:p>
          <a:p>
            <a:r>
              <a:rPr lang="en-US"/>
              <a:t>    }</a:t>
            </a:r>
            <a:endParaRPr lang="en-US"/>
          </a:p>
          <a:p>
            <a:r>
              <a:rPr lang="en-US"/>
              <a:t>    return scores_dict</a:t>
            </a:r>
            <a:endParaRPr lang="en-US"/>
          </a:p>
          <a:p>
            <a:r>
              <a:rPr lang="en-US"/>
              <a:t>res = {}</a:t>
            </a:r>
            <a:endParaRPr lang="en-US"/>
          </a:p>
          <a:p>
            <a:r>
              <a:rPr lang="en-US"/>
              <a:t>for i, row in df.iterrows():</a:t>
            </a:r>
            <a:endParaRPr lang="en-US"/>
          </a:p>
          <a:p>
            <a:r>
              <a:rPr lang="en-US"/>
              <a:t>    try:</a:t>
            </a:r>
            <a:endParaRPr lang="en-US"/>
          </a:p>
          <a:p>
            <a:r>
              <a:rPr lang="en-US"/>
              <a:t>        text = row['reviewText']</a:t>
            </a:r>
            <a:endParaRPr lang="en-US"/>
          </a:p>
          <a:p>
            <a:r>
              <a:rPr lang="en-US"/>
              <a:t>        my_id = row['id']</a:t>
            </a:r>
            <a:endParaRPr lang="en-US"/>
          </a:p>
          <a:p>
            <a:r>
              <a:rPr lang="en-US"/>
              <a:t>        roberta_score_result = roberta_score(text)</a:t>
            </a:r>
            <a:endParaRPr lang="en-US"/>
          </a:p>
          <a:p>
            <a:r>
              <a:rPr lang="en-US"/>
              <a:t>        score_ = {**roberta_score_result}</a:t>
            </a:r>
            <a:endParaRPr lang="en-US"/>
          </a:p>
          <a:p>
            <a:r>
              <a:rPr lang="en-US"/>
              <a:t>        res[my_id] = score_</a:t>
            </a:r>
            <a:endParaRPr lang="en-US"/>
          </a:p>
          <a:p>
            <a:r>
              <a:rPr lang="en-US"/>
              <a:t>    except RuntimeError:</a:t>
            </a:r>
            <a:endParaRPr lang="en-US"/>
          </a:p>
          <a:p>
            <a:r>
              <a:rPr lang="en-US"/>
              <a:t>        print(f'comment is too long for Roberta to handle for id {my_id}')</a:t>
            </a:r>
            <a:endParaRPr lang="en-US"/>
          </a:p>
          <a:p>
            <a:r>
              <a:rPr lang="en-US"/>
              <a:t>df_roberta = pd.DataFrame(res).T</a:t>
            </a:r>
            <a:endParaRPr lang="en-US"/>
          </a:p>
          <a:p>
            <a:r>
              <a:rPr lang="en-US"/>
              <a:t>df_roberta</a:t>
            </a:r>
            <a:endParaRPr lang="en-US"/>
          </a:p>
          <a:p>
            <a:r>
              <a:rPr lang="en-US"/>
              <a:t>df_roberta.reset_index(inplace=True)</a:t>
            </a:r>
            <a:endParaRPr lang="en-US"/>
          </a:p>
          <a:p>
            <a:r>
              <a:rPr lang="en-US"/>
              <a:t>df_roberta</a:t>
            </a:r>
            <a:endParaRPr lang="en-US"/>
          </a:p>
          <a:p>
            <a:r>
              <a:rPr lang="en-US"/>
              <a:t>df_sent = pd.merge(df, df_roberta, how='inner', left_on='id', right_on='index')</a:t>
            </a:r>
            <a:endParaRPr lang="en-US"/>
          </a:p>
          <a:p>
            <a:r>
              <a:rPr lang="en-US"/>
              <a:t>df_sent</a:t>
            </a:r>
            <a:endParaRPr lang="en-US"/>
          </a:p>
          <a:p>
            <a:r>
              <a:rPr lang="en-US"/>
              <a:t>df_sent.sort_values(by='roberta_pos', ascending=False).values[0]</a:t>
            </a:r>
            <a:endParaRPr lang="en-US"/>
          </a:p>
          <a:p>
            <a:r>
              <a:rPr lang="en-US"/>
              <a:t>df_sent.sort_values(by='userScore', ascending=True).values[0]</a:t>
            </a:r>
            <a:endParaRPr lang="en-US"/>
          </a:p>
          <a:p>
            <a:r>
              <a:rPr lang="en-US"/>
              <a:t>df_sent.sort_values(by='roberta_neg', ascending=False).values[0]</a:t>
            </a:r>
            <a:endParaRPr lang="en-US"/>
          </a:p>
          <a:p>
            <a:r>
              <a:rPr lang="en-US"/>
              <a:t>fig, ax = plt.subplots(nrows=1, ncols=3, figsize=(12,5))</a:t>
            </a:r>
            <a:endParaRPr lang="en-US"/>
          </a:p>
        </p:txBody>
      </p:sp>
      <p:sp>
        <p:nvSpPr>
          <p:cNvPr id="1048626" name="Text Box 8"/>
          <p:cNvSpPr txBox="1"/>
          <p:nvPr/>
        </p:nvSpPr>
        <p:spPr>
          <a:xfrm>
            <a:off x="9067800" y="6819900"/>
            <a:ext cx="6096000" cy="3336925"/>
          </a:xfrm>
          <a:prstGeom prst="rect"/>
          <a:noFill/>
        </p:spPr>
        <p:txBody>
          <a:bodyPr rtlCol="0" wrap="square">
            <a:noAutofit/>
          </a:bodyPr>
          <a:p>
            <a:r>
              <a:rPr lang="en-US">
                <a:sym typeface="+mn-ea"/>
              </a:rPr>
              <a:t>sns.histplot(data=df_sent, x='roberta_pos', ax=ax[0]).set_title('Roberta Positive')</a:t>
            </a:r>
            <a:endParaRPr lang="en-US"/>
          </a:p>
          <a:p>
            <a:r>
              <a:rPr lang="en-US">
                <a:sym typeface="+mn-ea"/>
              </a:rPr>
              <a:t>sns.histplot(data=df_sent, x='roberta_neu', ax=ax[1]).set_title('Roberta Neutral')</a:t>
            </a:r>
            <a:endParaRPr lang="en-US"/>
          </a:p>
          <a:p>
            <a:r>
              <a:rPr lang="en-US">
                <a:sym typeface="+mn-ea"/>
              </a:rPr>
              <a:t>sns.histplot(data=df_sent, x='roberta_neg', ax=ax[2]).set_title('Roberta Negative')</a:t>
            </a:r>
            <a:endParaRPr lang="en-US"/>
          </a:p>
          <a:p>
            <a:endParaRPr lang="en-US"/>
          </a:p>
          <a:p>
            <a:r>
              <a:rPr lang="en-US">
                <a:sym typeface="+mn-ea"/>
              </a:rPr>
              <a:t>plt.tight_layout()</a:t>
            </a:r>
            <a:endParaRPr lang="en-US"/>
          </a:p>
          <a:p>
            <a:r>
              <a:rPr lang="en-US">
                <a:sym typeface="+mn-ea"/>
              </a:rPr>
              <a:t>plt.show()</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3" name="Freeform 2"/>
          <p:cNvSpPr/>
          <p:nvPr/>
        </p:nvSpPr>
        <p:spPr>
          <a:xfrm>
            <a:off x="16695420" y="0"/>
            <a:ext cx="1597660" cy="1580515"/>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34" name="TextBox 4"/>
          <p:cNvSpPr txBox="1"/>
          <p:nvPr/>
        </p:nvSpPr>
        <p:spPr>
          <a:xfrm>
            <a:off x="533400" y="190500"/>
            <a:ext cx="16099155" cy="1289050"/>
          </a:xfrm>
          <a:prstGeom prst="rect"/>
        </p:spPr>
        <p:txBody>
          <a:bodyPr anchor="t" bIns="0" lIns="0" rIns="0" rtlCol="0" tIns="0" wrap="square">
            <a:spAutoFit/>
          </a:bodyPr>
          <a:p>
            <a:pPr algn="ctr">
              <a:lnSpc>
                <a:spcPts val="5075"/>
              </a:lnSpc>
              <a:spcBef>
                <a:spcPct val="0"/>
              </a:spcBef>
            </a:pPr>
            <a:r>
              <a:rPr sz="4700" lang="en-US">
                <a:solidFill>
                  <a:srgbClr val="000000"/>
                </a:solidFill>
                <a:latin typeface="Times New Roman Bold" panose="02030802070405020303"/>
              </a:rPr>
              <a:t>Validate Roberta Sentimental Score with Amazon Score Review:</a:t>
            </a:r>
            <a:endParaRPr sz="4700" lang="en-US">
              <a:solidFill>
                <a:srgbClr val="000000"/>
              </a:solidFill>
              <a:latin typeface="Times New Roman Bold" panose="02030802070405020303"/>
            </a:endParaRPr>
          </a:p>
        </p:txBody>
      </p:sp>
      <p:sp>
        <p:nvSpPr>
          <p:cNvPr id="1048635" name="Text Box 4"/>
          <p:cNvSpPr txBox="1"/>
          <p:nvPr/>
        </p:nvSpPr>
        <p:spPr>
          <a:xfrm>
            <a:off x="228600" y="723900"/>
            <a:ext cx="11518900" cy="9436100"/>
          </a:xfrm>
          <a:prstGeom prst="rect"/>
          <a:noFill/>
        </p:spPr>
        <p:txBody>
          <a:bodyPr rtlCol="0" wrap="square">
            <a:noAutofit/>
          </a:bodyPr>
          <a:p>
            <a:r>
              <a:rPr lang="en-US"/>
              <a:t>df_amazon_neg = df_sent.query('userScore &lt; 3.0')</a:t>
            </a:r>
            <a:endParaRPr lang="en-US"/>
          </a:p>
          <a:p>
            <a:r>
              <a:rPr lang="en-US"/>
              <a:t>df_amazon_neu = df_sent.query('userScore == 3.0')</a:t>
            </a:r>
            <a:endParaRPr lang="en-US"/>
          </a:p>
          <a:p>
            <a:r>
              <a:rPr lang="en-US"/>
              <a:t>df_amazon_pos = df_sent.query('userScore &gt; 3.0')</a:t>
            </a:r>
            <a:endParaRPr lang="en-US"/>
          </a:p>
          <a:p>
            <a:r>
              <a:rPr lang="en-US"/>
              <a:t>print(f'amazon negative review is {df_amazon_neg.shape[0]}')</a:t>
            </a:r>
            <a:endParaRPr lang="en-US"/>
          </a:p>
          <a:p>
            <a:r>
              <a:rPr lang="en-US"/>
              <a:t>print(f'amazon neutral review is {df_amazon_neu.shape[0]}')</a:t>
            </a:r>
            <a:endParaRPr lang="en-US"/>
          </a:p>
          <a:p>
            <a:r>
              <a:rPr lang="en-US"/>
              <a:t>print(f'amazon positive review is {df_amazon_pos.shape[0]}')</a:t>
            </a:r>
            <a:endParaRPr lang="en-US"/>
          </a:p>
          <a:p>
            <a:r>
              <a:rPr lang="en-US"/>
              <a:t>amazon negative review is 318</a:t>
            </a:r>
            <a:endParaRPr lang="en-US"/>
          </a:p>
          <a:p>
            <a:r>
              <a:rPr lang="en-US"/>
              <a:t>amazon neutral review is 141</a:t>
            </a:r>
            <a:endParaRPr lang="en-US"/>
          </a:p>
          <a:p>
            <a:r>
              <a:rPr lang="en-US"/>
              <a:t>amazon positive review is 4437</a:t>
            </a:r>
            <a:endParaRPr lang="en-US"/>
          </a:p>
          <a:p>
            <a:r>
              <a:rPr lang="en-US"/>
              <a:t>fig, ax = plt.subplots(nrows=1, ncols=3, figsize=(12,7))</a:t>
            </a:r>
            <a:endParaRPr lang="en-US"/>
          </a:p>
          <a:p>
            <a:endParaRPr lang="en-US"/>
          </a:p>
          <a:p>
            <a:r>
              <a:rPr lang="en-US"/>
              <a:t>sns.kdeplot(data=df_amazon_neg, x='roberta_pos', ax=ax[0], label='pos').set_title('Amazon Negative Review')</a:t>
            </a:r>
            <a:endParaRPr lang="en-US"/>
          </a:p>
          <a:p>
            <a:r>
              <a:rPr lang="en-US"/>
              <a:t>sns.kdeplot(data=df_amazon_neg, x='roberta_neu', ax=ax[0], label='neu').set_title('Amazon Negative Review')</a:t>
            </a:r>
            <a:endParaRPr lang="en-US"/>
          </a:p>
          <a:p>
            <a:r>
              <a:rPr lang="en-US"/>
              <a:t>sns.kdeplot(data=df_amazon_neg, x='roberta_neg', ax=ax[0], label='neg').set_title('Amazon Negative Review')</a:t>
            </a:r>
            <a:endParaRPr lang="en-US"/>
          </a:p>
          <a:p>
            <a:endParaRPr lang="en-US"/>
          </a:p>
          <a:p>
            <a:r>
              <a:rPr lang="en-US"/>
              <a:t>sns.kdeplot(data=df_amazon_neu, x='roberta_pos', ax=ax[1], label='pos').set_title('Amazon Neutral Review')</a:t>
            </a:r>
            <a:endParaRPr lang="en-US"/>
          </a:p>
          <a:p>
            <a:r>
              <a:rPr lang="en-US"/>
              <a:t>sns.kdeplot(data=df_amazon_neu, x='roberta_neu', ax=ax[1], label='neu').set_title('Amazon Neutral Review')</a:t>
            </a:r>
            <a:endParaRPr lang="en-US"/>
          </a:p>
          <a:p>
            <a:r>
              <a:rPr lang="en-US"/>
              <a:t>sns.kdeplot(data=df_amazon_neu, x='roberta_neg', ax=ax[1], label='neg').set_title('Amazon Neutral Review')</a:t>
            </a:r>
            <a:endParaRPr lang="en-US"/>
          </a:p>
          <a:p>
            <a:endParaRPr lang="en-US"/>
          </a:p>
          <a:p>
            <a:r>
              <a:rPr lang="en-US"/>
              <a:t>sns.kdeplot(data=df_amazon_pos, x='roberta_pos', ax=ax[2], label='pos').set_title('Amazon Positive Review')</a:t>
            </a:r>
            <a:endParaRPr lang="en-US"/>
          </a:p>
          <a:p>
            <a:r>
              <a:rPr lang="en-US"/>
              <a:t>sns.kdeplot(data=df_amazon_pos, x='roberta_neu', ax=ax[2], label='neu').set_title('Amazon Positive Review')</a:t>
            </a:r>
            <a:endParaRPr lang="en-US"/>
          </a:p>
          <a:p>
            <a:r>
              <a:rPr lang="en-US"/>
              <a:t>sns.kdeplot(data=df_amazon_pos, x='roberta_neg', ax=ax[2], label='neg').set_title('Amazon Positive Review')</a:t>
            </a:r>
            <a:endParaRPr lang="en-US"/>
          </a:p>
          <a:p>
            <a:r>
              <a:rPr lang="en-US"/>
              <a:t>plt.tight_layout()</a:t>
            </a:r>
            <a:endParaRPr lang="en-US"/>
          </a:p>
          <a:p>
            <a:r>
              <a:rPr lang="en-US"/>
              <a:t>plt.legend()</a:t>
            </a:r>
            <a:endParaRPr lang="en-US"/>
          </a:p>
          <a:p>
            <a:r>
              <a:rPr lang="en-US"/>
              <a:t>plt.show()</a:t>
            </a:r>
            <a:endParaRPr lang="en-US"/>
          </a:p>
          <a:p>
            <a:r>
              <a:rPr lang="en-US"/>
              <a:t># confirm with histogram plot</a:t>
            </a:r>
            <a:endParaRPr lang="en-US"/>
          </a:p>
          <a:p>
            <a:endParaRPr lang="en-US"/>
          </a:p>
          <a:p>
            <a:r>
              <a:rPr lang="en-US"/>
              <a:t>fig, ax = plt.subplots(nrows=1, ncols=3, figsize=(12,7))</a:t>
            </a:r>
            <a:endParaRPr lang="en-US"/>
          </a:p>
          <a:p>
            <a:endParaRPr lang="en-US"/>
          </a:p>
          <a:p>
            <a:r>
              <a:rPr lang="en-US"/>
              <a:t>sns.histplot(data=df_amazon_neg, x='roberta_neg', ax=ax[0])</a:t>
            </a:r>
            <a:endParaRPr lang="en-US"/>
          </a:p>
          <a:p>
            <a:r>
              <a:rPr lang="en-US"/>
              <a:t>sns.histplot(data=df_amazon_neg, x='roberta_neu', ax=ax[1])</a:t>
            </a:r>
            <a:endParaRPr lang="en-US"/>
          </a:p>
          <a:p>
            <a:r>
              <a:rPr lang="en-US"/>
              <a:t>sns.histplot(data=df_amazon_neg, x='roberta_pos', ax=ax[2])</a:t>
            </a:r>
            <a:endParaRPr lang="en-US"/>
          </a:p>
          <a:p>
            <a:endParaRPr lang="en-US"/>
          </a:p>
          <a:p>
            <a:r>
              <a:rPr lang="en-US"/>
              <a:t>plt.show()</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2" name="Freeform 2"/>
          <p:cNvSpPr/>
          <p:nvPr/>
        </p:nvSpPr>
        <p:spPr>
          <a:xfrm>
            <a:off x="16142970" y="0"/>
            <a:ext cx="2150110" cy="1816735"/>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43" name="TextBox 3"/>
          <p:cNvSpPr txBox="1"/>
          <p:nvPr/>
        </p:nvSpPr>
        <p:spPr>
          <a:xfrm>
            <a:off x="1028700" y="526415"/>
            <a:ext cx="15658465" cy="913765"/>
          </a:xfrm>
          <a:prstGeom prst="rect"/>
        </p:spPr>
        <p:txBody>
          <a:bodyPr anchor="t" bIns="0" lIns="0" rIns="0" rtlCol="0" tIns="0" wrap="square">
            <a:spAutoFit/>
          </a:bodyPr>
          <a:p>
            <a:pPr>
              <a:lnSpc>
                <a:spcPts val="7130"/>
              </a:lnSpc>
            </a:pPr>
            <a:r>
              <a:rPr sz="6600" lang="en-US">
                <a:solidFill>
                  <a:srgbClr val="7CA655"/>
                </a:solidFill>
                <a:latin typeface="Times New Roman Bold" panose="02030802070405020303"/>
              </a:rPr>
              <a:t>EXPLORATORY </a:t>
            </a:r>
            <a:r>
              <a:rPr altLang="en-US" sz="6600" lang="en-GB">
                <a:solidFill>
                  <a:srgbClr val="7CA655"/>
                </a:solidFill>
                <a:latin typeface="Times New Roman Bold" panose="02030802070405020303"/>
              </a:rPr>
              <a:t> </a:t>
            </a:r>
            <a:r>
              <a:rPr sz="6600" lang="en-US">
                <a:solidFill>
                  <a:srgbClr val="7CA655"/>
                </a:solidFill>
                <a:latin typeface="Times New Roman Bold" panose="02030802070405020303"/>
              </a:rPr>
              <a:t>ANAYSIS</a:t>
            </a:r>
            <a:r>
              <a:rPr altLang="en-US" sz="6600" lang="en-GB">
                <a:solidFill>
                  <a:srgbClr val="7CA655"/>
                </a:solidFill>
                <a:latin typeface="Times New Roman Bold" panose="02030802070405020303"/>
              </a:rPr>
              <a:t> </a:t>
            </a:r>
            <a:r>
              <a:rPr sz="6600" lang="en-US">
                <a:solidFill>
                  <a:srgbClr val="7CA655"/>
                </a:solidFill>
                <a:latin typeface="Times New Roman Bold" panose="02030802070405020303"/>
              </a:rPr>
              <a:t>1:</a:t>
            </a:r>
            <a:endParaRPr sz="6600" lang="en-US">
              <a:solidFill>
                <a:srgbClr val="7CA655"/>
              </a:solidFill>
              <a:latin typeface="Times New Roman Bold" panose="02030802070405020303"/>
            </a:endParaRPr>
          </a:p>
        </p:txBody>
      </p:sp>
      <p:sp>
        <p:nvSpPr>
          <p:cNvPr id="1048644" name="Freeform 4"/>
          <p:cNvSpPr/>
          <p:nvPr/>
        </p:nvSpPr>
        <p:spPr>
          <a:xfrm>
            <a:off x="152400" y="9015095"/>
            <a:ext cx="1891030" cy="1426210"/>
          </a:xfrm>
          <a:custGeom>
            <a:avLst/>
            <a:ahLst/>
            <a:rect l="l" t="t" r="r" b="b"/>
            <a:pathLst>
              <a:path w="4438839" h="4438839">
                <a:moveTo>
                  <a:pt x="0" y="0"/>
                </a:moveTo>
                <a:lnTo>
                  <a:pt x="4438839" y="0"/>
                </a:lnTo>
                <a:lnTo>
                  <a:pt x="4438839" y="4438839"/>
                </a:lnTo>
                <a:lnTo>
                  <a:pt x="0" y="4438839"/>
                </a:lnTo>
                <a:lnTo>
                  <a:pt x="0" y="0"/>
                </a:lnTo>
                <a:close/>
              </a:path>
            </a:pathLst>
          </a:custGeom>
          <a:blipFill>
            <a:blip xmlns:r="http://schemas.openxmlformats.org/officeDocument/2006/relationships" r:embed="rId2"/>
            <a:stretch>
              <a:fillRect/>
            </a:stretch>
          </a:blipFill>
        </p:spPr>
      </p:sp>
      <p:pic>
        <p:nvPicPr>
          <p:cNvPr id="2097153" name="Picture 99"/>
          <p:cNvPicPr>
            <a:picLocks/>
          </p:cNvPicPr>
          <p:nvPr/>
        </p:nvPicPr>
        <p:blipFill>
          <a:blip xmlns:r="http://schemas.openxmlformats.org/officeDocument/2006/relationships" r:embed="rId3"/>
          <a:stretch>
            <a:fillRect/>
          </a:stretch>
        </p:blipFill>
        <p:spPr>
          <a:xfrm>
            <a:off x="1983740" y="2200910"/>
            <a:ext cx="15163800" cy="7447915"/>
          </a:xfrm>
          <a:prstGeom prst="rect"/>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1" name="Freeform 2"/>
          <p:cNvSpPr/>
          <p:nvPr/>
        </p:nvSpPr>
        <p:spPr>
          <a:xfrm>
            <a:off x="16752570" y="0"/>
            <a:ext cx="1540510" cy="1530985"/>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52" name="TextBox 3"/>
          <p:cNvSpPr txBox="1"/>
          <p:nvPr/>
        </p:nvSpPr>
        <p:spPr>
          <a:xfrm>
            <a:off x="1028700" y="468821"/>
            <a:ext cx="12276360" cy="905511"/>
          </a:xfrm>
          <a:prstGeom prst="rect"/>
        </p:spPr>
        <p:txBody>
          <a:bodyPr anchor="t" bIns="0" lIns="0" rIns="0" rtlCol="0" tIns="0">
            <a:spAutoFit/>
          </a:bodyPr>
          <a:p>
            <a:pPr>
              <a:lnSpc>
                <a:spcPts val="7130"/>
              </a:lnSpc>
            </a:pPr>
            <a:r>
              <a:rPr sz="6600" lang="en-US">
                <a:solidFill>
                  <a:srgbClr val="7CA655"/>
                </a:solidFill>
                <a:latin typeface="Times New Roman Bold" panose="02030802070405020303"/>
              </a:rPr>
              <a:t>EXPLORATORY ANAYSIS 2:</a:t>
            </a:r>
            <a:endParaRPr sz="6600" lang="en-US">
              <a:solidFill>
                <a:srgbClr val="7CA655"/>
              </a:solidFill>
              <a:latin typeface="Times New Roman Bold" panose="02030802070405020303"/>
            </a:endParaRPr>
          </a:p>
        </p:txBody>
      </p:sp>
      <p:sp>
        <p:nvSpPr>
          <p:cNvPr id="1048653" name="Freeform 4"/>
          <p:cNvSpPr/>
          <p:nvPr/>
        </p:nvSpPr>
        <p:spPr>
          <a:xfrm>
            <a:off x="152400" y="9320530"/>
            <a:ext cx="1452880" cy="1120775"/>
          </a:xfrm>
          <a:custGeom>
            <a:avLst/>
            <a:ahLst/>
            <a:rect l="l" t="t" r="r" b="b"/>
            <a:pathLst>
              <a:path w="4438839" h="4438839">
                <a:moveTo>
                  <a:pt x="0" y="0"/>
                </a:moveTo>
                <a:lnTo>
                  <a:pt x="4438839" y="0"/>
                </a:lnTo>
                <a:lnTo>
                  <a:pt x="4438839" y="4438839"/>
                </a:lnTo>
                <a:lnTo>
                  <a:pt x="0" y="4438839"/>
                </a:lnTo>
                <a:lnTo>
                  <a:pt x="0" y="0"/>
                </a:lnTo>
                <a:close/>
              </a:path>
            </a:pathLst>
          </a:custGeom>
          <a:blipFill>
            <a:blip xmlns:r="http://schemas.openxmlformats.org/officeDocument/2006/relationships" r:embed="rId2"/>
            <a:stretch>
              <a:fillRect/>
            </a:stretch>
          </a:blipFill>
        </p:spPr>
      </p:sp>
      <p:pic>
        <p:nvPicPr>
          <p:cNvPr id="2097154" name="Picture 100"/>
          <p:cNvPicPr>
            <a:picLocks/>
          </p:cNvPicPr>
          <p:nvPr/>
        </p:nvPicPr>
        <p:blipFill>
          <a:blip xmlns:r="http://schemas.openxmlformats.org/officeDocument/2006/relationships" r:embed="rId3"/>
          <a:stretch>
            <a:fillRect/>
          </a:stretch>
        </p:blipFill>
        <p:spPr>
          <a:xfrm>
            <a:off x="1454150" y="1802765"/>
            <a:ext cx="15975330" cy="8265795"/>
          </a:xfrm>
          <a:prstGeom prst="rect"/>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0" name="Freeform 2"/>
          <p:cNvSpPr/>
          <p:nvPr/>
        </p:nvSpPr>
        <p:spPr>
          <a:xfrm>
            <a:off x="13305060" y="0"/>
            <a:ext cx="4987812" cy="4987812"/>
          </a:xfrm>
          <a:custGeom>
            <a:avLst/>
            <a:ahLst/>
            <a:rect l="l" t="t" r="r" b="b"/>
            <a:pathLst>
              <a:path w="4987812" h="4987812">
                <a:moveTo>
                  <a:pt x="0" y="0"/>
                </a:moveTo>
                <a:lnTo>
                  <a:pt x="4987812" y="0"/>
                </a:lnTo>
                <a:lnTo>
                  <a:pt x="4987812" y="4987812"/>
                </a:lnTo>
                <a:lnTo>
                  <a:pt x="0" y="4987812"/>
                </a:lnTo>
                <a:lnTo>
                  <a:pt x="0" y="0"/>
                </a:lnTo>
                <a:close/>
              </a:path>
            </a:pathLst>
          </a:custGeom>
          <a:blipFill>
            <a:blip xmlns:r="http://schemas.openxmlformats.org/officeDocument/2006/relationships" r:embed="rId1"/>
            <a:stretch>
              <a:fillRect/>
            </a:stretch>
          </a:blipFill>
        </p:spPr>
      </p:sp>
      <p:sp>
        <p:nvSpPr>
          <p:cNvPr id="1048661" name="TextBox 3"/>
          <p:cNvSpPr txBox="1"/>
          <p:nvPr/>
        </p:nvSpPr>
        <p:spPr>
          <a:xfrm>
            <a:off x="4174352" y="4229120"/>
            <a:ext cx="18261417" cy="1492251"/>
          </a:xfrm>
          <a:prstGeom prst="rect"/>
        </p:spPr>
        <p:txBody>
          <a:bodyPr anchor="t" bIns="0" lIns="0" rIns="0" rtlCol="0" tIns="0">
            <a:spAutoFit/>
          </a:bodyPr>
          <a:p>
            <a:pPr algn="l">
              <a:lnSpc>
                <a:spcPts val="11750"/>
              </a:lnSpc>
            </a:pPr>
            <a:r>
              <a:rPr sz="10880" lang="en-US">
                <a:solidFill>
                  <a:srgbClr val="7CA655"/>
                </a:solidFill>
                <a:latin typeface="Times New Roman Bold" panose="02030802070405020303"/>
              </a:rPr>
              <a:t>THANK YOU</a:t>
            </a:r>
            <a:endParaRPr sz="10880" lang="en-US">
              <a:solidFill>
                <a:srgbClr val="7CA655"/>
              </a:solidFill>
              <a:latin typeface="Times New Roman Bold" panose="02030802070405020303"/>
            </a:endParaRPr>
          </a:p>
        </p:txBody>
      </p:sp>
      <p:sp>
        <p:nvSpPr>
          <p:cNvPr id="1048662" name="Freeform 4"/>
          <p:cNvSpPr/>
          <p:nvPr/>
        </p:nvSpPr>
        <p:spPr>
          <a:xfrm>
            <a:off x="152400" y="6002598"/>
            <a:ext cx="4438839" cy="4438839"/>
          </a:xfrm>
          <a:custGeom>
            <a:avLst/>
            <a:ahLst/>
            <a:rect l="l" t="t" r="r" b="b"/>
            <a:pathLst>
              <a:path w="4438839" h="4438839">
                <a:moveTo>
                  <a:pt x="0" y="0"/>
                </a:moveTo>
                <a:lnTo>
                  <a:pt x="4438839" y="0"/>
                </a:lnTo>
                <a:lnTo>
                  <a:pt x="4438839" y="4438839"/>
                </a:lnTo>
                <a:lnTo>
                  <a:pt x="0" y="4438839"/>
                </a:lnTo>
                <a:lnTo>
                  <a:pt x="0" y="0"/>
                </a:lnTo>
                <a:close/>
              </a:path>
            </a:pathLst>
          </a:custGeom>
          <a:blipFill>
            <a:blip xmlns:r="http://schemas.openxmlformats.org/officeDocument/2006/relationships"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SIH.pptx</dc:title>
  <dc:creator>2201117TI</dc:creator>
  <cp:lastModifiedBy>admin</cp:lastModifiedBy>
  <dcterms:created xsi:type="dcterms:W3CDTF">2006-08-15T13:00:00Z</dcterms:created>
  <dcterms:modified xsi:type="dcterms:W3CDTF">2023-10-26T04:12:49Z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DDD497CF1B6B4A22B356A4AC338BC3ED_13</vt:lpwstr>
  </property>
  <property fmtid="{D5CDD505-2E9C-101B-9397-08002B2CF9AE}" pid="3" name="KSOProductBuildVer">
    <vt:lpwstr>1033-12.2.0.13266</vt:lpwstr>
  </property>
</Properties>
</file>