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47">
          <p15:clr>
            <a:srgbClr val="000000"/>
          </p15:clr>
        </p15:guide>
        <p15:guide id="2" orient="horz" pos="1344">
          <p15:clr>
            <a:srgbClr val="A4A3A4"/>
          </p15:clr>
        </p15:guide>
        <p15:guide id="3" orient="horz" pos="98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CpyoonqKCnzcKi/JU/85xLyAS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7"/>
        <p:guide pos="1344" orient="horz"/>
        <p:guide pos="98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5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4454e63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394454e635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c34170a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3c34170ad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c34170a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3c34170ad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c34170a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3c34170ad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c34170a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3c34170ad5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94454e6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394454e63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94454e6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394454e63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94454e63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394454e635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9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9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12" name="Google Shape;1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29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9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</a:effectLst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2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заголовок и Сравнение">
  <p:cSld name="Подзаголовок и Сравнение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3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 p14:dur="2500">
    <p:checke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слайд пустой">
  <p:cSld name="Закрывающий слайд пустой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5410" y="2096584"/>
            <a:ext cx="1332000" cy="13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526" y="2042584"/>
            <a:ext cx="471038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do.bmstu.ru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 flipH="1">
            <a:off x="10711835" y="2096584"/>
            <a:ext cx="130790" cy="1332000"/>
          </a:xfrm>
          <a:custGeom>
            <a:rect b="b" l="l" r="r" t="t"/>
            <a:pathLst>
              <a:path extrusionOk="0" h="424732" w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8845" l="0" r="0" t="162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5"/>
          <p:cNvGrpSpPr/>
          <p:nvPr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39" name="Google Shape;3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5"/>
            <p:cNvSpPr/>
            <p:nvPr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" name="Google Shape;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0" cy="72195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объект">
  <p:cSld name="Заголовок, текст и объект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 dir="ver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8"/>
          <p:cNvSpPr txBox="1"/>
          <p:nvPr>
            <p:ph idx="1" type="body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0" cy="72288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ru-RU"/>
              <a:t>Анализ временных рядов</a:t>
            </a:r>
            <a:endParaRPr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1078286" y="4316033"/>
            <a:ext cx="91191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/>
              <a:t>Семенов Дмитрий Александрович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4454e635_0_96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82" name="Google Shape;182;g2394454e635_0_96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183" name="Google Shape;183;g2394454e635_0_96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Тестирование модели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2394454e635_0_96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2394454e635_0_96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g2394454e635_0_96"/>
          <p:cNvSpPr txBox="1"/>
          <p:nvPr/>
        </p:nvSpPr>
        <p:spPr>
          <a:xfrm>
            <a:off x="1210400" y="1676425"/>
            <a:ext cx="42474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модели осуществлялось на тестовой выборке, которая составляла 10% от всего датасета, что выражалось в последних 24-х неделях временного ряда, обучающая выборка состояла из 234-х недель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g2394454e635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303" y="4321926"/>
            <a:ext cx="4376038" cy="23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394454e635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603" y="1676413"/>
            <a:ext cx="4376038" cy="23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394454e635_0_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3603" y="4321926"/>
            <a:ext cx="4376038" cy="23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c34170ad5_0_7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95" name="Google Shape;195;g23c34170ad5_0_7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196" name="Google Shape;196;g23c34170ad5_0_7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Нейронная сеть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23c34170ad5_0_7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23c34170ad5_0_7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c34170ad5_0_19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04" name="Google Shape;204;g23c34170ad5_0_19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05" name="Google Shape;205;g23c34170ad5_0_19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Тестирование модели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23c34170ad5_0_19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23c34170ad5_0_19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c34170ad5_0_31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13" name="Google Shape;213;g23c34170ad5_0_31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14" name="Google Shape;214;g23c34170ad5_0_31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Тестирование модели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23c34170ad5_0_31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3c34170ad5_0_31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c34170ad5_0_39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22" name="Google Shape;222;g23c34170ad5_0_39"/>
          <p:cNvGrpSpPr/>
          <p:nvPr/>
        </p:nvGrpSpPr>
        <p:grpSpPr>
          <a:xfrm>
            <a:off x="3167877" y="469300"/>
            <a:ext cx="4247264" cy="666000"/>
            <a:chOff x="1476754" y="3499676"/>
            <a:chExt cx="5868008" cy="666000"/>
          </a:xfrm>
        </p:grpSpPr>
        <p:sp>
          <p:nvSpPr>
            <p:cNvPr id="223" name="Google Shape;223;g23c34170ad5_0_39"/>
            <p:cNvSpPr/>
            <p:nvPr/>
          </p:nvSpPr>
          <p:spPr>
            <a:xfrm>
              <a:off x="1476762" y="3499676"/>
              <a:ext cx="58680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Тестирование модели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23c34170ad5_0_39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23c34170ad5_0_39"/>
            <p:cNvSpPr/>
            <p:nvPr/>
          </p:nvSpPr>
          <p:spPr>
            <a:xfrm flipH="1">
              <a:off x="7254504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3"/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77" name="Google Shape;77;p23"/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Постановка задачи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3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3"/>
            <p:cNvSpPr/>
            <p:nvPr/>
          </p:nvSpPr>
          <p:spPr>
            <a:xfrm flipH="1">
              <a:off x="6005951" y="3499669"/>
              <a:ext cx="9004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1" name="Google Shape;81;p23"/>
          <p:cNvSpPr txBox="1"/>
          <p:nvPr/>
        </p:nvSpPr>
        <p:spPr>
          <a:xfrm>
            <a:off x="885825" y="1820050"/>
            <a:ext cx="4761900" cy="33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</a:rPr>
              <a:t>Выявление наиболее эффективной модели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</a:rPr>
              <a:t>прогнозирования прибыли на примере данных компании по продажам инженерной сантехники с использованием методов машинного обучения.</a:t>
            </a:r>
            <a:endParaRPr sz="2200"/>
          </a:p>
        </p:txBody>
      </p:sp>
      <p:cxnSp>
        <p:nvCxnSpPr>
          <p:cNvPr id="82" name="Google Shape;82;p23"/>
          <p:cNvCxnSpPr/>
          <p:nvPr/>
        </p:nvCxnSpPr>
        <p:spPr>
          <a:xfrm flipH="1">
            <a:off x="768950" y="1932625"/>
            <a:ext cx="25500" cy="32658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23"/>
          <p:cNvCxnSpPr/>
          <p:nvPr/>
        </p:nvCxnSpPr>
        <p:spPr>
          <a:xfrm>
            <a:off x="768950" y="5198247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23"/>
          <p:cNvCxnSpPr/>
          <p:nvPr/>
        </p:nvCxnSpPr>
        <p:spPr>
          <a:xfrm>
            <a:off x="794457" y="193264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5" name="Google Shape;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125" y="2399700"/>
            <a:ext cx="4467076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91" name="Google Shape;91;p24"/>
          <p:cNvGrpSpPr/>
          <p:nvPr/>
        </p:nvGrpSpPr>
        <p:grpSpPr>
          <a:xfrm>
            <a:off x="3167852" y="469300"/>
            <a:ext cx="4528248" cy="666000"/>
            <a:chOff x="1476753" y="3499669"/>
            <a:chExt cx="4619247" cy="666000"/>
          </a:xfrm>
        </p:grpSpPr>
        <p:sp>
          <p:nvSpPr>
            <p:cNvPr id="92" name="Google Shape;92;p24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Используемые методы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4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4"/>
            <p:cNvSpPr/>
            <p:nvPr/>
          </p:nvSpPr>
          <p:spPr>
            <a:xfrm flipH="1">
              <a:off x="6005951" y="3499669"/>
              <a:ext cx="9004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4"/>
          <p:cNvSpPr txBox="1"/>
          <p:nvPr/>
        </p:nvSpPr>
        <p:spPr>
          <a:xfrm>
            <a:off x="843925" y="2133600"/>
            <a:ext cx="58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➔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LinearRegression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175" y="2294850"/>
            <a:ext cx="5791199" cy="333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2" name="Google Shape;102;p25"/>
          <p:cNvSpPr txBox="1"/>
          <p:nvPr/>
        </p:nvSpPr>
        <p:spPr>
          <a:xfrm>
            <a:off x="843925" y="2133600"/>
            <a:ext cx="58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➔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RandomForestRegressor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550" y="2323575"/>
            <a:ext cx="5791201" cy="2804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5"/>
          <p:cNvGrpSpPr/>
          <p:nvPr/>
        </p:nvGrpSpPr>
        <p:grpSpPr>
          <a:xfrm>
            <a:off x="3167852" y="469300"/>
            <a:ext cx="4528248" cy="666000"/>
            <a:chOff x="1476753" y="3499669"/>
            <a:chExt cx="4619247" cy="666000"/>
          </a:xfrm>
        </p:grpSpPr>
        <p:sp>
          <p:nvSpPr>
            <p:cNvPr id="105" name="Google Shape;105;p25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Используемые методы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5"/>
            <p:cNvSpPr/>
            <p:nvPr/>
          </p:nvSpPr>
          <p:spPr>
            <a:xfrm flipH="1">
              <a:off x="6005744" y="3499669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3" name="Google Shape;113;p26"/>
          <p:cNvSpPr txBox="1"/>
          <p:nvPr/>
        </p:nvSpPr>
        <p:spPr>
          <a:xfrm>
            <a:off x="843925" y="2133600"/>
            <a:ext cx="589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➔"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600" y="2284613"/>
            <a:ext cx="5791201" cy="26982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6"/>
          <p:cNvGrpSpPr/>
          <p:nvPr/>
        </p:nvGrpSpPr>
        <p:grpSpPr>
          <a:xfrm>
            <a:off x="3167852" y="469300"/>
            <a:ext cx="4528248" cy="666000"/>
            <a:chOff x="1476753" y="3499669"/>
            <a:chExt cx="4619247" cy="666000"/>
          </a:xfrm>
        </p:grpSpPr>
        <p:sp>
          <p:nvSpPr>
            <p:cNvPr id="116" name="Google Shape;116;p26"/>
            <p:cNvSpPr/>
            <p:nvPr/>
          </p:nvSpPr>
          <p:spPr>
            <a:xfrm>
              <a:off x="1476753" y="3499669"/>
              <a:ext cx="46191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Используемые методы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 flipH="1">
              <a:off x="6005744" y="3499669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24" name="Google Shape;124;p27"/>
          <p:cNvGrpSpPr/>
          <p:nvPr/>
        </p:nvGrpSpPr>
        <p:grpSpPr>
          <a:xfrm>
            <a:off x="3167869" y="469293"/>
            <a:ext cx="5675785" cy="666007"/>
            <a:chOff x="1476754" y="3499669"/>
            <a:chExt cx="6835824" cy="666007"/>
          </a:xfrm>
        </p:grpSpPr>
        <p:sp>
          <p:nvSpPr>
            <p:cNvPr id="125" name="Google Shape;125;p27"/>
            <p:cNvSpPr/>
            <p:nvPr/>
          </p:nvSpPr>
          <p:spPr>
            <a:xfrm>
              <a:off x="1476761" y="3499676"/>
              <a:ext cx="68358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ru-RU" sz="2800">
                  <a:solidFill>
                    <a:srgbClr val="065CAB"/>
                  </a:solidFill>
                </a:rPr>
                <a:t>Разведочный анализ данных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 flipH="1" rot="10800000">
              <a:off x="1476754" y="3499669"/>
              <a:ext cx="76579" cy="666000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7"/>
            <p:cNvSpPr/>
            <p:nvPr/>
          </p:nvSpPr>
          <p:spPr>
            <a:xfrm flipH="1">
              <a:off x="8222323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0" y="2133600"/>
            <a:ext cx="5675775" cy="32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 txBox="1"/>
          <p:nvPr/>
        </p:nvSpPr>
        <p:spPr>
          <a:xfrm>
            <a:off x="906075" y="2133600"/>
            <a:ext cx="38487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разведочного анализа данных были использованы методы описательной статистики.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0" name="Google Shape;130;p27"/>
          <p:cNvCxnSpPr/>
          <p:nvPr/>
        </p:nvCxnSpPr>
        <p:spPr>
          <a:xfrm flipH="1">
            <a:off x="797100" y="2182578"/>
            <a:ext cx="25500" cy="20472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27"/>
          <p:cNvCxnSpPr/>
          <p:nvPr/>
        </p:nvCxnSpPr>
        <p:spPr>
          <a:xfrm>
            <a:off x="797100" y="4229778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27"/>
          <p:cNvCxnSpPr/>
          <p:nvPr/>
        </p:nvCxnSpPr>
        <p:spPr>
          <a:xfrm>
            <a:off x="822600" y="2182578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94454e635_0_14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38" name="Google Shape;138;g2394454e635_0_14"/>
          <p:cNvGrpSpPr/>
          <p:nvPr/>
        </p:nvGrpSpPr>
        <p:grpSpPr>
          <a:xfrm>
            <a:off x="3167869" y="469300"/>
            <a:ext cx="5675785" cy="666000"/>
            <a:chOff x="1476754" y="3499676"/>
            <a:chExt cx="6835824" cy="666000"/>
          </a:xfrm>
        </p:grpSpPr>
        <p:sp>
          <p:nvSpPr>
            <p:cNvPr id="139" name="Google Shape;139;g2394454e635_0_14"/>
            <p:cNvSpPr/>
            <p:nvPr/>
          </p:nvSpPr>
          <p:spPr>
            <a:xfrm>
              <a:off x="1476761" y="3499676"/>
              <a:ext cx="68358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Разведочный анализ данных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394454e635_0_14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394454e635_0_14"/>
            <p:cNvSpPr/>
            <p:nvPr/>
          </p:nvSpPr>
          <p:spPr>
            <a:xfrm flipH="1">
              <a:off x="8222323" y="349979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" name="Google Shape;142;g2394454e63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151" y="1534851"/>
            <a:ext cx="4355323" cy="23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94454e63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462" y="4096401"/>
            <a:ext cx="4557009" cy="2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94454e635_0_14"/>
          <p:cNvSpPr txBox="1"/>
          <p:nvPr/>
        </p:nvSpPr>
        <p:spPr>
          <a:xfrm>
            <a:off x="906025" y="2133600"/>
            <a:ext cx="47598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построение гистограммы и boxplot для нашей целевой переменной Profit (прибыль) мы можем увидеть распределение близкое к нормальному и наличие значительных выбросов.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" name="Google Shape;145;g2394454e635_0_14"/>
          <p:cNvCxnSpPr/>
          <p:nvPr/>
        </p:nvCxnSpPr>
        <p:spPr>
          <a:xfrm flipH="1">
            <a:off x="797100" y="2356350"/>
            <a:ext cx="25500" cy="26175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g2394454e635_0_14"/>
          <p:cNvCxnSpPr/>
          <p:nvPr/>
        </p:nvCxnSpPr>
        <p:spPr>
          <a:xfrm>
            <a:off x="797100" y="49738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g2394454e635_0_14"/>
          <p:cNvCxnSpPr/>
          <p:nvPr/>
        </p:nvCxnSpPr>
        <p:spPr>
          <a:xfrm>
            <a:off x="822600" y="23563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94454e635_0_30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53" name="Google Shape;153;g2394454e635_0_30"/>
          <p:cNvGrpSpPr/>
          <p:nvPr/>
        </p:nvGrpSpPr>
        <p:grpSpPr>
          <a:xfrm>
            <a:off x="3167869" y="469300"/>
            <a:ext cx="4637564" cy="666035"/>
            <a:chOff x="1476754" y="3499676"/>
            <a:chExt cx="5585407" cy="666035"/>
          </a:xfrm>
        </p:grpSpPr>
        <p:sp>
          <p:nvSpPr>
            <p:cNvPr id="154" name="Google Shape;154;g2394454e635_0_30"/>
            <p:cNvSpPr/>
            <p:nvPr/>
          </p:nvSpPr>
          <p:spPr>
            <a:xfrm>
              <a:off x="1476761" y="3499676"/>
              <a:ext cx="55854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Предобработка данных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2394454e635_0_30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2394454e635_0_30"/>
            <p:cNvSpPr/>
            <p:nvPr/>
          </p:nvSpPr>
          <p:spPr>
            <a:xfrm flipH="1">
              <a:off x="6971901" y="3499944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7" name="Google Shape;157;g2394454e63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550" y="3770415"/>
            <a:ext cx="5363576" cy="2858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394454e635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450" y="1259100"/>
            <a:ext cx="5107675" cy="23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394454e635_0_30"/>
          <p:cNvSpPr txBox="1"/>
          <p:nvPr/>
        </p:nvSpPr>
        <p:spPr>
          <a:xfrm>
            <a:off x="906025" y="1557350"/>
            <a:ext cx="44586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Выбросы были сглажены средним значением за аналогичные по счету недели в году, были взяты именно средние значения, а не медиана, так как выбросы довольно значительны и присутствую только за март и апрель 2022 года и вызваны ошибкой ведения отчетности, по этой причине медиана бы сгладила выбросы не значительно.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0" name="Google Shape;160;g2394454e635_0_30"/>
          <p:cNvCxnSpPr/>
          <p:nvPr/>
        </p:nvCxnSpPr>
        <p:spPr>
          <a:xfrm flipH="1">
            <a:off x="759575" y="1537950"/>
            <a:ext cx="25500" cy="44562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g2394454e635_0_30"/>
          <p:cNvCxnSpPr/>
          <p:nvPr/>
        </p:nvCxnSpPr>
        <p:spPr>
          <a:xfrm>
            <a:off x="759575" y="59942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g2394454e635_0_30"/>
          <p:cNvCxnSpPr/>
          <p:nvPr/>
        </p:nvCxnSpPr>
        <p:spPr>
          <a:xfrm>
            <a:off x="785075" y="1537950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4454e635_0_87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68" name="Google Shape;168;g2394454e635_0_87"/>
          <p:cNvGrpSpPr/>
          <p:nvPr/>
        </p:nvGrpSpPr>
        <p:grpSpPr>
          <a:xfrm>
            <a:off x="3167869" y="469300"/>
            <a:ext cx="5632185" cy="666000"/>
            <a:chOff x="1476754" y="3499676"/>
            <a:chExt cx="6783313" cy="666000"/>
          </a:xfrm>
        </p:grpSpPr>
        <p:sp>
          <p:nvSpPr>
            <p:cNvPr id="169" name="Google Shape;169;g2394454e635_0_87"/>
            <p:cNvSpPr/>
            <p:nvPr/>
          </p:nvSpPr>
          <p:spPr>
            <a:xfrm>
              <a:off x="1476765" y="3499676"/>
              <a:ext cx="6783300" cy="666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rgbClr val="065CAB"/>
                  </a:solidFill>
                </a:rPr>
                <a:t>Разработка и обучение модели</a:t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2394454e635_0_87"/>
            <p:cNvSpPr/>
            <p:nvPr/>
          </p:nvSpPr>
          <p:spPr>
            <a:xfrm flipH="1" rot="10800000">
              <a:off x="1476754" y="3499902"/>
              <a:ext cx="76452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65C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2394454e635_0_87"/>
            <p:cNvSpPr/>
            <p:nvPr/>
          </p:nvSpPr>
          <p:spPr>
            <a:xfrm flipH="1">
              <a:off x="8169812" y="3499907"/>
              <a:ext cx="90256" cy="665767"/>
            </a:xfrm>
            <a:custGeom>
              <a:rect b="b" l="l" r="r" t="t"/>
              <a:pathLst>
                <a:path extrusionOk="0" h="424732" w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cap="flat" cmpd="sng" w="16500">
              <a:solidFill>
                <a:srgbClr val="0046A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65CA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g2394454e635_0_87"/>
          <p:cNvSpPr txBox="1"/>
          <p:nvPr/>
        </p:nvSpPr>
        <p:spPr>
          <a:xfrm>
            <a:off x="560275" y="1836418"/>
            <a:ext cx="4051200" cy="3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построения моделей была написана функция prepareData, с помощью которой в датасет были добавлены лаги исходного временного ряда в качестве признаков и датасет был разбит на тренировочную и тестовую выборки.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g2394454e635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425" y="1704800"/>
            <a:ext cx="5632176" cy="3448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g2394454e635_0_87"/>
          <p:cNvCxnSpPr/>
          <p:nvPr/>
        </p:nvCxnSpPr>
        <p:spPr>
          <a:xfrm flipH="1">
            <a:off x="440625" y="1932625"/>
            <a:ext cx="25500" cy="35448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g2394454e635_0_87"/>
          <p:cNvCxnSpPr/>
          <p:nvPr/>
        </p:nvCxnSpPr>
        <p:spPr>
          <a:xfrm>
            <a:off x="440625" y="5477525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g2394454e635_0_87"/>
          <p:cNvCxnSpPr/>
          <p:nvPr/>
        </p:nvCxnSpPr>
        <p:spPr>
          <a:xfrm>
            <a:off x="466125" y="1932625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</cp:coreProperties>
</file>