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47">
          <p15:clr>
            <a:srgbClr val="000000"/>
          </p15:clr>
        </p15:guide>
        <p15:guide id="2" orient="horz" pos="1344">
          <p15:clr>
            <a:srgbClr val="A4A3A4"/>
          </p15:clr>
        </p15:guide>
        <p15:guide id="3" orient="horz" pos="981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TngLeBjVubjOKUdNq1nF4lQTp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/>
        <p:guide pos="1344" orient="horz"/>
        <p:guide pos="98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penSans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94454e6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394454e63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94454e63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394454e635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94454e6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394454e635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c34170a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3c34170ad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c34170a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3c34170ad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c34170a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3c34170ad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cb0b1dc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3cb0b1dc77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c34170a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3c34170ad5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cb0b1dc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3cb0b1dc77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cb0b1dc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3cb0b1dc7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cb0b1dc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3cb0b1dc77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c98e5bf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3c98e5bf6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c60085e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3c60085e4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4454e6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394454e63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4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4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4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9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12" name="Google Shape;1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29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9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заголовок и Сравнение">
  <p:cSld name="Подзаголовок и Сравнение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3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 p14:dur="2500">
    <p:checke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 пустой">
  <p:cSld name="Закрывающий слайд пустой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410" y="2096584"/>
            <a:ext cx="1332000" cy="13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526" y="2042584"/>
            <a:ext cx="471038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do.bmstu.ru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 flipH="1">
            <a:off x="10711835" y="2096584"/>
            <a:ext cx="130790" cy="1332000"/>
          </a:xfrm>
          <a:custGeom>
            <a:rect b="b" l="l" r="r" t="t"/>
            <a:pathLst>
              <a:path extrusionOk="0" h="424732" w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5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39" name="Google Shape;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5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>
  <p:cSld name="Заголовок, текст и объект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8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/>
              <a:t>Анализ временных рядов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1078286" y="4316033"/>
            <a:ext cx="91191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/>
              <a:t>Семенов Дмитрий Александрович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94454e635_0_30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1" name="Google Shape;181;g2394454e635_0_30"/>
          <p:cNvGrpSpPr/>
          <p:nvPr/>
        </p:nvGrpSpPr>
        <p:grpSpPr>
          <a:xfrm>
            <a:off x="3167869" y="469300"/>
            <a:ext cx="4637564" cy="666035"/>
            <a:chOff x="1476754" y="3499676"/>
            <a:chExt cx="5585407" cy="666035"/>
          </a:xfrm>
        </p:grpSpPr>
        <p:sp>
          <p:nvSpPr>
            <p:cNvPr id="182" name="Google Shape;182;g2394454e635_0_30"/>
            <p:cNvSpPr/>
            <p:nvPr/>
          </p:nvSpPr>
          <p:spPr>
            <a:xfrm>
              <a:off x="1476761" y="3499676"/>
              <a:ext cx="55854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Предобработка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2394454e635_0_30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2394454e635_0_30"/>
            <p:cNvSpPr/>
            <p:nvPr/>
          </p:nvSpPr>
          <p:spPr>
            <a:xfrm flipH="1">
              <a:off x="6971901" y="349994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5" name="Google Shape;185;g2394454e63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550" y="3770425"/>
            <a:ext cx="5363576" cy="24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394454e635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450" y="1472925"/>
            <a:ext cx="5107675" cy="21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394454e635_0_30"/>
          <p:cNvSpPr txBox="1"/>
          <p:nvPr/>
        </p:nvSpPr>
        <p:spPr>
          <a:xfrm>
            <a:off x="785075" y="1557350"/>
            <a:ext cx="4579500" cy="4417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Выбросы были сглажены средним значением за аналогичные по счету недели в году, были взяты именно средние значения, а не медиана, так как выбросы довольно значительны и присутствую только за март и апрель 2022 года и вызваны ошибкой ведения отчетности, по этой причине медиана бы сгладила выбросы не значительно.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g2394454e635_0_30"/>
          <p:cNvCxnSpPr/>
          <p:nvPr/>
        </p:nvCxnSpPr>
        <p:spPr>
          <a:xfrm flipH="1">
            <a:off x="759575" y="1537950"/>
            <a:ext cx="25500" cy="44562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g2394454e635_0_30"/>
          <p:cNvCxnSpPr/>
          <p:nvPr/>
        </p:nvCxnSpPr>
        <p:spPr>
          <a:xfrm>
            <a:off x="759575" y="59942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g2394454e635_0_30"/>
          <p:cNvCxnSpPr/>
          <p:nvPr/>
        </p:nvCxnSpPr>
        <p:spPr>
          <a:xfrm>
            <a:off x="785075" y="15379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94454e635_0_87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96" name="Google Shape;196;g2394454e635_0_87"/>
          <p:cNvGrpSpPr/>
          <p:nvPr/>
        </p:nvGrpSpPr>
        <p:grpSpPr>
          <a:xfrm>
            <a:off x="3167869" y="469300"/>
            <a:ext cx="5632185" cy="666000"/>
            <a:chOff x="1476754" y="3499676"/>
            <a:chExt cx="6783313" cy="666000"/>
          </a:xfrm>
        </p:grpSpPr>
        <p:sp>
          <p:nvSpPr>
            <p:cNvPr id="197" name="Google Shape;197;g2394454e635_0_87"/>
            <p:cNvSpPr/>
            <p:nvPr/>
          </p:nvSpPr>
          <p:spPr>
            <a:xfrm>
              <a:off x="1476765" y="3499676"/>
              <a:ext cx="67833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Разработка и обучение модели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394454e635_0_87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2394454e635_0_87"/>
            <p:cNvSpPr/>
            <p:nvPr/>
          </p:nvSpPr>
          <p:spPr>
            <a:xfrm flipH="1">
              <a:off x="8169812" y="3499907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2394454e635_0_87"/>
          <p:cNvSpPr txBox="1"/>
          <p:nvPr/>
        </p:nvSpPr>
        <p:spPr>
          <a:xfrm>
            <a:off x="466125" y="1932825"/>
            <a:ext cx="4145400" cy="35448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построения моделей была написана функция prepareData, с помощью которой в датасет были добавлены лаги исходного временного ряда в качестве признаков и датасет был разбит на тренировочную и тестовую выборки.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g2394454e635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300" y="1932725"/>
            <a:ext cx="5632176" cy="354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g2394454e635_0_87"/>
          <p:cNvCxnSpPr/>
          <p:nvPr/>
        </p:nvCxnSpPr>
        <p:spPr>
          <a:xfrm flipH="1">
            <a:off x="440625" y="1932725"/>
            <a:ext cx="25500" cy="35448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g2394454e635_0_87"/>
          <p:cNvCxnSpPr/>
          <p:nvPr/>
        </p:nvCxnSpPr>
        <p:spPr>
          <a:xfrm>
            <a:off x="440625" y="547752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g2394454e635_0_87"/>
          <p:cNvCxnSpPr/>
          <p:nvPr/>
        </p:nvCxnSpPr>
        <p:spPr>
          <a:xfrm>
            <a:off x="466125" y="193282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94454e635_0_96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10" name="Google Shape;210;g2394454e635_0_96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11" name="Google Shape;211;g2394454e635_0_96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Тестирование модели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394454e635_0_96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394454e635_0_96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g2394454e635_0_96"/>
          <p:cNvSpPr txBox="1"/>
          <p:nvPr/>
        </p:nvSpPr>
        <p:spPr>
          <a:xfrm>
            <a:off x="1235900" y="1848450"/>
            <a:ext cx="4376100" cy="2215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модели осуществлялось на тестовой выборке, которая составляла 10% от всего датасета, что выражалось в последних 24-х неделях временного ряда, обучающая выборка состояла из 234-х недель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5" name="Google Shape;215;g2394454e635_0_96"/>
          <p:cNvCxnSpPr/>
          <p:nvPr/>
        </p:nvCxnSpPr>
        <p:spPr>
          <a:xfrm flipH="1">
            <a:off x="1210400" y="1848200"/>
            <a:ext cx="25500" cy="22155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g2394454e635_0_96"/>
          <p:cNvCxnSpPr/>
          <p:nvPr/>
        </p:nvCxnSpPr>
        <p:spPr>
          <a:xfrm>
            <a:off x="1210400" y="40639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g2394454e635_0_96"/>
          <p:cNvCxnSpPr/>
          <p:nvPr/>
        </p:nvCxnSpPr>
        <p:spPr>
          <a:xfrm>
            <a:off x="1235900" y="184820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8" name="Google Shape;218;g2394454e635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50" y="4288300"/>
            <a:ext cx="4664450" cy="23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394454e635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925" y="1716850"/>
            <a:ext cx="4230175" cy="2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394454e635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7375" y="4268355"/>
            <a:ext cx="4247275" cy="240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c34170ad5_0_7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26" name="Google Shape;226;g23c34170ad5_0_7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27" name="Google Shape;227;g23c34170ad5_0_7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23c34170ad5_0_7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23c34170ad5_0_7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g23c34170ad5_0_7"/>
          <p:cNvSpPr txBox="1"/>
          <p:nvPr/>
        </p:nvSpPr>
        <p:spPr>
          <a:xfrm>
            <a:off x="684725" y="1941175"/>
            <a:ext cx="4418700" cy="3687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Open Sans"/>
                <a:ea typeface="Open Sans"/>
                <a:cs typeface="Open Sans"/>
                <a:sym typeface="Open Sans"/>
              </a:rPr>
              <a:t>Рекуррентная нейронная сеть (RNN) — это тип нейронной сети, хорошо подходящий для данных временных рядов. RNN обрабатывают временной ряд шаг за шагом, сохраняя внутреннее состояние от шага к шагу.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g23c34170ad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491" y="2205225"/>
            <a:ext cx="4472059" cy="3158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g23c34170ad5_0_7"/>
          <p:cNvCxnSpPr/>
          <p:nvPr/>
        </p:nvCxnSpPr>
        <p:spPr>
          <a:xfrm flipH="1">
            <a:off x="684725" y="1951375"/>
            <a:ext cx="18900" cy="36963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g23c34170ad5_0_7"/>
          <p:cNvCxnSpPr/>
          <p:nvPr/>
        </p:nvCxnSpPr>
        <p:spPr>
          <a:xfrm>
            <a:off x="703625" y="195137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g23c34170ad5_0_7"/>
          <p:cNvCxnSpPr/>
          <p:nvPr/>
        </p:nvCxnSpPr>
        <p:spPr>
          <a:xfrm>
            <a:off x="684725" y="564767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c34170ad5_0_19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40" name="Google Shape;240;g23c34170ad5_0_19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41" name="Google Shape;241;g23c34170ad5_0_19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23c34170ad5_0_19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3c34170ad5_0_19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4" name="Google Shape;244;g23c34170ad5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66" y="1557350"/>
            <a:ext cx="164782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3c34170ad5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666" y="1557338"/>
            <a:ext cx="164782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3c34170ad5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466" y="1557338"/>
            <a:ext cx="164782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3c34170ad5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525" y="1726226"/>
            <a:ext cx="4542450" cy="28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c34170ad5_0_31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53" name="Google Shape;253;g23c34170ad5_0_31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54" name="Google Shape;254;g23c34170ad5_0_31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23c34170ad5_0_31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23c34170ad5_0_31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7" name="Google Shape;257;g23c34170ad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028" y="1557351"/>
            <a:ext cx="4446844" cy="23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3c34170ad5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750" y="3944875"/>
            <a:ext cx="4500725" cy="23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3c34170ad5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78" y="2133601"/>
            <a:ext cx="5820121" cy="23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cb0b1dc77_0_25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65" name="Google Shape;265;g23cb0b1dc77_0_25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66" name="Google Shape;266;g23cb0b1dc77_0_25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23cb0b1dc77_0_25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23cb0b1dc77_0_25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9" name="Google Shape;269;g23cb0b1dc7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66" y="1557350"/>
            <a:ext cx="401002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23cb0b1dc77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212" y="2019450"/>
            <a:ext cx="4542438" cy="260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c34170ad5_0_39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76" name="Google Shape;276;g23c34170ad5_0_39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77" name="Google Shape;277;g23c34170ad5_0_39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23c34170ad5_0_39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23c34170ad5_0_39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0" name="Google Shape;280;g23c34170ad5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453" y="1659001"/>
            <a:ext cx="4446844" cy="23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3c34170ad5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8" y="2133601"/>
            <a:ext cx="5728271" cy="233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3c34170ad5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538" y="4046525"/>
            <a:ext cx="4300774" cy="23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cb0b1dc77_0_54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88" name="Google Shape;288;g23cb0b1dc77_0_54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89" name="Google Shape;289;g23cb0b1dc77_0_54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23cb0b1dc77_0_54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23cb0b1dc77_0_54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2" name="Google Shape;292;g23cb0b1dc77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87" y="1557350"/>
            <a:ext cx="4542438" cy="354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23cb0b1dc77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125" y="2010176"/>
            <a:ext cx="4645809" cy="23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cb0b1dc77_0_17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99" name="Google Shape;299;g23cb0b1dc77_0_17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300" name="Google Shape;300;g23cb0b1dc77_0_17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23cb0b1dc77_0_17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23cb0b1dc77_0_17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3" name="Google Shape;303;g23cb0b1dc7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175" y="1625525"/>
            <a:ext cx="4707026" cy="23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3cb0b1dc77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2178" y="4013051"/>
            <a:ext cx="4707027" cy="23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3cb0b1dc77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78" y="2133601"/>
            <a:ext cx="5050811" cy="23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3"/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77" name="Google Shape;77;p23"/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Введение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3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3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1" name="Google Shape;81;p23"/>
          <p:cNvSpPr txBox="1"/>
          <p:nvPr/>
        </p:nvSpPr>
        <p:spPr>
          <a:xfrm>
            <a:off x="794450" y="1950250"/>
            <a:ext cx="4853400" cy="3265800"/>
          </a:xfrm>
          <a:prstGeom prst="rect">
            <a:avLst/>
          </a:prstGeom>
          <a:solidFill>
            <a:srgbClr val="E6E7E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Временной ряд (time series) — это данные, последовательно собранные в регулярные промежутки времени.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 таким данным относятся, например, цены на акции, объемы продаж чего-либо, изменения температуры с течением времени и т.д.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" name="Google Shape;82;p23"/>
          <p:cNvCxnSpPr/>
          <p:nvPr/>
        </p:nvCxnSpPr>
        <p:spPr>
          <a:xfrm flipH="1">
            <a:off x="768950" y="1932625"/>
            <a:ext cx="25500" cy="32658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23"/>
          <p:cNvCxnSpPr/>
          <p:nvPr/>
        </p:nvCxnSpPr>
        <p:spPr>
          <a:xfrm>
            <a:off x="768950" y="5198247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23"/>
          <p:cNvCxnSpPr/>
          <p:nvPr/>
        </p:nvCxnSpPr>
        <p:spPr>
          <a:xfrm>
            <a:off x="794457" y="193264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5" name="Google Shape;85;p23"/>
          <p:cNvPicPr preferRelativeResize="0"/>
          <p:nvPr/>
        </p:nvPicPr>
        <p:blipFill rotWithShape="1">
          <a:blip r:embed="rId3">
            <a:alphaModFix/>
          </a:blip>
          <a:srcRect b="0" l="13288" r="12681" t="0"/>
          <a:stretch/>
        </p:blipFill>
        <p:spPr>
          <a:xfrm>
            <a:off x="6923675" y="1936750"/>
            <a:ext cx="4287424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b0b1dc77_0_46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311" name="Google Shape;311;g23cb0b1dc77_0_46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312" name="Google Shape;312;g23cb0b1dc77_0_46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23cb0b1dc77_0_46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23cb0b1dc77_0_46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5" name="Google Shape;315;g23cb0b1dc77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441" y="4243050"/>
            <a:ext cx="29813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3cb0b1dc77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453" y="2321276"/>
            <a:ext cx="32480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g23c98e5bf64_0_15"/>
          <p:cNvGrpSpPr/>
          <p:nvPr/>
        </p:nvGrpSpPr>
        <p:grpSpPr>
          <a:xfrm>
            <a:off x="3167868" y="469293"/>
            <a:ext cx="3835361" cy="666000"/>
            <a:chOff x="1476753" y="3499669"/>
            <a:chExt cx="4619247" cy="666000"/>
          </a:xfrm>
        </p:grpSpPr>
        <p:sp>
          <p:nvSpPr>
            <p:cNvPr id="91" name="Google Shape;91;g23c98e5bf64_0_15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Введение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23c98e5bf64_0_15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23c98e5bf64_0_15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23c98e5bf64_0_15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g23c98e5bf6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850" y="2133593"/>
            <a:ext cx="5791201" cy="296912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3c98e5bf64_0_15"/>
          <p:cNvSpPr txBox="1"/>
          <p:nvPr/>
        </p:nvSpPr>
        <p:spPr>
          <a:xfrm>
            <a:off x="550875" y="2133600"/>
            <a:ext cx="4102500" cy="29691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Основное отличие: перекрестные данные предполагают независимость наблюдений, во временных рядах будущее зависит от прошлого.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g23c98e5bf64_0_15"/>
          <p:cNvCxnSpPr/>
          <p:nvPr/>
        </p:nvCxnSpPr>
        <p:spPr>
          <a:xfrm>
            <a:off x="558325" y="2133149"/>
            <a:ext cx="900" cy="29700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g23c98e5bf64_0_15"/>
          <p:cNvCxnSpPr/>
          <p:nvPr/>
        </p:nvCxnSpPr>
        <p:spPr>
          <a:xfrm>
            <a:off x="559232" y="213360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g23c98e5bf64_0_15"/>
          <p:cNvCxnSpPr/>
          <p:nvPr/>
        </p:nvCxnSpPr>
        <p:spPr>
          <a:xfrm>
            <a:off x="550882" y="51031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3c60085e41_0_19"/>
          <p:cNvGrpSpPr/>
          <p:nvPr/>
        </p:nvGrpSpPr>
        <p:grpSpPr>
          <a:xfrm>
            <a:off x="3167868" y="469293"/>
            <a:ext cx="3835361" cy="666000"/>
            <a:chOff x="1476753" y="3499669"/>
            <a:chExt cx="4619247" cy="666000"/>
          </a:xfrm>
        </p:grpSpPr>
        <p:sp>
          <p:nvSpPr>
            <p:cNvPr id="105" name="Google Shape;105;g23c60085e41_0_19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Постановка задачи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23c60085e41_0_19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23c60085e41_0_19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g23c60085e41_0_19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9" name="Google Shape;109;g23c60085e41_0_19"/>
          <p:cNvSpPr txBox="1"/>
          <p:nvPr/>
        </p:nvSpPr>
        <p:spPr>
          <a:xfrm>
            <a:off x="794450" y="1923775"/>
            <a:ext cx="4761900" cy="28797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Выявление наиболее эффективной модели прогнозирования прибыли на примере данных компании по продажам инженерной сантехники с использованием методов машинного обучения.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" name="Google Shape;110;g23c60085e41_0_19"/>
          <p:cNvCxnSpPr/>
          <p:nvPr/>
        </p:nvCxnSpPr>
        <p:spPr>
          <a:xfrm flipH="1">
            <a:off x="768950" y="1931536"/>
            <a:ext cx="25500" cy="28641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g23c60085e41_0_19"/>
          <p:cNvCxnSpPr/>
          <p:nvPr/>
        </p:nvCxnSpPr>
        <p:spPr>
          <a:xfrm>
            <a:off x="768951" y="479541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g23c60085e41_0_19"/>
          <p:cNvCxnSpPr/>
          <p:nvPr/>
        </p:nvCxnSpPr>
        <p:spPr>
          <a:xfrm>
            <a:off x="794457" y="19315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3" name="Google Shape;113;g23c60085e4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525" y="1688700"/>
            <a:ext cx="5671400" cy="35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19" name="Google Shape;119;p24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120" name="Google Shape;120;p24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4"/>
          <p:cNvSpPr txBox="1"/>
          <p:nvPr/>
        </p:nvSpPr>
        <p:spPr>
          <a:xfrm>
            <a:off x="843925" y="2133600"/>
            <a:ext cx="3143400" cy="5232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LinearRegression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150" y="2276075"/>
            <a:ext cx="5791199" cy="333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843925" y="2133600"/>
            <a:ext cx="3846900" cy="5232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RandomForestRegressor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550" y="2323575"/>
            <a:ext cx="5791201" cy="2804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5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133" name="Google Shape;133;p25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843925" y="2133600"/>
            <a:ext cx="2101800" cy="5232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2284613"/>
            <a:ext cx="5791201" cy="26982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6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144" name="Google Shape;144;p26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52" name="Google Shape;152;p27"/>
          <p:cNvGrpSpPr/>
          <p:nvPr/>
        </p:nvGrpSpPr>
        <p:grpSpPr>
          <a:xfrm>
            <a:off x="3167869" y="469293"/>
            <a:ext cx="5675785" cy="666007"/>
            <a:chOff x="1476754" y="3499669"/>
            <a:chExt cx="6835824" cy="666007"/>
          </a:xfrm>
        </p:grpSpPr>
        <p:sp>
          <p:nvSpPr>
            <p:cNvPr id="153" name="Google Shape;153;p27"/>
            <p:cNvSpPr/>
            <p:nvPr/>
          </p:nvSpPr>
          <p:spPr>
            <a:xfrm>
              <a:off x="1476761" y="3499676"/>
              <a:ext cx="68358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Разведочный анализ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flipH="1">
              <a:off x="8222323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0" y="2133600"/>
            <a:ext cx="5675775" cy="32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822600" y="2182575"/>
            <a:ext cx="3932100" cy="20472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разведочного анализа данных были использованы методы описательной статистики.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8" name="Google Shape;158;p27"/>
          <p:cNvCxnSpPr/>
          <p:nvPr/>
        </p:nvCxnSpPr>
        <p:spPr>
          <a:xfrm flipH="1">
            <a:off x="797100" y="2182578"/>
            <a:ext cx="25500" cy="20472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7"/>
          <p:cNvCxnSpPr/>
          <p:nvPr/>
        </p:nvCxnSpPr>
        <p:spPr>
          <a:xfrm>
            <a:off x="797100" y="4229778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27"/>
          <p:cNvCxnSpPr/>
          <p:nvPr/>
        </p:nvCxnSpPr>
        <p:spPr>
          <a:xfrm>
            <a:off x="822600" y="2182578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94454e635_0_14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66" name="Google Shape;166;g2394454e635_0_14"/>
          <p:cNvGrpSpPr/>
          <p:nvPr/>
        </p:nvGrpSpPr>
        <p:grpSpPr>
          <a:xfrm>
            <a:off x="3167869" y="469300"/>
            <a:ext cx="5675785" cy="666000"/>
            <a:chOff x="1476754" y="3499676"/>
            <a:chExt cx="6835824" cy="666000"/>
          </a:xfrm>
        </p:grpSpPr>
        <p:sp>
          <p:nvSpPr>
            <p:cNvPr id="167" name="Google Shape;167;g2394454e635_0_14"/>
            <p:cNvSpPr/>
            <p:nvPr/>
          </p:nvSpPr>
          <p:spPr>
            <a:xfrm>
              <a:off x="1476761" y="3499676"/>
              <a:ext cx="68358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Разведочный анализ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2394454e635_0_14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394454e635_0_14"/>
            <p:cNvSpPr/>
            <p:nvPr/>
          </p:nvSpPr>
          <p:spPr>
            <a:xfrm flipH="1">
              <a:off x="8222323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" name="Google Shape;170;g2394454e63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150" y="1482300"/>
            <a:ext cx="4355325" cy="27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394454e63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450" y="4278050"/>
            <a:ext cx="4557026" cy="22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394454e635_0_14"/>
          <p:cNvSpPr txBox="1"/>
          <p:nvPr/>
        </p:nvSpPr>
        <p:spPr>
          <a:xfrm>
            <a:off x="797100" y="1557350"/>
            <a:ext cx="4843200" cy="23874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построение гистограммы и boxplot для нашей целевой переменной Profit (прибыль) мы можем увидеть распределение близкое к нормальному и наличие значительных выбросов.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3" name="Google Shape;173;g2394454e635_0_14"/>
          <p:cNvCxnSpPr/>
          <p:nvPr/>
        </p:nvCxnSpPr>
        <p:spPr>
          <a:xfrm flipH="1">
            <a:off x="816300" y="1557350"/>
            <a:ext cx="6300" cy="23829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g2394454e635_0_14"/>
          <p:cNvCxnSpPr/>
          <p:nvPr/>
        </p:nvCxnSpPr>
        <p:spPr>
          <a:xfrm>
            <a:off x="822600" y="39447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g2394454e635_0_14"/>
          <p:cNvCxnSpPr/>
          <p:nvPr/>
        </p:nvCxnSpPr>
        <p:spPr>
          <a:xfrm>
            <a:off x="822600" y="15573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</cp:coreProperties>
</file>