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lleza" charset="1" panose="02000503050000020003"/>
      <p:regular r:id="rId10"/>
    </p:embeddedFont>
    <p:embeddedFont>
      <p:font typeface="Aileron" charset="1" panose="00000500000000000000"/>
      <p:regular r:id="rId11"/>
    </p:embeddedFont>
    <p:embeddedFont>
      <p:font typeface="Aileron Bold" charset="1" panose="00000800000000000000"/>
      <p:regular r:id="rId12"/>
    </p:embeddedFont>
    <p:embeddedFont>
      <p:font typeface="Aileron Italics" charset="1" panose="00000500000000000000"/>
      <p:regular r:id="rId13"/>
    </p:embeddedFont>
    <p:embeddedFont>
      <p:font typeface="Aileron Bold Italics" charset="1" panose="00000800000000000000"/>
      <p:regular r:id="rId14"/>
    </p:embeddedFont>
    <p:embeddedFont>
      <p:font typeface="Aileron Thin" charset="1" panose="00000300000000000000"/>
      <p:regular r:id="rId15"/>
    </p:embeddedFont>
    <p:embeddedFont>
      <p:font typeface="Aileron Thin Italics" charset="1" panose="00000300000000000000"/>
      <p:regular r:id="rId16"/>
    </p:embeddedFont>
    <p:embeddedFont>
      <p:font typeface="Aileron Light" charset="1" panose="00000400000000000000"/>
      <p:regular r:id="rId17"/>
    </p:embeddedFont>
    <p:embeddedFont>
      <p:font typeface="Aileron Light Italics" charset="1" panose="00000400000000000000"/>
      <p:regular r:id="rId18"/>
    </p:embeddedFont>
    <p:embeddedFont>
      <p:font typeface="Aileron Ultra-Bold" charset="1" panose="00000A00000000000000"/>
      <p:regular r:id="rId19"/>
    </p:embeddedFont>
    <p:embeddedFont>
      <p:font typeface="Aileron Ultra-Bold Italics" charset="1" panose="00000A00000000000000"/>
      <p:regular r:id="rId20"/>
    </p:embeddedFont>
    <p:embeddedFont>
      <p:font typeface="Aileron Heavy" charset="1" panose="00000A00000000000000"/>
      <p:regular r:id="rId21"/>
    </p:embeddedFont>
    <p:embeddedFont>
      <p:font typeface="Aileron Heavy Italics" charset="1" panose="00000A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78DD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922" y="972022"/>
            <a:ext cx="10770378" cy="1139841"/>
            <a:chOff x="0" y="0"/>
            <a:chExt cx="2836643" cy="3002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6643" cy="300205"/>
            </a:xfrm>
            <a:custGeom>
              <a:avLst/>
              <a:gdLst/>
              <a:ahLst/>
              <a:cxnLst/>
              <a:rect r="r" b="b" t="t" l="l"/>
              <a:pathLst>
                <a:path h="300205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300205"/>
                  </a:lnTo>
                  <a:lnTo>
                    <a:pt x="0" y="300205"/>
                  </a:ln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836643" cy="30973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INTRODUCTION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38474" y="1229495"/>
            <a:ext cx="624897" cy="6248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78DDE4"/>
                  </a:solidFill>
                  <a:latin typeface="Aileron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3515704"/>
            <a:ext cx="5232287" cy="3255592"/>
            <a:chOff x="0" y="0"/>
            <a:chExt cx="6976382" cy="434078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6976382" cy="2339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Aileron Bold"/>
                </a:rPr>
                <a:t>Design Review:</a:t>
              </a:r>
            </a:p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Aileron Bold"/>
                </a:rPr>
                <a:t>Web Game </a:t>
              </a:r>
            </a:p>
            <a:p>
              <a:pPr marL="0" indent="0" lvl="0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Aileron Bold"/>
                </a:rPr>
                <a:t>“The Healer’s Secret”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542892"/>
              <a:ext cx="6976382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spc="39">
                  <a:solidFill>
                    <a:srgbClr val="000000"/>
                  </a:solidFill>
                  <a:latin typeface="Aileron"/>
                </a:rPr>
                <a:t>Athalee Pate </a:t>
              </a:r>
            </a:p>
            <a:p>
              <a:pPr>
                <a:lnSpc>
                  <a:spcPts val="3640"/>
                </a:lnSpc>
              </a:pPr>
              <a:r>
                <a:rPr lang="en-US" sz="2600" spc="39">
                  <a:solidFill>
                    <a:srgbClr val="000000"/>
                  </a:solidFill>
                  <a:latin typeface="Aileron"/>
                </a:rPr>
                <a:t>Denae Sawyer </a:t>
              </a:r>
            </a:p>
            <a:p>
              <a:pPr marL="0" indent="0" lvl="0">
                <a:lnSpc>
                  <a:spcPts val="3640"/>
                </a:lnSpc>
              </a:pPr>
              <a:r>
                <a:rPr lang="en-US" sz="2600" spc="38">
                  <a:solidFill>
                    <a:srgbClr val="000000"/>
                  </a:solidFill>
                  <a:latin typeface="Aileron"/>
                </a:rPr>
                <a:t>Christie Wiedner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88922" y="2111863"/>
            <a:ext cx="10770378" cy="1134900"/>
            <a:chOff x="0" y="0"/>
            <a:chExt cx="2836643" cy="2989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36643" cy="298904"/>
            </a:xfrm>
            <a:custGeom>
              <a:avLst/>
              <a:gdLst/>
              <a:ahLst/>
              <a:cxnLst/>
              <a:rect r="r" b="b" t="t" l="l"/>
              <a:pathLst>
                <a:path h="298904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298904"/>
                  </a:lnTo>
                  <a:lnTo>
                    <a:pt x="0" y="298904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836643" cy="30842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SOFTWARE DEVELOPMENT PLAN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38474" y="2366865"/>
            <a:ext cx="624897" cy="62489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6D1D6"/>
                  </a:solidFill>
                  <a:latin typeface="Aileron Bold"/>
                </a:rPr>
                <a:t>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88922" y="3246763"/>
            <a:ext cx="10770378" cy="1132860"/>
            <a:chOff x="0" y="0"/>
            <a:chExt cx="2836643" cy="2983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836643" cy="298367"/>
            </a:xfrm>
            <a:custGeom>
              <a:avLst/>
              <a:gdLst/>
              <a:ahLst/>
              <a:cxnLst/>
              <a:rect r="r" b="b" t="t" l="l"/>
              <a:pathLst>
                <a:path h="298367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298367"/>
                  </a:lnTo>
                  <a:lnTo>
                    <a:pt x="0" y="298367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2836643" cy="30789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ARCHITECTURE AND DESIGN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38474" y="3500745"/>
            <a:ext cx="624897" cy="62489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7C9EF"/>
                  </a:solidFill>
                  <a:latin typeface="Aileron Bold"/>
                </a:rPr>
                <a:t>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488922" y="4379623"/>
            <a:ext cx="10770378" cy="1139247"/>
            <a:chOff x="0" y="0"/>
            <a:chExt cx="2836643" cy="3000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36643" cy="300049"/>
            </a:xfrm>
            <a:custGeom>
              <a:avLst/>
              <a:gdLst/>
              <a:ahLst/>
              <a:cxnLst/>
              <a:rect r="r" b="b" t="t" l="l"/>
              <a:pathLst>
                <a:path h="300049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300049"/>
                  </a:lnTo>
                  <a:lnTo>
                    <a:pt x="0" y="300049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2836643" cy="30957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METRICS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938474" y="4636798"/>
            <a:ext cx="624897" cy="62489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2C92D5"/>
                  </a:solidFill>
                  <a:latin typeface="Aileron Bold"/>
                </a:rPr>
                <a:t>4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488922" y="5518870"/>
            <a:ext cx="10770378" cy="1139247"/>
            <a:chOff x="0" y="0"/>
            <a:chExt cx="2836643" cy="3000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836643" cy="300049"/>
            </a:xfrm>
            <a:custGeom>
              <a:avLst/>
              <a:gdLst/>
              <a:ahLst/>
              <a:cxnLst/>
              <a:rect r="r" b="b" t="t" l="l"/>
              <a:pathLst>
                <a:path h="300049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300049"/>
                  </a:lnTo>
                  <a:lnTo>
                    <a:pt x="0" y="300049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"/>
              <a:ext cx="2836643" cy="30957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RISKS AND CHALLENGES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938474" y="5776045"/>
            <a:ext cx="624897" cy="62489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13538A"/>
                  </a:solidFill>
                  <a:latin typeface="Aileron Bold"/>
                </a:rPr>
                <a:t>5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488922" y="6658117"/>
            <a:ext cx="10770378" cy="1139247"/>
            <a:chOff x="0" y="0"/>
            <a:chExt cx="2836643" cy="30004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836643" cy="300049"/>
            </a:xfrm>
            <a:custGeom>
              <a:avLst/>
              <a:gdLst/>
              <a:ahLst/>
              <a:cxnLst/>
              <a:rect r="r" b="b" t="t" l="l"/>
              <a:pathLst>
                <a:path h="300049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300049"/>
                  </a:lnTo>
                  <a:lnTo>
                    <a:pt x="0" y="300049"/>
                  </a:lnTo>
                  <a:close/>
                </a:path>
              </a:pathLst>
            </a:custGeom>
            <a:solidFill>
              <a:srgbClr val="062744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9525"/>
              <a:ext cx="2836643" cy="30957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RESULTS AND  DEMO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488922" y="7787839"/>
            <a:ext cx="10770378" cy="1139247"/>
            <a:chOff x="0" y="0"/>
            <a:chExt cx="2836643" cy="30004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836643" cy="300049"/>
            </a:xfrm>
            <a:custGeom>
              <a:avLst/>
              <a:gdLst/>
              <a:ahLst/>
              <a:cxnLst/>
              <a:rect r="r" b="b" t="t" l="l"/>
              <a:pathLst>
                <a:path h="300049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300049"/>
                  </a:lnTo>
                  <a:lnTo>
                    <a:pt x="0" y="3000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9525"/>
              <a:ext cx="2836643" cy="30957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FUTURE WORK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6938474" y="6915292"/>
            <a:ext cx="624897" cy="624897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62744"/>
                  </a:solidFill>
                  <a:latin typeface="Aileron Bold"/>
                </a:rPr>
                <a:t>6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938474" y="8054539"/>
            <a:ext cx="624897" cy="624897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ileron Bold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35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770378" cy="1139247"/>
            <a:chOff x="0" y="0"/>
            <a:chExt cx="2836643" cy="300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6643" cy="300049"/>
            </a:xfrm>
            <a:custGeom>
              <a:avLst/>
              <a:gdLst/>
              <a:ahLst/>
              <a:cxnLst/>
              <a:rect r="r" b="b" t="t" l="l"/>
              <a:pathLst>
                <a:path h="300049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300049"/>
                  </a:lnTo>
                  <a:lnTo>
                    <a:pt x="0" y="300049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836643" cy="30957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INSIGHTS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47514" y="5462778"/>
            <a:ext cx="1993916" cy="1892717"/>
            <a:chOff x="0" y="0"/>
            <a:chExt cx="530380" cy="5034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0380" cy="503461"/>
            </a:xfrm>
            <a:custGeom>
              <a:avLst/>
              <a:gdLst/>
              <a:ahLst/>
              <a:cxnLst/>
              <a:rect r="r" b="b" t="t" l="l"/>
              <a:pathLst>
                <a:path h="503461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0380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Hamburger balanced ability with timeline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47514" y="2931505"/>
            <a:ext cx="1993916" cy="1892717"/>
            <a:chOff x="0" y="0"/>
            <a:chExt cx="530380" cy="503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0380" cy="503461"/>
            </a:xfrm>
            <a:custGeom>
              <a:avLst/>
              <a:gdLst/>
              <a:ahLst/>
              <a:cxnLst/>
              <a:rect r="r" b="b" t="t" l="l"/>
              <a:pathLst>
                <a:path h="503461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30380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Asking for help speeds the process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96899" y="2931505"/>
            <a:ext cx="1993916" cy="1892717"/>
            <a:chOff x="0" y="0"/>
            <a:chExt cx="530380" cy="5034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0380" cy="503461"/>
            </a:xfrm>
            <a:custGeom>
              <a:avLst/>
              <a:gdLst/>
              <a:ahLst/>
              <a:cxnLst/>
              <a:rect r="r" b="b" t="t" l="l"/>
              <a:pathLst>
                <a:path h="503461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30380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Learning from each other made this project more efficient and fun!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197186" y="5462778"/>
            <a:ext cx="1993916" cy="1892717"/>
            <a:chOff x="0" y="0"/>
            <a:chExt cx="530380" cy="5034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0380" cy="503461"/>
            </a:xfrm>
            <a:custGeom>
              <a:avLst/>
              <a:gdLst/>
              <a:ahLst/>
              <a:cxnLst/>
              <a:rect r="r" b="b" t="t" l="l"/>
              <a:pathLst>
                <a:path h="503461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30380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Defining what is IN scope vs OUT of scope EARLY is crucial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197186" y="2931505"/>
            <a:ext cx="1993916" cy="1892717"/>
            <a:chOff x="0" y="0"/>
            <a:chExt cx="530380" cy="5034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0380" cy="503461"/>
            </a:xfrm>
            <a:custGeom>
              <a:avLst/>
              <a:gdLst/>
              <a:ahLst/>
              <a:cxnLst/>
              <a:rect r="r" b="b" t="t" l="l"/>
              <a:pathLst>
                <a:path h="503461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30380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 CodingTEAMS sessions worked really well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741820" y="2869004"/>
            <a:ext cx="1993916" cy="1892717"/>
            <a:chOff x="0" y="0"/>
            <a:chExt cx="530380" cy="50346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30380" cy="503461"/>
            </a:xfrm>
            <a:custGeom>
              <a:avLst/>
              <a:gdLst/>
              <a:ahLst/>
              <a:cxnLst/>
              <a:rect r="r" b="b" t="t" l="l"/>
              <a:pathLst>
                <a:path h="503461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30380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Accountability coincided with Transparency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743551" y="5462778"/>
            <a:ext cx="1993916" cy="1892717"/>
            <a:chOff x="0" y="0"/>
            <a:chExt cx="530380" cy="5034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30380" cy="503461"/>
            </a:xfrm>
            <a:custGeom>
              <a:avLst/>
              <a:gdLst/>
              <a:ahLst/>
              <a:cxnLst/>
              <a:rect r="r" b="b" t="t" l="l"/>
              <a:pathLst>
                <a:path h="503461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30380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Maintenance of PB on Kanban helped visualize next steps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288186" y="2931505"/>
            <a:ext cx="1806877" cy="1892717"/>
            <a:chOff x="0" y="0"/>
            <a:chExt cx="480628" cy="50346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80628" cy="503461"/>
            </a:xfrm>
            <a:custGeom>
              <a:avLst/>
              <a:gdLst/>
              <a:ahLst/>
              <a:cxnLst/>
              <a:rect r="r" b="b" t="t" l="l"/>
              <a:pathLst>
                <a:path h="503461" w="480628">
                  <a:moveTo>
                    <a:pt x="0" y="0"/>
                  </a:moveTo>
                  <a:lnTo>
                    <a:pt x="480628" y="0"/>
                  </a:lnTo>
                  <a:lnTo>
                    <a:pt x="480628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480628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Communicate early and often!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147042" y="5462778"/>
            <a:ext cx="1993916" cy="1892717"/>
            <a:chOff x="0" y="0"/>
            <a:chExt cx="530380" cy="50346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0380" cy="503461"/>
            </a:xfrm>
            <a:custGeom>
              <a:avLst/>
              <a:gdLst/>
              <a:ahLst/>
              <a:cxnLst/>
              <a:rect r="r" b="b" t="t" l="l"/>
              <a:pathLst>
                <a:path h="503461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0380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Planning ahead +1 Sprint creates Transparency and ease of Implementation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096899" y="5462778"/>
            <a:ext cx="1993916" cy="1892717"/>
            <a:chOff x="0" y="0"/>
            <a:chExt cx="530380" cy="50346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30380" cy="503461"/>
            </a:xfrm>
            <a:custGeom>
              <a:avLst/>
              <a:gdLst/>
              <a:ahLst/>
              <a:cxnLst/>
              <a:rect r="r" b="b" t="t" l="l"/>
              <a:pathLst>
                <a:path h="503461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530380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Flowcharts help with project visualization and JS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702352" y="1285875"/>
            <a:ext cx="624897" cy="624897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13538A"/>
                  </a:solidFill>
                  <a:latin typeface="Aileron Bold"/>
                </a:rPr>
                <a:t>5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5743551" y="7993670"/>
            <a:ext cx="6897878" cy="1892717"/>
            <a:chOff x="0" y="0"/>
            <a:chExt cx="1834829" cy="50346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834829" cy="503461"/>
            </a:xfrm>
            <a:custGeom>
              <a:avLst/>
              <a:gdLst/>
              <a:ahLst/>
              <a:cxnLst/>
              <a:rect r="r" b="b" t="t" l="l"/>
              <a:pathLst>
                <a:path h="503461" w="1834829">
                  <a:moveTo>
                    <a:pt x="0" y="0"/>
                  </a:moveTo>
                  <a:lnTo>
                    <a:pt x="1834829" y="0"/>
                  </a:lnTo>
                  <a:lnTo>
                    <a:pt x="1834829" y="503461"/>
                  </a:lnTo>
                  <a:lnTo>
                    <a:pt x="0" y="503461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834829" cy="5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62744"/>
                  </a:solidFill>
                  <a:latin typeface="Aileron"/>
                </a:rPr>
                <a:t>This is a viable idea with real world applications!!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2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770378" cy="1139247"/>
            <a:chOff x="0" y="0"/>
            <a:chExt cx="2836643" cy="300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6643" cy="300049"/>
            </a:xfrm>
            <a:custGeom>
              <a:avLst/>
              <a:gdLst/>
              <a:ahLst/>
              <a:cxnLst/>
              <a:rect r="r" b="b" t="t" l="l"/>
              <a:pathLst>
                <a:path h="300049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300049"/>
                  </a:lnTo>
                  <a:lnTo>
                    <a:pt x="0" y="300049"/>
                  </a:lnTo>
                  <a:close/>
                </a:path>
              </a:pathLst>
            </a:custGeom>
            <a:solidFill>
              <a:srgbClr val="06274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836643" cy="30957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RESULTS AND  DEMO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8252" y="1285875"/>
            <a:ext cx="624897" cy="6248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62744"/>
                  </a:solidFill>
                  <a:latin typeface="Aileron Bold"/>
                </a:rPr>
                <a:t>6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129834" y="3833501"/>
            <a:ext cx="8028332" cy="247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 u="sng">
                <a:solidFill>
                  <a:srgbClr val="FFFFFF"/>
                </a:solidFill>
                <a:latin typeface="Aileron"/>
              </a:rPr>
              <a:t>The Healer’s Secret:</a:t>
            </a:r>
          </a:p>
          <a:p>
            <a:pPr algn="ctr">
              <a:lnSpc>
                <a:spcPts val="9940"/>
              </a:lnSpc>
            </a:pPr>
            <a:r>
              <a:rPr lang="en-US" sz="7100" u="sng">
                <a:solidFill>
                  <a:srgbClr val="FFFFFF"/>
                </a:solidFill>
                <a:latin typeface="Aileron"/>
              </a:rPr>
              <a:t>A Text Game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799078" y="5143500"/>
            <a:ext cx="1718548" cy="1817695"/>
          </a:xfrm>
          <a:custGeom>
            <a:avLst/>
            <a:gdLst/>
            <a:ahLst/>
            <a:cxnLst/>
            <a:rect r="r" b="b" t="t" l="l"/>
            <a:pathLst>
              <a:path h="1817695" w="1718548">
                <a:moveTo>
                  <a:pt x="0" y="0"/>
                </a:moveTo>
                <a:lnTo>
                  <a:pt x="1718548" y="0"/>
                </a:lnTo>
                <a:lnTo>
                  <a:pt x="1718548" y="1817695"/>
                </a:lnTo>
                <a:lnTo>
                  <a:pt x="0" y="1817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770378" cy="1139247"/>
            <a:chOff x="0" y="0"/>
            <a:chExt cx="2836643" cy="300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6643" cy="300049"/>
            </a:xfrm>
            <a:custGeom>
              <a:avLst/>
              <a:gdLst/>
              <a:ahLst/>
              <a:cxnLst/>
              <a:rect r="r" b="b" t="t" l="l"/>
              <a:pathLst>
                <a:path h="300049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300049"/>
                  </a:lnTo>
                  <a:lnTo>
                    <a:pt x="0" y="3000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836643" cy="30957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FUTURE WORK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8252" y="1295400"/>
            <a:ext cx="624897" cy="6248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ileron Bold"/>
                </a:rPr>
                <a:t>7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53409" y="3468481"/>
            <a:ext cx="1753657" cy="175365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Aileron Bold"/>
                </a:rPr>
                <a:t>MULTI-USER CONTENT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07157" y="5416580"/>
            <a:ext cx="1753657" cy="175365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Aileron Bold"/>
                </a:rPr>
                <a:t>TRACKING ROOM PROGRESS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130329" y="8099324"/>
            <a:ext cx="1753657" cy="175365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40"/>
                </a:lnSpc>
              </a:pPr>
              <a:r>
                <a:rPr lang="en-US" sz="1700" spc="66">
                  <a:solidFill>
                    <a:srgbClr val="FFFFFF"/>
                  </a:solidFill>
                  <a:latin typeface="Aileron Bold"/>
                </a:rPr>
                <a:t>ITERATION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30474" y="8099324"/>
            <a:ext cx="1753657" cy="175365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40"/>
                </a:lnSpc>
              </a:pPr>
              <a:r>
                <a:rPr lang="en-US" sz="1700" spc="66">
                  <a:solidFill>
                    <a:srgbClr val="FFFFFF"/>
                  </a:solidFill>
                  <a:latin typeface="Aileron Bold"/>
                </a:rPr>
                <a:t>ACCESS- ABILITY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253645" y="5416580"/>
            <a:ext cx="1753657" cy="175365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40"/>
                </a:lnSpc>
              </a:pPr>
              <a:r>
                <a:rPr lang="en-US" sz="1700" spc="66">
                  <a:solidFill>
                    <a:srgbClr val="FFFFFF"/>
                  </a:solidFill>
                  <a:latin typeface="Aileron Bold"/>
                </a:rPr>
                <a:t>EDUCATION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2583625">
            <a:off x="7710922" y="4754419"/>
            <a:ext cx="592471" cy="369734"/>
            <a:chOff x="0" y="0"/>
            <a:chExt cx="1143882" cy="71384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43882" cy="713844"/>
            </a:xfrm>
            <a:custGeom>
              <a:avLst/>
              <a:gdLst/>
              <a:ahLst/>
              <a:cxnLst/>
              <a:rect r="r" b="b" t="t" l="l"/>
              <a:pathLst>
                <a:path h="713844" w="1143882">
                  <a:moveTo>
                    <a:pt x="1143882" y="356922"/>
                  </a:moveTo>
                  <a:lnTo>
                    <a:pt x="737482" y="0"/>
                  </a:lnTo>
                  <a:lnTo>
                    <a:pt x="737482" y="203200"/>
                  </a:lnTo>
                  <a:lnTo>
                    <a:pt x="0" y="203200"/>
                  </a:lnTo>
                  <a:lnTo>
                    <a:pt x="0" y="510644"/>
                  </a:lnTo>
                  <a:lnTo>
                    <a:pt x="737482" y="510644"/>
                  </a:lnTo>
                  <a:lnTo>
                    <a:pt x="737482" y="713844"/>
                  </a:lnTo>
                  <a:lnTo>
                    <a:pt x="1143882" y="356922"/>
                  </a:ln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65100"/>
              <a:ext cx="1042282" cy="345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6880611">
            <a:off x="8345246" y="7474608"/>
            <a:ext cx="592471" cy="369734"/>
            <a:chOff x="0" y="0"/>
            <a:chExt cx="1143882" cy="71384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43882" cy="713844"/>
            </a:xfrm>
            <a:custGeom>
              <a:avLst/>
              <a:gdLst/>
              <a:ahLst/>
              <a:cxnLst/>
              <a:rect r="r" b="b" t="t" l="l"/>
              <a:pathLst>
                <a:path h="713844" w="1143882">
                  <a:moveTo>
                    <a:pt x="1143882" y="356922"/>
                  </a:moveTo>
                  <a:lnTo>
                    <a:pt x="737482" y="0"/>
                  </a:lnTo>
                  <a:lnTo>
                    <a:pt x="737482" y="203200"/>
                  </a:lnTo>
                  <a:lnTo>
                    <a:pt x="0" y="203200"/>
                  </a:lnTo>
                  <a:lnTo>
                    <a:pt x="0" y="510644"/>
                  </a:lnTo>
                  <a:lnTo>
                    <a:pt x="737482" y="510644"/>
                  </a:lnTo>
                  <a:lnTo>
                    <a:pt x="737482" y="713844"/>
                  </a:lnTo>
                  <a:lnTo>
                    <a:pt x="1143882" y="356922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65100"/>
              <a:ext cx="1042282" cy="345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10800000">
            <a:off x="6210994" y="8791285"/>
            <a:ext cx="592471" cy="369734"/>
            <a:chOff x="0" y="0"/>
            <a:chExt cx="1143882" cy="71384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43882" cy="713844"/>
            </a:xfrm>
            <a:custGeom>
              <a:avLst/>
              <a:gdLst/>
              <a:ahLst/>
              <a:cxnLst/>
              <a:rect r="r" b="b" t="t" l="l"/>
              <a:pathLst>
                <a:path h="713844" w="1143882">
                  <a:moveTo>
                    <a:pt x="1143882" y="356922"/>
                  </a:moveTo>
                  <a:lnTo>
                    <a:pt x="737482" y="0"/>
                  </a:lnTo>
                  <a:lnTo>
                    <a:pt x="737482" y="203200"/>
                  </a:lnTo>
                  <a:lnTo>
                    <a:pt x="0" y="203200"/>
                  </a:lnTo>
                  <a:lnTo>
                    <a:pt x="0" y="510644"/>
                  </a:lnTo>
                  <a:lnTo>
                    <a:pt x="737482" y="510644"/>
                  </a:lnTo>
                  <a:lnTo>
                    <a:pt x="737482" y="713844"/>
                  </a:lnTo>
                  <a:lnTo>
                    <a:pt x="1143882" y="356922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65100"/>
              <a:ext cx="1042282" cy="345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6743788">
            <a:off x="4171242" y="7474608"/>
            <a:ext cx="592471" cy="369734"/>
            <a:chOff x="0" y="0"/>
            <a:chExt cx="1143882" cy="71384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43882" cy="713844"/>
            </a:xfrm>
            <a:custGeom>
              <a:avLst/>
              <a:gdLst/>
              <a:ahLst/>
              <a:cxnLst/>
              <a:rect r="r" b="b" t="t" l="l"/>
              <a:pathLst>
                <a:path h="713844" w="1143882">
                  <a:moveTo>
                    <a:pt x="1143882" y="356922"/>
                  </a:moveTo>
                  <a:lnTo>
                    <a:pt x="737482" y="0"/>
                  </a:lnTo>
                  <a:lnTo>
                    <a:pt x="737482" y="203200"/>
                  </a:lnTo>
                  <a:lnTo>
                    <a:pt x="0" y="203200"/>
                  </a:lnTo>
                  <a:lnTo>
                    <a:pt x="0" y="510644"/>
                  </a:lnTo>
                  <a:lnTo>
                    <a:pt x="737482" y="510644"/>
                  </a:lnTo>
                  <a:lnTo>
                    <a:pt x="737482" y="713844"/>
                  </a:lnTo>
                  <a:lnTo>
                    <a:pt x="1143882" y="356922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165100"/>
              <a:ext cx="1042282" cy="345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2500317">
            <a:off x="4711067" y="4756704"/>
            <a:ext cx="592471" cy="369734"/>
            <a:chOff x="0" y="0"/>
            <a:chExt cx="1143882" cy="71384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43882" cy="713844"/>
            </a:xfrm>
            <a:custGeom>
              <a:avLst/>
              <a:gdLst/>
              <a:ahLst/>
              <a:cxnLst/>
              <a:rect r="r" b="b" t="t" l="l"/>
              <a:pathLst>
                <a:path h="713844" w="1143882">
                  <a:moveTo>
                    <a:pt x="1143882" y="356922"/>
                  </a:moveTo>
                  <a:lnTo>
                    <a:pt x="737482" y="0"/>
                  </a:lnTo>
                  <a:lnTo>
                    <a:pt x="737482" y="203200"/>
                  </a:lnTo>
                  <a:lnTo>
                    <a:pt x="0" y="203200"/>
                  </a:lnTo>
                  <a:lnTo>
                    <a:pt x="0" y="510644"/>
                  </a:lnTo>
                  <a:lnTo>
                    <a:pt x="737482" y="510644"/>
                  </a:lnTo>
                  <a:lnTo>
                    <a:pt x="737482" y="713844"/>
                  </a:lnTo>
                  <a:lnTo>
                    <a:pt x="1143882" y="356922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165100"/>
              <a:ext cx="1042282" cy="345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5291383" y="2734053"/>
            <a:ext cx="2677710" cy="52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</a:pPr>
            <a:r>
              <a:rPr lang="en-US" sz="1589">
                <a:solidFill>
                  <a:srgbClr val="EDF0F2"/>
                </a:solidFill>
                <a:latin typeface="Belleza"/>
              </a:rPr>
              <a:t>Develop content to adapt for different-aged users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60550" y="5760569"/>
            <a:ext cx="2581736" cy="103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4"/>
              </a:lnSpc>
            </a:pPr>
            <a:r>
              <a:rPr lang="en-US" sz="1588">
                <a:solidFill>
                  <a:srgbClr val="EDF0F2"/>
                </a:solidFill>
                <a:latin typeface="Belleza"/>
              </a:rPr>
              <a:t>iterating adventure to include more education for different demographics and specializations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40049" y="8571900"/>
            <a:ext cx="2362656" cy="7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4"/>
              </a:lnSpc>
            </a:pPr>
            <a:r>
              <a:rPr lang="en-US" sz="1588">
                <a:solidFill>
                  <a:srgbClr val="EDF0F2"/>
                </a:solidFill>
                <a:latin typeface="Belleza"/>
              </a:rPr>
              <a:t>Hiding rooms so that they only appear when the journal is found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211754" y="8571900"/>
            <a:ext cx="2362656" cy="7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64"/>
              </a:lnSpc>
            </a:pPr>
            <a:r>
              <a:rPr lang="en-US" sz="1588">
                <a:solidFill>
                  <a:srgbClr val="EDF0F2"/>
                </a:solidFill>
                <a:latin typeface="Belleza"/>
              </a:rPr>
              <a:t>Real testing with users to test adventure for feedback and iterations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071774" y="5760569"/>
            <a:ext cx="2362656" cy="103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64"/>
              </a:lnSpc>
            </a:pPr>
            <a:r>
              <a:rPr lang="en-US" sz="1588">
                <a:solidFill>
                  <a:srgbClr val="EDF0F2"/>
                </a:solidFill>
                <a:latin typeface="Belleza"/>
              </a:rPr>
              <a:t>Creating logic so that</a:t>
            </a:r>
          </a:p>
          <a:p>
            <a:pPr>
              <a:lnSpc>
                <a:spcPts val="2064"/>
              </a:lnSpc>
            </a:pPr>
            <a:r>
              <a:rPr lang="en-US" sz="1588">
                <a:solidFill>
                  <a:srgbClr val="EDF0F2"/>
                </a:solidFill>
                <a:latin typeface="Belleza"/>
              </a:rPr>
              <a:t> it tracks if you have visited before  or need to visit this room - pixel map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2434430" y="993701"/>
            <a:ext cx="4824870" cy="4526167"/>
          </a:xfrm>
          <a:custGeom>
            <a:avLst/>
            <a:gdLst/>
            <a:ahLst/>
            <a:cxnLst/>
            <a:rect r="r" b="b" t="t" l="l"/>
            <a:pathLst>
              <a:path h="4526167" w="4824870">
                <a:moveTo>
                  <a:pt x="0" y="0"/>
                </a:moveTo>
                <a:lnTo>
                  <a:pt x="4824870" y="0"/>
                </a:lnTo>
                <a:lnTo>
                  <a:pt x="4824870" y="4526167"/>
                </a:lnTo>
                <a:lnTo>
                  <a:pt x="0" y="4526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671" r="-3721" b="-1027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36562" cy="10287000"/>
          </a:xfrm>
          <a:prstGeom prst="rect">
            <a:avLst/>
          </a:prstGeom>
          <a:solidFill>
            <a:srgbClr val="37C9EF"/>
          </a:solidFill>
        </p:spPr>
      </p:sp>
      <p:grpSp>
        <p:nvGrpSpPr>
          <p:cNvPr name="Group 3" id="3"/>
          <p:cNvGrpSpPr/>
          <p:nvPr/>
        </p:nvGrpSpPr>
        <p:grpSpPr>
          <a:xfrm rot="5400000">
            <a:off x="7495970" y="4850862"/>
            <a:ext cx="1228360" cy="585277"/>
            <a:chOff x="0" y="0"/>
            <a:chExt cx="609111" cy="2902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110" cy="290223"/>
            </a:xfrm>
            <a:custGeom>
              <a:avLst/>
              <a:gdLst/>
              <a:ahLst/>
              <a:cxnLst/>
              <a:rect r="r" b="b" t="t" l="l"/>
              <a:pathLst>
                <a:path h="290223" w="609110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5174" y="96646"/>
              <a:ext cx="418763" cy="17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74962" y="3086100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595995"/>
            <a:ext cx="5883937" cy="1149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Aileron Bold"/>
              </a:rPr>
              <a:t>Feedback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6D1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770378" cy="1134900"/>
            <a:chOff x="0" y="0"/>
            <a:chExt cx="2836643" cy="2989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6643" cy="298904"/>
            </a:xfrm>
            <a:custGeom>
              <a:avLst/>
              <a:gdLst/>
              <a:ahLst/>
              <a:cxnLst/>
              <a:rect r="r" b="b" t="t" l="l"/>
              <a:pathLst>
                <a:path h="298904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298904"/>
                  </a:lnTo>
                  <a:lnTo>
                    <a:pt x="0" y="298904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836643" cy="30842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SOFTWARE DEVELOPMENT PLAN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8252" y="1283701"/>
            <a:ext cx="624897" cy="6248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6D1D6"/>
                  </a:solidFill>
                  <a:latin typeface="Aileron Bold"/>
                </a:rPr>
                <a:t>2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028700" y="3976524"/>
          <a:ext cx="16192500" cy="5243676"/>
        </p:xfrm>
        <a:graphic>
          <a:graphicData uri="http://schemas.openxmlformats.org/drawingml/2006/table">
            <a:tbl>
              <a:tblPr/>
              <a:tblGrid>
                <a:gridCol w="2698750"/>
                <a:gridCol w="2698750"/>
                <a:gridCol w="2698750"/>
                <a:gridCol w="2698750"/>
                <a:gridCol w="2698750"/>
                <a:gridCol w="2698750"/>
              </a:tblGrid>
              <a:tr h="11479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NOV 3-5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DD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NOV 6-12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D1D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NOV 13-19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NOV 20-26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92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NOV 27-DEC 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DEC 5-13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2744"/>
                    </a:solidFill>
                  </a:tcPr>
                </a:tc>
              </a:tr>
              <a:tr h="409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Planning before the first Sprint:</a:t>
                      </a:r>
                      <a:endParaRPr lang="en-US" sz="1100"/>
                    </a:p>
                    <a:p>
                      <a:pPr algn="ctr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What was theme?</a:t>
                      </a:r>
                    </a:p>
                    <a:p>
                      <a:pPr algn="ctr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Who’s our user?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Sprint 1: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Have full script for the adventure, puzzle ideas to expand, and to have a design flow for trip.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Sprint 2: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Develop the first room fully, complete the JS for script, inventory and storage JS completed. 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Sprint 3: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Merge first completed files successful with few changes. 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Deviation to Local Storage. 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Sprint 4: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All rooms completed with puzzles in certain rooms. Full Merge to main.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Sprint 4: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All rooms completed with puzzles in certain rooms.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 spc="32">
                          <a:solidFill>
                            <a:srgbClr val="000000"/>
                          </a:solidFill>
                          <a:latin typeface="Aileron"/>
                        </a:rPr>
                        <a:t>Testing before Design Review.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-10800000">
            <a:off x="2045998" y="5105400"/>
            <a:ext cx="782604" cy="372887"/>
            <a:chOff x="0" y="0"/>
            <a:chExt cx="609111" cy="2902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9110" cy="290223"/>
            </a:xfrm>
            <a:custGeom>
              <a:avLst/>
              <a:gdLst/>
              <a:ahLst/>
              <a:cxnLst/>
              <a:rect r="r" b="b" t="t" l="l"/>
              <a:pathLst>
                <a:path h="290223" w="609110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95174" y="96646"/>
              <a:ext cx="418763" cy="17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800000">
            <a:off x="4713548" y="5105400"/>
            <a:ext cx="782604" cy="372887"/>
            <a:chOff x="0" y="0"/>
            <a:chExt cx="609111" cy="2902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9110" cy="290223"/>
            </a:xfrm>
            <a:custGeom>
              <a:avLst/>
              <a:gdLst/>
              <a:ahLst/>
              <a:cxnLst/>
              <a:rect r="r" b="b" t="t" l="l"/>
              <a:pathLst>
                <a:path h="290223" w="609110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95174" y="96646"/>
              <a:ext cx="418763" cy="17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7382102" y="5105400"/>
            <a:ext cx="782604" cy="372887"/>
            <a:chOff x="0" y="0"/>
            <a:chExt cx="609111" cy="2902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9110" cy="290223"/>
            </a:xfrm>
            <a:custGeom>
              <a:avLst/>
              <a:gdLst/>
              <a:ahLst/>
              <a:cxnLst/>
              <a:rect r="r" b="b" t="t" l="l"/>
              <a:pathLst>
                <a:path h="290223" w="609110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95174" y="96646"/>
              <a:ext cx="418763" cy="17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0800000">
            <a:off x="10047268" y="5105400"/>
            <a:ext cx="782604" cy="372887"/>
            <a:chOff x="0" y="0"/>
            <a:chExt cx="609111" cy="29022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09110" cy="290223"/>
            </a:xfrm>
            <a:custGeom>
              <a:avLst/>
              <a:gdLst/>
              <a:ahLst/>
              <a:cxnLst/>
              <a:rect r="r" b="b" t="t" l="l"/>
              <a:pathLst>
                <a:path h="290223" w="609110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95174" y="96646"/>
              <a:ext cx="418763" cy="17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10800000">
            <a:off x="15476238" y="5105400"/>
            <a:ext cx="782604" cy="372887"/>
            <a:chOff x="0" y="0"/>
            <a:chExt cx="609111" cy="2902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09110" cy="290223"/>
            </a:xfrm>
            <a:custGeom>
              <a:avLst/>
              <a:gdLst/>
              <a:ahLst/>
              <a:cxnLst/>
              <a:rect r="r" b="b" t="t" l="l"/>
              <a:pathLst>
                <a:path h="290223" w="609110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06274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95174" y="96646"/>
              <a:ext cx="418763" cy="17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303332" y="1908598"/>
            <a:ext cx="7702834" cy="1496243"/>
            <a:chOff x="0" y="0"/>
            <a:chExt cx="10270445" cy="1994991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4404457" y="1771"/>
              <a:ext cx="1557482" cy="1993220"/>
              <a:chOff x="0" y="0"/>
              <a:chExt cx="369276" cy="47258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69276" cy="472588"/>
              </a:xfrm>
              <a:custGeom>
                <a:avLst/>
                <a:gdLst/>
                <a:ahLst/>
                <a:cxnLst/>
                <a:rect r="r" b="b" t="t" l="l"/>
                <a:pathLst>
                  <a:path h="472588" w="369276">
                    <a:moveTo>
                      <a:pt x="0" y="0"/>
                    </a:moveTo>
                    <a:lnTo>
                      <a:pt x="369276" y="0"/>
                    </a:lnTo>
                    <a:lnTo>
                      <a:pt x="369276" y="472588"/>
                    </a:lnTo>
                    <a:lnTo>
                      <a:pt x="0" y="472588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76200"/>
                <a:ext cx="369276" cy="548788"/>
              </a:xfrm>
              <a:prstGeom prst="rect">
                <a:avLst/>
              </a:prstGeom>
            </p:spPr>
            <p:txBody>
              <a:bodyPr anchor="ctr" rtlCol="false" tIns="52427" lIns="52427" bIns="52427" rIns="52427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13538A"/>
                    </a:solidFill>
                    <a:latin typeface="Aileron"/>
                  </a:rPr>
                  <a:t>M</a:t>
                </a:r>
              </a:p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13538A"/>
                    </a:solidFill>
                    <a:latin typeface="Aileron"/>
                  </a:rPr>
                  <a:t>2x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3106994">
              <a:off x="3854843" y="114882"/>
              <a:ext cx="693158" cy="948577"/>
              <a:chOff x="0" y="0"/>
              <a:chExt cx="164346" cy="224906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64346" cy="224906"/>
              </a:xfrm>
              <a:custGeom>
                <a:avLst/>
                <a:gdLst/>
                <a:ahLst/>
                <a:cxnLst/>
                <a:rect r="r" b="b" t="t" l="l"/>
                <a:pathLst>
                  <a:path h="224906" w="164346">
                    <a:moveTo>
                      <a:pt x="0" y="0"/>
                    </a:moveTo>
                    <a:lnTo>
                      <a:pt x="164346" y="0"/>
                    </a:lnTo>
                    <a:lnTo>
                      <a:pt x="164346" y="224906"/>
                    </a:lnTo>
                    <a:lnTo>
                      <a:pt x="0" y="224906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164346" cy="263006"/>
              </a:xfrm>
              <a:prstGeom prst="rect">
                <a:avLst/>
              </a:prstGeom>
            </p:spPr>
            <p:txBody>
              <a:bodyPr anchor="ctr" rtlCol="false" tIns="52427" lIns="52427" bIns="52427" rIns="52427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7995910">
              <a:off x="5722221" y="103152"/>
              <a:ext cx="693158" cy="948577"/>
              <a:chOff x="0" y="0"/>
              <a:chExt cx="164346" cy="224906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64346" cy="224906"/>
              </a:xfrm>
              <a:custGeom>
                <a:avLst/>
                <a:gdLst/>
                <a:ahLst/>
                <a:cxnLst/>
                <a:rect r="r" b="b" t="t" l="l"/>
                <a:pathLst>
                  <a:path h="224906" w="164346">
                    <a:moveTo>
                      <a:pt x="0" y="0"/>
                    </a:moveTo>
                    <a:lnTo>
                      <a:pt x="164346" y="0"/>
                    </a:lnTo>
                    <a:lnTo>
                      <a:pt x="164346" y="224906"/>
                    </a:lnTo>
                    <a:lnTo>
                      <a:pt x="0" y="224906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164346" cy="263006"/>
              </a:xfrm>
              <a:prstGeom prst="rect">
                <a:avLst/>
              </a:prstGeom>
            </p:spPr>
            <p:txBody>
              <a:bodyPr anchor="ctr" rtlCol="false" tIns="52427" lIns="52427" bIns="52427" rIns="52427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790079" y="1771"/>
              <a:ext cx="1557482" cy="1993220"/>
              <a:chOff x="0" y="0"/>
              <a:chExt cx="369276" cy="472588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369276" cy="472588"/>
              </a:xfrm>
              <a:custGeom>
                <a:avLst/>
                <a:gdLst/>
                <a:ahLst/>
                <a:cxnLst/>
                <a:rect r="r" b="b" t="t" l="l"/>
                <a:pathLst>
                  <a:path h="472588" w="369276">
                    <a:moveTo>
                      <a:pt x="0" y="0"/>
                    </a:moveTo>
                    <a:lnTo>
                      <a:pt x="369276" y="0"/>
                    </a:lnTo>
                    <a:lnTo>
                      <a:pt x="369276" y="472588"/>
                    </a:lnTo>
                    <a:lnTo>
                      <a:pt x="0" y="472588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76200"/>
                <a:ext cx="369276" cy="548788"/>
              </a:xfrm>
              <a:prstGeom prst="rect">
                <a:avLst/>
              </a:prstGeom>
            </p:spPr>
            <p:txBody>
              <a:bodyPr anchor="ctr" rtlCol="false" tIns="52427" lIns="52427" bIns="52427" rIns="52427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13538A"/>
                    </a:solidFill>
                    <a:latin typeface="Aileron"/>
                  </a:rPr>
                  <a:t>S</a:t>
                </a:r>
              </a:p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13538A"/>
                    </a:solidFill>
                    <a:latin typeface="Aileron"/>
                  </a:rPr>
                  <a:t>1x</a:t>
                </a: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3106994">
              <a:off x="240465" y="114882"/>
              <a:ext cx="693158" cy="948577"/>
              <a:chOff x="0" y="0"/>
              <a:chExt cx="164346" cy="224906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164346" cy="224906"/>
              </a:xfrm>
              <a:custGeom>
                <a:avLst/>
                <a:gdLst/>
                <a:ahLst/>
                <a:cxnLst/>
                <a:rect r="r" b="b" t="t" l="l"/>
                <a:pathLst>
                  <a:path h="224906" w="164346">
                    <a:moveTo>
                      <a:pt x="0" y="0"/>
                    </a:moveTo>
                    <a:lnTo>
                      <a:pt x="164346" y="0"/>
                    </a:lnTo>
                    <a:lnTo>
                      <a:pt x="164346" y="224906"/>
                    </a:lnTo>
                    <a:lnTo>
                      <a:pt x="0" y="224906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164346" cy="263006"/>
              </a:xfrm>
              <a:prstGeom prst="rect">
                <a:avLst/>
              </a:prstGeom>
            </p:spPr>
            <p:txBody>
              <a:bodyPr anchor="ctr" rtlCol="false" tIns="52427" lIns="52427" bIns="52427" rIns="52427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7995910">
              <a:off x="2107843" y="103152"/>
              <a:ext cx="693158" cy="948577"/>
              <a:chOff x="0" y="0"/>
              <a:chExt cx="164346" cy="224906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64346" cy="224906"/>
              </a:xfrm>
              <a:custGeom>
                <a:avLst/>
                <a:gdLst/>
                <a:ahLst/>
                <a:cxnLst/>
                <a:rect r="r" b="b" t="t" l="l"/>
                <a:pathLst>
                  <a:path h="224906" w="164346">
                    <a:moveTo>
                      <a:pt x="0" y="0"/>
                    </a:moveTo>
                    <a:lnTo>
                      <a:pt x="164346" y="0"/>
                    </a:lnTo>
                    <a:lnTo>
                      <a:pt x="164346" y="224906"/>
                    </a:lnTo>
                    <a:lnTo>
                      <a:pt x="0" y="224906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38100"/>
                <a:ext cx="164346" cy="263006"/>
              </a:xfrm>
              <a:prstGeom prst="rect">
                <a:avLst/>
              </a:prstGeom>
            </p:spPr>
            <p:txBody>
              <a:bodyPr anchor="ctr" rtlCol="false" tIns="52427" lIns="52427" bIns="52427" rIns="52427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8023193" y="1771"/>
              <a:ext cx="1557482" cy="1993220"/>
              <a:chOff x="0" y="0"/>
              <a:chExt cx="369276" cy="472588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369276" cy="472588"/>
              </a:xfrm>
              <a:custGeom>
                <a:avLst/>
                <a:gdLst/>
                <a:ahLst/>
                <a:cxnLst/>
                <a:rect r="r" b="b" t="t" l="l"/>
                <a:pathLst>
                  <a:path h="472588" w="369276">
                    <a:moveTo>
                      <a:pt x="0" y="0"/>
                    </a:moveTo>
                    <a:lnTo>
                      <a:pt x="369276" y="0"/>
                    </a:lnTo>
                    <a:lnTo>
                      <a:pt x="369276" y="472588"/>
                    </a:lnTo>
                    <a:lnTo>
                      <a:pt x="0" y="472588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76200"/>
                <a:ext cx="369276" cy="548788"/>
              </a:xfrm>
              <a:prstGeom prst="rect">
                <a:avLst/>
              </a:prstGeom>
            </p:spPr>
            <p:txBody>
              <a:bodyPr anchor="ctr" rtlCol="false" tIns="52427" lIns="52427" bIns="52427" rIns="52427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13538A"/>
                    </a:solidFill>
                    <a:latin typeface="Aileron"/>
                  </a:rPr>
                  <a:t>L</a:t>
                </a:r>
              </a:p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13538A"/>
                    </a:solidFill>
                    <a:latin typeface="Aileron"/>
                  </a:rPr>
                  <a:t>3x</a:t>
                </a: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3106994">
              <a:off x="7473579" y="114882"/>
              <a:ext cx="693158" cy="948577"/>
              <a:chOff x="0" y="0"/>
              <a:chExt cx="164346" cy="224906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64346" cy="224906"/>
              </a:xfrm>
              <a:custGeom>
                <a:avLst/>
                <a:gdLst/>
                <a:ahLst/>
                <a:cxnLst/>
                <a:rect r="r" b="b" t="t" l="l"/>
                <a:pathLst>
                  <a:path h="224906" w="164346">
                    <a:moveTo>
                      <a:pt x="0" y="0"/>
                    </a:moveTo>
                    <a:lnTo>
                      <a:pt x="164346" y="0"/>
                    </a:lnTo>
                    <a:lnTo>
                      <a:pt x="164346" y="224906"/>
                    </a:lnTo>
                    <a:lnTo>
                      <a:pt x="0" y="224906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38100"/>
                <a:ext cx="164346" cy="263006"/>
              </a:xfrm>
              <a:prstGeom prst="rect">
                <a:avLst/>
              </a:prstGeom>
            </p:spPr>
            <p:txBody>
              <a:bodyPr anchor="ctr" rtlCol="false" tIns="52427" lIns="52427" bIns="52427" rIns="52427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7995910">
              <a:off x="9340957" y="103152"/>
              <a:ext cx="693158" cy="948577"/>
              <a:chOff x="0" y="0"/>
              <a:chExt cx="164346" cy="224906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64346" cy="224906"/>
              </a:xfrm>
              <a:custGeom>
                <a:avLst/>
                <a:gdLst/>
                <a:ahLst/>
                <a:cxnLst/>
                <a:rect r="r" b="b" t="t" l="l"/>
                <a:pathLst>
                  <a:path h="224906" w="164346">
                    <a:moveTo>
                      <a:pt x="0" y="0"/>
                    </a:moveTo>
                    <a:lnTo>
                      <a:pt x="164346" y="0"/>
                    </a:lnTo>
                    <a:lnTo>
                      <a:pt x="164346" y="224906"/>
                    </a:lnTo>
                    <a:lnTo>
                      <a:pt x="0" y="224906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38100"/>
                <a:ext cx="164346" cy="263006"/>
              </a:xfrm>
              <a:prstGeom prst="rect">
                <a:avLst/>
              </a:prstGeom>
            </p:spPr>
            <p:txBody>
              <a:bodyPr anchor="ctr" rtlCol="false" tIns="52427" lIns="52427" bIns="52427" rIns="52427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</p:grpSp>
      <p:grpSp>
        <p:nvGrpSpPr>
          <p:cNvPr name="Group 52" id="52"/>
          <p:cNvGrpSpPr/>
          <p:nvPr/>
        </p:nvGrpSpPr>
        <p:grpSpPr>
          <a:xfrm rot="-10800000">
            <a:off x="12763447" y="5105400"/>
            <a:ext cx="782604" cy="372887"/>
            <a:chOff x="0" y="0"/>
            <a:chExt cx="609111" cy="290223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09110" cy="290223"/>
            </a:xfrm>
            <a:custGeom>
              <a:avLst/>
              <a:gdLst/>
              <a:ahLst/>
              <a:cxnLst/>
              <a:rect r="r" b="b" t="t" l="l"/>
              <a:pathLst>
                <a:path h="290223" w="609110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95174" y="96646"/>
              <a:ext cx="418763" cy="17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D1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464" y="2699482"/>
            <a:ext cx="17975073" cy="6772151"/>
          </a:xfrm>
          <a:custGeom>
            <a:avLst/>
            <a:gdLst/>
            <a:ahLst/>
            <a:cxnLst/>
            <a:rect r="r" b="b" t="t" l="l"/>
            <a:pathLst>
              <a:path h="6772151" w="17975073">
                <a:moveTo>
                  <a:pt x="0" y="0"/>
                </a:moveTo>
                <a:lnTo>
                  <a:pt x="17975072" y="0"/>
                </a:lnTo>
                <a:lnTo>
                  <a:pt x="17975072" y="6772151"/>
                </a:lnTo>
                <a:lnTo>
                  <a:pt x="0" y="6772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276331"/>
            <a:ext cx="15181289" cy="1175520"/>
            <a:chOff x="0" y="0"/>
            <a:chExt cx="20241718" cy="15673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20241718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Aileron Bold"/>
                </a:rPr>
                <a:t>KanBan and Configuration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44687"/>
              <a:ext cx="20241718" cy="622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Ongoing Inspection via Code Review allows issues to be resolved for value maximization.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C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770378" cy="1132860"/>
            <a:chOff x="0" y="0"/>
            <a:chExt cx="2836643" cy="2983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6643" cy="298367"/>
            </a:xfrm>
            <a:custGeom>
              <a:avLst/>
              <a:gdLst/>
              <a:ahLst/>
              <a:cxnLst/>
              <a:rect r="r" b="b" t="t" l="l"/>
              <a:pathLst>
                <a:path h="298367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298367"/>
                  </a:lnTo>
                  <a:lnTo>
                    <a:pt x="0" y="298367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836643" cy="30789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ARCHITECTURE AND DESIGN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8252" y="1282682"/>
            <a:ext cx="624897" cy="6248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7C9EF"/>
                  </a:solidFill>
                  <a:latin typeface="Aileron Bold"/>
                </a:rPr>
                <a:t>3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773256" y="494702"/>
            <a:ext cx="10043158" cy="9297596"/>
          </a:xfrm>
          <a:custGeom>
            <a:avLst/>
            <a:gdLst/>
            <a:ahLst/>
            <a:cxnLst/>
            <a:rect r="r" b="b" t="t" l="l"/>
            <a:pathLst>
              <a:path h="9297596" w="10043158">
                <a:moveTo>
                  <a:pt x="0" y="0"/>
                </a:moveTo>
                <a:lnTo>
                  <a:pt x="10043159" y="0"/>
                </a:lnTo>
                <a:lnTo>
                  <a:pt x="10043159" y="9297596"/>
                </a:lnTo>
                <a:lnTo>
                  <a:pt x="0" y="9297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2482512"/>
            <a:ext cx="6147629" cy="1670782"/>
            <a:chOff x="0" y="0"/>
            <a:chExt cx="8196839" cy="222771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8196839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Aileron Bold"/>
                </a:rPr>
                <a:t>Definition of  Done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44687"/>
              <a:ext cx="8196839" cy="1283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Reinforces structure for project. </a:t>
              </a:r>
            </a:p>
            <a:p>
              <a:pPr marL="0" indent="0" lvl="0">
                <a:lnSpc>
                  <a:spcPts val="391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4153294"/>
            <a:ext cx="6147629" cy="1670782"/>
            <a:chOff x="0" y="0"/>
            <a:chExt cx="8196839" cy="222771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8196839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Aileron Bold"/>
                </a:rPr>
                <a:t>Software Requirements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44687"/>
              <a:ext cx="8196839" cy="1283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Ensures a set list of required traits for each component.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6147927"/>
            <a:ext cx="6147629" cy="2242282"/>
            <a:chOff x="0" y="0"/>
            <a:chExt cx="8196839" cy="298971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8196839" cy="1502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Aileron Bold"/>
                </a:rPr>
                <a:t>Accomplishments &amp; Deviations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06687"/>
              <a:ext cx="8196839" cy="1283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Completed traits that made for a user-centered project.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7C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27551" y="1028700"/>
            <a:ext cx="3129729" cy="1564864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34631" y="0"/>
                  </a:moveTo>
                  <a:lnTo>
                    <a:pt x="778169" y="0"/>
                  </a:lnTo>
                  <a:cubicBezTo>
                    <a:pt x="787353" y="0"/>
                    <a:pt x="796162" y="3649"/>
                    <a:pt x="802657" y="10143"/>
                  </a:cubicBezTo>
                  <a:cubicBezTo>
                    <a:pt x="809151" y="16638"/>
                    <a:pt x="812800" y="25447"/>
                    <a:pt x="812800" y="34631"/>
                  </a:cubicBezTo>
                  <a:lnTo>
                    <a:pt x="812800" y="371769"/>
                  </a:lnTo>
                  <a:cubicBezTo>
                    <a:pt x="812800" y="380953"/>
                    <a:pt x="809151" y="389762"/>
                    <a:pt x="802657" y="396257"/>
                  </a:cubicBezTo>
                  <a:cubicBezTo>
                    <a:pt x="796162" y="402751"/>
                    <a:pt x="787353" y="406400"/>
                    <a:pt x="778169" y="406400"/>
                  </a:cubicBezTo>
                  <a:lnTo>
                    <a:pt x="34631" y="406400"/>
                  </a:lnTo>
                  <a:cubicBezTo>
                    <a:pt x="25447" y="406400"/>
                    <a:pt x="16638" y="402751"/>
                    <a:pt x="10143" y="396257"/>
                  </a:cubicBezTo>
                  <a:cubicBezTo>
                    <a:pt x="3649" y="389762"/>
                    <a:pt x="0" y="380953"/>
                    <a:pt x="0" y="371769"/>
                  </a:cubicBezTo>
                  <a:lnTo>
                    <a:pt x="0" y="34631"/>
                  </a:lnTo>
                  <a:cubicBezTo>
                    <a:pt x="0" y="25447"/>
                    <a:pt x="3649" y="16638"/>
                    <a:pt x="10143" y="10143"/>
                  </a:cubicBezTo>
                  <a:cubicBezTo>
                    <a:pt x="16638" y="3649"/>
                    <a:pt x="25447" y="0"/>
                    <a:pt x="34631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Text-Based Adventure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78585" y="2917058"/>
            <a:ext cx="2530830" cy="1123950"/>
            <a:chOff x="0" y="0"/>
            <a:chExt cx="657264" cy="2918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57264" cy="291893"/>
            </a:xfrm>
            <a:custGeom>
              <a:avLst/>
              <a:gdLst/>
              <a:ahLst/>
              <a:cxnLst/>
              <a:rect r="r" b="b" t="t" l="l"/>
              <a:pathLst>
                <a:path h="291893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49067"/>
                  </a:lnTo>
                  <a:cubicBezTo>
                    <a:pt x="657264" y="272719"/>
                    <a:pt x="638090" y="291893"/>
                    <a:pt x="614438" y="291893"/>
                  </a:cubicBezTo>
                  <a:lnTo>
                    <a:pt x="42827" y="291893"/>
                  </a:lnTo>
                  <a:cubicBezTo>
                    <a:pt x="19174" y="291893"/>
                    <a:pt x="0" y="272719"/>
                    <a:pt x="0" y="249067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57264" cy="33951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ileron"/>
                </a:rPr>
                <a:t>Seamless HTML script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528490" y="5143500"/>
            <a:ext cx="2777737" cy="1866900"/>
            <a:chOff x="0" y="0"/>
            <a:chExt cx="721387" cy="484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1387" cy="484840"/>
            </a:xfrm>
            <a:custGeom>
              <a:avLst/>
              <a:gdLst/>
              <a:ahLst/>
              <a:cxnLst/>
              <a:rect r="r" b="b" t="t" l="l"/>
              <a:pathLst>
                <a:path h="484840" w="721387">
                  <a:moveTo>
                    <a:pt x="39020" y="0"/>
                  </a:moveTo>
                  <a:lnTo>
                    <a:pt x="682367" y="0"/>
                  </a:lnTo>
                  <a:cubicBezTo>
                    <a:pt x="703917" y="0"/>
                    <a:pt x="721387" y="17470"/>
                    <a:pt x="721387" y="39020"/>
                  </a:cubicBezTo>
                  <a:lnTo>
                    <a:pt x="721387" y="445820"/>
                  </a:lnTo>
                  <a:cubicBezTo>
                    <a:pt x="721387" y="467370"/>
                    <a:pt x="703917" y="484840"/>
                    <a:pt x="682367" y="484840"/>
                  </a:cubicBezTo>
                  <a:lnTo>
                    <a:pt x="39020" y="484840"/>
                  </a:lnTo>
                  <a:cubicBezTo>
                    <a:pt x="17470" y="484840"/>
                    <a:pt x="0" y="467370"/>
                    <a:pt x="0" y="445820"/>
                  </a:cubicBezTo>
                  <a:lnTo>
                    <a:pt x="0" y="39020"/>
                  </a:lnTo>
                  <a:cubicBezTo>
                    <a:pt x="0" y="17470"/>
                    <a:pt x="17470" y="0"/>
                    <a:pt x="3902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721387" cy="5324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ileron"/>
                </a:rPr>
                <a:t>Must have puzzles that are seamless with the adventure script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78585" y="5801891"/>
            <a:ext cx="2530830" cy="1123950"/>
            <a:chOff x="0" y="0"/>
            <a:chExt cx="657264" cy="2918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7264" cy="291893"/>
            </a:xfrm>
            <a:custGeom>
              <a:avLst/>
              <a:gdLst/>
              <a:ahLst/>
              <a:cxnLst/>
              <a:rect r="r" b="b" t="t" l="l"/>
              <a:pathLst>
                <a:path h="291893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49067"/>
                  </a:lnTo>
                  <a:cubicBezTo>
                    <a:pt x="657264" y="272719"/>
                    <a:pt x="638090" y="291893"/>
                    <a:pt x="614438" y="291893"/>
                  </a:cubicBezTo>
                  <a:lnTo>
                    <a:pt x="42827" y="291893"/>
                  </a:lnTo>
                  <a:cubicBezTo>
                    <a:pt x="19174" y="291893"/>
                    <a:pt x="0" y="272719"/>
                    <a:pt x="0" y="249067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57264" cy="33951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ileron"/>
                </a:rPr>
                <a:t>One puzzle must be in each room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80084" y="8054756"/>
            <a:ext cx="2777737" cy="1495425"/>
            <a:chOff x="0" y="0"/>
            <a:chExt cx="721387" cy="3883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1387" cy="388366"/>
            </a:xfrm>
            <a:custGeom>
              <a:avLst/>
              <a:gdLst/>
              <a:ahLst/>
              <a:cxnLst/>
              <a:rect r="r" b="b" t="t" l="l"/>
              <a:pathLst>
                <a:path h="388366" w="721387">
                  <a:moveTo>
                    <a:pt x="39020" y="0"/>
                  </a:moveTo>
                  <a:lnTo>
                    <a:pt x="682367" y="0"/>
                  </a:lnTo>
                  <a:cubicBezTo>
                    <a:pt x="703917" y="0"/>
                    <a:pt x="721387" y="17470"/>
                    <a:pt x="721387" y="39020"/>
                  </a:cubicBezTo>
                  <a:lnTo>
                    <a:pt x="721387" y="349346"/>
                  </a:lnTo>
                  <a:cubicBezTo>
                    <a:pt x="721387" y="359695"/>
                    <a:pt x="717276" y="369620"/>
                    <a:pt x="709958" y="376938"/>
                  </a:cubicBezTo>
                  <a:cubicBezTo>
                    <a:pt x="702640" y="384255"/>
                    <a:pt x="692715" y="388366"/>
                    <a:pt x="682367" y="388366"/>
                  </a:cubicBezTo>
                  <a:lnTo>
                    <a:pt x="39020" y="388366"/>
                  </a:lnTo>
                  <a:cubicBezTo>
                    <a:pt x="17470" y="388366"/>
                    <a:pt x="0" y="370897"/>
                    <a:pt x="0" y="349346"/>
                  </a:cubicBezTo>
                  <a:lnTo>
                    <a:pt x="0" y="39020"/>
                  </a:lnTo>
                  <a:cubicBezTo>
                    <a:pt x="0" y="17470"/>
                    <a:pt x="17470" y="0"/>
                    <a:pt x="3902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721387" cy="4359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ileron"/>
                </a:rPr>
                <a:t>Must have  a minimum of seven JS puzzles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575416" y="2800564"/>
            <a:ext cx="2683884" cy="2238375"/>
            <a:chOff x="0" y="0"/>
            <a:chExt cx="697013" cy="5813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7013" cy="581313"/>
            </a:xfrm>
            <a:custGeom>
              <a:avLst/>
              <a:gdLst/>
              <a:ahLst/>
              <a:cxnLst/>
              <a:rect r="r" b="b" t="t" l="l"/>
              <a:pathLst>
                <a:path h="581313" w="697013">
                  <a:moveTo>
                    <a:pt x="40384" y="0"/>
                  </a:moveTo>
                  <a:lnTo>
                    <a:pt x="656628" y="0"/>
                  </a:lnTo>
                  <a:cubicBezTo>
                    <a:pt x="678932" y="0"/>
                    <a:pt x="697013" y="18081"/>
                    <a:pt x="697013" y="40384"/>
                  </a:cubicBezTo>
                  <a:lnTo>
                    <a:pt x="697013" y="540928"/>
                  </a:lnTo>
                  <a:cubicBezTo>
                    <a:pt x="697013" y="563232"/>
                    <a:pt x="678932" y="581313"/>
                    <a:pt x="656628" y="581313"/>
                  </a:cubicBezTo>
                  <a:lnTo>
                    <a:pt x="40384" y="581313"/>
                  </a:lnTo>
                  <a:cubicBezTo>
                    <a:pt x="18081" y="581313"/>
                    <a:pt x="0" y="563232"/>
                    <a:pt x="0" y="540928"/>
                  </a:cubicBezTo>
                  <a:lnTo>
                    <a:pt x="0" y="40384"/>
                  </a:lnTo>
                  <a:cubicBezTo>
                    <a:pt x="0" y="18081"/>
                    <a:pt x="18081" y="0"/>
                    <a:pt x="40384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697013" cy="62893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ileron"/>
                </a:rPr>
                <a:t>Must have a unified CSS file to unify  scripts so that experience is  seamless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956631" y="4800814"/>
            <a:ext cx="3024644" cy="1495425"/>
            <a:chOff x="0" y="0"/>
            <a:chExt cx="785509" cy="3883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5509" cy="388366"/>
            </a:xfrm>
            <a:custGeom>
              <a:avLst/>
              <a:gdLst/>
              <a:ahLst/>
              <a:cxnLst/>
              <a:rect r="r" b="b" t="t" l="l"/>
              <a:pathLst>
                <a:path h="388366" w="785509">
                  <a:moveTo>
                    <a:pt x="35835" y="0"/>
                  </a:moveTo>
                  <a:lnTo>
                    <a:pt x="749674" y="0"/>
                  </a:lnTo>
                  <a:cubicBezTo>
                    <a:pt x="759178" y="0"/>
                    <a:pt x="768293" y="3775"/>
                    <a:pt x="775013" y="10496"/>
                  </a:cubicBezTo>
                  <a:cubicBezTo>
                    <a:pt x="781734" y="17216"/>
                    <a:pt x="785509" y="26331"/>
                    <a:pt x="785509" y="35835"/>
                  </a:cubicBezTo>
                  <a:lnTo>
                    <a:pt x="785509" y="352532"/>
                  </a:lnTo>
                  <a:cubicBezTo>
                    <a:pt x="785509" y="362036"/>
                    <a:pt x="781734" y="371150"/>
                    <a:pt x="775013" y="377871"/>
                  </a:cubicBezTo>
                  <a:cubicBezTo>
                    <a:pt x="768293" y="384591"/>
                    <a:pt x="759178" y="388366"/>
                    <a:pt x="749674" y="388366"/>
                  </a:cubicBezTo>
                  <a:lnTo>
                    <a:pt x="35835" y="388366"/>
                  </a:lnTo>
                  <a:cubicBezTo>
                    <a:pt x="26331" y="388366"/>
                    <a:pt x="17216" y="384591"/>
                    <a:pt x="10496" y="377871"/>
                  </a:cubicBezTo>
                  <a:cubicBezTo>
                    <a:pt x="3775" y="371150"/>
                    <a:pt x="0" y="362036"/>
                    <a:pt x="0" y="352532"/>
                  </a:cubicBezTo>
                  <a:lnTo>
                    <a:pt x="0" y="35835"/>
                  </a:lnTo>
                  <a:cubicBezTo>
                    <a:pt x="0" y="26331"/>
                    <a:pt x="3775" y="17216"/>
                    <a:pt x="10496" y="10496"/>
                  </a:cubicBezTo>
                  <a:cubicBezTo>
                    <a:pt x="17216" y="3775"/>
                    <a:pt x="26331" y="0"/>
                    <a:pt x="35835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785509" cy="4359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ileron"/>
                </a:rPr>
                <a:t>Must have a separate JS  file for each room script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366617" y="6426509"/>
            <a:ext cx="2251598" cy="1495425"/>
            <a:chOff x="0" y="0"/>
            <a:chExt cx="584747" cy="38836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84747" cy="388366"/>
            </a:xfrm>
            <a:custGeom>
              <a:avLst/>
              <a:gdLst/>
              <a:ahLst/>
              <a:cxnLst/>
              <a:rect r="r" b="b" t="t" l="l"/>
              <a:pathLst>
                <a:path h="388366" w="584747">
                  <a:moveTo>
                    <a:pt x="48138" y="0"/>
                  </a:moveTo>
                  <a:lnTo>
                    <a:pt x="536609" y="0"/>
                  </a:lnTo>
                  <a:cubicBezTo>
                    <a:pt x="563195" y="0"/>
                    <a:pt x="584747" y="21552"/>
                    <a:pt x="584747" y="48138"/>
                  </a:cubicBezTo>
                  <a:lnTo>
                    <a:pt x="584747" y="340229"/>
                  </a:lnTo>
                  <a:cubicBezTo>
                    <a:pt x="584747" y="366814"/>
                    <a:pt x="563195" y="388366"/>
                    <a:pt x="536609" y="388366"/>
                  </a:cubicBezTo>
                  <a:lnTo>
                    <a:pt x="48138" y="388366"/>
                  </a:lnTo>
                  <a:cubicBezTo>
                    <a:pt x="21552" y="388366"/>
                    <a:pt x="0" y="366814"/>
                    <a:pt x="0" y="340229"/>
                  </a:cubicBezTo>
                  <a:lnTo>
                    <a:pt x="0" y="48138"/>
                  </a:lnTo>
                  <a:cubicBezTo>
                    <a:pt x="0" y="21552"/>
                    <a:pt x="21552" y="0"/>
                    <a:pt x="48138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584747" cy="4359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ileron"/>
                </a:rPr>
                <a:t>Must have an inventory for items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223041" y="2800564"/>
            <a:ext cx="2538750" cy="1866900"/>
            <a:chOff x="0" y="0"/>
            <a:chExt cx="659321" cy="4848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9321" cy="484840"/>
            </a:xfrm>
            <a:custGeom>
              <a:avLst/>
              <a:gdLst/>
              <a:ahLst/>
              <a:cxnLst/>
              <a:rect r="r" b="b" t="t" l="l"/>
              <a:pathLst>
                <a:path h="484840" w="659321">
                  <a:moveTo>
                    <a:pt x="42693" y="0"/>
                  </a:moveTo>
                  <a:lnTo>
                    <a:pt x="616628" y="0"/>
                  </a:lnTo>
                  <a:cubicBezTo>
                    <a:pt x="627951" y="0"/>
                    <a:pt x="638810" y="4498"/>
                    <a:pt x="646816" y="12504"/>
                  </a:cubicBezTo>
                  <a:cubicBezTo>
                    <a:pt x="654823" y="20511"/>
                    <a:pt x="659321" y="31370"/>
                    <a:pt x="659321" y="42693"/>
                  </a:cubicBezTo>
                  <a:lnTo>
                    <a:pt x="659321" y="442147"/>
                  </a:lnTo>
                  <a:cubicBezTo>
                    <a:pt x="659321" y="465725"/>
                    <a:pt x="640207" y="484840"/>
                    <a:pt x="616628" y="484840"/>
                  </a:cubicBezTo>
                  <a:lnTo>
                    <a:pt x="42693" y="484840"/>
                  </a:lnTo>
                  <a:cubicBezTo>
                    <a:pt x="19114" y="484840"/>
                    <a:pt x="0" y="465725"/>
                    <a:pt x="0" y="442147"/>
                  </a:cubicBezTo>
                  <a:lnTo>
                    <a:pt x="0" y="42693"/>
                  </a:lnTo>
                  <a:cubicBezTo>
                    <a:pt x="0" y="19114"/>
                    <a:pt x="19114" y="0"/>
                    <a:pt x="4269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659321" cy="5324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ileron"/>
                </a:rPr>
                <a:t>Must store inventory based on completed puzzles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882875" y="4173116"/>
            <a:ext cx="2530830" cy="1495425"/>
            <a:chOff x="0" y="0"/>
            <a:chExt cx="657264" cy="38836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57264" cy="388366"/>
            </a:xfrm>
            <a:custGeom>
              <a:avLst/>
              <a:gdLst/>
              <a:ahLst/>
              <a:cxnLst/>
              <a:rect r="r" b="b" t="t" l="l"/>
              <a:pathLst>
                <a:path h="388366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345540"/>
                  </a:lnTo>
                  <a:cubicBezTo>
                    <a:pt x="657264" y="369192"/>
                    <a:pt x="638090" y="388366"/>
                    <a:pt x="614438" y="388366"/>
                  </a:cubicBezTo>
                  <a:lnTo>
                    <a:pt x="42827" y="388366"/>
                  </a:lnTo>
                  <a:cubicBezTo>
                    <a:pt x="19174" y="388366"/>
                    <a:pt x="0" y="369192"/>
                    <a:pt x="0" y="345540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657264" cy="4359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ileron"/>
                </a:rPr>
                <a:t>Script must be in multiple HTML files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28700" y="2994131"/>
            <a:ext cx="6147629" cy="1670782"/>
            <a:chOff x="0" y="0"/>
            <a:chExt cx="8196839" cy="2227710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38100"/>
              <a:ext cx="8196839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Aileron Bold"/>
                </a:rPr>
                <a:t>Software Requirements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944687"/>
              <a:ext cx="8196839" cy="1283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Ensures a set list of required traits for each component.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8273" y="0"/>
            <a:ext cx="17491453" cy="10287000"/>
          </a:xfrm>
          <a:custGeom>
            <a:avLst/>
            <a:gdLst/>
            <a:ahLst/>
            <a:cxnLst/>
            <a:rect r="r" b="b" t="t" l="l"/>
            <a:pathLst>
              <a:path h="10287000" w="17491453">
                <a:moveTo>
                  <a:pt x="0" y="0"/>
                </a:moveTo>
                <a:lnTo>
                  <a:pt x="17491454" y="0"/>
                </a:lnTo>
                <a:lnTo>
                  <a:pt x="17491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C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99534" y="639561"/>
            <a:ext cx="11889951" cy="9007878"/>
          </a:xfrm>
          <a:custGeom>
            <a:avLst/>
            <a:gdLst/>
            <a:ahLst/>
            <a:cxnLst/>
            <a:rect r="r" b="b" t="t" l="l"/>
            <a:pathLst>
              <a:path h="9007878" w="11889951">
                <a:moveTo>
                  <a:pt x="0" y="0"/>
                </a:moveTo>
                <a:lnTo>
                  <a:pt x="11889950" y="0"/>
                </a:lnTo>
                <a:lnTo>
                  <a:pt x="11889950" y="9007878"/>
                </a:lnTo>
                <a:lnTo>
                  <a:pt x="0" y="9007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55" r="0" b="-15644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977456"/>
            <a:ext cx="6147629" cy="2166044"/>
            <a:chOff x="0" y="0"/>
            <a:chExt cx="8196839" cy="28880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8196839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Aileron Bold"/>
                </a:rPr>
                <a:t>Software Testing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44687"/>
              <a:ext cx="8196839" cy="19433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Ensures a fully-functional</a:t>
              </a:r>
            </a:p>
            <a:p>
              <a:pPr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deliverable where value is </a:t>
              </a:r>
            </a:p>
            <a:p>
              <a:pPr marL="0" indent="0" lvl="0"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realized.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7C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64493"/>
            <a:ext cx="6147629" cy="3232807"/>
            <a:chOff x="0" y="0"/>
            <a:chExt cx="8196839" cy="431040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8100"/>
              <a:ext cx="8196839" cy="1502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Aileron Bold"/>
                </a:rPr>
                <a:t>Accomplishments &amp; Deviations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06687"/>
              <a:ext cx="8196839" cy="26037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Completed traits that made for a user-centered project. </a:t>
              </a:r>
            </a:p>
            <a:p>
              <a:pPr marL="0" indent="0" lvl="0">
                <a:lnSpc>
                  <a:spcPts val="3919"/>
                </a:lnSpc>
              </a:pPr>
              <a:r>
                <a:rPr lang="en-US" sz="2799" spc="41">
                  <a:solidFill>
                    <a:srgbClr val="000000"/>
                  </a:solidFill>
                  <a:latin typeface="Aileron"/>
                </a:rPr>
                <a:t>Deviations allowed for the creation of Increments suitable for user.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2773" y="1028700"/>
            <a:ext cx="3129729" cy="156486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34631" y="0"/>
                  </a:moveTo>
                  <a:lnTo>
                    <a:pt x="778169" y="0"/>
                  </a:lnTo>
                  <a:cubicBezTo>
                    <a:pt x="787353" y="0"/>
                    <a:pt x="796162" y="3649"/>
                    <a:pt x="802657" y="10143"/>
                  </a:cubicBezTo>
                  <a:cubicBezTo>
                    <a:pt x="809151" y="16638"/>
                    <a:pt x="812800" y="25447"/>
                    <a:pt x="812800" y="34631"/>
                  </a:cubicBezTo>
                  <a:lnTo>
                    <a:pt x="812800" y="371769"/>
                  </a:lnTo>
                  <a:cubicBezTo>
                    <a:pt x="812800" y="380953"/>
                    <a:pt x="809151" y="389762"/>
                    <a:pt x="802657" y="396257"/>
                  </a:cubicBezTo>
                  <a:cubicBezTo>
                    <a:pt x="796162" y="402751"/>
                    <a:pt x="787353" y="406400"/>
                    <a:pt x="778169" y="406400"/>
                  </a:cubicBezTo>
                  <a:lnTo>
                    <a:pt x="34631" y="406400"/>
                  </a:lnTo>
                  <a:cubicBezTo>
                    <a:pt x="25447" y="406400"/>
                    <a:pt x="16638" y="402751"/>
                    <a:pt x="10143" y="396257"/>
                  </a:cubicBezTo>
                  <a:cubicBezTo>
                    <a:pt x="3649" y="389762"/>
                    <a:pt x="0" y="380953"/>
                    <a:pt x="0" y="371769"/>
                  </a:cubicBezTo>
                  <a:lnTo>
                    <a:pt x="0" y="34631"/>
                  </a:lnTo>
                  <a:cubicBezTo>
                    <a:pt x="0" y="25447"/>
                    <a:pt x="3649" y="16638"/>
                    <a:pt x="10143" y="10143"/>
                  </a:cubicBezTo>
                  <a:cubicBezTo>
                    <a:pt x="16638" y="3649"/>
                    <a:pt x="25447" y="0"/>
                    <a:pt x="34631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Text-Based Adventure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577087" y="8640790"/>
            <a:ext cx="2530830" cy="1047599"/>
            <a:chOff x="0" y="0"/>
            <a:chExt cx="657264" cy="2720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7264" cy="272065"/>
            </a:xfrm>
            <a:custGeom>
              <a:avLst/>
              <a:gdLst/>
              <a:ahLst/>
              <a:cxnLst/>
              <a:rect r="r" b="b" t="t" l="l"/>
              <a:pathLst>
                <a:path h="272065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29238"/>
                  </a:lnTo>
                  <a:cubicBezTo>
                    <a:pt x="657264" y="252891"/>
                    <a:pt x="638090" y="272065"/>
                    <a:pt x="614438" y="272065"/>
                  </a:cubicBezTo>
                  <a:lnTo>
                    <a:pt x="42827" y="272065"/>
                  </a:lnTo>
                  <a:cubicBezTo>
                    <a:pt x="19174" y="272065"/>
                    <a:pt x="0" y="252891"/>
                    <a:pt x="0" y="229238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57264" cy="3101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ileron"/>
                </a:rPr>
                <a:t>Local storage used for inventory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577087" y="7221716"/>
            <a:ext cx="2530830" cy="1047599"/>
            <a:chOff x="0" y="0"/>
            <a:chExt cx="657264" cy="272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7264" cy="272065"/>
            </a:xfrm>
            <a:custGeom>
              <a:avLst/>
              <a:gdLst/>
              <a:ahLst/>
              <a:cxnLst/>
              <a:rect r="r" b="b" t="t" l="l"/>
              <a:pathLst>
                <a:path h="272065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29238"/>
                  </a:lnTo>
                  <a:cubicBezTo>
                    <a:pt x="657264" y="252891"/>
                    <a:pt x="638090" y="272065"/>
                    <a:pt x="614438" y="272065"/>
                  </a:cubicBezTo>
                  <a:lnTo>
                    <a:pt x="42827" y="272065"/>
                  </a:lnTo>
                  <a:cubicBezTo>
                    <a:pt x="19174" y="272065"/>
                    <a:pt x="0" y="252891"/>
                    <a:pt x="0" y="229238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57264" cy="3101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ileron"/>
                </a:rPr>
                <a:t>Each puzzle stored in separate JS file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77087" y="5802642"/>
            <a:ext cx="2530830" cy="1047599"/>
            <a:chOff x="0" y="0"/>
            <a:chExt cx="657264" cy="272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57264" cy="272065"/>
            </a:xfrm>
            <a:custGeom>
              <a:avLst/>
              <a:gdLst/>
              <a:ahLst/>
              <a:cxnLst/>
              <a:rect r="r" b="b" t="t" l="l"/>
              <a:pathLst>
                <a:path h="272065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29238"/>
                  </a:lnTo>
                  <a:cubicBezTo>
                    <a:pt x="657264" y="252891"/>
                    <a:pt x="638090" y="272065"/>
                    <a:pt x="614438" y="272065"/>
                  </a:cubicBezTo>
                  <a:lnTo>
                    <a:pt x="42827" y="272065"/>
                  </a:lnTo>
                  <a:cubicBezTo>
                    <a:pt x="19174" y="272065"/>
                    <a:pt x="0" y="252891"/>
                    <a:pt x="0" y="229238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57264" cy="3101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ileron"/>
                </a:rPr>
                <a:t>Puzzles seamless with script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77087" y="4383567"/>
            <a:ext cx="2530830" cy="1047599"/>
            <a:chOff x="0" y="0"/>
            <a:chExt cx="657264" cy="2720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57264" cy="272065"/>
            </a:xfrm>
            <a:custGeom>
              <a:avLst/>
              <a:gdLst/>
              <a:ahLst/>
              <a:cxnLst/>
              <a:rect r="r" b="b" t="t" l="l"/>
              <a:pathLst>
                <a:path h="272065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29238"/>
                  </a:lnTo>
                  <a:cubicBezTo>
                    <a:pt x="657264" y="252891"/>
                    <a:pt x="638090" y="272065"/>
                    <a:pt x="614438" y="272065"/>
                  </a:cubicBezTo>
                  <a:lnTo>
                    <a:pt x="42827" y="272065"/>
                  </a:lnTo>
                  <a:cubicBezTo>
                    <a:pt x="19174" y="272065"/>
                    <a:pt x="0" y="252891"/>
                    <a:pt x="0" y="229238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57264" cy="3101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ileron"/>
                </a:rPr>
                <a:t>Has 9 JS Puzzles total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447358" y="8640790"/>
            <a:ext cx="2530830" cy="1047599"/>
            <a:chOff x="0" y="0"/>
            <a:chExt cx="657264" cy="27206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57264" cy="272065"/>
            </a:xfrm>
            <a:custGeom>
              <a:avLst/>
              <a:gdLst/>
              <a:ahLst/>
              <a:cxnLst/>
              <a:rect r="r" b="b" t="t" l="l"/>
              <a:pathLst>
                <a:path h="272065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29238"/>
                  </a:lnTo>
                  <a:cubicBezTo>
                    <a:pt x="657264" y="252891"/>
                    <a:pt x="638090" y="272065"/>
                    <a:pt x="614438" y="272065"/>
                  </a:cubicBezTo>
                  <a:lnTo>
                    <a:pt x="42827" y="272065"/>
                  </a:lnTo>
                  <a:cubicBezTo>
                    <a:pt x="19174" y="272065"/>
                    <a:pt x="0" y="252891"/>
                    <a:pt x="0" y="229238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57264" cy="3101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62744"/>
                  </a:solidFill>
                  <a:latin typeface="Aileron"/>
                </a:rPr>
                <a:t>Story altered for seamless adventure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47358" y="7221716"/>
            <a:ext cx="2530830" cy="1047599"/>
            <a:chOff x="0" y="0"/>
            <a:chExt cx="657264" cy="27206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57264" cy="272065"/>
            </a:xfrm>
            <a:custGeom>
              <a:avLst/>
              <a:gdLst/>
              <a:ahLst/>
              <a:cxnLst/>
              <a:rect r="r" b="b" t="t" l="l"/>
              <a:pathLst>
                <a:path h="272065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29238"/>
                  </a:lnTo>
                  <a:cubicBezTo>
                    <a:pt x="657264" y="252891"/>
                    <a:pt x="638090" y="272065"/>
                    <a:pt x="614438" y="272065"/>
                  </a:cubicBezTo>
                  <a:lnTo>
                    <a:pt x="42827" y="272065"/>
                  </a:lnTo>
                  <a:cubicBezTo>
                    <a:pt x="19174" y="272065"/>
                    <a:pt x="0" y="252891"/>
                    <a:pt x="0" y="229238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57264" cy="3101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62744"/>
                  </a:solidFill>
                  <a:latin typeface="Aileron"/>
                </a:rPr>
                <a:t>Rooms not required for completion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47358" y="5802642"/>
            <a:ext cx="2530830" cy="1047599"/>
            <a:chOff x="0" y="0"/>
            <a:chExt cx="657264" cy="27206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7264" cy="272065"/>
            </a:xfrm>
            <a:custGeom>
              <a:avLst/>
              <a:gdLst/>
              <a:ahLst/>
              <a:cxnLst/>
              <a:rect r="r" b="b" t="t" l="l"/>
              <a:pathLst>
                <a:path h="272065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29238"/>
                  </a:lnTo>
                  <a:cubicBezTo>
                    <a:pt x="657264" y="252891"/>
                    <a:pt x="638090" y="272065"/>
                    <a:pt x="614438" y="272065"/>
                  </a:cubicBezTo>
                  <a:lnTo>
                    <a:pt x="42827" y="272065"/>
                  </a:lnTo>
                  <a:cubicBezTo>
                    <a:pt x="19174" y="272065"/>
                    <a:pt x="0" y="252891"/>
                    <a:pt x="0" y="229238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57264" cy="3101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62744"/>
                  </a:solidFill>
                  <a:latin typeface="Aileron"/>
                </a:rPr>
                <a:t>Local storage in single HTML file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447358" y="4383567"/>
            <a:ext cx="2530830" cy="1047599"/>
            <a:chOff x="0" y="0"/>
            <a:chExt cx="657264" cy="27206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57264" cy="272065"/>
            </a:xfrm>
            <a:custGeom>
              <a:avLst/>
              <a:gdLst/>
              <a:ahLst/>
              <a:cxnLst/>
              <a:rect r="r" b="b" t="t" l="l"/>
              <a:pathLst>
                <a:path h="272065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29238"/>
                  </a:lnTo>
                  <a:cubicBezTo>
                    <a:pt x="657264" y="252891"/>
                    <a:pt x="638090" y="272065"/>
                    <a:pt x="614438" y="272065"/>
                  </a:cubicBezTo>
                  <a:lnTo>
                    <a:pt x="42827" y="272065"/>
                  </a:lnTo>
                  <a:cubicBezTo>
                    <a:pt x="19174" y="272065"/>
                    <a:pt x="0" y="252891"/>
                    <a:pt x="0" y="229238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57264" cy="31016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62744"/>
                  </a:solidFill>
                  <a:latin typeface="Aileron"/>
                </a:rPr>
                <a:t>Not all rooms required puzzles</a:t>
              </a:r>
              <a:r>
                <a:rPr lang="en-US" sz="1899">
                  <a:solidFill>
                    <a:srgbClr val="062744"/>
                  </a:solidFill>
                  <a:latin typeface="Aileron"/>
                </a:rPr>
                <a:t> 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447358" y="2964493"/>
            <a:ext cx="2530830" cy="946646"/>
            <a:chOff x="0" y="0"/>
            <a:chExt cx="657264" cy="2458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03020"/>
                  </a:lnTo>
                  <a:cubicBezTo>
                    <a:pt x="657264" y="226673"/>
                    <a:pt x="638090" y="245847"/>
                    <a:pt x="614438" y="245847"/>
                  </a:cubicBezTo>
                  <a:lnTo>
                    <a:pt x="42827" y="245847"/>
                  </a:lnTo>
                  <a:cubicBezTo>
                    <a:pt x="19174" y="245847"/>
                    <a:pt x="0" y="226673"/>
                    <a:pt x="0" y="203020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62744"/>
                  </a:solidFill>
                  <a:latin typeface="Aileron Bold"/>
                </a:rPr>
                <a:t>Deviations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77087" y="2964493"/>
            <a:ext cx="2530830" cy="946646"/>
            <a:chOff x="0" y="0"/>
            <a:chExt cx="657264" cy="24584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2827" y="0"/>
                  </a:moveTo>
                  <a:lnTo>
                    <a:pt x="614438" y="0"/>
                  </a:lnTo>
                  <a:cubicBezTo>
                    <a:pt x="638090" y="0"/>
                    <a:pt x="657264" y="19174"/>
                    <a:pt x="657264" y="42827"/>
                  </a:cubicBezTo>
                  <a:lnTo>
                    <a:pt x="657264" y="203020"/>
                  </a:lnTo>
                  <a:cubicBezTo>
                    <a:pt x="657264" y="226673"/>
                    <a:pt x="638090" y="245847"/>
                    <a:pt x="614438" y="245847"/>
                  </a:cubicBezTo>
                  <a:lnTo>
                    <a:pt x="42827" y="245847"/>
                  </a:lnTo>
                  <a:cubicBezTo>
                    <a:pt x="19174" y="245847"/>
                    <a:pt x="0" y="226673"/>
                    <a:pt x="0" y="203020"/>
                  </a:cubicBezTo>
                  <a:lnTo>
                    <a:pt x="0" y="42827"/>
                  </a:lnTo>
                  <a:cubicBezTo>
                    <a:pt x="0" y="19174"/>
                    <a:pt x="19174" y="0"/>
                    <a:pt x="4282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ileron Bold"/>
                </a:rPr>
                <a:t>Accomplishments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C92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770378" cy="1139247"/>
            <a:chOff x="0" y="0"/>
            <a:chExt cx="2836643" cy="300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6643" cy="300049"/>
            </a:xfrm>
            <a:custGeom>
              <a:avLst/>
              <a:gdLst/>
              <a:ahLst/>
              <a:cxnLst/>
              <a:rect r="r" b="b" t="t" l="l"/>
              <a:pathLst>
                <a:path h="300049" w="2836643">
                  <a:moveTo>
                    <a:pt x="0" y="0"/>
                  </a:moveTo>
                  <a:lnTo>
                    <a:pt x="2836643" y="0"/>
                  </a:lnTo>
                  <a:lnTo>
                    <a:pt x="2836643" y="300049"/>
                  </a:lnTo>
                  <a:lnTo>
                    <a:pt x="0" y="300049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836643" cy="30957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Aileron Bold"/>
                </a:rPr>
                <a:t>                    RISKS AND CHALLENGES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892633"/>
          <a:ext cx="16230600" cy="5579721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9250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ileron Bold"/>
                        </a:rPr>
                        <a:t>RISKS WE FACED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D1D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ileron Bold"/>
                        </a:rPr>
                        <a:t>CHALLENGES WE ENCOUNTERED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</a:tr>
              <a:tr h="1163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ileron Bold"/>
                        </a:rPr>
                        <a:t>Scope: Ability to create a game that can be diverse enough to induce challenge in users and developers.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ileron Bold"/>
                        </a:rPr>
                        <a:t>Creativity: Developing scripts, puzzles, and inventory items that can be developed.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  <a:tr h="1163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ileron Bold"/>
                        </a:rPr>
                        <a:t>Content: Ability to Ideate and Develop content for script and puzzles. 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ileron Bold"/>
                        </a:rPr>
                        <a:t>Compatibility: Merging branches together while maintaining unity in code and its functionality. 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  <a:tr h="1163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ileron Bold"/>
                        </a:rPr>
                        <a:t>Performance: Ability to consistently develop puzzles that are engaging for a prospective user aged middle-school.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ileron Bold"/>
                        </a:rPr>
                        <a:t>Complexity: Ability to expand content that is complex without diverting from hamburger method.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  <a:tr h="1163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ileron Bold"/>
                        </a:rPr>
                        <a:t>Communication: Ability to shift from daily meetings to lesser communication that leads to assumptions. 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ileron Bold"/>
                        </a:rPr>
                        <a:t>Scrum: Maintaining strict timeboxes for each developed Increment.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541084" y="1285875"/>
            <a:ext cx="624897" cy="6248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2C92D5"/>
                  </a:solidFill>
                  <a:latin typeface="Aileron Bold"/>
                </a:rPr>
                <a:t>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DAF1G7Vl4g0</dc:identifier>
  <dcterms:modified xsi:type="dcterms:W3CDTF">2011-08-01T06:04:30Z</dcterms:modified>
  <cp:revision>1</cp:revision>
  <dc:title>Once Upon a Dim Room - ID710 SDR</dc:title>
</cp:coreProperties>
</file>