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92" r:id="rId2"/>
    <p:sldId id="4288" r:id="rId3"/>
    <p:sldId id="4289" r:id="rId4"/>
    <p:sldId id="4286" r:id="rId5"/>
    <p:sldId id="3798" r:id="rId6"/>
    <p:sldId id="2600" r:id="rId7"/>
    <p:sldId id="4276" r:id="rId8"/>
    <p:sldId id="4277" r:id="rId9"/>
    <p:sldId id="4278" r:id="rId10"/>
    <p:sldId id="342" r:id="rId11"/>
  </p:sldIdLst>
  <p:sldSz cx="16256000" cy="9144000"/>
  <p:notesSz cx="6858000" cy="9144000"/>
  <p:custDataLst>
    <p:tags r:id="rId1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57" userDrawn="1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89"/>
    <a:srgbClr val="FF9933"/>
    <a:srgbClr val="9900CC"/>
    <a:srgbClr val="FFFFCC"/>
    <a:srgbClr val="FFFFFF"/>
    <a:srgbClr val="FFCCFF"/>
    <a:srgbClr val="CCFF99"/>
    <a:srgbClr val="CC6600"/>
    <a:srgbClr val="CC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3826" autoAdjust="0"/>
  </p:normalViewPr>
  <p:slideViewPr>
    <p:cSldViewPr snapToGrid="0" showGuides="1">
      <p:cViewPr varScale="1">
        <p:scale>
          <a:sx n="44" d="100"/>
          <a:sy n="44" d="100"/>
        </p:scale>
        <p:origin x="1060" y="48"/>
      </p:cViewPr>
      <p:guideLst>
        <p:guide orient="horz" pos="2857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8617;&#27169;&#28436;&#31034;&#36914;&#24230;&#21450;&#27969;&#31243;\dualMode-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8617;&#27169;&#28436;&#31034;&#36914;&#24230;&#21450;&#27969;&#31243;\dualMode-performance-2019090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 Mode</a:t>
            </a:r>
            <a:r>
              <a:rPr lang="en-US" altLang="zh-TW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link ping RTT under on/off noise</a:t>
            </a:r>
            <a:endParaRPr lang="zh-TW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3589871527777777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27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('1-1 dm new'!$H$49:$H$50,'1-1 dm new'!$H$52:$H$71,'1-1 dm new'!$H$76,'1-1 dm new'!$H$81:$H$299)</c:f>
              <c:numCache>
                <c:formatCode>General</c:formatCode>
                <c:ptCount val="242"/>
                <c:pt idx="0">
                  <c:v>0.13800000000037471</c:v>
                </c:pt>
                <c:pt idx="1">
                  <c:v>0.23900000000003274</c:v>
                </c:pt>
                <c:pt idx="2">
                  <c:v>0.34400000000005093</c:v>
                </c:pt>
                <c:pt idx="3">
                  <c:v>0.45400000000017826</c:v>
                </c:pt>
                <c:pt idx="4">
                  <c:v>0.54899999999997817</c:v>
                </c:pt>
                <c:pt idx="5">
                  <c:v>0.66400000000021464</c:v>
                </c:pt>
                <c:pt idx="6">
                  <c:v>0.76400000000012369</c:v>
                </c:pt>
                <c:pt idx="7">
                  <c:v>1.11200000000008</c:v>
                </c:pt>
                <c:pt idx="8">
                  <c:v>1.2110000000002401</c:v>
                </c:pt>
                <c:pt idx="9">
                  <c:v>1.3120000000003529</c:v>
                </c:pt>
                <c:pt idx="10">
                  <c:v>1.4130000000000109</c:v>
                </c:pt>
                <c:pt idx="11">
                  <c:v>1.5070000000000618</c:v>
                </c:pt>
                <c:pt idx="12">
                  <c:v>1.6220000000002983</c:v>
                </c:pt>
                <c:pt idx="13">
                  <c:v>1.7250000000003638</c:v>
                </c:pt>
                <c:pt idx="14">
                  <c:v>1.831000000000131</c:v>
                </c:pt>
                <c:pt idx="15">
                  <c:v>2.1820000000002437</c:v>
                </c:pt>
                <c:pt idx="16">
                  <c:v>2.2789999999999964</c:v>
                </c:pt>
                <c:pt idx="17">
                  <c:v>2.3659999999999854</c:v>
                </c:pt>
                <c:pt idx="18">
                  <c:v>2.4760000000001128</c:v>
                </c:pt>
                <c:pt idx="19">
                  <c:v>2.5910000000003492</c:v>
                </c:pt>
                <c:pt idx="20">
                  <c:v>2.705000000000382</c:v>
                </c:pt>
                <c:pt idx="21">
                  <c:v>2.8130000000001019</c:v>
                </c:pt>
                <c:pt idx="22">
                  <c:v>3.7290000000002692</c:v>
                </c:pt>
                <c:pt idx="23">
                  <c:v>4.555000000000291</c:v>
                </c:pt>
                <c:pt idx="24">
                  <c:v>4.6220000000002983</c:v>
                </c:pt>
                <c:pt idx="25">
                  <c:v>4.6790000000000873</c:v>
                </c:pt>
                <c:pt idx="26">
                  <c:v>4.7400000000002365</c:v>
                </c:pt>
                <c:pt idx="27">
                  <c:v>4.8170000000000073</c:v>
                </c:pt>
                <c:pt idx="28">
                  <c:v>4.8780000000001564</c:v>
                </c:pt>
                <c:pt idx="29">
                  <c:v>4.9610000000002401</c:v>
                </c:pt>
                <c:pt idx="30">
                  <c:v>5.0340000000001055</c:v>
                </c:pt>
                <c:pt idx="31">
                  <c:v>5.1190000000001419</c:v>
                </c:pt>
                <c:pt idx="32">
                  <c:v>5.19399999999996</c:v>
                </c:pt>
                <c:pt idx="33">
                  <c:v>5.2680000000000291</c:v>
                </c:pt>
                <c:pt idx="34">
                  <c:v>5.3240000000000691</c:v>
                </c:pt>
                <c:pt idx="35">
                  <c:v>5.4320000000002437</c:v>
                </c:pt>
                <c:pt idx="36">
                  <c:v>5.5190000000002328</c:v>
                </c:pt>
                <c:pt idx="37">
                  <c:v>5.5840000000002874</c:v>
                </c:pt>
                <c:pt idx="38">
                  <c:v>5.6680000000001201</c:v>
                </c:pt>
                <c:pt idx="39">
                  <c:v>5.7510000000002037</c:v>
                </c:pt>
                <c:pt idx="40">
                  <c:v>5.8260000000000218</c:v>
                </c:pt>
                <c:pt idx="41">
                  <c:v>5.9170000000003711</c:v>
                </c:pt>
                <c:pt idx="42">
                  <c:v>5.9790000000002692</c:v>
                </c:pt>
                <c:pt idx="43">
                  <c:v>6.0350000000003092</c:v>
                </c:pt>
                <c:pt idx="44">
                  <c:v>6.1069999999999709</c:v>
                </c:pt>
                <c:pt idx="45">
                  <c:v>6.1910000000002583</c:v>
                </c:pt>
                <c:pt idx="46">
                  <c:v>6.2640000000001237</c:v>
                </c:pt>
                <c:pt idx="47">
                  <c:v>6.3530000000000655</c:v>
                </c:pt>
                <c:pt idx="48">
                  <c:v>6.4260000000003856</c:v>
                </c:pt>
                <c:pt idx="49">
                  <c:v>6.512000000000171</c:v>
                </c:pt>
                <c:pt idx="50">
                  <c:v>6.5970000000002074</c:v>
                </c:pt>
                <c:pt idx="51">
                  <c:v>6.6640000000002146</c:v>
                </c:pt>
                <c:pt idx="52">
                  <c:v>6.7630000000003747</c:v>
                </c:pt>
                <c:pt idx="53">
                  <c:v>6.81899999999996</c:v>
                </c:pt>
                <c:pt idx="54">
                  <c:v>6.8910000000000764</c:v>
                </c:pt>
                <c:pt idx="55">
                  <c:v>6.9729999999999563</c:v>
                </c:pt>
                <c:pt idx="56">
                  <c:v>7.0360000000000582</c:v>
                </c:pt>
                <c:pt idx="57">
                  <c:v>7.1330000000002656</c:v>
                </c:pt>
                <c:pt idx="58">
                  <c:v>7.2100000000000364</c:v>
                </c:pt>
                <c:pt idx="59">
                  <c:v>7.2860000000000582</c:v>
                </c:pt>
                <c:pt idx="60">
                  <c:v>7.36200000000008</c:v>
                </c:pt>
                <c:pt idx="61">
                  <c:v>7.4520000000002256</c:v>
                </c:pt>
                <c:pt idx="62">
                  <c:v>7.5380000000000109</c:v>
                </c:pt>
                <c:pt idx="63">
                  <c:v>7.625</c:v>
                </c:pt>
                <c:pt idx="64">
                  <c:v>7.7020000000002256</c:v>
                </c:pt>
                <c:pt idx="65">
                  <c:v>7.7910000000001673</c:v>
                </c:pt>
                <c:pt idx="66">
                  <c:v>7.8460000000000036</c:v>
                </c:pt>
                <c:pt idx="67">
                  <c:v>7.9320000000002437</c:v>
                </c:pt>
                <c:pt idx="68">
                  <c:v>8.0080000000002656</c:v>
                </c:pt>
                <c:pt idx="69">
                  <c:v>8.1050000000000182</c:v>
                </c:pt>
                <c:pt idx="70">
                  <c:v>8.1860000000001492</c:v>
                </c:pt>
                <c:pt idx="71">
                  <c:v>8.2789999999999964</c:v>
                </c:pt>
                <c:pt idx="72">
                  <c:v>8.3569999999999709</c:v>
                </c:pt>
                <c:pt idx="73">
                  <c:v>8.4260000000003856</c:v>
                </c:pt>
                <c:pt idx="74">
                  <c:v>8.4830000000001746</c:v>
                </c:pt>
                <c:pt idx="75">
                  <c:v>8.5740000000000691</c:v>
                </c:pt>
                <c:pt idx="76">
                  <c:v>8.6410000000000764</c:v>
                </c:pt>
                <c:pt idx="77">
                  <c:v>8.7140000000003965</c:v>
                </c:pt>
                <c:pt idx="78">
                  <c:v>8.8090000000001965</c:v>
                </c:pt>
                <c:pt idx="79">
                  <c:v>8.8769999999999527</c:v>
                </c:pt>
                <c:pt idx="80">
                  <c:v>8.9520000000002256</c:v>
                </c:pt>
                <c:pt idx="81">
                  <c:v>9.0180000000000291</c:v>
                </c:pt>
                <c:pt idx="82">
                  <c:v>9.1050000000000182</c:v>
                </c:pt>
                <c:pt idx="83">
                  <c:v>9.2029999999999745</c:v>
                </c:pt>
                <c:pt idx="84">
                  <c:v>9.2670000000002801</c:v>
                </c:pt>
                <c:pt idx="85">
                  <c:v>9.3390000000003965</c:v>
                </c:pt>
                <c:pt idx="86">
                  <c:v>9.4220000000000255</c:v>
                </c:pt>
                <c:pt idx="87">
                  <c:v>9.499000000000251</c:v>
                </c:pt>
                <c:pt idx="88">
                  <c:v>9.5770000000002256</c:v>
                </c:pt>
                <c:pt idx="89">
                  <c:v>9.6330000000002656</c:v>
                </c:pt>
                <c:pt idx="90">
                  <c:v>9.7040000000001783</c:v>
                </c:pt>
                <c:pt idx="91">
                  <c:v>9.7750000000000909</c:v>
                </c:pt>
                <c:pt idx="92">
                  <c:v>9.8550000000000182</c:v>
                </c:pt>
                <c:pt idx="93">
                  <c:v>9.9130000000000109</c:v>
                </c:pt>
                <c:pt idx="94">
                  <c:v>10.003000000000156</c:v>
                </c:pt>
                <c:pt idx="95">
                  <c:v>10.101000000000113</c:v>
                </c:pt>
                <c:pt idx="96">
                  <c:v>10.164000000000215</c:v>
                </c:pt>
                <c:pt idx="97">
                  <c:v>10.230000000000018</c:v>
                </c:pt>
                <c:pt idx="98">
                  <c:v>10.300000000000182</c:v>
                </c:pt>
                <c:pt idx="99">
                  <c:v>10.376999999999953</c:v>
                </c:pt>
                <c:pt idx="100">
                  <c:v>10.449000000000069</c:v>
                </c:pt>
                <c:pt idx="101">
                  <c:v>10.528000000000247</c:v>
                </c:pt>
                <c:pt idx="102">
                  <c:v>10.606999999999971</c:v>
                </c:pt>
                <c:pt idx="103">
                  <c:v>10.689000000000306</c:v>
                </c:pt>
                <c:pt idx="104">
                  <c:v>10.788000000000011</c:v>
                </c:pt>
                <c:pt idx="105">
                  <c:v>10.932999999999993</c:v>
                </c:pt>
                <c:pt idx="106">
                  <c:v>10.939000000000306</c:v>
                </c:pt>
                <c:pt idx="107">
                  <c:v>11.016000000000076</c:v>
                </c:pt>
                <c:pt idx="108">
                  <c:v>11.111000000000331</c:v>
                </c:pt>
                <c:pt idx="109">
                  <c:v>11.182999999999993</c:v>
                </c:pt>
                <c:pt idx="110">
                  <c:v>11.268000000000029</c:v>
                </c:pt>
                <c:pt idx="111">
                  <c:v>11.339000000000397</c:v>
                </c:pt>
                <c:pt idx="112">
                  <c:v>11.416000000000167</c:v>
                </c:pt>
                <c:pt idx="113">
                  <c:v>11.492000000000189</c:v>
                </c:pt>
                <c:pt idx="114">
                  <c:v>11.567000000000007</c:v>
                </c:pt>
                <c:pt idx="115">
                  <c:v>11.652000000000044</c:v>
                </c:pt>
                <c:pt idx="116">
                  <c:v>11.727000000000317</c:v>
                </c:pt>
                <c:pt idx="117">
                  <c:v>11.791000000000167</c:v>
                </c:pt>
                <c:pt idx="118">
                  <c:v>11.865999999999985</c:v>
                </c:pt>
                <c:pt idx="119">
                  <c:v>11.945000000000164</c:v>
                </c:pt>
                <c:pt idx="120">
                  <c:v>12.003000000000156</c:v>
                </c:pt>
                <c:pt idx="121">
                  <c:v>12.066000000000258</c:v>
                </c:pt>
                <c:pt idx="122">
                  <c:v>12.126999999999953</c:v>
                </c:pt>
                <c:pt idx="123">
                  <c:v>12.19399999999996</c:v>
                </c:pt>
                <c:pt idx="124">
                  <c:v>12.260999999999967</c:v>
                </c:pt>
                <c:pt idx="125">
                  <c:v>12.327999999999975</c:v>
                </c:pt>
                <c:pt idx="126">
                  <c:v>12.400000000000091</c:v>
                </c:pt>
                <c:pt idx="127">
                  <c:v>12.472000000000207</c:v>
                </c:pt>
                <c:pt idx="128">
                  <c:v>12.57300000000032</c:v>
                </c:pt>
                <c:pt idx="129">
                  <c:v>12.649000000000342</c:v>
                </c:pt>
                <c:pt idx="130">
                  <c:v>12.743000000000393</c:v>
                </c:pt>
                <c:pt idx="131">
                  <c:v>12.82300000000032</c:v>
                </c:pt>
                <c:pt idx="132">
                  <c:v>12.923999999999978</c:v>
                </c:pt>
                <c:pt idx="133">
                  <c:v>12.989000000000033</c:v>
                </c:pt>
                <c:pt idx="134">
                  <c:v>13.046000000000276</c:v>
                </c:pt>
                <c:pt idx="135">
                  <c:v>13.134000000000015</c:v>
                </c:pt>
                <c:pt idx="136">
                  <c:v>13.219000000000051</c:v>
                </c:pt>
                <c:pt idx="137">
                  <c:v>13.307999999999993</c:v>
                </c:pt>
                <c:pt idx="138">
                  <c:v>13.387000000000171</c:v>
                </c:pt>
                <c:pt idx="139">
                  <c:v>13.451000000000022</c:v>
                </c:pt>
                <c:pt idx="140">
                  <c:v>13.533000000000357</c:v>
                </c:pt>
                <c:pt idx="141">
                  <c:v>13.604000000000269</c:v>
                </c:pt>
                <c:pt idx="142">
                  <c:v>13.682999999999993</c:v>
                </c:pt>
                <c:pt idx="143">
                  <c:v>13.751000000000204</c:v>
                </c:pt>
                <c:pt idx="144">
                  <c:v>13.817000000000007</c:v>
                </c:pt>
                <c:pt idx="145">
                  <c:v>13.89200000000028</c:v>
                </c:pt>
                <c:pt idx="146">
                  <c:v>13.988000000000284</c:v>
                </c:pt>
                <c:pt idx="147">
                  <c:v>14.07300000000032</c:v>
                </c:pt>
                <c:pt idx="148">
                  <c:v>14.157000000000153</c:v>
                </c:pt>
                <c:pt idx="149">
                  <c:v>14.249000000000251</c:v>
                </c:pt>
                <c:pt idx="150">
                  <c:v>14.324000000000069</c:v>
                </c:pt>
                <c:pt idx="151">
                  <c:v>14.402000000000044</c:v>
                </c:pt>
                <c:pt idx="152">
                  <c:v>14.493000000000393</c:v>
                </c:pt>
                <c:pt idx="153">
                  <c:v>14.562000000000353</c:v>
                </c:pt>
                <c:pt idx="154">
                  <c:v>14.635999999999967</c:v>
                </c:pt>
                <c:pt idx="155">
                  <c:v>14.725000000000364</c:v>
                </c:pt>
                <c:pt idx="156">
                  <c:v>14.795000000000073</c:v>
                </c:pt>
                <c:pt idx="157">
                  <c:v>14.898000000000138</c:v>
                </c:pt>
                <c:pt idx="158">
                  <c:v>14.961999999999989</c:v>
                </c:pt>
                <c:pt idx="159">
                  <c:v>15.026000000000295</c:v>
                </c:pt>
                <c:pt idx="160">
                  <c:v>15.108000000000175</c:v>
                </c:pt>
                <c:pt idx="161">
                  <c:v>15.170000000000073</c:v>
                </c:pt>
                <c:pt idx="162">
                  <c:v>15.247000000000298</c:v>
                </c:pt>
                <c:pt idx="163">
                  <c:v>15.346000000000004</c:v>
                </c:pt>
                <c:pt idx="164">
                  <c:v>15.428000000000338</c:v>
                </c:pt>
                <c:pt idx="165">
                  <c:v>15.492000000000189</c:v>
                </c:pt>
                <c:pt idx="166">
                  <c:v>15.550000000000182</c:v>
                </c:pt>
                <c:pt idx="167">
                  <c:v>15.615999999999985</c:v>
                </c:pt>
                <c:pt idx="168">
                  <c:v>15.699000000000069</c:v>
                </c:pt>
                <c:pt idx="169">
                  <c:v>15.783000000000357</c:v>
                </c:pt>
                <c:pt idx="170">
                  <c:v>15.860000000000127</c:v>
                </c:pt>
                <c:pt idx="171">
                  <c:v>15.91800000000012</c:v>
                </c:pt>
                <c:pt idx="172">
                  <c:v>16.010000000000218</c:v>
                </c:pt>
                <c:pt idx="173">
                  <c:v>16.074000000000069</c:v>
                </c:pt>
                <c:pt idx="174">
                  <c:v>16.164999999999964</c:v>
                </c:pt>
                <c:pt idx="175">
                  <c:v>16.220000000000255</c:v>
                </c:pt>
                <c:pt idx="176">
                  <c:v>16.31899999999996</c:v>
                </c:pt>
                <c:pt idx="177">
                  <c:v>16.405999999999949</c:v>
                </c:pt>
                <c:pt idx="178">
                  <c:v>16.483000000000175</c:v>
                </c:pt>
                <c:pt idx="179">
                  <c:v>16.567000000000007</c:v>
                </c:pt>
                <c:pt idx="180">
                  <c:v>16.632000000000062</c:v>
                </c:pt>
                <c:pt idx="181">
                  <c:v>16.699000000000069</c:v>
                </c:pt>
                <c:pt idx="182">
                  <c:v>16.789999999999964</c:v>
                </c:pt>
                <c:pt idx="183">
                  <c:v>16.859000000000378</c:v>
                </c:pt>
                <c:pt idx="184">
                  <c:v>16.929000000000087</c:v>
                </c:pt>
                <c:pt idx="185">
                  <c:v>17.013000000000375</c:v>
                </c:pt>
                <c:pt idx="186">
                  <c:v>17.077000000000226</c:v>
                </c:pt>
                <c:pt idx="187">
                  <c:v>17.158000000000357</c:v>
                </c:pt>
                <c:pt idx="188">
                  <c:v>17.246000000000095</c:v>
                </c:pt>
                <c:pt idx="189">
                  <c:v>17.330000000000382</c:v>
                </c:pt>
                <c:pt idx="190">
                  <c:v>17.397000000000389</c:v>
                </c:pt>
                <c:pt idx="191">
                  <c:v>17.492000000000189</c:v>
                </c:pt>
                <c:pt idx="192">
                  <c:v>17.577999999999975</c:v>
                </c:pt>
                <c:pt idx="193">
                  <c:v>17.658000000000357</c:v>
                </c:pt>
                <c:pt idx="194">
                  <c:v>17.731999999999971</c:v>
                </c:pt>
                <c:pt idx="195">
                  <c:v>17.809000000000196</c:v>
                </c:pt>
                <c:pt idx="196">
                  <c:v>17.890000000000327</c:v>
                </c:pt>
                <c:pt idx="197">
                  <c:v>17.969000000000051</c:v>
                </c:pt>
                <c:pt idx="198">
                  <c:v>18.039999999999964</c:v>
                </c:pt>
                <c:pt idx="199">
                  <c:v>18.115000000000236</c:v>
                </c:pt>
                <c:pt idx="200">
                  <c:v>18.184000000000196</c:v>
                </c:pt>
                <c:pt idx="201">
                  <c:v>18.259000000000015</c:v>
                </c:pt>
                <c:pt idx="202">
                  <c:v>18.358000000000175</c:v>
                </c:pt>
                <c:pt idx="203">
                  <c:v>18.436000000000149</c:v>
                </c:pt>
                <c:pt idx="204">
                  <c:v>18.516000000000076</c:v>
                </c:pt>
                <c:pt idx="205">
                  <c:v>18.603000000000065</c:v>
                </c:pt>
                <c:pt idx="206">
                  <c:v>18.688000000000102</c:v>
                </c:pt>
                <c:pt idx="207">
                  <c:v>18.774000000000342</c:v>
                </c:pt>
                <c:pt idx="208">
                  <c:v>18.865000000000236</c:v>
                </c:pt>
                <c:pt idx="209">
                  <c:v>18.927000000000135</c:v>
                </c:pt>
                <c:pt idx="210">
                  <c:v>19.009000000000015</c:v>
                </c:pt>
                <c:pt idx="211">
                  <c:v>19.09900000000016</c:v>
                </c:pt>
                <c:pt idx="212">
                  <c:v>19.166000000000167</c:v>
                </c:pt>
                <c:pt idx="213">
                  <c:v>19.230000000000018</c:v>
                </c:pt>
                <c:pt idx="214">
                  <c:v>19.295000000000073</c:v>
                </c:pt>
                <c:pt idx="215">
                  <c:v>19.367000000000189</c:v>
                </c:pt>
                <c:pt idx="216">
                  <c:v>19.439000000000306</c:v>
                </c:pt>
                <c:pt idx="217">
                  <c:v>19.508000000000266</c:v>
                </c:pt>
                <c:pt idx="218">
                  <c:v>19.596000000000004</c:v>
                </c:pt>
                <c:pt idx="219">
                  <c:v>19.664000000000215</c:v>
                </c:pt>
                <c:pt idx="220">
                  <c:v>19.749000000000251</c:v>
                </c:pt>
                <c:pt idx="221">
                  <c:v>19.82300000000032</c:v>
                </c:pt>
                <c:pt idx="222">
                  <c:v>19.907000000000153</c:v>
                </c:pt>
                <c:pt idx="223">
                  <c:v>19.978000000000065</c:v>
                </c:pt>
                <c:pt idx="224">
                  <c:v>20.063000000000102</c:v>
                </c:pt>
                <c:pt idx="225">
                  <c:v>20.153000000000247</c:v>
                </c:pt>
                <c:pt idx="226">
                  <c:v>20.225000000000364</c:v>
                </c:pt>
                <c:pt idx="227">
                  <c:v>20.289000000000215</c:v>
                </c:pt>
                <c:pt idx="228">
                  <c:v>20.353000000000065</c:v>
                </c:pt>
                <c:pt idx="229">
                  <c:v>20.460000000000036</c:v>
                </c:pt>
                <c:pt idx="230">
                  <c:v>20.536000000000058</c:v>
                </c:pt>
                <c:pt idx="231">
                  <c:v>20.592000000000098</c:v>
                </c:pt>
                <c:pt idx="232">
                  <c:v>20.675000000000182</c:v>
                </c:pt>
                <c:pt idx="233">
                  <c:v>20.769999999999982</c:v>
                </c:pt>
                <c:pt idx="234">
                  <c:v>20.863000000000284</c:v>
                </c:pt>
                <c:pt idx="235">
                  <c:v>20.942000000000007</c:v>
                </c:pt>
                <c:pt idx="236">
                  <c:v>21.027000000000044</c:v>
                </c:pt>
                <c:pt idx="237">
                  <c:v>21.103000000000065</c:v>
                </c:pt>
                <c:pt idx="238">
                  <c:v>21.179000000000087</c:v>
                </c:pt>
                <c:pt idx="239">
                  <c:v>21.256000000000313</c:v>
                </c:pt>
                <c:pt idx="240">
                  <c:v>21.352000000000317</c:v>
                </c:pt>
                <c:pt idx="241">
                  <c:v>21.452000000000226</c:v>
                </c:pt>
              </c:numCache>
            </c:numRef>
          </c:xVal>
          <c:yVal>
            <c:numRef>
              <c:f>('1-1 dm new'!$R$49:$R$50,'1-1 dm new'!$R$52:$R$71,'1-1 dm new'!$R$76,'1-1 dm new'!$R$81:$R$299)</c:f>
              <c:numCache>
                <c:formatCode>General</c:formatCode>
                <c:ptCount val="242"/>
                <c:pt idx="0">
                  <c:v>341</c:v>
                </c:pt>
                <c:pt idx="1">
                  <c:v>89</c:v>
                </c:pt>
                <c:pt idx="2">
                  <c:v>94</c:v>
                </c:pt>
                <c:pt idx="3">
                  <c:v>99</c:v>
                </c:pt>
                <c:pt idx="4">
                  <c:v>86</c:v>
                </c:pt>
                <c:pt idx="5">
                  <c:v>103</c:v>
                </c:pt>
                <c:pt idx="6">
                  <c:v>91</c:v>
                </c:pt>
                <c:pt idx="7">
                  <c:v>341</c:v>
                </c:pt>
                <c:pt idx="8">
                  <c:v>85</c:v>
                </c:pt>
                <c:pt idx="9">
                  <c:v>92</c:v>
                </c:pt>
                <c:pt idx="10">
                  <c:v>92</c:v>
                </c:pt>
                <c:pt idx="11">
                  <c:v>82</c:v>
                </c:pt>
                <c:pt idx="12">
                  <c:v>105</c:v>
                </c:pt>
                <c:pt idx="13">
                  <c:v>93</c:v>
                </c:pt>
                <c:pt idx="14">
                  <c:v>96</c:v>
                </c:pt>
                <c:pt idx="15">
                  <c:v>341</c:v>
                </c:pt>
                <c:pt idx="16">
                  <c:v>86</c:v>
                </c:pt>
                <c:pt idx="17">
                  <c:v>78</c:v>
                </c:pt>
                <c:pt idx="18">
                  <c:v>99</c:v>
                </c:pt>
                <c:pt idx="19">
                  <c:v>106</c:v>
                </c:pt>
                <c:pt idx="20">
                  <c:v>105</c:v>
                </c:pt>
                <c:pt idx="21">
                  <c:v>97</c:v>
                </c:pt>
                <c:pt idx="22">
                  <c:v>905</c:v>
                </c:pt>
                <c:pt idx="23">
                  <c:v>815</c:v>
                </c:pt>
                <c:pt idx="24">
                  <c:v>58</c:v>
                </c:pt>
                <c:pt idx="25">
                  <c:v>47</c:v>
                </c:pt>
                <c:pt idx="26">
                  <c:v>48</c:v>
                </c:pt>
                <c:pt idx="27">
                  <c:v>65</c:v>
                </c:pt>
                <c:pt idx="28">
                  <c:v>50</c:v>
                </c:pt>
                <c:pt idx="29">
                  <c:v>72</c:v>
                </c:pt>
                <c:pt idx="30">
                  <c:v>63</c:v>
                </c:pt>
                <c:pt idx="31">
                  <c:v>73</c:v>
                </c:pt>
                <c:pt idx="32">
                  <c:v>64</c:v>
                </c:pt>
                <c:pt idx="33">
                  <c:v>64</c:v>
                </c:pt>
                <c:pt idx="34">
                  <c:v>46</c:v>
                </c:pt>
                <c:pt idx="35">
                  <c:v>96</c:v>
                </c:pt>
                <c:pt idx="36">
                  <c:v>76</c:v>
                </c:pt>
                <c:pt idx="37">
                  <c:v>54</c:v>
                </c:pt>
                <c:pt idx="38">
                  <c:v>73</c:v>
                </c:pt>
                <c:pt idx="39">
                  <c:v>73</c:v>
                </c:pt>
                <c:pt idx="40">
                  <c:v>63</c:v>
                </c:pt>
                <c:pt idx="41">
                  <c:v>77</c:v>
                </c:pt>
                <c:pt idx="42">
                  <c:v>54</c:v>
                </c:pt>
                <c:pt idx="43">
                  <c:v>45</c:v>
                </c:pt>
                <c:pt idx="44">
                  <c:v>61</c:v>
                </c:pt>
                <c:pt idx="45">
                  <c:v>73</c:v>
                </c:pt>
                <c:pt idx="46">
                  <c:v>63</c:v>
                </c:pt>
                <c:pt idx="47">
                  <c:v>74</c:v>
                </c:pt>
                <c:pt idx="48">
                  <c:v>66</c:v>
                </c:pt>
                <c:pt idx="49">
                  <c:v>75</c:v>
                </c:pt>
                <c:pt idx="50">
                  <c:v>74</c:v>
                </c:pt>
                <c:pt idx="51">
                  <c:v>54</c:v>
                </c:pt>
                <c:pt idx="52">
                  <c:v>90</c:v>
                </c:pt>
                <c:pt idx="53">
                  <c:v>46</c:v>
                </c:pt>
                <c:pt idx="54">
                  <c:v>61</c:v>
                </c:pt>
                <c:pt idx="55">
                  <c:v>71</c:v>
                </c:pt>
                <c:pt idx="56">
                  <c:v>51</c:v>
                </c:pt>
                <c:pt idx="57">
                  <c:v>86</c:v>
                </c:pt>
                <c:pt idx="58">
                  <c:v>66</c:v>
                </c:pt>
                <c:pt idx="59">
                  <c:v>66</c:v>
                </c:pt>
                <c:pt idx="60">
                  <c:v>64</c:v>
                </c:pt>
                <c:pt idx="61">
                  <c:v>79</c:v>
                </c:pt>
                <c:pt idx="62">
                  <c:v>73</c:v>
                </c:pt>
                <c:pt idx="63">
                  <c:v>78</c:v>
                </c:pt>
                <c:pt idx="64">
                  <c:v>66</c:v>
                </c:pt>
                <c:pt idx="65">
                  <c:v>79</c:v>
                </c:pt>
                <c:pt idx="66">
                  <c:v>43</c:v>
                </c:pt>
                <c:pt idx="67">
                  <c:v>75</c:v>
                </c:pt>
                <c:pt idx="68">
                  <c:v>65</c:v>
                </c:pt>
                <c:pt idx="69">
                  <c:v>86</c:v>
                </c:pt>
                <c:pt idx="70">
                  <c:v>71</c:v>
                </c:pt>
                <c:pt idx="71">
                  <c:v>81</c:v>
                </c:pt>
                <c:pt idx="72">
                  <c:v>67</c:v>
                </c:pt>
                <c:pt idx="73">
                  <c:v>59</c:v>
                </c:pt>
                <c:pt idx="74">
                  <c:v>46</c:v>
                </c:pt>
                <c:pt idx="75">
                  <c:v>80</c:v>
                </c:pt>
                <c:pt idx="76">
                  <c:v>56</c:v>
                </c:pt>
                <c:pt idx="77">
                  <c:v>62</c:v>
                </c:pt>
                <c:pt idx="78">
                  <c:v>84</c:v>
                </c:pt>
                <c:pt idx="79">
                  <c:v>57</c:v>
                </c:pt>
                <c:pt idx="80">
                  <c:v>64</c:v>
                </c:pt>
                <c:pt idx="81">
                  <c:v>54</c:v>
                </c:pt>
                <c:pt idx="82">
                  <c:v>78</c:v>
                </c:pt>
                <c:pt idx="83">
                  <c:v>83</c:v>
                </c:pt>
                <c:pt idx="84">
                  <c:v>57</c:v>
                </c:pt>
                <c:pt idx="85">
                  <c:v>61</c:v>
                </c:pt>
                <c:pt idx="86">
                  <c:v>72</c:v>
                </c:pt>
                <c:pt idx="87">
                  <c:v>66</c:v>
                </c:pt>
                <c:pt idx="88">
                  <c:v>67</c:v>
                </c:pt>
                <c:pt idx="89">
                  <c:v>45</c:v>
                </c:pt>
                <c:pt idx="90">
                  <c:v>60</c:v>
                </c:pt>
                <c:pt idx="91">
                  <c:v>60</c:v>
                </c:pt>
                <c:pt idx="92">
                  <c:v>69</c:v>
                </c:pt>
                <c:pt idx="93">
                  <c:v>45</c:v>
                </c:pt>
                <c:pt idx="94">
                  <c:v>81</c:v>
                </c:pt>
                <c:pt idx="95">
                  <c:v>85</c:v>
                </c:pt>
                <c:pt idx="96">
                  <c:v>52</c:v>
                </c:pt>
                <c:pt idx="97">
                  <c:v>57</c:v>
                </c:pt>
                <c:pt idx="98">
                  <c:v>59</c:v>
                </c:pt>
                <c:pt idx="99">
                  <c:v>66</c:v>
                </c:pt>
                <c:pt idx="100">
                  <c:v>61</c:v>
                </c:pt>
                <c:pt idx="101">
                  <c:v>68</c:v>
                </c:pt>
                <c:pt idx="102">
                  <c:v>68</c:v>
                </c:pt>
                <c:pt idx="103">
                  <c:v>71</c:v>
                </c:pt>
                <c:pt idx="104">
                  <c:v>88</c:v>
                </c:pt>
                <c:pt idx="105">
                  <c:v>75</c:v>
                </c:pt>
                <c:pt idx="106">
                  <c:v>53</c:v>
                </c:pt>
                <c:pt idx="107">
                  <c:v>65</c:v>
                </c:pt>
                <c:pt idx="108">
                  <c:v>86</c:v>
                </c:pt>
                <c:pt idx="109">
                  <c:v>61</c:v>
                </c:pt>
                <c:pt idx="110">
                  <c:v>74</c:v>
                </c:pt>
                <c:pt idx="111">
                  <c:v>60</c:v>
                </c:pt>
                <c:pt idx="112">
                  <c:v>66</c:v>
                </c:pt>
                <c:pt idx="113">
                  <c:v>65</c:v>
                </c:pt>
                <c:pt idx="114">
                  <c:v>64</c:v>
                </c:pt>
                <c:pt idx="115">
                  <c:v>74</c:v>
                </c:pt>
                <c:pt idx="116">
                  <c:v>64</c:v>
                </c:pt>
                <c:pt idx="117">
                  <c:v>53</c:v>
                </c:pt>
                <c:pt idx="118">
                  <c:v>63</c:v>
                </c:pt>
                <c:pt idx="119">
                  <c:v>69</c:v>
                </c:pt>
                <c:pt idx="120">
                  <c:v>48</c:v>
                </c:pt>
                <c:pt idx="121">
                  <c:v>50</c:v>
                </c:pt>
                <c:pt idx="122">
                  <c:v>51</c:v>
                </c:pt>
                <c:pt idx="123">
                  <c:v>57</c:v>
                </c:pt>
                <c:pt idx="124">
                  <c:v>51</c:v>
                </c:pt>
                <c:pt idx="125">
                  <c:v>60</c:v>
                </c:pt>
                <c:pt idx="126">
                  <c:v>61</c:v>
                </c:pt>
                <c:pt idx="127">
                  <c:v>61</c:v>
                </c:pt>
                <c:pt idx="128">
                  <c:v>91</c:v>
                </c:pt>
                <c:pt idx="129">
                  <c:v>64</c:v>
                </c:pt>
                <c:pt idx="130">
                  <c:v>83</c:v>
                </c:pt>
                <c:pt idx="131">
                  <c:v>69</c:v>
                </c:pt>
                <c:pt idx="132">
                  <c:v>90</c:v>
                </c:pt>
                <c:pt idx="133">
                  <c:v>54</c:v>
                </c:pt>
                <c:pt idx="134">
                  <c:v>47</c:v>
                </c:pt>
                <c:pt idx="135">
                  <c:v>77</c:v>
                </c:pt>
                <c:pt idx="136">
                  <c:v>74</c:v>
                </c:pt>
                <c:pt idx="137">
                  <c:v>78</c:v>
                </c:pt>
                <c:pt idx="138">
                  <c:v>67</c:v>
                </c:pt>
                <c:pt idx="139">
                  <c:v>54</c:v>
                </c:pt>
                <c:pt idx="140">
                  <c:v>71</c:v>
                </c:pt>
                <c:pt idx="141">
                  <c:v>59</c:v>
                </c:pt>
                <c:pt idx="142">
                  <c:v>69</c:v>
                </c:pt>
                <c:pt idx="143">
                  <c:v>57</c:v>
                </c:pt>
                <c:pt idx="144">
                  <c:v>55</c:v>
                </c:pt>
                <c:pt idx="145">
                  <c:v>65</c:v>
                </c:pt>
                <c:pt idx="146">
                  <c:v>85</c:v>
                </c:pt>
                <c:pt idx="147">
                  <c:v>74</c:v>
                </c:pt>
                <c:pt idx="148">
                  <c:v>73</c:v>
                </c:pt>
                <c:pt idx="149">
                  <c:v>80</c:v>
                </c:pt>
                <c:pt idx="150">
                  <c:v>65</c:v>
                </c:pt>
                <c:pt idx="151">
                  <c:v>67</c:v>
                </c:pt>
                <c:pt idx="152">
                  <c:v>80</c:v>
                </c:pt>
                <c:pt idx="153">
                  <c:v>58</c:v>
                </c:pt>
                <c:pt idx="154">
                  <c:v>63</c:v>
                </c:pt>
                <c:pt idx="155">
                  <c:v>77</c:v>
                </c:pt>
                <c:pt idx="156">
                  <c:v>60</c:v>
                </c:pt>
                <c:pt idx="157">
                  <c:v>92</c:v>
                </c:pt>
                <c:pt idx="158">
                  <c:v>54</c:v>
                </c:pt>
                <c:pt idx="159">
                  <c:v>53</c:v>
                </c:pt>
                <c:pt idx="160">
                  <c:v>71</c:v>
                </c:pt>
                <c:pt idx="161">
                  <c:v>51</c:v>
                </c:pt>
                <c:pt idx="162">
                  <c:v>67</c:v>
                </c:pt>
                <c:pt idx="163">
                  <c:v>81</c:v>
                </c:pt>
                <c:pt idx="164">
                  <c:v>78</c:v>
                </c:pt>
                <c:pt idx="165">
                  <c:v>53</c:v>
                </c:pt>
                <c:pt idx="166">
                  <c:v>47</c:v>
                </c:pt>
                <c:pt idx="167">
                  <c:v>55</c:v>
                </c:pt>
                <c:pt idx="168">
                  <c:v>70</c:v>
                </c:pt>
                <c:pt idx="169">
                  <c:v>75</c:v>
                </c:pt>
                <c:pt idx="170">
                  <c:v>66</c:v>
                </c:pt>
                <c:pt idx="171">
                  <c:v>47</c:v>
                </c:pt>
                <c:pt idx="172">
                  <c:v>81</c:v>
                </c:pt>
                <c:pt idx="173">
                  <c:v>52</c:v>
                </c:pt>
                <c:pt idx="174">
                  <c:v>81</c:v>
                </c:pt>
                <c:pt idx="175">
                  <c:v>44</c:v>
                </c:pt>
                <c:pt idx="176">
                  <c:v>88</c:v>
                </c:pt>
                <c:pt idx="177">
                  <c:v>76</c:v>
                </c:pt>
                <c:pt idx="178">
                  <c:v>66</c:v>
                </c:pt>
                <c:pt idx="179">
                  <c:v>73</c:v>
                </c:pt>
                <c:pt idx="180">
                  <c:v>54</c:v>
                </c:pt>
                <c:pt idx="181">
                  <c:v>56</c:v>
                </c:pt>
                <c:pt idx="182">
                  <c:v>80</c:v>
                </c:pt>
                <c:pt idx="183">
                  <c:v>58</c:v>
                </c:pt>
                <c:pt idx="184">
                  <c:v>59</c:v>
                </c:pt>
                <c:pt idx="185">
                  <c:v>73</c:v>
                </c:pt>
                <c:pt idx="186">
                  <c:v>53</c:v>
                </c:pt>
                <c:pt idx="187">
                  <c:v>70</c:v>
                </c:pt>
                <c:pt idx="188">
                  <c:v>77</c:v>
                </c:pt>
                <c:pt idx="189">
                  <c:v>73</c:v>
                </c:pt>
                <c:pt idx="190">
                  <c:v>56</c:v>
                </c:pt>
                <c:pt idx="191">
                  <c:v>85</c:v>
                </c:pt>
                <c:pt idx="192">
                  <c:v>75</c:v>
                </c:pt>
                <c:pt idx="193">
                  <c:v>69</c:v>
                </c:pt>
                <c:pt idx="194">
                  <c:v>63</c:v>
                </c:pt>
                <c:pt idx="195">
                  <c:v>66</c:v>
                </c:pt>
                <c:pt idx="196">
                  <c:v>71</c:v>
                </c:pt>
                <c:pt idx="197">
                  <c:v>68</c:v>
                </c:pt>
                <c:pt idx="198">
                  <c:v>59</c:v>
                </c:pt>
                <c:pt idx="199">
                  <c:v>65</c:v>
                </c:pt>
                <c:pt idx="200">
                  <c:v>58</c:v>
                </c:pt>
                <c:pt idx="201">
                  <c:v>64</c:v>
                </c:pt>
                <c:pt idx="202">
                  <c:v>88</c:v>
                </c:pt>
                <c:pt idx="203">
                  <c:v>66</c:v>
                </c:pt>
                <c:pt idx="204">
                  <c:v>70</c:v>
                </c:pt>
                <c:pt idx="205">
                  <c:v>73</c:v>
                </c:pt>
                <c:pt idx="206">
                  <c:v>77</c:v>
                </c:pt>
                <c:pt idx="207">
                  <c:v>75</c:v>
                </c:pt>
                <c:pt idx="208">
                  <c:v>80</c:v>
                </c:pt>
                <c:pt idx="209">
                  <c:v>51</c:v>
                </c:pt>
                <c:pt idx="210">
                  <c:v>71</c:v>
                </c:pt>
                <c:pt idx="211">
                  <c:v>79</c:v>
                </c:pt>
                <c:pt idx="212">
                  <c:v>56</c:v>
                </c:pt>
                <c:pt idx="213">
                  <c:v>54</c:v>
                </c:pt>
                <c:pt idx="214">
                  <c:v>54</c:v>
                </c:pt>
                <c:pt idx="215">
                  <c:v>61</c:v>
                </c:pt>
                <c:pt idx="216">
                  <c:v>61</c:v>
                </c:pt>
                <c:pt idx="217">
                  <c:v>58</c:v>
                </c:pt>
                <c:pt idx="218">
                  <c:v>77</c:v>
                </c:pt>
                <c:pt idx="219">
                  <c:v>56</c:v>
                </c:pt>
                <c:pt idx="220">
                  <c:v>75</c:v>
                </c:pt>
                <c:pt idx="221">
                  <c:v>63</c:v>
                </c:pt>
                <c:pt idx="222">
                  <c:v>73</c:v>
                </c:pt>
                <c:pt idx="223">
                  <c:v>60</c:v>
                </c:pt>
                <c:pt idx="224">
                  <c:v>74</c:v>
                </c:pt>
                <c:pt idx="225">
                  <c:v>80</c:v>
                </c:pt>
                <c:pt idx="226">
                  <c:v>60</c:v>
                </c:pt>
                <c:pt idx="227">
                  <c:v>52</c:v>
                </c:pt>
                <c:pt idx="228">
                  <c:v>54</c:v>
                </c:pt>
                <c:pt idx="229">
                  <c:v>95</c:v>
                </c:pt>
                <c:pt idx="230">
                  <c:v>65</c:v>
                </c:pt>
                <c:pt idx="231">
                  <c:v>46</c:v>
                </c:pt>
                <c:pt idx="232">
                  <c:v>72</c:v>
                </c:pt>
                <c:pt idx="233">
                  <c:v>84</c:v>
                </c:pt>
                <c:pt idx="234">
                  <c:v>81</c:v>
                </c:pt>
                <c:pt idx="235">
                  <c:v>69</c:v>
                </c:pt>
                <c:pt idx="236">
                  <c:v>74</c:v>
                </c:pt>
                <c:pt idx="237">
                  <c:v>65</c:v>
                </c:pt>
                <c:pt idx="238">
                  <c:v>64</c:v>
                </c:pt>
                <c:pt idx="239">
                  <c:v>67</c:v>
                </c:pt>
                <c:pt idx="240">
                  <c:v>85</c:v>
                </c:pt>
                <c:pt idx="241">
                  <c:v>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5D-487F-AC8C-328313E00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2577584"/>
        <c:axId val="1088615488"/>
      </c:scatterChart>
      <c:scatterChart>
        <c:scatterStyle val="lineMarker"/>
        <c:varyColors val="0"/>
        <c:ser>
          <c:idx val="1"/>
          <c:order val="1"/>
          <c:spPr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375D-487F-AC8C-328313E003BE}"/>
              </c:ext>
            </c:extLst>
          </c:dPt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375D-487F-AC8C-328313E003BE}"/>
              </c:ext>
            </c:extLst>
          </c:dPt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375D-487F-AC8C-328313E003BE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375D-487F-AC8C-328313E003BE}"/>
              </c:ext>
            </c:extLst>
          </c:dPt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375D-487F-AC8C-328313E003BE}"/>
              </c:ext>
            </c:extLst>
          </c:dPt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6-375D-487F-AC8C-328313E003BE}"/>
              </c:ext>
            </c:extLst>
          </c:dPt>
          <c:dPt>
            <c:idx val="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7-375D-487F-AC8C-328313E003BE}"/>
              </c:ext>
            </c:extLst>
          </c:dPt>
          <c:dPt>
            <c:idx val="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8-375D-487F-AC8C-328313E003BE}"/>
              </c:ext>
            </c:extLst>
          </c:dPt>
          <c:dPt>
            <c:idx val="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9-375D-487F-AC8C-328313E003BE}"/>
              </c:ext>
            </c:extLst>
          </c:dPt>
          <c:dPt>
            <c:idx val="9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A-375D-487F-AC8C-328313E003BE}"/>
              </c:ext>
            </c:extLst>
          </c:dPt>
          <c:dPt>
            <c:idx val="1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B-375D-487F-AC8C-328313E003BE}"/>
              </c:ext>
            </c:extLst>
          </c:dPt>
          <c:dPt>
            <c:idx val="1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C-375D-487F-AC8C-328313E003BE}"/>
              </c:ext>
            </c:extLst>
          </c:dPt>
          <c:dPt>
            <c:idx val="1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D-375D-487F-AC8C-328313E003BE}"/>
              </c:ext>
            </c:extLst>
          </c:dPt>
          <c:dPt>
            <c:idx val="1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E-375D-487F-AC8C-328313E003BE}"/>
              </c:ext>
            </c:extLst>
          </c:dPt>
          <c:xVal>
            <c:numRef>
              <c:f>'1-1 dm new'!$H$316:$H$329</c:f>
              <c:numCache>
                <c:formatCode>General</c:formatCode>
                <c:ptCount val="14"/>
                <c:pt idx="0">
                  <c:v>0</c:v>
                </c:pt>
                <c:pt idx="1">
                  <c:v>3.0630000000001019</c:v>
                </c:pt>
                <c:pt idx="2">
                  <c:v>3.0750000000002728</c:v>
                </c:pt>
                <c:pt idx="3">
                  <c:v>6.1260000000002037</c:v>
                </c:pt>
                <c:pt idx="4">
                  <c:v>6.1410000000000764</c:v>
                </c:pt>
                <c:pt idx="5">
                  <c:v>9.2080000000000837</c:v>
                </c:pt>
                <c:pt idx="6">
                  <c:v>9.2080000000000837</c:v>
                </c:pt>
                <c:pt idx="7">
                  <c:v>12.264000000000124</c:v>
                </c:pt>
                <c:pt idx="8">
                  <c:v>12.278000000000247</c:v>
                </c:pt>
                <c:pt idx="9">
                  <c:v>15.327999999999975</c:v>
                </c:pt>
                <c:pt idx="10">
                  <c:v>15.334000000000287</c:v>
                </c:pt>
                <c:pt idx="11">
                  <c:v>18.385999999999967</c:v>
                </c:pt>
                <c:pt idx="12">
                  <c:v>18.393000000000029</c:v>
                </c:pt>
                <c:pt idx="13">
                  <c:v>21.46100000000024</c:v>
                </c:pt>
              </c:numCache>
            </c:numRef>
          </c:xVal>
          <c:yVal>
            <c:numRef>
              <c:f>'1-1 dm new'!$P$316:$P$329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375D-487F-AC8C-328313E00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9919648"/>
        <c:axId val="1489908416"/>
      </c:scatterChart>
      <c:valAx>
        <c:axId val="1092577584"/>
        <c:scaling>
          <c:orientation val="minMax"/>
          <c:max val="21.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>
                    <a:solidFill>
                      <a:schemeClr val="tx1"/>
                    </a:solidFill>
                  </a:rPr>
                  <a:t>time (sec)</a:t>
                </a:r>
                <a:endParaRPr lang="zh-TW" altLang="en-US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8615488"/>
        <c:crosses val="autoZero"/>
        <c:crossBetween val="midCat"/>
      </c:valAx>
      <c:valAx>
        <c:axId val="108861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>
                    <a:solidFill>
                      <a:schemeClr val="tx1"/>
                    </a:solidFill>
                  </a:rPr>
                  <a:t>RTT (ms)</a:t>
                </a:r>
                <a:endParaRPr lang="zh-TW" altLang="en-US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2577584"/>
        <c:crosses val="autoZero"/>
        <c:crossBetween val="midCat"/>
        <c:majorUnit val="200"/>
        <c:minorUnit val="200"/>
      </c:valAx>
      <c:valAx>
        <c:axId val="1489908416"/>
        <c:scaling>
          <c:orientation val="minMax"/>
          <c:max val="1.5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>
                    <a:solidFill>
                      <a:schemeClr val="tx1"/>
                    </a:solidFill>
                  </a:rPr>
                  <a:t>noise (1:on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0:off)</a:t>
                </a:r>
                <a:endParaRPr lang="zh-TW" altLang="en-US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95714117978921343"/>
              <c:y val="0.174606382978723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9919648"/>
        <c:crosses val="max"/>
        <c:crossBetween val="midCat"/>
        <c:majorUnit val="1"/>
        <c:minorUnit val="1"/>
      </c:valAx>
      <c:valAx>
        <c:axId val="14899196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9908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defRPr>
            </a:pPr>
            <a:r>
              <a:rPr lang="en-US" altLang="zh-TW" dirty="0">
                <a:latin typeface="Arial Rounded MT Bold" panose="020F0704030504030204" pitchFamily="34" charset="0"/>
              </a:rPr>
              <a:t>Network</a:t>
            </a:r>
            <a:r>
              <a:rPr lang="en-US" altLang="zh-TW" baseline="0" dirty="0">
                <a:latin typeface="Arial Rounded MT Bold" panose="020F0704030504030204" pitchFamily="34" charset="0"/>
              </a:rPr>
              <a:t> level test</a:t>
            </a:r>
            <a:endParaRPr lang="zh-TW" altLang="en-US" dirty="0">
              <a:latin typeface="Arial Rounded MT Bold" panose="020F0704030504030204" pitchFamily="34" charset="0"/>
            </a:endParaRPr>
          </a:p>
        </c:rich>
      </c:tx>
      <c:layout>
        <c:manualLayout>
          <c:xMode val="edge"/>
          <c:yMode val="edge"/>
          <c:x val="0.40118676600854081"/>
          <c:y val="8.33333333333333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Dual Mode</c:v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'3 nodes dual mode'!$O$14:$O$63</c:f>
              <c:numCache>
                <c:formatCode>General</c:formatCode>
                <c:ptCount val="50"/>
                <c:pt idx="0">
                  <c:v>74</c:v>
                </c:pt>
                <c:pt idx="1">
                  <c:v>69</c:v>
                </c:pt>
                <c:pt idx="2">
                  <c:v>58</c:v>
                </c:pt>
                <c:pt idx="3">
                  <c:v>84</c:v>
                </c:pt>
                <c:pt idx="4">
                  <c:v>86</c:v>
                </c:pt>
                <c:pt idx="5">
                  <c:v>86</c:v>
                </c:pt>
                <c:pt idx="6">
                  <c:v>60</c:v>
                </c:pt>
                <c:pt idx="7">
                  <c:v>68</c:v>
                </c:pt>
                <c:pt idx="8">
                  <c:v>60</c:v>
                </c:pt>
                <c:pt idx="9">
                  <c:v>61</c:v>
                </c:pt>
                <c:pt idx="10">
                  <c:v>77</c:v>
                </c:pt>
                <c:pt idx="11">
                  <c:v>89</c:v>
                </c:pt>
                <c:pt idx="12">
                  <c:v>99</c:v>
                </c:pt>
                <c:pt idx="13">
                  <c:v>77</c:v>
                </c:pt>
                <c:pt idx="14">
                  <c:v>95</c:v>
                </c:pt>
                <c:pt idx="15">
                  <c:v>85</c:v>
                </c:pt>
                <c:pt idx="16">
                  <c:v>95</c:v>
                </c:pt>
                <c:pt idx="17">
                  <c:v>72</c:v>
                </c:pt>
                <c:pt idx="18">
                  <c:v>89</c:v>
                </c:pt>
                <c:pt idx="19">
                  <c:v>82</c:v>
                </c:pt>
                <c:pt idx="20">
                  <c:v>93</c:v>
                </c:pt>
                <c:pt idx="21">
                  <c:v>79</c:v>
                </c:pt>
                <c:pt idx="22">
                  <c:v>62</c:v>
                </c:pt>
                <c:pt idx="23">
                  <c:v>85</c:v>
                </c:pt>
                <c:pt idx="24">
                  <c:v>81</c:v>
                </c:pt>
                <c:pt idx="25">
                  <c:v>73</c:v>
                </c:pt>
                <c:pt idx="26">
                  <c:v>72</c:v>
                </c:pt>
                <c:pt idx="27">
                  <c:v>80</c:v>
                </c:pt>
                <c:pt idx="28">
                  <c:v>82</c:v>
                </c:pt>
                <c:pt idx="29">
                  <c:v>67</c:v>
                </c:pt>
                <c:pt idx="30">
                  <c:v>81</c:v>
                </c:pt>
                <c:pt idx="31">
                  <c:v>77</c:v>
                </c:pt>
                <c:pt idx="32">
                  <c:v>73</c:v>
                </c:pt>
                <c:pt idx="33">
                  <c:v>81</c:v>
                </c:pt>
                <c:pt idx="34">
                  <c:v>76</c:v>
                </c:pt>
                <c:pt idx="35">
                  <c:v>56</c:v>
                </c:pt>
                <c:pt idx="36">
                  <c:v>83</c:v>
                </c:pt>
                <c:pt idx="37">
                  <c:v>67</c:v>
                </c:pt>
                <c:pt idx="38">
                  <c:v>58</c:v>
                </c:pt>
                <c:pt idx="39">
                  <c:v>76</c:v>
                </c:pt>
                <c:pt idx="40">
                  <c:v>71</c:v>
                </c:pt>
                <c:pt idx="41">
                  <c:v>76</c:v>
                </c:pt>
                <c:pt idx="42">
                  <c:v>65</c:v>
                </c:pt>
                <c:pt idx="43">
                  <c:v>85</c:v>
                </c:pt>
                <c:pt idx="44">
                  <c:v>85</c:v>
                </c:pt>
                <c:pt idx="45">
                  <c:v>88</c:v>
                </c:pt>
                <c:pt idx="46">
                  <c:v>104</c:v>
                </c:pt>
                <c:pt idx="47">
                  <c:v>81</c:v>
                </c:pt>
                <c:pt idx="48">
                  <c:v>89</c:v>
                </c:pt>
                <c:pt idx="49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7B-4336-8990-27C9DB5940DA}"/>
            </c:ext>
          </c:extLst>
        </c:ser>
        <c:ser>
          <c:idx val="1"/>
          <c:order val="1"/>
          <c:tx>
            <c:v>RF-only</c:v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val>
            <c:numRef>
              <c:f>'3 nodes dual mode'!$X$14:$X$63</c:f>
              <c:numCache>
                <c:formatCode>General</c:formatCode>
                <c:ptCount val="50"/>
                <c:pt idx="0">
                  <c:v>447</c:v>
                </c:pt>
                <c:pt idx="1">
                  <c:v>188</c:v>
                </c:pt>
                <c:pt idx="2">
                  <c:v>429</c:v>
                </c:pt>
                <c:pt idx="3">
                  <c:v>189</c:v>
                </c:pt>
                <c:pt idx="4">
                  <c:v>182</c:v>
                </c:pt>
                <c:pt idx="5">
                  <c:v>204</c:v>
                </c:pt>
                <c:pt idx="6">
                  <c:v>421</c:v>
                </c:pt>
                <c:pt idx="7">
                  <c:v>186</c:v>
                </c:pt>
                <c:pt idx="8">
                  <c:v>196</c:v>
                </c:pt>
                <c:pt idx="9">
                  <c:v>202</c:v>
                </c:pt>
                <c:pt idx="10">
                  <c:v>436</c:v>
                </c:pt>
                <c:pt idx="11">
                  <c:v>174</c:v>
                </c:pt>
                <c:pt idx="12">
                  <c:v>176</c:v>
                </c:pt>
                <c:pt idx="13">
                  <c:v>186</c:v>
                </c:pt>
                <c:pt idx="14">
                  <c:v>411</c:v>
                </c:pt>
                <c:pt idx="15">
                  <c:v>166</c:v>
                </c:pt>
                <c:pt idx="16">
                  <c:v>194</c:v>
                </c:pt>
                <c:pt idx="17">
                  <c:v>177</c:v>
                </c:pt>
                <c:pt idx="18">
                  <c:v>407</c:v>
                </c:pt>
                <c:pt idx="19">
                  <c:v>167</c:v>
                </c:pt>
                <c:pt idx="20">
                  <c:v>169</c:v>
                </c:pt>
                <c:pt idx="21">
                  <c:v>157</c:v>
                </c:pt>
                <c:pt idx="22">
                  <c:v>411</c:v>
                </c:pt>
                <c:pt idx="23">
                  <c:v>180</c:v>
                </c:pt>
                <c:pt idx="24">
                  <c:v>188</c:v>
                </c:pt>
                <c:pt idx="25">
                  <c:v>201</c:v>
                </c:pt>
                <c:pt idx="26">
                  <c:v>413</c:v>
                </c:pt>
                <c:pt idx="27">
                  <c:v>174</c:v>
                </c:pt>
                <c:pt idx="28">
                  <c:v>194</c:v>
                </c:pt>
                <c:pt idx="29">
                  <c:v>182</c:v>
                </c:pt>
                <c:pt idx="30">
                  <c:v>461</c:v>
                </c:pt>
                <c:pt idx="31">
                  <c:v>215</c:v>
                </c:pt>
                <c:pt idx="32">
                  <c:v>166</c:v>
                </c:pt>
                <c:pt idx="33">
                  <c:v>175</c:v>
                </c:pt>
                <c:pt idx="34">
                  <c:v>423</c:v>
                </c:pt>
                <c:pt idx="35">
                  <c:v>161</c:v>
                </c:pt>
                <c:pt idx="36">
                  <c:v>214</c:v>
                </c:pt>
                <c:pt idx="37">
                  <c:v>181</c:v>
                </c:pt>
                <c:pt idx="38">
                  <c:v>444</c:v>
                </c:pt>
                <c:pt idx="39">
                  <c:v>172</c:v>
                </c:pt>
                <c:pt idx="40">
                  <c:v>189</c:v>
                </c:pt>
                <c:pt idx="41">
                  <c:v>439</c:v>
                </c:pt>
                <c:pt idx="42">
                  <c:v>184</c:v>
                </c:pt>
                <c:pt idx="43">
                  <c:v>202</c:v>
                </c:pt>
                <c:pt idx="44">
                  <c:v>170</c:v>
                </c:pt>
                <c:pt idx="45">
                  <c:v>452</c:v>
                </c:pt>
                <c:pt idx="46">
                  <c:v>306</c:v>
                </c:pt>
                <c:pt idx="47">
                  <c:v>163</c:v>
                </c:pt>
                <c:pt idx="48">
                  <c:v>181</c:v>
                </c:pt>
                <c:pt idx="49">
                  <c:v>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7B-4336-8990-27C9DB594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4042367"/>
        <c:axId val="257982351"/>
      </c:lineChart>
      <c:catAx>
        <c:axId val="444042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100" dirty="0"/>
                  <a:t>Ping trial number</a:t>
                </a:r>
                <a:endParaRPr lang="zh-TW" altLang="en-US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7982351"/>
        <c:crosses val="autoZero"/>
        <c:auto val="1"/>
        <c:lblAlgn val="ctr"/>
        <c:lblOffset val="100"/>
        <c:tickMarkSkip val="1"/>
        <c:noMultiLvlLbl val="0"/>
      </c:catAx>
      <c:valAx>
        <c:axId val="257982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100" dirty="0"/>
                  <a:t>RTT</a:t>
                </a:r>
                <a:r>
                  <a:rPr lang="en-US" altLang="zh-TW" sz="1100" baseline="0" dirty="0"/>
                  <a:t> (ms)</a:t>
                </a:r>
                <a:endParaRPr lang="zh-TW" altLang="en-US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4042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463B0-CC35-4814-98DB-8A0022F4143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D6E9-B080-4E08-93E9-1177ADA58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1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D83760-4893-4195-AE9D-94917DC73AA8}" type="slidenum">
              <a:rPr lang="zh-CN" altLang="en-US" smtClean="0">
                <a:ea typeface="微软雅黑" panose="020B0503020204020204" pitchFamily="34" charset="-122"/>
              </a:rPr>
              <a:t>1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6E9-B080-4E08-93E9-1177ADA586C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32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5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、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480800" y="8475134"/>
            <a:ext cx="3657600" cy="486833"/>
          </a:xfrm>
        </p:spPr>
        <p:txBody>
          <a:bodyPr/>
          <a:lstStyle/>
          <a:p>
            <a:pPr>
              <a:defRPr/>
            </a:pPr>
            <a:fld id="{00F1EEFB-5715-4632-8255-C0E87CDBD832}" type="slidenum">
              <a:rPr lang="zh-CN" altLang="en-US" smtClean="0"/>
              <a:t>‹#›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2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117" y="971552"/>
            <a:ext cx="16253883" cy="80433"/>
          </a:xfrm>
          <a:prstGeom prst="rect">
            <a:avLst/>
          </a:prstGeom>
          <a:gradFill flip="none" rotWithShape="1">
            <a:gsLst>
              <a:gs pos="0">
                <a:srgbClr val="2D6BB5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rgbClr val="CCFF3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800">
              <a:solidFill>
                <a:prstClr val="white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67145" y="263010"/>
            <a:ext cx="11121232" cy="621625"/>
          </a:xfrm>
          <a:prstGeom prst="rect">
            <a:avLst/>
          </a:prstGeom>
        </p:spPr>
        <p:txBody>
          <a:bodyPr/>
          <a:lstStyle>
            <a:lvl1pPr algn="l">
              <a:defRPr sz="3200" b="1" spc="400">
                <a:solidFill>
                  <a:srgbClr val="DE5F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480800" y="8475134"/>
            <a:ext cx="3657600" cy="486833"/>
          </a:xfrm>
        </p:spPr>
        <p:txBody>
          <a:bodyPr/>
          <a:lstStyle/>
          <a:p>
            <a:pPr>
              <a:defRPr/>
            </a:pPr>
            <a:fld id="{00F1EEFB-5715-4632-8255-C0E87CDBD832}" type="slidenum">
              <a:rPr lang="zh-CN" altLang="en-US" smtClean="0"/>
              <a:pPr>
                <a:defRPr/>
              </a:pPr>
              <a:t>‹#›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0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2" y="0"/>
            <a:ext cx="16187119" cy="1093909"/>
          </a:xfrm>
          <a:prstGeom prst="rect">
            <a:avLst/>
          </a:prstGeom>
          <a:effectLst/>
        </p:spPr>
        <p:txBody>
          <a:bodyPr anchor="ctr"/>
          <a:lstStyle>
            <a:lvl1pPr>
              <a:defRPr sz="5333" b="1"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82" y="1344489"/>
            <a:ext cx="16118236" cy="739310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733" b="1">
                <a:latin typeface="+mj-ea"/>
                <a:ea typeface="+mj-ea"/>
              </a:defRPr>
            </a:lvl1pPr>
            <a:lvl2pPr marL="815980" indent="-431989">
              <a:defRPr sz="3200">
                <a:latin typeface="+mj-ea"/>
                <a:ea typeface="+mj-ea"/>
              </a:defRPr>
            </a:lvl2pPr>
            <a:lvl3pPr marL="1199970" indent="-239994">
              <a:defRPr sz="2667">
                <a:latin typeface="+mj-ea"/>
                <a:ea typeface="+mj-ea"/>
              </a:defRPr>
            </a:lvl3pPr>
            <a:lvl4pPr marL="1583960" indent="-239994">
              <a:defRPr sz="2400">
                <a:latin typeface="+mj-ea"/>
                <a:ea typeface="+mj-ea"/>
              </a:defRPr>
            </a:lvl4pPr>
            <a:lvl5pPr marL="1823954" indent="-191995">
              <a:defRPr sz="2400">
                <a:latin typeface="+mj-ea"/>
                <a:ea typeface="+mj-e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1849" y="8475144"/>
            <a:ext cx="5063067" cy="486833"/>
          </a:xfrm>
        </p:spPr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 bwMode="auto">
          <a:xfrm>
            <a:off x="3657600" y="1219200"/>
            <a:ext cx="1259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84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074" y="328497"/>
            <a:ext cx="14081111" cy="992313"/>
          </a:xfrm>
          <a:prstGeom prst="rect">
            <a:avLst/>
          </a:prstGeom>
        </p:spPr>
        <p:txBody>
          <a:bodyPr/>
          <a:lstStyle>
            <a:lvl1pPr>
              <a:defRPr sz="5333" b="1"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直線接點 5"/>
          <p:cNvCxnSpPr/>
          <p:nvPr userDrawn="1"/>
        </p:nvCxnSpPr>
        <p:spPr bwMode="auto">
          <a:xfrm>
            <a:off x="3657600" y="1219200"/>
            <a:ext cx="1259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5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2" y="0"/>
            <a:ext cx="16187119" cy="1093909"/>
          </a:xfrm>
          <a:prstGeom prst="rect">
            <a:avLst/>
          </a:prstGeom>
          <a:effectLst/>
        </p:spPr>
        <p:txBody>
          <a:bodyPr anchor="ctr"/>
          <a:lstStyle>
            <a:lvl1pPr>
              <a:defRPr sz="5333" b="1"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82" y="1344489"/>
            <a:ext cx="16118236" cy="739310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733" b="1">
                <a:latin typeface="+mj-ea"/>
                <a:ea typeface="+mj-ea"/>
              </a:defRPr>
            </a:lvl1pPr>
            <a:lvl2pPr marL="815980" indent="-431989">
              <a:defRPr sz="3200">
                <a:latin typeface="+mj-ea"/>
                <a:ea typeface="+mj-ea"/>
              </a:defRPr>
            </a:lvl2pPr>
            <a:lvl3pPr marL="1199970" indent="-239994">
              <a:defRPr sz="2667">
                <a:latin typeface="+mj-ea"/>
                <a:ea typeface="+mj-ea"/>
              </a:defRPr>
            </a:lvl3pPr>
            <a:lvl4pPr marL="1583960" indent="-239994">
              <a:defRPr sz="2400">
                <a:latin typeface="+mj-ea"/>
                <a:ea typeface="+mj-ea"/>
              </a:defRPr>
            </a:lvl4pPr>
            <a:lvl5pPr marL="1823954" indent="-191995">
              <a:defRPr sz="2400">
                <a:latin typeface="+mj-ea"/>
                <a:ea typeface="+mj-e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1849" y="8475144"/>
            <a:ext cx="5063067" cy="486833"/>
          </a:xfrm>
        </p:spPr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 bwMode="auto">
          <a:xfrm>
            <a:off x="3657600" y="1219200"/>
            <a:ext cx="1259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8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2" y="0"/>
            <a:ext cx="16187119" cy="1093909"/>
          </a:xfrm>
          <a:prstGeom prst="rect">
            <a:avLst/>
          </a:prstGeom>
          <a:effectLst/>
        </p:spPr>
        <p:txBody>
          <a:bodyPr anchor="ctr"/>
          <a:lstStyle>
            <a:lvl1pPr>
              <a:defRPr sz="5333" b="1"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82" y="1344489"/>
            <a:ext cx="16118236" cy="739310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733" b="1">
                <a:latin typeface="+mj-ea"/>
                <a:ea typeface="+mj-ea"/>
              </a:defRPr>
            </a:lvl1pPr>
            <a:lvl2pPr marL="815980" indent="-431989">
              <a:defRPr sz="3200">
                <a:latin typeface="+mj-ea"/>
                <a:ea typeface="+mj-ea"/>
              </a:defRPr>
            </a:lvl2pPr>
            <a:lvl3pPr marL="1199970" indent="-239994">
              <a:defRPr sz="2667">
                <a:latin typeface="+mj-ea"/>
                <a:ea typeface="+mj-ea"/>
              </a:defRPr>
            </a:lvl3pPr>
            <a:lvl4pPr marL="1583960" indent="-239994">
              <a:defRPr sz="2400">
                <a:latin typeface="+mj-ea"/>
                <a:ea typeface="+mj-ea"/>
              </a:defRPr>
            </a:lvl4pPr>
            <a:lvl5pPr marL="1823954" indent="-191995">
              <a:defRPr sz="2400">
                <a:latin typeface="+mj-ea"/>
                <a:ea typeface="+mj-e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1849" y="8475144"/>
            <a:ext cx="5063067" cy="486833"/>
          </a:xfrm>
        </p:spPr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 bwMode="auto">
          <a:xfrm>
            <a:off x="3657600" y="1219200"/>
            <a:ext cx="1259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2" y="0"/>
            <a:ext cx="16187119" cy="1093909"/>
          </a:xfrm>
          <a:prstGeom prst="rect">
            <a:avLst/>
          </a:prstGeom>
          <a:effectLst/>
        </p:spPr>
        <p:txBody>
          <a:bodyPr anchor="ctr"/>
          <a:lstStyle>
            <a:lvl1pPr>
              <a:defRPr sz="5333" b="1"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82" y="1344489"/>
            <a:ext cx="16118236" cy="739310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733" b="1">
                <a:latin typeface="+mj-ea"/>
                <a:ea typeface="+mj-ea"/>
              </a:defRPr>
            </a:lvl1pPr>
            <a:lvl2pPr marL="815980" indent="-431989">
              <a:defRPr sz="3200">
                <a:latin typeface="+mj-ea"/>
                <a:ea typeface="+mj-ea"/>
              </a:defRPr>
            </a:lvl2pPr>
            <a:lvl3pPr marL="1199970" indent="-239994">
              <a:defRPr sz="2667">
                <a:latin typeface="+mj-ea"/>
                <a:ea typeface="+mj-ea"/>
              </a:defRPr>
            </a:lvl3pPr>
            <a:lvl4pPr marL="1583960" indent="-239994">
              <a:defRPr sz="2400">
                <a:latin typeface="+mj-ea"/>
                <a:ea typeface="+mj-ea"/>
              </a:defRPr>
            </a:lvl4pPr>
            <a:lvl5pPr marL="1823954" indent="-191995">
              <a:defRPr sz="2400">
                <a:latin typeface="+mj-ea"/>
                <a:ea typeface="+mj-e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1849" y="8475144"/>
            <a:ext cx="5063067" cy="486833"/>
          </a:xfrm>
        </p:spPr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 bwMode="auto">
          <a:xfrm>
            <a:off x="3657600" y="1219200"/>
            <a:ext cx="1259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7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2" y="0"/>
            <a:ext cx="16187119" cy="1093909"/>
          </a:xfrm>
          <a:prstGeom prst="rect">
            <a:avLst/>
          </a:prstGeom>
          <a:effectLst/>
        </p:spPr>
        <p:txBody>
          <a:bodyPr anchor="ctr"/>
          <a:lstStyle>
            <a:lvl1pPr>
              <a:defRPr sz="5333" b="1"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82" y="1344489"/>
            <a:ext cx="16118236" cy="739310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733" b="1">
                <a:latin typeface="+mj-ea"/>
                <a:ea typeface="+mj-ea"/>
              </a:defRPr>
            </a:lvl1pPr>
            <a:lvl2pPr marL="815980" indent="-431989">
              <a:defRPr sz="3200">
                <a:latin typeface="+mj-ea"/>
                <a:ea typeface="+mj-ea"/>
              </a:defRPr>
            </a:lvl2pPr>
            <a:lvl3pPr marL="1199970" indent="-239994">
              <a:defRPr sz="2667">
                <a:latin typeface="+mj-ea"/>
                <a:ea typeface="+mj-ea"/>
              </a:defRPr>
            </a:lvl3pPr>
            <a:lvl4pPr marL="1583960" indent="-239994">
              <a:defRPr sz="2400">
                <a:latin typeface="+mj-ea"/>
                <a:ea typeface="+mj-ea"/>
              </a:defRPr>
            </a:lvl4pPr>
            <a:lvl5pPr marL="1823954" indent="-191995">
              <a:defRPr sz="2400">
                <a:latin typeface="+mj-ea"/>
                <a:ea typeface="+mj-e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1849" y="8475144"/>
            <a:ext cx="5063067" cy="486833"/>
          </a:xfrm>
        </p:spPr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 bwMode="auto">
          <a:xfrm>
            <a:off x="3657600" y="1219200"/>
            <a:ext cx="1259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91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2" y="0"/>
            <a:ext cx="16187119" cy="1093909"/>
          </a:xfrm>
          <a:prstGeom prst="rect">
            <a:avLst/>
          </a:prstGeom>
          <a:effectLst/>
        </p:spPr>
        <p:txBody>
          <a:bodyPr anchor="ctr"/>
          <a:lstStyle>
            <a:lvl1pPr>
              <a:defRPr sz="5333" b="1"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82" y="1344489"/>
            <a:ext cx="16118236" cy="739310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733" b="1">
                <a:latin typeface="+mj-ea"/>
                <a:ea typeface="+mj-ea"/>
              </a:defRPr>
            </a:lvl1pPr>
            <a:lvl2pPr marL="815980" indent="-431989">
              <a:defRPr sz="3200">
                <a:latin typeface="+mj-ea"/>
                <a:ea typeface="+mj-ea"/>
              </a:defRPr>
            </a:lvl2pPr>
            <a:lvl3pPr marL="1199970" indent="-239994">
              <a:defRPr sz="2667">
                <a:latin typeface="+mj-ea"/>
                <a:ea typeface="+mj-ea"/>
              </a:defRPr>
            </a:lvl3pPr>
            <a:lvl4pPr marL="1583960" indent="-239994">
              <a:defRPr sz="2400">
                <a:latin typeface="+mj-ea"/>
                <a:ea typeface="+mj-ea"/>
              </a:defRPr>
            </a:lvl4pPr>
            <a:lvl5pPr marL="1823954" indent="-191995">
              <a:defRPr sz="2400">
                <a:latin typeface="+mj-ea"/>
                <a:ea typeface="+mj-e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1849" y="8475144"/>
            <a:ext cx="5063067" cy="486833"/>
          </a:xfrm>
        </p:spPr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 bwMode="auto">
          <a:xfrm>
            <a:off x="3657600" y="1219200"/>
            <a:ext cx="1259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69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2" y="0"/>
            <a:ext cx="16187119" cy="1093909"/>
          </a:xfrm>
          <a:prstGeom prst="rect">
            <a:avLst/>
          </a:prstGeom>
          <a:effectLst/>
        </p:spPr>
        <p:txBody>
          <a:bodyPr anchor="ctr"/>
          <a:lstStyle>
            <a:lvl1pPr>
              <a:defRPr sz="5333" b="1"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82" y="1344489"/>
            <a:ext cx="16118236" cy="739310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733" b="1">
                <a:latin typeface="+mj-ea"/>
                <a:ea typeface="+mj-ea"/>
              </a:defRPr>
            </a:lvl1pPr>
            <a:lvl2pPr marL="815980" indent="-431989">
              <a:defRPr sz="3200">
                <a:latin typeface="+mj-ea"/>
                <a:ea typeface="+mj-ea"/>
              </a:defRPr>
            </a:lvl2pPr>
            <a:lvl3pPr marL="1199970" indent="-239994">
              <a:defRPr sz="2667">
                <a:latin typeface="+mj-ea"/>
                <a:ea typeface="+mj-ea"/>
              </a:defRPr>
            </a:lvl3pPr>
            <a:lvl4pPr marL="1583960" indent="-239994">
              <a:defRPr sz="2400">
                <a:latin typeface="+mj-ea"/>
                <a:ea typeface="+mj-ea"/>
              </a:defRPr>
            </a:lvl4pPr>
            <a:lvl5pPr marL="1823954" indent="-191995">
              <a:defRPr sz="2400">
                <a:latin typeface="+mj-ea"/>
                <a:ea typeface="+mj-e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1849" y="8475144"/>
            <a:ext cx="5063067" cy="486833"/>
          </a:xfrm>
        </p:spPr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 bwMode="auto">
          <a:xfrm>
            <a:off x="3657600" y="1219200"/>
            <a:ext cx="1259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6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1536700"/>
            <a:ext cx="139319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498782" y="1627215"/>
            <a:ext cx="13629640" cy="14363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022301" algn="l"/>
              </a:tabLst>
              <a:defRPr/>
            </a:pPr>
            <a:r>
              <a:rPr lang="zh-CN" altLang="en-US" sz="6600" b="1" dirty="0">
                <a:gradFill flip="none" rotWithShape="1">
                  <a:gsLst>
                    <a:gs pos="0">
                      <a:srgbClr val="700000"/>
                    </a:gs>
                    <a:gs pos="50000">
                      <a:srgbClr val="9E0000"/>
                    </a:gs>
                    <a:gs pos="100000">
                      <a:srgbClr val="B00000"/>
                    </a:gs>
                  </a:gsLst>
                  <a:lin ang="135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无线</a:t>
            </a:r>
            <a:r>
              <a:rPr lang="en-US" altLang="zh-CN" sz="6600" b="1" dirty="0">
                <a:gradFill flip="none" rotWithShape="1">
                  <a:gsLst>
                    <a:gs pos="0">
                      <a:srgbClr val="700000"/>
                    </a:gs>
                    <a:gs pos="50000">
                      <a:srgbClr val="9E0000"/>
                    </a:gs>
                    <a:gs pos="100000">
                      <a:srgbClr val="B00000"/>
                    </a:gs>
                  </a:gsLst>
                  <a:lin ang="135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6600" b="1" dirty="0">
                <a:gradFill flip="none" rotWithShape="1">
                  <a:gsLst>
                    <a:gs pos="0">
                      <a:srgbClr val="700000"/>
                    </a:gs>
                    <a:gs pos="50000">
                      <a:srgbClr val="9E0000"/>
                    </a:gs>
                    <a:gs pos="100000">
                      <a:srgbClr val="B00000"/>
                    </a:gs>
                  </a:gsLst>
                  <a:lin ang="135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有线双模融合组网通信模块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4301" y="4996598"/>
            <a:ext cx="16040100" cy="1439333"/>
            <a:chOff x="85725" y="3195638"/>
            <a:chExt cx="12030075" cy="1079500"/>
          </a:xfrm>
        </p:grpSpPr>
        <p:pic>
          <p:nvPicPr>
            <p:cNvPr id="4100" name="图片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5" y="3195638"/>
              <a:ext cx="196215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图片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075" y="3195638"/>
              <a:ext cx="1960563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1550" y="3195638"/>
              <a:ext cx="1963738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3195638"/>
              <a:ext cx="2173288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2400" y="3195638"/>
              <a:ext cx="1803400" cy="107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06" name="TextBox 2"/>
          <p:cNvSpPr txBox="1">
            <a:spLocks noChangeArrowheads="1"/>
          </p:cNvSpPr>
          <p:nvPr/>
        </p:nvSpPr>
        <p:spPr bwMode="auto">
          <a:xfrm>
            <a:off x="2879726" y="6798607"/>
            <a:ext cx="10496551" cy="170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667"/>
              </a:lnSpc>
            </a:pPr>
            <a:r>
              <a:rPr lang="zh-CN" altLang="en-US" sz="3733" b="1" dirty="0">
                <a:ea typeface="微软雅黑" panose="020B0503020204020204" pitchFamily="34" charset="-122"/>
              </a:rPr>
              <a:t>上海瀚讯信息技术股份有限公司</a:t>
            </a:r>
          </a:p>
          <a:p>
            <a:pPr eaLnBrk="1" hangingPunct="1">
              <a:lnSpc>
                <a:spcPts val="6667"/>
              </a:lnSpc>
            </a:pPr>
            <a:r>
              <a:rPr lang="en-US" altLang="zh-CN" sz="3733" b="1" dirty="0">
                <a:ea typeface="微软雅黑" panose="020B0503020204020204" pitchFamily="34" charset="-122"/>
              </a:rPr>
              <a:t>2020</a:t>
            </a:r>
            <a:r>
              <a:rPr lang="zh-CN" altLang="en-US" sz="3733" b="1" dirty="0">
                <a:ea typeface="微软雅黑" panose="020B0503020204020204" pitchFamily="34" charset="-122"/>
              </a:rPr>
              <a:t>年</a:t>
            </a:r>
            <a:r>
              <a:rPr lang="en-US" altLang="zh-CN" sz="3733" b="1" dirty="0">
                <a:ea typeface="微软雅黑" panose="020B0503020204020204" pitchFamily="34" charset="-122"/>
              </a:rPr>
              <a:t>7</a:t>
            </a:r>
            <a:r>
              <a:rPr lang="zh-CN" altLang="en-US" sz="3733" b="1" dirty="0">
                <a:ea typeface="微软雅黑" panose="020B0503020204020204" pitchFamily="34" charset="-122"/>
              </a:rPr>
              <a:t>月</a:t>
            </a:r>
            <a:endParaRPr lang="en-US" altLang="zh-CN" sz="3733" b="1" dirty="0"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480800" y="8475134"/>
            <a:ext cx="3657600" cy="486833"/>
          </a:xfrm>
        </p:spPr>
        <p:txBody>
          <a:bodyPr/>
          <a:lstStyle/>
          <a:p>
            <a:pPr>
              <a:defRPr/>
            </a:pPr>
            <a:fld id="{00F1EEFB-5715-4632-8255-C0E87CDBD832}" type="slidenum">
              <a:rPr lang="zh-CN" altLang="en-US" smtClean="0"/>
              <a:t>1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514" y="4996180"/>
            <a:ext cx="2422313" cy="14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7254" y="262467"/>
            <a:ext cx="7868745" cy="622300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上海瀚讯信息技术股份有限公司</a:t>
            </a:r>
          </a:p>
        </p:txBody>
      </p:sp>
      <p:pic>
        <p:nvPicPr>
          <p:cNvPr id="6" name="Picture 4" descr="brochure_inside1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580914" y="1433594"/>
            <a:ext cx="5038934" cy="728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43531" y="3179626"/>
            <a:ext cx="5550622" cy="206210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12800" b="1" spc="67" dirty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谢 谢！</a:t>
            </a: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480800" y="8475134"/>
            <a:ext cx="3657600" cy="486833"/>
          </a:xfrm>
        </p:spPr>
        <p:txBody>
          <a:bodyPr/>
          <a:lstStyle/>
          <a:p>
            <a:pPr>
              <a:defRPr/>
            </a:pPr>
            <a:fld id="{00F1EEFB-5715-4632-8255-C0E87CDBD832}" type="slidenum">
              <a:rPr lang="zh-CN" altLang="en-US" smtClean="0"/>
              <a:pPr>
                <a:defRPr/>
              </a:pPr>
              <a:t>10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7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C0F5F25-B28B-4670-8FA1-9289772B7605}"/>
              </a:ext>
            </a:extLst>
          </p:cNvPr>
          <p:cNvSpPr/>
          <p:nvPr/>
        </p:nvSpPr>
        <p:spPr>
          <a:xfrm>
            <a:off x="2966448" y="1337302"/>
            <a:ext cx="4159405" cy="843623"/>
          </a:xfrm>
          <a:prstGeom prst="roundRect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32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自组网</a:t>
            </a:r>
            <a:r>
              <a:rPr lang="zh-CN" altLang="en-US" sz="32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系统</a:t>
            </a:r>
            <a:r>
              <a:rPr lang="zh-TW" altLang="en-US" sz="32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单芯片</a:t>
            </a:r>
            <a:endParaRPr lang="en-US" altLang="zh-TW" sz="32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1E2A6AB-3142-4808-8785-48C505F1487B}"/>
              </a:ext>
            </a:extLst>
          </p:cNvPr>
          <p:cNvSpPr/>
          <p:nvPr/>
        </p:nvSpPr>
        <p:spPr>
          <a:xfrm>
            <a:off x="7247647" y="1351620"/>
            <a:ext cx="1760707" cy="831323"/>
          </a:xfrm>
          <a:prstGeom prst="roundRect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32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协议</a:t>
            </a:r>
            <a:endParaRPr lang="en-US" altLang="zh-TW" sz="32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37C2094-45C6-4CB9-8E55-1695C460803E}"/>
              </a:ext>
            </a:extLst>
          </p:cNvPr>
          <p:cNvSpPr/>
          <p:nvPr/>
        </p:nvSpPr>
        <p:spPr>
          <a:xfrm>
            <a:off x="9118213" y="1350772"/>
            <a:ext cx="7026424" cy="826203"/>
          </a:xfrm>
          <a:prstGeom prst="roundRect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32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竞争优势</a:t>
            </a:r>
            <a:endParaRPr lang="en-US" altLang="zh-TW" sz="32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2" name="標題 2">
            <a:extLst>
              <a:ext uri="{FF2B5EF4-FFF2-40B4-BE49-F238E27FC236}">
                <a16:creationId xmlns:a16="http://schemas.microsoft.com/office/drawing/2014/main" id="{DC88ADE0-35A5-4230-ABEA-8837B3D7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469" y="20335"/>
            <a:ext cx="15549489" cy="1183628"/>
          </a:xfrm>
        </p:spPr>
        <p:txBody>
          <a:bodyPr anchor="ctr"/>
          <a:lstStyle/>
          <a:p>
            <a:r>
              <a:rPr lang="zh-TW" altLang="en-US" sz="4800" dirty="0">
                <a:latin typeface="+mn-ea"/>
                <a:ea typeface="+mn-ea"/>
              </a:rPr>
              <a:t>产品方案</a:t>
            </a:r>
            <a:r>
              <a:rPr lang="en-US" altLang="zh-TW" sz="4800" dirty="0">
                <a:latin typeface="+mn-ea"/>
                <a:ea typeface="+mn-ea"/>
              </a:rPr>
              <a:t>: </a:t>
            </a:r>
            <a:r>
              <a:rPr lang="zh-TW" altLang="en-US" sz="4800" dirty="0">
                <a:latin typeface="+mn-ea"/>
                <a:ea typeface="+mn-ea"/>
              </a:rPr>
              <a:t>无线、有线融合双模</a:t>
            </a:r>
            <a:endParaRPr lang="zh-TW" altLang="en-US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421F972F-B20D-4D8F-A14D-737C9A1F186C}"/>
              </a:ext>
            </a:extLst>
          </p:cNvPr>
          <p:cNvSpPr/>
          <p:nvPr/>
        </p:nvSpPr>
        <p:spPr>
          <a:xfrm>
            <a:off x="9118213" y="6243527"/>
            <a:ext cx="7026424" cy="14258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667" b="1" dirty="0">
                <a:solidFill>
                  <a:prstClr val="black"/>
                </a:solidFill>
                <a:latin typeface="+mn-ea"/>
                <a:cs typeface="Aharoni" panose="02010803020104030203" pitchFamily="2" charset="-79"/>
              </a:rPr>
              <a:t>融合组网</a:t>
            </a:r>
            <a:endParaRPr lang="en-US" altLang="zh-TW" sz="2400" b="1" dirty="0">
              <a:solidFill>
                <a:prstClr val="black"/>
              </a:solidFill>
              <a:latin typeface="+mn-ea"/>
              <a:cs typeface="Aharoni" panose="02010803020104030203" pitchFamily="2" charset="-79"/>
            </a:endParaRPr>
          </a:p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400" b="1" dirty="0">
              <a:solidFill>
                <a:prstClr val="black"/>
              </a:solidFill>
              <a:latin typeface="+mn-ea"/>
              <a:cs typeface="Aharoni" panose="02010803020104030203" pitchFamily="2" charset="-79"/>
            </a:endParaRPr>
          </a:p>
          <a:p>
            <a:pPr defTabSz="1219170" fontAlgn="auto">
              <a:lnSpc>
                <a:spcPts val="2667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600" b="1" dirty="0">
                <a:solidFill>
                  <a:srgbClr val="0000CC"/>
                </a:solidFill>
                <a:latin typeface="+mn-ea"/>
              </a:rPr>
              <a:t>双模融合组网方案，融合组网、信道互补、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统一</a:t>
            </a:r>
            <a:r>
              <a:rPr lang="zh-TW" altLang="en-US" sz="1600" b="1" dirty="0">
                <a:solidFill>
                  <a:srgbClr val="0000CC"/>
                </a:solidFill>
                <a:latin typeface="+mn-ea"/>
              </a:rPr>
              <a:t>软件及</a:t>
            </a:r>
            <a:r>
              <a:rPr lang="en-US" altLang="zh-TW" sz="1600" b="1" dirty="0">
                <a:solidFill>
                  <a:srgbClr val="0000CC"/>
                </a:solidFill>
                <a:latin typeface="+mn-ea"/>
              </a:rPr>
              <a:t>IP</a:t>
            </a:r>
            <a:r>
              <a:rPr lang="zh-TW" altLang="en-US" sz="1600" b="1" dirty="0">
                <a:solidFill>
                  <a:srgbClr val="0000CC"/>
                </a:solidFill>
                <a:latin typeface="+mn-ea"/>
              </a:rPr>
              <a:t>地址</a:t>
            </a:r>
            <a:endParaRPr lang="zh-TW" altLang="en-US" sz="2400" b="1" dirty="0">
              <a:solidFill>
                <a:srgbClr val="0000CC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3372ACF-F2EC-4077-ADE5-EC90AE533B2B}"/>
              </a:ext>
            </a:extLst>
          </p:cNvPr>
          <p:cNvSpPr/>
          <p:nvPr/>
        </p:nvSpPr>
        <p:spPr>
          <a:xfrm>
            <a:off x="9118216" y="2439192"/>
            <a:ext cx="7026425" cy="1509137"/>
          </a:xfrm>
          <a:prstGeom prst="roundRect">
            <a:avLst/>
          </a:prstGeom>
          <a:solidFill>
            <a:srgbClr val="99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667" b="1" dirty="0">
                <a:solidFill>
                  <a:prstClr val="black"/>
                </a:solidFill>
                <a:latin typeface="+mn-ea"/>
                <a:cs typeface="Aharoni" panose="02010803020104030203" pitchFamily="2" charset="-79"/>
              </a:rPr>
              <a:t>千点组网</a:t>
            </a:r>
            <a:endParaRPr lang="en-US" altLang="zh-TW" sz="2400" b="1" dirty="0">
              <a:solidFill>
                <a:prstClr val="black"/>
              </a:solidFill>
              <a:latin typeface="+mn-ea"/>
              <a:cs typeface="Aharoni" panose="02010803020104030203" pitchFamily="2" charset="-79"/>
            </a:endParaRPr>
          </a:p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00" b="1" dirty="0">
              <a:solidFill>
                <a:prstClr val="black"/>
              </a:solidFill>
              <a:latin typeface="+mn-ea"/>
              <a:cs typeface="Aharoni" panose="02010803020104030203" pitchFamily="2" charset="-79"/>
            </a:endParaRPr>
          </a:p>
          <a:p>
            <a:pPr defTabSz="1219170" fontAlgn="auto">
              <a:lnSpc>
                <a:spcPts val="2667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10</a:t>
            </a:r>
            <a:r>
              <a:rPr lang="zh-TW" altLang="en-US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公里长距离 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、千点</a:t>
            </a:r>
            <a:r>
              <a:rPr lang="zh-TW" altLang="en-US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大规模自动跳频、</a:t>
            </a:r>
            <a:r>
              <a:rPr lang="en-US" altLang="zh-TW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15</a:t>
            </a:r>
            <a:r>
              <a:rPr lang="zh-TW" altLang="en-US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年电池寿命、企业级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安全</a:t>
            </a:r>
          </a:p>
          <a:p>
            <a:pPr defTabSz="1219170" fontAlgn="auto">
              <a:lnSpc>
                <a:spcPts val="2667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FSK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速率达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300Kbps (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量产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)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、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OFDM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速率可达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2.4Mbps (</a:t>
            </a:r>
            <a:r>
              <a:rPr lang="zh-TW" altLang="en-US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最快</a:t>
            </a:r>
            <a:r>
              <a:rPr lang="en-US" altLang="zh-TW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)</a:t>
            </a:r>
            <a:endParaRPr lang="zh-TW" altLang="en-US" sz="1600" b="1" dirty="0">
              <a:solidFill>
                <a:srgbClr val="0000CC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17548842-F396-46BB-B5C1-C804EF5CB012}"/>
              </a:ext>
            </a:extLst>
          </p:cNvPr>
          <p:cNvSpPr/>
          <p:nvPr/>
        </p:nvSpPr>
        <p:spPr>
          <a:xfrm>
            <a:off x="9118216" y="4317031"/>
            <a:ext cx="7026425" cy="1492187"/>
          </a:xfrm>
          <a:prstGeom prst="round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667" b="1" dirty="0">
                <a:solidFill>
                  <a:prstClr val="black"/>
                </a:solidFill>
                <a:latin typeface="+mn-ea"/>
                <a:cs typeface="Aharoni" panose="02010803020104030203" pitchFamily="2" charset="-79"/>
              </a:rPr>
              <a:t>最强驱动、最佳抗噪</a:t>
            </a:r>
            <a:endParaRPr lang="en-US" altLang="zh-TW" sz="2667" b="1" dirty="0">
              <a:solidFill>
                <a:prstClr val="black"/>
              </a:solidFill>
              <a:latin typeface="+mn-ea"/>
              <a:cs typeface="Aharoni" panose="02010803020104030203" pitchFamily="2" charset="-79"/>
            </a:endParaRPr>
          </a:p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400" b="1" dirty="0">
              <a:solidFill>
                <a:prstClr val="black"/>
              </a:solidFill>
              <a:latin typeface="+mn-ea"/>
              <a:cs typeface="Aharoni" panose="02010803020104030203" pitchFamily="2" charset="-79"/>
            </a:endParaRPr>
          </a:p>
          <a:p>
            <a:pPr defTabSz="1219170" fontAlgn="auto">
              <a:lnSpc>
                <a:spcPts val="2667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内建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4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安培 线性放大器</a:t>
            </a:r>
          </a:p>
          <a:p>
            <a:pPr defTabSz="1219170" fontAlgn="auto">
              <a:lnSpc>
                <a:spcPts val="2667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支持先进技术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: IPv6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、台区识别</a:t>
            </a:r>
            <a:endParaRPr lang="en-US" altLang="zh-TW" sz="2400" b="1" dirty="0">
              <a:solidFill>
                <a:srgbClr val="0000CC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F71A7852-A1D0-406B-BA6F-177E085C3977}"/>
              </a:ext>
            </a:extLst>
          </p:cNvPr>
          <p:cNvSpPr/>
          <p:nvPr/>
        </p:nvSpPr>
        <p:spPr>
          <a:xfrm>
            <a:off x="3002937" y="4332329"/>
            <a:ext cx="4146697" cy="1489492"/>
          </a:xfrm>
          <a:prstGeom prst="round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667" b="1" dirty="0">
                <a:solidFill>
                  <a:prstClr val="black"/>
                </a:solidFill>
                <a:latin typeface="+mn-ea"/>
                <a:cs typeface="Aharoni" panose="02010803020104030203" pitchFamily="2" charset="-79"/>
              </a:rPr>
              <a:t>有线电力</a:t>
            </a:r>
            <a:r>
              <a:rPr lang="zh-CN" altLang="en-US" sz="2667" b="1" dirty="0">
                <a:solidFill>
                  <a:prstClr val="black"/>
                </a:solidFill>
                <a:latin typeface="+mn-ea"/>
                <a:cs typeface="Aharoni" panose="02010803020104030203" pitchFamily="2" charset="-79"/>
              </a:rPr>
              <a:t>通信</a:t>
            </a:r>
            <a:r>
              <a:rPr lang="en-US" altLang="zh-TW" sz="2667" b="1" dirty="0">
                <a:solidFill>
                  <a:prstClr val="black"/>
                </a:solidFill>
                <a:latin typeface="+mn-ea"/>
                <a:cs typeface="Aharoni" panose="02010803020104030203" pitchFamily="2" charset="-79"/>
              </a:rPr>
              <a:t> </a:t>
            </a:r>
          </a:p>
          <a:p>
            <a:pPr algn="l" defTabSz="1219170"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altLang="zh-TW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  VC6310: G3-PLC, 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IEEE 1901.2</a:t>
            </a:r>
          </a:p>
          <a:p>
            <a:pPr algn="l" defTabSz="1219170"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altLang="zh-TW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  VC6320: HPLC, 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IEEE 1901.1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676508FB-CF50-45F8-99ED-C08767D5D131}"/>
              </a:ext>
            </a:extLst>
          </p:cNvPr>
          <p:cNvSpPr/>
          <p:nvPr/>
        </p:nvSpPr>
        <p:spPr>
          <a:xfrm>
            <a:off x="3002841" y="6239962"/>
            <a:ext cx="4153027" cy="143406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7" b="1" dirty="0">
                <a:solidFill>
                  <a:prstClr val="black"/>
                </a:solidFill>
                <a:latin typeface="+mn-ea"/>
                <a:cs typeface="Aharoni" panose="02010803020104030203" pitchFamily="2" charset="-79"/>
              </a:rPr>
              <a:t>无线</a:t>
            </a:r>
            <a:r>
              <a:rPr lang="en-US" altLang="zh-CN" sz="2667" b="1" dirty="0">
                <a:solidFill>
                  <a:prstClr val="black"/>
                </a:solidFill>
                <a:latin typeface="+mn-ea"/>
                <a:cs typeface="Aharoni" panose="02010803020104030203" pitchFamily="2" charset="-79"/>
              </a:rPr>
              <a:t>+</a:t>
            </a:r>
            <a:r>
              <a:rPr lang="zh-CN" altLang="en-US" sz="2667" b="1" dirty="0">
                <a:solidFill>
                  <a:prstClr val="black"/>
                </a:solidFill>
                <a:latin typeface="+mn-ea"/>
                <a:cs typeface="Aharoni" panose="02010803020104030203" pitchFamily="2" charset="-79"/>
              </a:rPr>
              <a:t>有线双模通信</a:t>
            </a:r>
            <a:r>
              <a:rPr lang="en-US" altLang="zh-CN" sz="2667" b="1" dirty="0">
                <a:solidFill>
                  <a:prstClr val="black"/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en-US" altLang="zh-TW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 VC8310: IEEE 802.15.4g + IEEE 1901.2</a:t>
            </a:r>
          </a:p>
          <a:p>
            <a:pPr algn="l" defTabSz="1219170"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altLang="zh-TW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VC8320: IEEE 802.15.4g + IEEE 1901.1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18F1AC5A-6461-43F9-9DB0-5F0FACCBFCD6}"/>
              </a:ext>
            </a:extLst>
          </p:cNvPr>
          <p:cNvSpPr/>
          <p:nvPr/>
        </p:nvSpPr>
        <p:spPr>
          <a:xfrm>
            <a:off x="2998661" y="2423756"/>
            <a:ext cx="4146697" cy="1524571"/>
          </a:xfrm>
          <a:prstGeom prst="roundRect">
            <a:avLst/>
          </a:prstGeom>
          <a:solidFill>
            <a:srgbClr val="99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667" b="1" dirty="0">
                <a:solidFill>
                  <a:prstClr val="black"/>
                </a:solidFill>
                <a:latin typeface="+mn-ea"/>
                <a:cs typeface="Aharoni" panose="02010803020104030203" pitchFamily="2" charset="-79"/>
              </a:rPr>
              <a:t>无线</a:t>
            </a:r>
            <a:r>
              <a:rPr lang="zh-CN" altLang="en-US" sz="2667" b="1" dirty="0">
                <a:solidFill>
                  <a:prstClr val="black"/>
                </a:solidFill>
                <a:latin typeface="+mn-ea"/>
                <a:cs typeface="Aharoni" panose="02010803020104030203" pitchFamily="2" charset="-79"/>
              </a:rPr>
              <a:t>通信</a:t>
            </a:r>
            <a:r>
              <a:rPr lang="zh-TW" altLang="en-US" sz="2667" b="1" dirty="0">
                <a:solidFill>
                  <a:prstClr val="black"/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en-US" altLang="zh-TW" sz="2667" b="1" dirty="0">
                <a:solidFill>
                  <a:prstClr val="black"/>
                </a:solidFill>
                <a:latin typeface="+mn-ea"/>
                <a:cs typeface="Aharoni" panose="02010803020104030203" pitchFamily="2" charset="-79"/>
              </a:rPr>
              <a:t> </a:t>
            </a:r>
          </a:p>
          <a:p>
            <a:pPr algn="l" defTabSz="1219170"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altLang="zh-TW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  VC7300:</a:t>
            </a:r>
            <a:r>
              <a:rPr lang="zh-TW" altLang="en-US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en-US" altLang="zh-TW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IEEE 802.15.4g</a:t>
            </a:r>
          </a:p>
          <a:p>
            <a:pPr>
              <a:spcBef>
                <a:spcPts val="800"/>
              </a:spcBef>
              <a:defRPr/>
            </a:pPr>
            <a:r>
              <a:rPr lang="zh-TW" altLang="en-US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  </a:t>
            </a:r>
            <a:r>
              <a:rPr lang="en-US" altLang="zh-TW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VC7351:</a:t>
            </a:r>
            <a:r>
              <a:rPr lang="zh-TW" altLang="en-US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en-US" altLang="zh-TW" sz="1600" b="1" dirty="0">
                <a:solidFill>
                  <a:srgbClr val="0000CC"/>
                </a:solidFill>
                <a:latin typeface="+mn-ea"/>
                <a:cs typeface="Aharoni" panose="02010803020104030203" pitchFamily="2" charset="-79"/>
              </a:rPr>
              <a:t>IEEE 802.15.4x OFDM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FF0489E6-DD0F-47A6-8419-A8C655B6DAA6}"/>
              </a:ext>
            </a:extLst>
          </p:cNvPr>
          <p:cNvSpPr/>
          <p:nvPr/>
        </p:nvSpPr>
        <p:spPr>
          <a:xfrm>
            <a:off x="7244147" y="4332330"/>
            <a:ext cx="1788907" cy="1489492"/>
          </a:xfrm>
          <a:prstGeom prst="round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333"/>
              </a:lnSpc>
              <a:defRPr/>
            </a:pPr>
            <a:r>
              <a:rPr lang="en-US" altLang="zh-CN" sz="1867" b="1" dirty="0">
                <a:solidFill>
                  <a:prstClr val="black"/>
                </a:solidFill>
                <a:latin typeface="+mn-ea"/>
                <a:cs typeface="Aharoni" panose="02010803020104030203" pitchFamily="2" charset="-79"/>
              </a:rPr>
              <a:t>HPLC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67" b="1" dirty="0">
                <a:solidFill>
                  <a:prstClr val="black"/>
                </a:solidFill>
                <a:latin typeface="+mn-ea"/>
                <a:cs typeface="Aharoni" panose="02010803020104030203" pitchFamily="2" charset="-79"/>
              </a:rPr>
              <a:t>G3-PLC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4F64514A-E8E2-49F6-9148-C81490B151B6}"/>
              </a:ext>
            </a:extLst>
          </p:cNvPr>
          <p:cNvSpPr/>
          <p:nvPr/>
        </p:nvSpPr>
        <p:spPr>
          <a:xfrm>
            <a:off x="7244147" y="6239962"/>
            <a:ext cx="1788907" cy="143406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67" b="1" dirty="0">
                <a:solidFill>
                  <a:prstClr val="black"/>
                </a:solidFill>
                <a:latin typeface="+mn-ea"/>
                <a:cs typeface="Aharoni" panose="02010803020104030203" pitchFamily="2" charset="-79"/>
              </a:rPr>
              <a:t>自有双模</a:t>
            </a:r>
            <a:endParaRPr lang="en-US" altLang="zh-TW" sz="1867" b="1" dirty="0">
              <a:solidFill>
                <a:prstClr val="black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60EE721E-FED0-4112-9B16-BC42D062C05E}"/>
              </a:ext>
            </a:extLst>
          </p:cNvPr>
          <p:cNvSpPr/>
          <p:nvPr/>
        </p:nvSpPr>
        <p:spPr>
          <a:xfrm>
            <a:off x="7241127" y="2417823"/>
            <a:ext cx="1791560" cy="1520912"/>
          </a:xfrm>
          <a:prstGeom prst="roundRect">
            <a:avLst/>
          </a:prstGeom>
          <a:solidFill>
            <a:srgbClr val="99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67" b="1" dirty="0">
                <a:solidFill>
                  <a:prstClr val="black"/>
                </a:solidFill>
                <a:latin typeface="+mn-ea"/>
                <a:cs typeface="Aharoni" panose="02010803020104030203" pitchFamily="2" charset="-79"/>
              </a:rPr>
              <a:t>自有</a:t>
            </a:r>
            <a:endParaRPr lang="en-US" altLang="zh-TW" sz="1867" b="1" dirty="0">
              <a:solidFill>
                <a:prstClr val="black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7E566BA-1EA7-434C-BE55-7B4DAC5D6B6C}"/>
              </a:ext>
            </a:extLst>
          </p:cNvPr>
          <p:cNvSpPr/>
          <p:nvPr/>
        </p:nvSpPr>
        <p:spPr>
          <a:xfrm>
            <a:off x="165572" y="7924031"/>
            <a:ext cx="16047905" cy="866261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支持 </a:t>
            </a:r>
            <a:r>
              <a:rPr lang="en-US" altLang="zh-CN" sz="32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IPv6</a:t>
            </a:r>
            <a:r>
              <a:rPr lang="zh-CN" altLang="en-US" sz="32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，从用户的痛点定义解决方案</a:t>
            </a:r>
            <a:endParaRPr lang="en-US" altLang="zh-TW" sz="2667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1BA503C-CD1C-4146-BAB8-4B82C1661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9006" y="2455565"/>
            <a:ext cx="2019913" cy="137690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C8546E5-A697-497A-82B7-C19834888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9547" y="5673370"/>
            <a:ext cx="1688291" cy="2621004"/>
          </a:xfrm>
          <a:prstGeom prst="rect">
            <a:avLst/>
          </a:prstGeom>
        </p:spPr>
      </p:pic>
      <p:pic>
        <p:nvPicPr>
          <p:cNvPr id="6" name="圖片 5" descr="一張含有 電子用品, 電路 的圖片&#10;&#10;自動產生的描述">
            <a:extLst>
              <a:ext uri="{FF2B5EF4-FFF2-40B4-BE49-F238E27FC236}">
                <a16:creationId xmlns:a16="http://schemas.microsoft.com/office/drawing/2014/main" id="{C8C11056-4B45-489A-B83D-ABEB0914BE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167" y="4218778"/>
            <a:ext cx="2614911" cy="1694063"/>
          </a:xfrm>
          <a:prstGeom prst="rect">
            <a:avLst/>
          </a:prstGeom>
        </p:spPr>
      </p:pic>
      <p:sp>
        <p:nvSpPr>
          <p:cNvPr id="20" name="橢圓 19">
            <a:extLst>
              <a:ext uri="{FF2B5EF4-FFF2-40B4-BE49-F238E27FC236}">
                <a16:creationId xmlns:a16="http://schemas.microsoft.com/office/drawing/2014/main" id="{01AF3B91-E717-4916-93FC-BF440A9190CE}"/>
              </a:ext>
            </a:extLst>
          </p:cNvPr>
          <p:cNvSpPr/>
          <p:nvPr/>
        </p:nvSpPr>
        <p:spPr>
          <a:xfrm>
            <a:off x="760860" y="2694053"/>
            <a:ext cx="658229" cy="67280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defRPr/>
            </a:pPr>
            <a:endParaRPr lang="zh-TW" altLang="en-US" sz="5867">
              <a:solidFill>
                <a:prstClr val="white"/>
              </a:solidFill>
              <a:latin typeface="+mn-ea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8A3EFA0-BD00-4EC2-8166-19EEBFDCF85A}"/>
              </a:ext>
            </a:extLst>
          </p:cNvPr>
          <p:cNvSpPr/>
          <p:nvPr/>
        </p:nvSpPr>
        <p:spPr>
          <a:xfrm>
            <a:off x="601255" y="4709611"/>
            <a:ext cx="640452" cy="61164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defRPr/>
            </a:pPr>
            <a:endParaRPr lang="zh-TW" altLang="en-US" sz="5867">
              <a:solidFill>
                <a:prstClr val="white"/>
              </a:solidFill>
              <a:latin typeface="+mn-ea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BCF9F68-C2B4-4D35-B80E-F461D87D4D76}"/>
              </a:ext>
            </a:extLst>
          </p:cNvPr>
          <p:cNvSpPr/>
          <p:nvPr/>
        </p:nvSpPr>
        <p:spPr>
          <a:xfrm>
            <a:off x="321508" y="6548007"/>
            <a:ext cx="673120" cy="64927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defRPr/>
            </a:pPr>
            <a:endParaRPr lang="zh-TW" altLang="en-US" sz="5867">
              <a:solidFill>
                <a:prstClr val="white"/>
              </a:solidFill>
              <a:latin typeface="+mn-ea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6950E94-3FF9-4789-B64A-C4A98A012FE5}"/>
              </a:ext>
            </a:extLst>
          </p:cNvPr>
          <p:cNvSpPr/>
          <p:nvPr/>
        </p:nvSpPr>
        <p:spPr>
          <a:xfrm>
            <a:off x="42524" y="6105998"/>
            <a:ext cx="16170952" cy="16863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103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標題 1">
            <a:extLst>
              <a:ext uri="{FF2B5EF4-FFF2-40B4-BE49-F238E27FC236}">
                <a16:creationId xmlns:a16="http://schemas.microsoft.com/office/drawing/2014/main" id="{008419A5-15E5-4BB3-8CE7-800BB33D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98703"/>
            <a:ext cx="16183527" cy="1154988"/>
          </a:xfrm>
        </p:spPr>
        <p:txBody>
          <a:bodyPr anchor="ctr"/>
          <a:lstStyle/>
          <a:p>
            <a:r>
              <a:rPr lang="zh-TW" altLang="en-US" dirty="0">
                <a:effectLst/>
                <a:latin typeface="+mn-ea"/>
                <a:ea typeface="+mn-ea"/>
              </a:rPr>
              <a:t>无线</a:t>
            </a:r>
            <a:r>
              <a:rPr lang="en-US" altLang="zh-TW" dirty="0">
                <a:effectLst/>
                <a:latin typeface="+mn-ea"/>
                <a:ea typeface="+mn-ea"/>
              </a:rPr>
              <a:t>+</a:t>
            </a:r>
            <a:r>
              <a:rPr lang="zh-TW" altLang="en-US" dirty="0">
                <a:effectLst/>
                <a:latin typeface="+mn-ea"/>
                <a:ea typeface="+mn-ea"/>
              </a:rPr>
              <a:t>有线无缝连接对物</a:t>
            </a:r>
            <a:r>
              <a:rPr lang="zh-CN" altLang="en-US" dirty="0">
                <a:effectLst/>
                <a:latin typeface="+mn-ea"/>
                <a:ea typeface="+mn-ea"/>
              </a:rPr>
              <a:t>联网</a:t>
            </a:r>
            <a:r>
              <a:rPr lang="zh-CN" altLang="en-US" dirty="0">
                <a:latin typeface="+mn-ea"/>
                <a:ea typeface="+mn-ea"/>
              </a:rPr>
              <a:t>通信</a:t>
            </a:r>
            <a:r>
              <a:rPr lang="zh-TW" altLang="en-US" dirty="0">
                <a:effectLst/>
                <a:latin typeface="+mn-ea"/>
                <a:ea typeface="+mn-ea"/>
              </a:rPr>
              <a:t>极为重要</a:t>
            </a:r>
            <a:endParaRPr lang="zh-TW" altLang="en-US" sz="3733" dirty="0">
              <a:latin typeface="+mn-ea"/>
              <a:ea typeface="+mn-ea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667C88E-73B1-4EEB-88CF-6221BD28B52C}"/>
              </a:ext>
            </a:extLst>
          </p:cNvPr>
          <p:cNvGrpSpPr/>
          <p:nvPr/>
        </p:nvGrpSpPr>
        <p:grpSpPr>
          <a:xfrm>
            <a:off x="12050385" y="1694353"/>
            <a:ext cx="3722169" cy="3480988"/>
            <a:chOff x="5676125" y="1449126"/>
            <a:chExt cx="2791627" cy="2766356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C45FC2F-F2E3-42C1-B8B1-1901A1B916DD}"/>
                </a:ext>
              </a:extLst>
            </p:cNvPr>
            <p:cNvSpPr/>
            <p:nvPr/>
          </p:nvSpPr>
          <p:spPr>
            <a:xfrm>
              <a:off x="5676125" y="1449126"/>
              <a:ext cx="2791627" cy="2766356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40">
                <a:defRPr/>
              </a:pPr>
              <a:endParaRPr lang="zh-TW" altLang="en-US" sz="480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7359D11-DA4F-4C23-B73D-1750394B588B}"/>
                </a:ext>
              </a:extLst>
            </p:cNvPr>
            <p:cNvSpPr/>
            <p:nvPr/>
          </p:nvSpPr>
          <p:spPr bwMode="auto">
            <a:xfrm>
              <a:off x="5746975" y="3739601"/>
              <a:ext cx="492264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ED03719D-78BC-4637-B108-04EADE4389A3}"/>
                </a:ext>
              </a:extLst>
            </p:cNvPr>
            <p:cNvSpPr txBox="1"/>
            <p:nvPr/>
          </p:nvSpPr>
          <p:spPr>
            <a:xfrm>
              <a:off x="5745429" y="3772240"/>
              <a:ext cx="542084" cy="269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40">
                <a:defRPr/>
              </a:pPr>
              <a:r>
                <a:rPr lang="en-US" altLang="zh-TW" sz="1600" b="1" dirty="0">
                  <a:solidFill>
                    <a:srgbClr val="2F5897"/>
                  </a:solidFill>
                  <a:latin typeface="微软雅黑"/>
                  <a:ea typeface="微软雅黑"/>
                  <a:cs typeface="Tahoma" panose="020B0604030504040204" pitchFamily="34" charset="0"/>
                </a:rPr>
                <a:t>DCU</a:t>
              </a:r>
              <a:endParaRPr lang="zh-TW" altLang="en-US" sz="1600" b="1" dirty="0">
                <a:solidFill>
                  <a:srgbClr val="2F5897"/>
                </a:solidFill>
                <a:latin typeface="微软雅黑"/>
                <a:ea typeface="微软雅黑"/>
                <a:cs typeface="Tahoma" panose="020B0604030504040204" pitchFamily="34" charset="0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3DE3E771-7E23-450A-A17C-772F693BFA48}"/>
                </a:ext>
              </a:extLst>
            </p:cNvPr>
            <p:cNvSpPr/>
            <p:nvPr/>
          </p:nvSpPr>
          <p:spPr bwMode="auto">
            <a:xfrm>
              <a:off x="6701601" y="2110704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AFE0A954-5516-420E-B975-7E016116D599}"/>
                </a:ext>
              </a:extLst>
            </p:cNvPr>
            <p:cNvSpPr/>
            <p:nvPr/>
          </p:nvSpPr>
          <p:spPr bwMode="auto">
            <a:xfrm>
              <a:off x="6701601" y="2419956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CEB190A-5EC7-41B7-801A-CA09963D9118}"/>
                </a:ext>
              </a:extLst>
            </p:cNvPr>
            <p:cNvSpPr/>
            <p:nvPr/>
          </p:nvSpPr>
          <p:spPr bwMode="auto">
            <a:xfrm>
              <a:off x="6701601" y="2724166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0413A4CD-8EE2-4929-A261-3C888EC51388}"/>
                </a:ext>
              </a:extLst>
            </p:cNvPr>
            <p:cNvSpPr/>
            <p:nvPr/>
          </p:nvSpPr>
          <p:spPr bwMode="auto">
            <a:xfrm>
              <a:off x="6701601" y="3026697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F913157C-0B0B-4C8B-B940-DAFF2A16C51F}"/>
                </a:ext>
              </a:extLst>
            </p:cNvPr>
            <p:cNvSpPr/>
            <p:nvPr/>
          </p:nvSpPr>
          <p:spPr bwMode="auto">
            <a:xfrm>
              <a:off x="6701601" y="3332589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430C441A-D19E-4DFC-BD43-AE71259DEF25}"/>
                </a:ext>
              </a:extLst>
            </p:cNvPr>
            <p:cNvSpPr/>
            <p:nvPr/>
          </p:nvSpPr>
          <p:spPr bwMode="auto">
            <a:xfrm>
              <a:off x="6701601" y="3739601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52" name="文字方塊 126">
              <a:extLst>
                <a:ext uri="{FF2B5EF4-FFF2-40B4-BE49-F238E27FC236}">
                  <a16:creationId xmlns:a16="http://schemas.microsoft.com/office/drawing/2014/main" id="{87C2FF95-6511-4CB6-8910-992B4525A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4069" y="1843999"/>
              <a:ext cx="170487" cy="248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8000" tIns="48000" rIns="48000" bIns="48000" anchorCtr="1">
              <a:spAutoFit/>
            </a:bodyPr>
            <a:lstStyle/>
            <a:p>
              <a:pPr defTabSz="1219140">
                <a:defRPr/>
              </a:pPr>
              <a:r>
                <a:rPr lang="en-US" altLang="zh-TW" sz="1400" b="1" dirty="0">
                  <a:solidFill>
                    <a:prstClr val="black"/>
                  </a:solidFill>
                  <a:latin typeface="微软雅黑"/>
                  <a:ea typeface="微软雅黑"/>
                  <a:cs typeface="Arial" charset="0"/>
                </a:rPr>
                <a:t>A</a:t>
              </a:r>
              <a:endParaRPr lang="zh-TW" altLang="en-US" sz="1400" b="1" dirty="0">
                <a:solidFill>
                  <a:prstClr val="black"/>
                </a:solidFill>
                <a:latin typeface="微软雅黑"/>
                <a:ea typeface="微软雅黑"/>
                <a:cs typeface="Arial" charset="0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272B3D54-CAD4-4AE2-97E0-A18206D8CE17}"/>
                </a:ext>
              </a:extLst>
            </p:cNvPr>
            <p:cNvSpPr/>
            <p:nvPr/>
          </p:nvSpPr>
          <p:spPr bwMode="auto">
            <a:xfrm>
              <a:off x="7861707" y="2098953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65EE8763-A4FA-4AFF-B1D1-DB12E53D859D}"/>
                </a:ext>
              </a:extLst>
            </p:cNvPr>
            <p:cNvSpPr/>
            <p:nvPr/>
          </p:nvSpPr>
          <p:spPr bwMode="auto">
            <a:xfrm>
              <a:off x="7861707" y="2408208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F132CA11-FD01-4705-9DB3-8D9E2560EA0F}"/>
                </a:ext>
              </a:extLst>
            </p:cNvPr>
            <p:cNvSpPr/>
            <p:nvPr/>
          </p:nvSpPr>
          <p:spPr bwMode="auto">
            <a:xfrm>
              <a:off x="7861707" y="2712420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0749FDB9-AC59-47D2-AEAC-EB3A28BAE7E2}"/>
                </a:ext>
              </a:extLst>
            </p:cNvPr>
            <p:cNvSpPr/>
            <p:nvPr/>
          </p:nvSpPr>
          <p:spPr bwMode="auto">
            <a:xfrm>
              <a:off x="7861707" y="3014949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151E7AB4-C42A-498F-91F7-F4E6D5B6AC99}"/>
                </a:ext>
              </a:extLst>
            </p:cNvPr>
            <p:cNvSpPr/>
            <p:nvPr/>
          </p:nvSpPr>
          <p:spPr bwMode="auto">
            <a:xfrm>
              <a:off x="7861707" y="3320841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B5B6531C-9E01-4A71-857D-D24B8DB3F89F}"/>
                </a:ext>
              </a:extLst>
            </p:cNvPr>
            <p:cNvSpPr/>
            <p:nvPr/>
          </p:nvSpPr>
          <p:spPr bwMode="auto">
            <a:xfrm>
              <a:off x="7861707" y="3727851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60" name="文字方塊 126">
              <a:extLst>
                <a:ext uri="{FF2B5EF4-FFF2-40B4-BE49-F238E27FC236}">
                  <a16:creationId xmlns:a16="http://schemas.microsoft.com/office/drawing/2014/main" id="{BC0A47A1-49CA-41BB-B6E5-4D02BC9AF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397" y="1832251"/>
              <a:ext cx="731115" cy="248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8000" tIns="48000" rIns="48000" bIns="48000" anchorCtr="1">
              <a:spAutoFit/>
            </a:bodyPr>
            <a:lstStyle/>
            <a:p>
              <a:pPr defTabSz="1219140">
                <a:defRPr/>
              </a:pPr>
              <a:r>
                <a:rPr lang="en-US" altLang="zh-TW" sz="1400" b="1" dirty="0">
                  <a:solidFill>
                    <a:prstClr val="black"/>
                  </a:solidFill>
                  <a:latin typeface="微软雅黑"/>
                  <a:ea typeface="微软雅黑"/>
                  <a:cs typeface="Arial" charset="0"/>
                </a:rPr>
                <a:t>B</a:t>
              </a:r>
              <a:endParaRPr lang="zh-TW" altLang="en-US" sz="1400" b="1" dirty="0">
                <a:solidFill>
                  <a:prstClr val="black"/>
                </a:solidFill>
                <a:latin typeface="微软雅黑"/>
                <a:ea typeface="微软雅黑"/>
                <a:cs typeface="Arial" charset="0"/>
              </a:endParaRPr>
            </a:p>
          </p:txBody>
        </p:sp>
        <p:cxnSp>
          <p:nvCxnSpPr>
            <p:cNvPr id="161" name="直線單箭頭接點 160">
              <a:extLst>
                <a:ext uri="{FF2B5EF4-FFF2-40B4-BE49-F238E27FC236}">
                  <a16:creationId xmlns:a16="http://schemas.microsoft.com/office/drawing/2014/main" id="{7DF2D0E1-62FE-4DBC-9CA6-B3692E386022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>
              <a:off x="6239239" y="3908543"/>
              <a:ext cx="1784201" cy="592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AE30B537-36E3-4DDA-8A8D-69FD6DB7F4AA}"/>
                </a:ext>
              </a:extLst>
            </p:cNvPr>
            <p:cNvCxnSpPr/>
            <p:nvPr/>
          </p:nvCxnSpPr>
          <p:spPr>
            <a:xfrm flipV="1">
              <a:off x="6827377" y="2270001"/>
              <a:ext cx="0" cy="165926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1397EA21-D3DB-4E17-91F3-7C6344FDB85E}"/>
                </a:ext>
              </a:extLst>
            </p:cNvPr>
            <p:cNvCxnSpPr/>
            <p:nvPr/>
          </p:nvCxnSpPr>
          <p:spPr>
            <a:xfrm flipV="1">
              <a:off x="8023440" y="2270001"/>
              <a:ext cx="0" cy="165926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" name="圖片 163">
              <a:extLst>
                <a:ext uri="{FF2B5EF4-FFF2-40B4-BE49-F238E27FC236}">
                  <a16:creationId xmlns:a16="http://schemas.microsoft.com/office/drawing/2014/main" id="{685BD978-21B3-4662-9668-9CD12019E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29663" y="3772819"/>
              <a:ext cx="230648" cy="223451"/>
            </a:xfrm>
            <a:prstGeom prst="rect">
              <a:avLst/>
            </a:prstGeom>
          </p:spPr>
        </p:pic>
        <p:pic>
          <p:nvPicPr>
            <p:cNvPr id="168" name="圖片 167">
              <a:extLst>
                <a:ext uri="{FF2B5EF4-FFF2-40B4-BE49-F238E27FC236}">
                  <a16:creationId xmlns:a16="http://schemas.microsoft.com/office/drawing/2014/main" id="{CAF19AE3-AA3C-4C8E-B6D4-8FEED3700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21356" y="3507252"/>
              <a:ext cx="124953" cy="303274"/>
            </a:xfrm>
            <a:prstGeom prst="rect">
              <a:avLst/>
            </a:prstGeom>
          </p:spPr>
        </p:pic>
        <p:pic>
          <p:nvPicPr>
            <p:cNvPr id="169" name="圖片 168">
              <a:extLst>
                <a:ext uri="{FF2B5EF4-FFF2-40B4-BE49-F238E27FC236}">
                  <a16:creationId xmlns:a16="http://schemas.microsoft.com/office/drawing/2014/main" id="{E24EE30D-193F-4F5C-BBE1-0DDCEDD33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80729" y="3368701"/>
              <a:ext cx="115755" cy="280951"/>
            </a:xfrm>
            <a:prstGeom prst="rect">
              <a:avLst/>
            </a:prstGeom>
          </p:spPr>
        </p:pic>
        <p:sp>
          <p:nvSpPr>
            <p:cNvPr id="173" name="文字方塊 124">
              <a:extLst>
                <a:ext uri="{FF2B5EF4-FFF2-40B4-BE49-F238E27FC236}">
                  <a16:creationId xmlns:a16="http://schemas.microsoft.com/office/drawing/2014/main" id="{55AC4D0E-F7A6-4344-B5E8-514CA5855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7880" y="1506355"/>
              <a:ext cx="2737062" cy="33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8000" tIns="48000" rIns="48000" bIns="48000" anchorCtr="1">
              <a:spAutoFit/>
            </a:bodyPr>
            <a:lstStyle/>
            <a:p>
              <a:pPr defTabSz="914377">
                <a:defRPr/>
              </a:pPr>
              <a:r>
                <a:rPr lang="zh-CN" altLang="en-US" sz="2133" b="1" dirty="0">
                  <a:solidFill>
                    <a:srgbClr val="0000CC"/>
                  </a:solidFill>
                  <a:latin typeface="微软雅黑"/>
                  <a:ea typeface="微软雅黑"/>
                  <a:cs typeface="Aharoni" panose="02010803020104030203" pitchFamily="2" charset="-79"/>
                </a:rPr>
                <a:t>无线</a:t>
              </a:r>
              <a:r>
                <a:rPr lang="en-US" altLang="zh-CN" sz="2133" b="1" dirty="0">
                  <a:solidFill>
                    <a:srgbClr val="0000CC"/>
                  </a:solidFill>
                  <a:latin typeface="微软雅黑"/>
                  <a:ea typeface="微软雅黑"/>
                  <a:cs typeface="Aharoni" panose="02010803020104030203" pitchFamily="2" charset="-79"/>
                </a:rPr>
                <a:t>/</a:t>
              </a:r>
              <a:r>
                <a:rPr lang="zh-CN" altLang="en-US" sz="2133" b="1" dirty="0">
                  <a:solidFill>
                    <a:srgbClr val="0000CC"/>
                  </a:solidFill>
                  <a:latin typeface="微软雅黑"/>
                  <a:ea typeface="微软雅黑"/>
                  <a:cs typeface="Aharoni" panose="02010803020104030203" pitchFamily="2" charset="-79"/>
                </a:rPr>
                <a:t>有线</a:t>
              </a:r>
              <a:r>
                <a:rPr lang="zh-TW" altLang="en-US" sz="2133" b="1" dirty="0">
                  <a:solidFill>
                    <a:srgbClr val="0000CC"/>
                  </a:solidFill>
                  <a:latin typeface="微软雅黑"/>
                  <a:ea typeface="微软雅黑"/>
                  <a:cs typeface="Aharoni" panose="02010803020104030203" pitchFamily="2" charset="-79"/>
                </a:rPr>
                <a:t>双模</a:t>
              </a:r>
              <a:r>
                <a:rPr lang="zh-CN" altLang="en-US" sz="2133" b="1" dirty="0">
                  <a:solidFill>
                    <a:srgbClr val="0000CC"/>
                  </a:solidFill>
                  <a:latin typeface="微软雅黑"/>
                  <a:ea typeface="微软雅黑"/>
                  <a:cs typeface="Arial" charset="0"/>
                </a:rPr>
                <a:t>通信</a:t>
              </a:r>
              <a:endParaRPr lang="en-US" altLang="zh-TW" sz="2133" b="1" dirty="0">
                <a:solidFill>
                  <a:srgbClr val="0000CC"/>
                </a:solidFill>
                <a:latin typeface="微软雅黑"/>
                <a:ea typeface="微软雅黑"/>
                <a:cs typeface="Arial" charset="0"/>
              </a:endParaRPr>
            </a:p>
          </p:txBody>
        </p:sp>
        <p:pic>
          <p:nvPicPr>
            <p:cNvPr id="177" name="圖片 176">
              <a:extLst>
                <a:ext uri="{FF2B5EF4-FFF2-40B4-BE49-F238E27FC236}">
                  <a16:creationId xmlns:a16="http://schemas.microsoft.com/office/drawing/2014/main" id="{C0C8431A-D18B-4C7A-9912-F41F6E6D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52705" y="2150118"/>
              <a:ext cx="115755" cy="280951"/>
            </a:xfrm>
            <a:prstGeom prst="rect">
              <a:avLst/>
            </a:prstGeom>
          </p:spPr>
        </p:pic>
        <p:pic>
          <p:nvPicPr>
            <p:cNvPr id="321" name="圖片 320">
              <a:extLst>
                <a:ext uri="{FF2B5EF4-FFF2-40B4-BE49-F238E27FC236}">
                  <a16:creationId xmlns:a16="http://schemas.microsoft.com/office/drawing/2014/main" id="{F3DE7898-C616-412F-9C2F-91D1CCDDD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8173113" y="3362078"/>
              <a:ext cx="111243" cy="250035"/>
            </a:xfrm>
            <a:prstGeom prst="rect">
              <a:avLst/>
            </a:prstGeom>
          </p:spPr>
        </p:pic>
        <p:pic>
          <p:nvPicPr>
            <p:cNvPr id="322" name="圖片 321">
              <a:extLst>
                <a:ext uri="{FF2B5EF4-FFF2-40B4-BE49-F238E27FC236}">
                  <a16:creationId xmlns:a16="http://schemas.microsoft.com/office/drawing/2014/main" id="{C8626547-96B7-46BF-835E-202F3A9CC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6975898" y="3372415"/>
              <a:ext cx="114686" cy="250035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F770D3C-703F-45BF-914B-9EF8BE90881D}"/>
              </a:ext>
            </a:extLst>
          </p:cNvPr>
          <p:cNvGrpSpPr/>
          <p:nvPr/>
        </p:nvGrpSpPr>
        <p:grpSpPr>
          <a:xfrm>
            <a:off x="7605712" y="1694352"/>
            <a:ext cx="3691659" cy="3480989"/>
            <a:chOff x="2855540" y="1449126"/>
            <a:chExt cx="2768744" cy="276635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C26CEE1-1456-4A6A-B80C-AF08A5F66FB8}"/>
                </a:ext>
              </a:extLst>
            </p:cNvPr>
            <p:cNvSpPr/>
            <p:nvPr/>
          </p:nvSpPr>
          <p:spPr>
            <a:xfrm>
              <a:off x="2855540" y="1449126"/>
              <a:ext cx="2768744" cy="2766356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40">
                <a:defRPr/>
              </a:pPr>
              <a:endParaRPr lang="zh-TW" altLang="en-US" sz="480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0" name="文字方塊 124">
              <a:extLst>
                <a:ext uri="{FF2B5EF4-FFF2-40B4-BE49-F238E27FC236}">
                  <a16:creationId xmlns:a16="http://schemas.microsoft.com/office/drawing/2014/main" id="{B1A50700-EE2E-4664-A86F-185E534E7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810" y="1507378"/>
              <a:ext cx="2516385" cy="33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8000" tIns="48000" rIns="48000" bIns="48000" anchorCtr="1">
              <a:spAutoFit/>
            </a:bodyPr>
            <a:lstStyle/>
            <a:p>
              <a:pPr defTabSz="914377">
                <a:defRPr/>
              </a:pPr>
              <a:r>
                <a:rPr lang="zh-CN" altLang="en-US" sz="2133" b="1" dirty="0">
                  <a:solidFill>
                    <a:srgbClr val="0000CC"/>
                  </a:solidFill>
                  <a:latin typeface="微软雅黑"/>
                  <a:ea typeface="微软雅黑"/>
                  <a:cs typeface="Arial" charset="0"/>
                </a:rPr>
                <a:t>无线通信 </a:t>
              </a:r>
              <a:r>
                <a:rPr lang="en-US" altLang="zh-TW" sz="2133" b="1" dirty="0">
                  <a:solidFill>
                    <a:srgbClr val="0000CC"/>
                  </a:solidFill>
                  <a:latin typeface="微软雅黑"/>
                  <a:ea typeface="微软雅黑"/>
                  <a:cs typeface="Arial" charset="0"/>
                </a:rPr>
                <a:t>RF</a:t>
              </a: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26FE385D-F56A-4F2A-8146-8C7E8A04A728}"/>
                </a:ext>
              </a:extLst>
            </p:cNvPr>
            <p:cNvSpPr/>
            <p:nvPr/>
          </p:nvSpPr>
          <p:spPr bwMode="auto">
            <a:xfrm>
              <a:off x="2924596" y="3781972"/>
              <a:ext cx="492264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D1744721-2197-4279-A0F8-143655042350}"/>
                </a:ext>
              </a:extLst>
            </p:cNvPr>
            <p:cNvSpPr txBox="1"/>
            <p:nvPr/>
          </p:nvSpPr>
          <p:spPr>
            <a:xfrm>
              <a:off x="2893535" y="3814611"/>
              <a:ext cx="576669" cy="269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40">
                <a:defRPr/>
              </a:pPr>
              <a:r>
                <a:rPr lang="en-US" altLang="zh-TW" sz="1600" b="1" dirty="0">
                  <a:solidFill>
                    <a:srgbClr val="2F5897"/>
                  </a:solidFill>
                  <a:latin typeface="微软雅黑"/>
                  <a:ea typeface="微软雅黑"/>
                  <a:cs typeface="Tahoma" panose="020B0604030504040204" pitchFamily="34" charset="0"/>
                </a:rPr>
                <a:t>DCU</a:t>
              </a:r>
              <a:endParaRPr lang="zh-TW" altLang="en-US" sz="1600" b="1" dirty="0">
                <a:solidFill>
                  <a:srgbClr val="2F5897"/>
                </a:solidFill>
                <a:latin typeface="微软雅黑"/>
                <a:ea typeface="微软雅黑"/>
                <a:cs typeface="Tahoma" panose="020B0604030504040204" pitchFamily="34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75F021E3-281C-4AED-A81A-31CEAF40F0E9}"/>
                </a:ext>
              </a:extLst>
            </p:cNvPr>
            <p:cNvSpPr/>
            <p:nvPr/>
          </p:nvSpPr>
          <p:spPr bwMode="auto">
            <a:xfrm>
              <a:off x="3879222" y="2153074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5A2E37E2-D90E-4079-8F5F-B5F633AEE9BF}"/>
                </a:ext>
              </a:extLst>
            </p:cNvPr>
            <p:cNvSpPr/>
            <p:nvPr/>
          </p:nvSpPr>
          <p:spPr bwMode="auto">
            <a:xfrm>
              <a:off x="3879222" y="2462328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66157823-9797-4834-AEC7-56E6C45A79FC}"/>
                </a:ext>
              </a:extLst>
            </p:cNvPr>
            <p:cNvSpPr/>
            <p:nvPr/>
          </p:nvSpPr>
          <p:spPr bwMode="auto">
            <a:xfrm>
              <a:off x="3879222" y="2766537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ECF31433-CE38-41CE-BED0-FF0A7DF8F5B4}"/>
                </a:ext>
              </a:extLst>
            </p:cNvPr>
            <p:cNvSpPr/>
            <p:nvPr/>
          </p:nvSpPr>
          <p:spPr bwMode="auto">
            <a:xfrm>
              <a:off x="3879222" y="3069068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B0181A72-E640-4323-B8D0-34951BA9C42A}"/>
                </a:ext>
              </a:extLst>
            </p:cNvPr>
            <p:cNvSpPr/>
            <p:nvPr/>
          </p:nvSpPr>
          <p:spPr bwMode="auto">
            <a:xfrm>
              <a:off x="3879222" y="3374961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6D2A5FE-4477-4D38-9B00-F2BD0432A103}"/>
                </a:ext>
              </a:extLst>
            </p:cNvPr>
            <p:cNvSpPr/>
            <p:nvPr/>
          </p:nvSpPr>
          <p:spPr bwMode="auto">
            <a:xfrm>
              <a:off x="3879222" y="3781972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29" name="文字方塊 126">
              <a:extLst>
                <a:ext uri="{FF2B5EF4-FFF2-40B4-BE49-F238E27FC236}">
                  <a16:creationId xmlns:a16="http://schemas.microsoft.com/office/drawing/2014/main" id="{53D936E0-39D7-46C4-9FFC-75038E4D9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665" y="1886372"/>
              <a:ext cx="173692" cy="248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48000" tIns="48000" rIns="48000" bIns="48000" anchorCtr="1">
              <a:spAutoFit/>
            </a:bodyPr>
            <a:lstStyle/>
            <a:p>
              <a:pPr defTabSz="1219140">
                <a:defRPr/>
              </a:pPr>
              <a:r>
                <a:rPr lang="en-US" altLang="zh-TW" sz="1400" b="1" dirty="0">
                  <a:solidFill>
                    <a:prstClr val="black"/>
                  </a:solidFill>
                  <a:latin typeface="微软雅黑"/>
                  <a:ea typeface="微软雅黑"/>
                  <a:cs typeface="Arial" charset="0"/>
                </a:rPr>
                <a:t>A</a:t>
              </a:r>
              <a:endParaRPr lang="zh-TW" altLang="en-US" sz="1400" b="1" dirty="0">
                <a:solidFill>
                  <a:prstClr val="black"/>
                </a:solidFill>
                <a:latin typeface="微软雅黑"/>
                <a:ea typeface="微软雅黑"/>
                <a:cs typeface="Arial" charset="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E819BD06-35CB-4312-A24E-F481DB6CD0F0}"/>
                </a:ext>
              </a:extLst>
            </p:cNvPr>
            <p:cNvSpPr/>
            <p:nvPr/>
          </p:nvSpPr>
          <p:spPr bwMode="auto">
            <a:xfrm>
              <a:off x="5039329" y="2450579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F38CB037-3175-4D07-A0D4-2F276261B152}"/>
                </a:ext>
              </a:extLst>
            </p:cNvPr>
            <p:cNvSpPr/>
            <p:nvPr/>
          </p:nvSpPr>
          <p:spPr bwMode="auto">
            <a:xfrm>
              <a:off x="5039329" y="2754790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39AA0BB-CB7D-41A0-9F84-7C947EE93E22}"/>
                </a:ext>
              </a:extLst>
            </p:cNvPr>
            <p:cNvSpPr/>
            <p:nvPr/>
          </p:nvSpPr>
          <p:spPr bwMode="auto">
            <a:xfrm>
              <a:off x="5039329" y="3057320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17EBF7A-7A68-49D9-A8CE-CF1E9150BFE6}"/>
                </a:ext>
              </a:extLst>
            </p:cNvPr>
            <p:cNvSpPr/>
            <p:nvPr/>
          </p:nvSpPr>
          <p:spPr bwMode="auto">
            <a:xfrm>
              <a:off x="5039329" y="3363212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1BFBE759-7ADC-4A16-9412-37DCDC5DC3F5}"/>
                </a:ext>
              </a:extLst>
            </p:cNvPr>
            <p:cNvSpPr/>
            <p:nvPr/>
          </p:nvSpPr>
          <p:spPr bwMode="auto">
            <a:xfrm>
              <a:off x="5039329" y="3770222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36" name="文字方塊 126">
              <a:extLst>
                <a:ext uri="{FF2B5EF4-FFF2-40B4-BE49-F238E27FC236}">
                  <a16:creationId xmlns:a16="http://schemas.microsoft.com/office/drawing/2014/main" id="{B60DAD18-D2AC-46C7-9ECD-3EB780377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9913" y="1874622"/>
              <a:ext cx="767128" cy="248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8000" tIns="48000" rIns="48000" bIns="48000" anchorCtr="1">
              <a:spAutoFit/>
            </a:bodyPr>
            <a:lstStyle/>
            <a:p>
              <a:pPr defTabSz="1219140">
                <a:defRPr/>
              </a:pPr>
              <a:r>
                <a:rPr lang="en-US" altLang="zh-TW" sz="1400" b="1" dirty="0">
                  <a:solidFill>
                    <a:prstClr val="black"/>
                  </a:solidFill>
                  <a:latin typeface="微软雅黑"/>
                  <a:ea typeface="微软雅黑"/>
                  <a:cs typeface="Arial" charset="0"/>
                </a:rPr>
                <a:t>B</a:t>
              </a:r>
              <a:endParaRPr lang="zh-TW" altLang="en-US" sz="1400" b="1" dirty="0">
                <a:solidFill>
                  <a:prstClr val="black"/>
                </a:solidFill>
                <a:latin typeface="微软雅黑"/>
                <a:ea typeface="微软雅黑"/>
                <a:cs typeface="Arial" charset="0"/>
              </a:endParaRPr>
            </a:p>
          </p:txBody>
        </p:sp>
        <p:pic>
          <p:nvPicPr>
            <p:cNvPr id="141" name="圖片 140">
              <a:extLst>
                <a:ext uri="{FF2B5EF4-FFF2-40B4-BE49-F238E27FC236}">
                  <a16:creationId xmlns:a16="http://schemas.microsoft.com/office/drawing/2014/main" id="{1112A91C-F271-44A7-A01F-6A68F7202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82084" y="3793896"/>
              <a:ext cx="117964" cy="286309"/>
            </a:xfrm>
            <a:prstGeom prst="rect">
              <a:avLst/>
            </a:prstGeom>
          </p:spPr>
        </p:pic>
        <p:pic>
          <p:nvPicPr>
            <p:cNvPr id="142" name="圖片 141">
              <a:extLst>
                <a:ext uri="{FF2B5EF4-FFF2-40B4-BE49-F238E27FC236}">
                  <a16:creationId xmlns:a16="http://schemas.microsoft.com/office/drawing/2014/main" id="{A733FE19-2B16-4571-A14E-E8971A922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71345" y="3801786"/>
              <a:ext cx="113950" cy="276572"/>
            </a:xfrm>
            <a:prstGeom prst="rect">
              <a:avLst/>
            </a:prstGeom>
          </p:spPr>
        </p:pic>
        <p:pic>
          <p:nvPicPr>
            <p:cNvPr id="143" name="圖片 142">
              <a:extLst>
                <a:ext uri="{FF2B5EF4-FFF2-40B4-BE49-F238E27FC236}">
                  <a16:creationId xmlns:a16="http://schemas.microsoft.com/office/drawing/2014/main" id="{80DFC479-61E1-47FA-A689-946F78602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5237180" y="3413809"/>
              <a:ext cx="120461" cy="246138"/>
            </a:xfrm>
            <a:prstGeom prst="rect">
              <a:avLst/>
            </a:prstGeom>
          </p:spPr>
        </p:pic>
        <p:pic>
          <p:nvPicPr>
            <p:cNvPr id="167" name="圖片 166">
              <a:extLst>
                <a:ext uri="{FF2B5EF4-FFF2-40B4-BE49-F238E27FC236}">
                  <a16:creationId xmlns:a16="http://schemas.microsoft.com/office/drawing/2014/main" id="{AB30462C-00CA-462E-9DC8-122FCD40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4058190" y="3411095"/>
              <a:ext cx="124190" cy="246138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44E6692-BCE0-4443-81FD-6DEA117473E0}"/>
              </a:ext>
            </a:extLst>
          </p:cNvPr>
          <p:cNvGrpSpPr/>
          <p:nvPr/>
        </p:nvGrpSpPr>
        <p:grpSpPr>
          <a:xfrm>
            <a:off x="2962743" y="1694354"/>
            <a:ext cx="3616828" cy="3480986"/>
            <a:chOff x="62728" y="1449128"/>
            <a:chExt cx="2712621" cy="2766355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3BDB3203-D510-4E23-B18B-3EF5883C9EDD}"/>
                </a:ext>
              </a:extLst>
            </p:cNvPr>
            <p:cNvSpPr/>
            <p:nvPr/>
          </p:nvSpPr>
          <p:spPr>
            <a:xfrm>
              <a:off x="62728" y="1449128"/>
              <a:ext cx="2712621" cy="27663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40">
                <a:defRPr/>
              </a:pPr>
              <a:endParaRPr lang="zh-TW" altLang="en-US" sz="480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DC8A6858-5DEE-473C-BE06-2BA677D74CA8}"/>
                </a:ext>
              </a:extLst>
            </p:cNvPr>
            <p:cNvSpPr/>
            <p:nvPr/>
          </p:nvSpPr>
          <p:spPr bwMode="auto">
            <a:xfrm>
              <a:off x="126687" y="3826100"/>
              <a:ext cx="492264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A33D7699-DA9D-4D53-8645-CAA3E8349A95}"/>
                </a:ext>
              </a:extLst>
            </p:cNvPr>
            <p:cNvSpPr txBox="1"/>
            <p:nvPr/>
          </p:nvSpPr>
          <p:spPr>
            <a:xfrm>
              <a:off x="101153" y="3858739"/>
              <a:ext cx="572256" cy="269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40">
                <a:defRPr/>
              </a:pPr>
              <a:r>
                <a:rPr lang="en-US" altLang="zh-TW" sz="1600" b="1" dirty="0">
                  <a:solidFill>
                    <a:srgbClr val="2F5897"/>
                  </a:solidFill>
                  <a:latin typeface="微软雅黑"/>
                  <a:ea typeface="微软雅黑"/>
                  <a:cs typeface="Tahoma" panose="020B0604030504040204" pitchFamily="34" charset="0"/>
                </a:rPr>
                <a:t>DCU</a:t>
              </a:r>
              <a:endParaRPr lang="zh-TW" altLang="en-US" sz="1600" b="1" dirty="0">
                <a:solidFill>
                  <a:srgbClr val="2F5897"/>
                </a:solidFill>
                <a:latin typeface="微软雅黑"/>
                <a:ea typeface="微软雅黑"/>
                <a:cs typeface="Tahoma" panose="020B0604030504040204" pitchFamily="34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924136A-8E3E-430B-A445-33DA8DC99045}"/>
                </a:ext>
              </a:extLst>
            </p:cNvPr>
            <p:cNvSpPr/>
            <p:nvPr/>
          </p:nvSpPr>
          <p:spPr bwMode="auto">
            <a:xfrm>
              <a:off x="1036157" y="2197203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714134FC-BB9A-4412-A082-0AB71A05BCF6}"/>
                </a:ext>
              </a:extLst>
            </p:cNvPr>
            <p:cNvSpPr/>
            <p:nvPr/>
          </p:nvSpPr>
          <p:spPr bwMode="auto">
            <a:xfrm>
              <a:off x="1036157" y="2506456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FF2F2C5-E8EF-4D9C-B8DD-0549F6306FE9}"/>
                </a:ext>
              </a:extLst>
            </p:cNvPr>
            <p:cNvSpPr/>
            <p:nvPr/>
          </p:nvSpPr>
          <p:spPr bwMode="auto">
            <a:xfrm>
              <a:off x="1036157" y="2810667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A7802A73-2517-40D2-B461-6184DEB78A0D}"/>
                </a:ext>
              </a:extLst>
            </p:cNvPr>
            <p:cNvSpPr/>
            <p:nvPr/>
          </p:nvSpPr>
          <p:spPr bwMode="auto">
            <a:xfrm>
              <a:off x="1036157" y="3113198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B6FE3A4-94B9-4312-8B04-334B6D6D7848}"/>
                </a:ext>
              </a:extLst>
            </p:cNvPr>
            <p:cNvSpPr/>
            <p:nvPr/>
          </p:nvSpPr>
          <p:spPr bwMode="auto">
            <a:xfrm>
              <a:off x="1036157" y="3419090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70B7909-A1AB-401A-A451-5B06EBF9CF70}"/>
                </a:ext>
              </a:extLst>
            </p:cNvPr>
            <p:cNvSpPr/>
            <p:nvPr/>
          </p:nvSpPr>
          <p:spPr bwMode="auto">
            <a:xfrm>
              <a:off x="1036157" y="3826100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09" name="文字方塊 126">
              <a:extLst>
                <a:ext uri="{FF2B5EF4-FFF2-40B4-BE49-F238E27FC236}">
                  <a16:creationId xmlns:a16="http://schemas.microsoft.com/office/drawing/2014/main" id="{326C4DBD-7202-46E3-8272-49D4E16F6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9601" y="1918924"/>
              <a:ext cx="173693" cy="248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48000" tIns="48000" rIns="48000" bIns="48000" anchorCtr="1">
              <a:spAutoFit/>
            </a:bodyPr>
            <a:lstStyle/>
            <a:p>
              <a:pPr defTabSz="1219140">
                <a:defRPr/>
              </a:pPr>
              <a:r>
                <a:rPr lang="en-US" altLang="zh-TW" sz="1400" b="1" dirty="0">
                  <a:solidFill>
                    <a:prstClr val="black"/>
                  </a:solidFill>
                  <a:latin typeface="微软雅黑"/>
                  <a:ea typeface="微软雅黑"/>
                  <a:cs typeface="Arial" charset="0"/>
                </a:rPr>
                <a:t>A</a:t>
              </a:r>
              <a:endParaRPr lang="zh-TW" altLang="en-US" sz="1400" b="1" dirty="0">
                <a:solidFill>
                  <a:prstClr val="black"/>
                </a:solidFill>
                <a:latin typeface="微软雅黑"/>
                <a:ea typeface="微软雅黑"/>
                <a:cs typeface="Arial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E85E16B-6A05-4E96-B37B-442F8F631FEA}"/>
                </a:ext>
              </a:extLst>
            </p:cNvPr>
            <p:cNvSpPr/>
            <p:nvPr/>
          </p:nvSpPr>
          <p:spPr bwMode="auto">
            <a:xfrm>
              <a:off x="2196266" y="2494708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318928A-8DDC-40F4-BABD-949F4739F04A}"/>
                </a:ext>
              </a:extLst>
            </p:cNvPr>
            <p:cNvSpPr/>
            <p:nvPr/>
          </p:nvSpPr>
          <p:spPr bwMode="auto">
            <a:xfrm>
              <a:off x="2196266" y="2798919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1FF560C6-7157-4175-9C02-41EAF1A1A7AB}"/>
                </a:ext>
              </a:extLst>
            </p:cNvPr>
            <p:cNvSpPr/>
            <p:nvPr/>
          </p:nvSpPr>
          <p:spPr bwMode="auto">
            <a:xfrm>
              <a:off x="2196266" y="3101450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5F4992E3-BD7B-4383-9D30-C508F2600377}"/>
                </a:ext>
              </a:extLst>
            </p:cNvPr>
            <p:cNvSpPr/>
            <p:nvPr/>
          </p:nvSpPr>
          <p:spPr bwMode="auto">
            <a:xfrm>
              <a:off x="2196266" y="3407340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2E1F27F-A653-4946-B257-169A809B1EB2}"/>
                </a:ext>
              </a:extLst>
            </p:cNvPr>
            <p:cNvSpPr/>
            <p:nvPr/>
          </p:nvSpPr>
          <p:spPr bwMode="auto">
            <a:xfrm>
              <a:off x="2196266" y="3814351"/>
              <a:ext cx="491180" cy="337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48000" tIns="48000" rIns="48000" bIns="48000" anchorCtr="1">
              <a:spAutoFit/>
            </a:bodyPr>
            <a:lstStyle/>
            <a:p>
              <a:pPr defTabSz="1219140">
                <a:defRPr/>
              </a:pPr>
              <a:endParaRPr lang="zh-TW" altLang="en-US" sz="2133" dirty="0" err="1">
                <a:solidFill>
                  <a:srgbClr val="2F5897"/>
                </a:solidFill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16" name="文字方塊 126">
              <a:extLst>
                <a:ext uri="{FF2B5EF4-FFF2-40B4-BE49-F238E27FC236}">
                  <a16:creationId xmlns:a16="http://schemas.microsoft.com/office/drawing/2014/main" id="{B03F9788-F9C0-4D8C-B46A-3922ECF8D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918" y="1907176"/>
              <a:ext cx="165276" cy="248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48000" tIns="48000" rIns="48000" bIns="48000" anchorCtr="1">
              <a:spAutoFit/>
            </a:bodyPr>
            <a:lstStyle/>
            <a:p>
              <a:pPr defTabSz="1219140">
                <a:defRPr/>
              </a:pPr>
              <a:r>
                <a:rPr lang="en-US" altLang="zh-TW" sz="1400" b="1" dirty="0">
                  <a:solidFill>
                    <a:prstClr val="black"/>
                  </a:solidFill>
                  <a:latin typeface="微软雅黑"/>
                  <a:ea typeface="微软雅黑"/>
                  <a:cs typeface="Arial" charset="0"/>
                </a:rPr>
                <a:t>B</a:t>
              </a:r>
              <a:endParaRPr lang="zh-TW" altLang="en-US" sz="1400" b="1" dirty="0">
                <a:solidFill>
                  <a:prstClr val="black"/>
                </a:solidFill>
                <a:latin typeface="微软雅黑"/>
                <a:ea typeface="微软雅黑"/>
                <a:cs typeface="Arial" charset="0"/>
              </a:endParaRPr>
            </a:p>
          </p:txBody>
        </p: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05ECD965-7BA8-402A-8938-888B0B35A9C3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>
              <a:off x="618951" y="3995042"/>
              <a:ext cx="1784202" cy="592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1DD4D001-905F-4CBB-8B4D-80E7ED3B0CE4}"/>
                </a:ext>
              </a:extLst>
            </p:cNvPr>
            <p:cNvCxnSpPr/>
            <p:nvPr/>
          </p:nvCxnSpPr>
          <p:spPr>
            <a:xfrm flipV="1">
              <a:off x="1161934" y="2356500"/>
              <a:ext cx="0" cy="165926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F1118812-C641-4498-B518-B8363F3A76CA}"/>
                </a:ext>
              </a:extLst>
            </p:cNvPr>
            <p:cNvCxnSpPr/>
            <p:nvPr/>
          </p:nvCxnSpPr>
          <p:spPr>
            <a:xfrm flipV="1">
              <a:off x="2357997" y="2356500"/>
              <a:ext cx="0" cy="165926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圖片 119">
              <a:extLst>
                <a:ext uri="{FF2B5EF4-FFF2-40B4-BE49-F238E27FC236}">
                  <a16:creationId xmlns:a16="http://schemas.microsoft.com/office/drawing/2014/main" id="{FCF25107-85EF-46B0-87F7-BBD884373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11971" y="3906224"/>
              <a:ext cx="230648" cy="223451"/>
            </a:xfrm>
            <a:prstGeom prst="rect">
              <a:avLst/>
            </a:prstGeom>
          </p:spPr>
        </p:pic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CE8A6EC3-3474-4797-9267-6D9F821FCEA4}"/>
                </a:ext>
              </a:extLst>
            </p:cNvPr>
            <p:cNvSpPr txBox="1"/>
            <p:nvPr/>
          </p:nvSpPr>
          <p:spPr>
            <a:xfrm>
              <a:off x="419924" y="1515212"/>
              <a:ext cx="2118424" cy="33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8000" tIns="48000" rIns="48000" bIns="48000" anchorCtr="1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rgbClr val="6076B4"/>
                  </a:solidFill>
                  <a:latin typeface="Arial" charset="0"/>
                  <a:ea typeface="新細明體" charset="-120"/>
                  <a:cs typeface="Arial" charset="0"/>
                </a:defRPr>
              </a:lvl1pPr>
            </a:lstStyle>
            <a:p>
              <a:pPr defTabSz="914377">
                <a:defRPr/>
              </a:pPr>
              <a:r>
                <a:rPr lang="zh-TW" altLang="en-US" sz="2133" dirty="0">
                  <a:solidFill>
                    <a:srgbClr val="0000CC"/>
                  </a:solidFill>
                  <a:latin typeface="微软雅黑"/>
                  <a:ea typeface="微软雅黑"/>
                  <a:cs typeface="Aharoni" panose="02010803020104030203" pitchFamily="2" charset="-79"/>
                </a:rPr>
                <a:t>有线电力通</a:t>
              </a:r>
              <a:r>
                <a:rPr lang="zh-CN" altLang="en-US" sz="2133" dirty="0">
                  <a:solidFill>
                    <a:srgbClr val="0000CC"/>
                  </a:solidFill>
                  <a:latin typeface="微软雅黑"/>
                  <a:ea typeface="微软雅黑"/>
                  <a:cs typeface="Aharoni" panose="02010803020104030203" pitchFamily="2" charset="-79"/>
                </a:rPr>
                <a:t>信</a:t>
              </a:r>
              <a:r>
                <a:rPr lang="zh-TW" altLang="en-US" sz="2133" dirty="0">
                  <a:solidFill>
                    <a:srgbClr val="0000CC"/>
                  </a:solidFill>
                  <a:latin typeface="微软雅黑"/>
                  <a:ea typeface="微软雅黑"/>
                  <a:cs typeface="Aharoni" panose="02010803020104030203" pitchFamily="2" charset="-79"/>
                </a:rPr>
                <a:t> </a:t>
              </a:r>
              <a:r>
                <a:rPr lang="en-US" altLang="zh-TW" sz="2133" dirty="0">
                  <a:solidFill>
                    <a:srgbClr val="0000CC"/>
                  </a:solidFill>
                  <a:latin typeface="微软雅黑"/>
                  <a:ea typeface="微软雅黑"/>
                  <a:cs typeface="Aharoni" panose="02010803020104030203" pitchFamily="2" charset="-79"/>
                </a:rPr>
                <a:t>PLC</a:t>
              </a:r>
              <a:endParaRPr lang="zh-TW" altLang="en-US" sz="2133" dirty="0">
                <a:solidFill>
                  <a:srgbClr val="0000CC"/>
                </a:solidFill>
                <a:latin typeface="微软雅黑"/>
                <a:ea typeface="微软雅黑"/>
              </a:endParaRPr>
            </a:p>
          </p:txBody>
        </p:sp>
      </p:grp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9CC9799B-B629-4F5E-B288-D1C2A4814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304547"/>
              </p:ext>
            </p:extLst>
          </p:nvPr>
        </p:nvGraphicFramePr>
        <p:xfrm>
          <a:off x="16980" y="5029510"/>
          <a:ext cx="16272981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688">
                  <a:extLst>
                    <a:ext uri="{9D8B030D-6E8A-4147-A177-3AD203B41FA5}">
                      <a16:colId xmlns:a16="http://schemas.microsoft.com/office/drawing/2014/main" val="2975309371"/>
                    </a:ext>
                  </a:extLst>
                </a:gridCol>
                <a:gridCol w="3994309">
                  <a:extLst>
                    <a:ext uri="{9D8B030D-6E8A-4147-A177-3AD203B41FA5}">
                      <a16:colId xmlns:a16="http://schemas.microsoft.com/office/drawing/2014/main" val="65307218"/>
                    </a:ext>
                  </a:extLst>
                </a:gridCol>
                <a:gridCol w="5084991">
                  <a:extLst>
                    <a:ext uri="{9D8B030D-6E8A-4147-A177-3AD203B41FA5}">
                      <a16:colId xmlns:a16="http://schemas.microsoft.com/office/drawing/2014/main" val="2899254207"/>
                    </a:ext>
                  </a:extLst>
                </a:gridCol>
                <a:gridCol w="4860993">
                  <a:extLst>
                    <a:ext uri="{9D8B030D-6E8A-4147-A177-3AD203B41FA5}">
                      <a16:colId xmlns:a16="http://schemas.microsoft.com/office/drawing/2014/main" val="150814871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haroni" panose="02010803020104030203" pitchFamily="2" charset="-79"/>
                        </a:rPr>
                        <a:t>有线电力通信 </a:t>
                      </a:r>
                      <a:r>
                        <a:rPr kumimoji="0" lang="en-US" altLang="zh-TW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Aharoni" panose="02010803020104030203" pitchFamily="2" charset="-79"/>
                        </a:rPr>
                        <a:t>PLC</a:t>
                      </a:r>
                      <a:endParaRPr kumimoji="0" lang="zh-TW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charset="0"/>
                        </a:rPr>
                        <a:t>无线通信</a:t>
                      </a:r>
                      <a:endParaRPr kumimoji="0" lang="en-US" altLang="zh-TW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Arial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haroni" panose="02010803020104030203" pitchFamily="2" charset="-79"/>
                        </a:rPr>
                        <a:t>无线</a:t>
                      </a:r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haroni" panose="02010803020104030203" pitchFamily="2" charset="-79"/>
                        </a:rPr>
                        <a:t>/</a:t>
                      </a: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haroni" panose="02010803020104030203" pitchFamily="2" charset="-79"/>
                        </a:rPr>
                        <a:t>有线双模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charset="0"/>
                        </a:rPr>
                        <a:t>通信</a:t>
                      </a:r>
                      <a:endParaRPr kumimoji="0" lang="en-US" altLang="zh-TW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Arial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584625618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优点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利用</a:t>
                      </a:r>
                      <a:r>
                        <a:rPr lang="zh-TW" altLang="en-US" sz="1900" b="1" dirty="0">
                          <a:solidFill>
                            <a:srgbClr val="0000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现有电力线</a:t>
                      </a:r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做为通信媒介，无需额外配线，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建设</a:t>
                      </a:r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成本低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低频</a:t>
                      </a:r>
                      <a:r>
                        <a:rPr lang="en-US" altLang="zh-TW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(Sub-1GHz)</a:t>
                      </a:r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无线传输距离远、穿透力强，</a:t>
                      </a:r>
                      <a:r>
                        <a:rPr lang="zh-TW" altLang="en-US" sz="1900" b="1" dirty="0">
                          <a:solidFill>
                            <a:srgbClr val="0000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无需配线、可弹性配置</a:t>
                      </a:r>
                      <a:endParaRPr lang="zh-TW" altLang="en-US" sz="19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双模融合，</a:t>
                      </a:r>
                      <a:r>
                        <a:rPr lang="zh-TW" altLang="en-US" sz="1900" b="1" dirty="0">
                          <a:solidFill>
                            <a:srgbClr val="0000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提高可靠性、减少延迟、</a:t>
                      </a:r>
                      <a:r>
                        <a:rPr lang="zh-CN" altLang="en-US" sz="1900" b="1" dirty="0">
                          <a:solidFill>
                            <a:srgbClr val="0000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缩短组网时间</a:t>
                      </a:r>
                      <a:r>
                        <a:rPr lang="zh-TW" altLang="en-US" sz="1900" b="1" dirty="0">
                          <a:solidFill>
                            <a:srgbClr val="0000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，降低现场支援与运维成本。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832954709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缺点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易受电力负戴变化干扰，基础建设落地区尤甚、弹性较低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信号可能会受遮蔽与噪声干扰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较单模硬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件</a:t>
                      </a:r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成本稍高，但可减少总持有成本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974445748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主流规格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zh-TW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HPLC(</a:t>
                      </a:r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中国</a:t>
                      </a:r>
                      <a:r>
                        <a:rPr lang="en-US" altLang="zh-TW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TW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G3-PLC(</a:t>
                      </a:r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欧盟</a:t>
                      </a:r>
                      <a:r>
                        <a:rPr lang="en-US" altLang="zh-TW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TW" altLang="en-US" sz="19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Sub 1G</a:t>
                      </a:r>
                      <a:r>
                        <a:rPr lang="en-US" altLang="zh-TW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n-US" altLang="zh-TW" sz="19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LoRa</a:t>
                      </a:r>
                      <a:r>
                        <a:rPr lang="en-US" altLang="zh-TW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 NB-IoT, Zigbee, Bluetooth</a:t>
                      </a:r>
                      <a:endParaRPr lang="zh-TW" altLang="en-US" sz="19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zh-TW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HPLC</a:t>
                      </a:r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双模、</a:t>
                      </a:r>
                      <a:r>
                        <a:rPr lang="en-US" altLang="zh-TW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G3-PLC</a:t>
                      </a:r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双模、</a:t>
                      </a:r>
                      <a:r>
                        <a:rPr lang="en-US" altLang="zh-CN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Sub1G</a:t>
                      </a:r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双模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5646377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关键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  <a:r>
                        <a:rPr lang="zh-TW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特性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驱动能力强、抗干扰性佳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长距离、跳频机制、自组网及规模、低功耗、高速</a:t>
                      </a:r>
                      <a:r>
                        <a:rPr lang="en-US" altLang="zh-TW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OFDM</a:t>
                      </a:r>
                      <a:endParaRPr lang="zh-TW" altLang="en-US" sz="19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融合双模、通道互补、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统一</a:t>
                      </a:r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协议、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</a:t>
                      </a:r>
                      <a:endParaRPr lang="zh-TW" altLang="en-US" sz="19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110622587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技术趋势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zh-TW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IPv6</a:t>
                      </a:r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、台区识别、高频侦测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更大规模组网、更高频传输、双向通信、</a:t>
                      </a:r>
                      <a:r>
                        <a:rPr lang="en-US" altLang="zh-TW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IPv6</a:t>
                      </a:r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、互联互通、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信息安全</a:t>
                      </a:r>
                      <a:endParaRPr lang="zh-TW" altLang="en-US" sz="19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HPLC</a:t>
                      </a:r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altLang="zh-TW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G3-PLC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</a:t>
                      </a:r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分别进行融合双模规格，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加强</a:t>
                      </a:r>
                      <a:r>
                        <a:rPr lang="zh-TW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电力线通信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能力</a:t>
                      </a:r>
                      <a:endParaRPr lang="zh-TW" altLang="en-US" sz="19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45172144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DF6CF92D-84B4-46E5-9AEB-D27E7FDEA5C2}"/>
              </a:ext>
            </a:extLst>
          </p:cNvPr>
          <p:cNvSpPr/>
          <p:nvPr/>
        </p:nvSpPr>
        <p:spPr>
          <a:xfrm>
            <a:off x="-1103660" y="1189422"/>
            <a:ext cx="16108549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78" indent="-457178" defTabSz="914377">
              <a:buFont typeface="Wingdings" panose="05000000000000000000" pitchFamily="2" charset="2"/>
              <a:buChar char="n"/>
            </a:pPr>
            <a:r>
              <a:rPr lang="zh-TW" altLang="en-US" sz="2667" b="1" dirty="0">
                <a:solidFill>
                  <a:prstClr val="black"/>
                </a:solidFill>
                <a:latin typeface="微软雅黑"/>
                <a:ea typeface="微软雅黑"/>
                <a:cs typeface="+mj-cs"/>
              </a:rPr>
              <a:t>没有单一有线或无线技术能满足所有场景，</a:t>
            </a:r>
            <a:r>
              <a:rPr lang="zh-CN" altLang="en-US" sz="2667" b="1" dirty="0">
                <a:solidFill>
                  <a:prstClr val="black"/>
                </a:solidFill>
                <a:latin typeface="微软雅黑"/>
                <a:ea typeface="微软雅黑"/>
                <a:cs typeface="+mj-cs"/>
              </a:rPr>
              <a:t>无线有线</a:t>
            </a:r>
            <a:r>
              <a:rPr lang="zh-TW" altLang="en-US" sz="2667" b="1" dirty="0">
                <a:solidFill>
                  <a:prstClr val="black"/>
                </a:solidFill>
                <a:latin typeface="微软雅黑"/>
                <a:ea typeface="微软雅黑"/>
                <a:cs typeface="+mj-cs"/>
              </a:rPr>
              <a:t>融合自组网</a:t>
            </a:r>
            <a:r>
              <a:rPr lang="zh-CN" altLang="en-US" sz="2667" b="1" dirty="0">
                <a:solidFill>
                  <a:prstClr val="black"/>
                </a:solidFill>
                <a:latin typeface="微软雅黑"/>
                <a:ea typeface="微软雅黑"/>
                <a:cs typeface="+mj-cs"/>
              </a:rPr>
              <a:t>是较完善的解决方案</a:t>
            </a:r>
            <a:endParaRPr lang="zh-TW" altLang="en-US" sz="4800" dirty="0">
              <a:latin typeface="微软雅黑"/>
              <a:ea typeface="微软雅黑"/>
            </a:endParaRPr>
          </a:p>
        </p:txBody>
      </p:sp>
      <p:pic>
        <p:nvPicPr>
          <p:cNvPr id="166" name="Picture 4">
            <a:extLst>
              <a:ext uri="{FF2B5EF4-FFF2-40B4-BE49-F238E27FC236}">
                <a16:creationId xmlns:a16="http://schemas.microsoft.com/office/drawing/2014/main" id="{2C0C6FDF-BFE8-4F16-8F59-BF2651E42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835" y="2042686"/>
            <a:ext cx="720000" cy="90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矩形 80">
            <a:extLst>
              <a:ext uri="{FF2B5EF4-FFF2-40B4-BE49-F238E27FC236}">
                <a16:creationId xmlns:a16="http://schemas.microsoft.com/office/drawing/2014/main" id="{D074690A-8A95-4383-BA31-A8AA420E1A63}"/>
              </a:ext>
            </a:extLst>
          </p:cNvPr>
          <p:cNvSpPr/>
          <p:nvPr/>
        </p:nvSpPr>
        <p:spPr bwMode="auto">
          <a:xfrm>
            <a:off x="5807456" y="2675575"/>
            <a:ext cx="654907" cy="4251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8000" tIns="48000" rIns="48000" bIns="48000" anchorCtr="1">
            <a:spAutoFit/>
          </a:bodyPr>
          <a:lstStyle/>
          <a:p>
            <a:pPr defTabSz="1219140">
              <a:defRPr/>
            </a:pPr>
            <a:endParaRPr lang="zh-TW" altLang="en-US" sz="2133" dirty="0" err="1">
              <a:solidFill>
                <a:srgbClr val="2F5897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06F4362-17AE-4649-942D-0710EC37C6D2}"/>
              </a:ext>
            </a:extLst>
          </p:cNvPr>
          <p:cNvSpPr/>
          <p:nvPr/>
        </p:nvSpPr>
        <p:spPr bwMode="auto">
          <a:xfrm>
            <a:off x="10527524" y="2630322"/>
            <a:ext cx="654907" cy="4251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8000" tIns="48000" rIns="48000" bIns="48000" anchorCtr="1">
            <a:spAutoFit/>
          </a:bodyPr>
          <a:lstStyle/>
          <a:p>
            <a:pPr defTabSz="1219140">
              <a:defRPr/>
            </a:pPr>
            <a:endParaRPr lang="zh-TW" altLang="en-US" sz="2133" dirty="0" err="1">
              <a:solidFill>
                <a:srgbClr val="2F5897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pic>
        <p:nvPicPr>
          <p:cNvPr id="165" name="Picture 2">
            <a:extLst>
              <a:ext uri="{FF2B5EF4-FFF2-40B4-BE49-F238E27FC236}">
                <a16:creationId xmlns:a16="http://schemas.microsoft.com/office/drawing/2014/main" id="{E2ECFA6D-E46F-4672-AEC4-F4C56F0EC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783" y="2112653"/>
            <a:ext cx="960000" cy="90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DBE69D97-7208-4F2E-8E0D-0937F53D3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37" y="2150321"/>
            <a:ext cx="960000" cy="90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37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6841FC-A0D2-4552-83C3-BE2837944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498622"/>
              </p:ext>
            </p:extLst>
          </p:nvPr>
        </p:nvGraphicFramePr>
        <p:xfrm>
          <a:off x="253659" y="1431846"/>
          <a:ext cx="15748682" cy="740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68">
                  <a:extLst>
                    <a:ext uri="{9D8B030D-6E8A-4147-A177-3AD203B41FA5}">
                      <a16:colId xmlns:a16="http://schemas.microsoft.com/office/drawing/2014/main" val="552243228"/>
                    </a:ext>
                  </a:extLst>
                </a:gridCol>
                <a:gridCol w="3043469">
                  <a:extLst>
                    <a:ext uri="{9D8B030D-6E8A-4147-A177-3AD203B41FA5}">
                      <a16:colId xmlns:a16="http://schemas.microsoft.com/office/drawing/2014/main" val="907963321"/>
                    </a:ext>
                  </a:extLst>
                </a:gridCol>
                <a:gridCol w="3227401">
                  <a:extLst>
                    <a:ext uri="{9D8B030D-6E8A-4147-A177-3AD203B41FA5}">
                      <a16:colId xmlns:a16="http://schemas.microsoft.com/office/drawing/2014/main" val="1896973394"/>
                    </a:ext>
                  </a:extLst>
                </a:gridCol>
                <a:gridCol w="4210133">
                  <a:extLst>
                    <a:ext uri="{9D8B030D-6E8A-4147-A177-3AD203B41FA5}">
                      <a16:colId xmlns:a16="http://schemas.microsoft.com/office/drawing/2014/main" val="736167879"/>
                    </a:ext>
                  </a:extLst>
                </a:gridCol>
                <a:gridCol w="2206019">
                  <a:extLst>
                    <a:ext uri="{9D8B030D-6E8A-4147-A177-3AD203B41FA5}">
                      <a16:colId xmlns:a16="http://schemas.microsoft.com/office/drawing/2014/main" val="1421337169"/>
                    </a:ext>
                  </a:extLst>
                </a:gridCol>
                <a:gridCol w="2074592">
                  <a:extLst>
                    <a:ext uri="{9D8B030D-6E8A-4147-A177-3AD203B41FA5}">
                      <a16:colId xmlns:a16="http://schemas.microsoft.com/office/drawing/2014/main" val="145686442"/>
                    </a:ext>
                  </a:extLst>
                </a:gridCol>
              </a:tblGrid>
              <a:tr h="4295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Arail nova"/>
                          <a:ea typeface="微軟正黑體" panose="020B0604030504040204" pitchFamily="34" charset="-120"/>
                        </a:rPr>
                        <a:t>序号</a:t>
                      </a:r>
                      <a:endParaRPr lang="zh-TW" altLang="en-US" sz="2400" b="1" dirty="0">
                        <a:latin typeface="Arail nova"/>
                        <a:ea typeface="微軟正黑體" panose="020B0604030504040204" pitchFamily="34" charset="-12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Arail nova"/>
                          <a:ea typeface="微軟正黑體" panose="020B0604030504040204" pitchFamily="34" charset="-120"/>
                        </a:rPr>
                        <a:t>项目</a:t>
                      </a:r>
                      <a:endParaRPr lang="zh-TW" altLang="en-US" sz="2400" b="1" dirty="0">
                        <a:latin typeface="Arail nova"/>
                        <a:ea typeface="微軟正黑體" panose="020B0604030504040204" pitchFamily="34" charset="-12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自有无线</a:t>
                      </a:r>
                      <a:endParaRPr lang="zh-TW" altLang="en-US" sz="2400" b="1" dirty="0"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无线</a:t>
                      </a:r>
                      <a:r>
                        <a:rPr lang="en-US" altLang="zh-CN" sz="2400" b="1" dirty="0"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sz="2400" b="1" dirty="0"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有线</a:t>
                      </a:r>
                      <a:r>
                        <a:rPr lang="zh-TW" altLang="en-US" sz="2400" b="1" dirty="0"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双模融合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err="1">
                          <a:solidFill>
                            <a:schemeClr val="bg1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LoRaWAN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NB-IoT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extLst>
                  <a:ext uri="{0D108BD9-81ED-4DB2-BD59-A6C34878D82A}">
                    <a16:rowId xmlns:a16="http://schemas.microsoft.com/office/drawing/2014/main" val="391811253"/>
                  </a:ext>
                </a:extLst>
              </a:tr>
              <a:tr h="896893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1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传输距离、覆盖范围</a:t>
                      </a:r>
                      <a:endParaRPr lang="en-US" altLang="zh-TW" sz="2400" b="1" dirty="0">
                        <a:latin typeface="Arail nova"/>
                        <a:ea typeface="微軟正黑體" panose="020B0604030504040204" pitchFamily="34" charset="-120"/>
                        <a:cs typeface="Aharoni" panose="020B0604020202020204" pitchFamily="2" charset="-79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indent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zh-CN" altLang="en-US" sz="1800" b="0" kern="120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公里（</a:t>
                      </a:r>
                      <a:r>
                        <a:rPr lang="en-US" altLang="zh-TW" sz="1800" b="0" kern="120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50kbps</a:t>
                      </a:r>
                      <a:r>
                        <a:rPr lang="zh-CN" altLang="en-US" sz="1800" b="0" kern="120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zh-TW" altLang="en-US" sz="1800" b="0" kern="1200" dirty="0">
                        <a:solidFill>
                          <a:srgbClr val="0000CC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0" kern="120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多楼层</a:t>
                      </a:r>
                      <a:r>
                        <a:rPr lang="en-US" altLang="zh-TW" sz="1800" b="0" kern="120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: 6F to B2</a:t>
                      </a:r>
                      <a:endParaRPr lang="zh-TW" altLang="en-US" sz="1800" b="0" kern="1200" dirty="0">
                        <a:solidFill>
                          <a:srgbClr val="0000CC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zh-TW" altLang="en-US" sz="1800" b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公里</a:t>
                      </a:r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50kbps</a:t>
                      </a:r>
                      <a:r>
                        <a:rPr lang="zh-TW" altLang="en-US" sz="1800" b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多层楼</a:t>
                      </a:r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: 6F to B2 </a:t>
                      </a:r>
                    </a:p>
                    <a:p>
                      <a:pPr marL="0" algn="ctr" defTabSz="914377" rtl="0" eaLnBrk="1" latinLnBrk="0" hangingPunct="1"/>
                      <a:r>
                        <a:rPr lang="en-US" altLang="zh-TW" sz="1800" b="0" kern="120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HPLC: &gt; 1.5</a:t>
                      </a:r>
                      <a:r>
                        <a:rPr lang="zh-TW" altLang="en-US" sz="1800" b="0" kern="120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公里</a:t>
                      </a:r>
                      <a:r>
                        <a:rPr lang="en-US" altLang="zh-TW" sz="1800" b="0" kern="120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16Mbps</a:t>
                      </a:r>
                    </a:p>
                    <a:p>
                      <a:pPr marL="0" algn="ctr" defTabSz="914377" rtl="0" eaLnBrk="1" latinLnBrk="0" hangingPunct="1"/>
                      <a:r>
                        <a:rPr lang="en-US" altLang="zh-TW" sz="1800" b="0" kern="120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G3-PLC: &gt; 2</a:t>
                      </a:r>
                      <a:r>
                        <a:rPr lang="zh-TW" altLang="en-US" sz="1800" b="0" kern="120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公里</a:t>
                      </a:r>
                      <a:r>
                        <a:rPr lang="en-US" altLang="zh-TW" sz="1800" b="0" kern="120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230Kbps</a:t>
                      </a:r>
                      <a:endParaRPr lang="zh-TW" altLang="en-US" sz="1800" b="0" kern="1200" dirty="0">
                        <a:solidFill>
                          <a:srgbClr val="008000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indent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公里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 &lt;5Kbps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7163" marR="117163" marT="52073" marB="52073" anchor="ctr"/>
                </a:tc>
                <a:tc>
                  <a:txBody>
                    <a:bodyPr/>
                    <a:lstStyle/>
                    <a:p>
                      <a:pPr marL="0" indent="0" algn="ctr" defTabSz="914377" rtl="0" eaLnBrk="1" latinLnBrk="0" hangingPunct="1">
                        <a:spcAft>
                          <a:spcPts val="0"/>
                        </a:spcAft>
                        <a:tabLst>
                          <a:tab pos="23114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5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公里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7163" marR="117163" marT="52073" marB="52073" anchor="ctr"/>
                </a:tc>
                <a:extLst>
                  <a:ext uri="{0D108BD9-81ED-4DB2-BD59-A6C34878D82A}">
                    <a16:rowId xmlns:a16="http://schemas.microsoft.com/office/drawing/2014/main" val="1766166648"/>
                  </a:ext>
                </a:extLst>
              </a:tr>
              <a:tr h="632733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2</a:t>
                      </a:r>
                      <a:endParaRPr lang="zh-TW" altLang="en-US" sz="2000" b="0" dirty="0">
                        <a:latin typeface="Arail nova"/>
                        <a:ea typeface="微軟正黑體" panose="020B0604030504040204" pitchFamily="34" charset="-120"/>
                        <a:cs typeface="Aharoni" panose="020B0604020202020204" pitchFamily="2" charset="-79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chemeClr val="dk1"/>
                          </a:solidFill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高速传输速率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300 Kbps to </a:t>
                      </a:r>
                    </a:p>
                    <a:p>
                      <a:pPr algn="ctr"/>
                      <a:r>
                        <a:rPr lang="en-US" altLang="zh-TW" sz="1800" b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2.4 Mbps (OFDM</a:t>
                      </a:r>
                      <a:r>
                        <a:rPr lang="zh-TW" altLang="en-US" sz="1800" b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模式</a:t>
                      </a:r>
                      <a:r>
                        <a:rPr lang="en-US" altLang="zh-TW" sz="1800" b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0000CC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Sub-G: 300 Kbps to 2.4 Mbps (OFDM</a:t>
                      </a:r>
                      <a:r>
                        <a:rPr lang="zh-TW" altLang="en-US" sz="1800" b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模式</a:t>
                      </a:r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PLC: 12 Mbps (OFDM</a:t>
                      </a:r>
                      <a:r>
                        <a:rPr lang="zh-TW" altLang="en-US" sz="1800" b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模式</a:t>
                      </a:r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indent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300bps-62.5Kbps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7163" marR="117163" marT="52073" marB="52073" anchor="ctr"/>
                </a:tc>
                <a:tc>
                  <a:txBody>
                    <a:bodyPr/>
                    <a:lstStyle/>
                    <a:p>
                      <a:pPr marL="0" indent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上行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: 140Kbps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下行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: 80Kbps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7163" marR="117163" marT="52073" marB="52073" anchor="ctr"/>
                </a:tc>
                <a:extLst>
                  <a:ext uri="{0D108BD9-81ED-4DB2-BD59-A6C34878D82A}">
                    <a16:rowId xmlns:a16="http://schemas.microsoft.com/office/drawing/2014/main" val="3947627057"/>
                  </a:ext>
                </a:extLst>
              </a:tr>
              <a:tr h="429533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3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更低延时</a:t>
                      </a:r>
                      <a:endParaRPr lang="en-US" altLang="zh-TW" sz="2400" b="1" dirty="0">
                        <a:latin typeface="Arail nova"/>
                        <a:ea typeface="微軟正黑體" panose="020B0604030504040204" pitchFamily="34" charset="-120"/>
                        <a:cs typeface="Aharoni" panose="020B0604020202020204" pitchFamily="2" charset="-79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0.02 sec</a:t>
                      </a:r>
                      <a:endParaRPr lang="zh-TW" altLang="en-US" sz="1800" b="0" dirty="0">
                        <a:solidFill>
                          <a:srgbClr val="0000CC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0.02 sec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1-16 sec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2-10 sec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extLst>
                  <a:ext uri="{0D108BD9-81ED-4DB2-BD59-A6C34878D82A}">
                    <a16:rowId xmlns:a16="http://schemas.microsoft.com/office/drawing/2014/main" val="1098344970"/>
                  </a:ext>
                </a:extLst>
              </a:tr>
              <a:tr h="429533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4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网络规模</a:t>
                      </a:r>
                      <a:r>
                        <a:rPr lang="en-US" altLang="zh-CN" sz="2400" b="1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/</a:t>
                      </a:r>
                      <a:r>
                        <a:rPr lang="zh-TW" altLang="en-US" sz="2400" b="1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布</a:t>
                      </a:r>
                      <a:r>
                        <a:rPr lang="zh-CN" altLang="en-US" sz="2400" b="1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设</a:t>
                      </a:r>
                      <a:r>
                        <a:rPr lang="zh-TW" altLang="en-US" sz="2400" b="1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密度</a:t>
                      </a:r>
                      <a:endParaRPr lang="en-US" altLang="zh-TW" sz="2400" b="1" dirty="0">
                        <a:latin typeface="Arail nova"/>
                        <a:ea typeface="微軟正黑體" panose="020B0604030504040204" pitchFamily="34" charset="-120"/>
                        <a:cs typeface="Aharoni" panose="020B0604020202020204" pitchFamily="2" charset="-79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noProof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1000 </a:t>
                      </a:r>
                      <a:r>
                        <a:rPr lang="zh-CN" altLang="en-US" sz="1800" b="0" kern="1200" noProof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节点</a:t>
                      </a:r>
                      <a:r>
                        <a:rPr lang="en-US" altLang="zh-TW" sz="1800" b="0" kern="1200" noProof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MESH</a:t>
                      </a:r>
                      <a:r>
                        <a:rPr lang="zh-CN" altLang="en-US" sz="1800" b="0" kern="1200" noProof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网</a:t>
                      </a:r>
                      <a:endParaRPr lang="zh-TW" altLang="en-US" sz="1800" b="0" kern="1200" noProof="0" dirty="0">
                        <a:solidFill>
                          <a:srgbClr val="0000CC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noProof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1000 </a:t>
                      </a:r>
                      <a:r>
                        <a:rPr lang="zh-CN" altLang="en-US" sz="1800" b="0" kern="1200" noProof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节点</a:t>
                      </a:r>
                      <a:r>
                        <a:rPr lang="en-US" altLang="zh-TW" sz="1800" b="0" kern="1200" noProof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MESH</a:t>
                      </a:r>
                      <a:r>
                        <a:rPr lang="zh-CN" altLang="en-US" sz="1800" b="0" kern="1200" noProof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网</a:t>
                      </a:r>
                      <a:endParaRPr lang="zh-TW" altLang="en-US" sz="1800" b="0" kern="1200" noProof="0" dirty="0">
                        <a:solidFill>
                          <a:srgbClr val="008000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KaiTi_GB2312" panose="02010609060101010101" pitchFamily="49" charset="-122"/>
                        </a:rPr>
                        <a:t>P2P</a:t>
                      </a:r>
                      <a:r>
                        <a:rPr lang="zh-CN" altLang="en-US" sz="18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KaiTi_GB2312" panose="02010609060101010101" pitchFamily="49" charset="-122"/>
                        </a:rPr>
                        <a:t>网络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私有协议</a:t>
                      </a:r>
                      <a:endParaRPr lang="en-US" altLang="zh-TW" sz="1800" b="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indent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8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KaiTi_GB2312" panose="02010609060101010101" pitchFamily="49" charset="-122"/>
                        </a:rPr>
                        <a:t>P2P</a:t>
                      </a:r>
                      <a:r>
                        <a:rPr lang="zh-CN" altLang="en-US" sz="18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KaiTi_GB2312" panose="02010609060101010101" pitchFamily="49" charset="-122"/>
                        </a:rPr>
                        <a:t>网络</a:t>
                      </a:r>
                      <a:endParaRPr lang="zh-TW" altLang="en-US" sz="1800" kern="1200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Arail nova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16003" marR="116003" marT="52207" marB="52207" anchor="ctr"/>
                </a:tc>
                <a:extLst>
                  <a:ext uri="{0D108BD9-81ED-4DB2-BD59-A6C34878D82A}">
                    <a16:rowId xmlns:a16="http://schemas.microsoft.com/office/drawing/2014/main" val="430793736"/>
                  </a:ext>
                </a:extLst>
              </a:tr>
              <a:tr h="429533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5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chemeClr val="tx1"/>
                          </a:solidFill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抗干扰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/</a:t>
                      </a:r>
                      <a:r>
                        <a:rPr lang="zh-TW" altLang="en-US" sz="2400" b="1" kern="1200" dirty="0">
                          <a:solidFill>
                            <a:schemeClr val="tx1"/>
                          </a:solidFill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噪声能力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跳频</a:t>
                      </a:r>
                      <a:endParaRPr lang="en-US" altLang="zh-TW" sz="1800" b="0" dirty="0">
                        <a:solidFill>
                          <a:srgbClr val="0000CC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跳频</a:t>
                      </a:r>
                      <a:r>
                        <a:rPr lang="en-US" altLang="zh-TW" sz="1800" b="0" kern="120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1800" b="0" kern="120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色调映射</a:t>
                      </a:r>
                      <a:endParaRPr lang="en-US" altLang="zh-TW" sz="1800" b="0" kern="1200" dirty="0">
                        <a:solidFill>
                          <a:srgbClr val="008000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extLst>
                  <a:ext uri="{0D108BD9-81ED-4DB2-BD59-A6C34878D82A}">
                    <a16:rowId xmlns:a16="http://schemas.microsoft.com/office/drawing/2014/main" val="2480662837"/>
                  </a:ext>
                </a:extLst>
              </a:tr>
              <a:tr h="429533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6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b="1" kern="1200" dirty="0">
                          <a:solidFill>
                            <a:schemeClr val="dk1"/>
                          </a:solidFill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自组网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/</a:t>
                      </a:r>
                      <a:r>
                        <a:rPr lang="zh-TW" altLang="en-US" sz="2400" b="1" kern="1200" dirty="0">
                          <a:solidFill>
                            <a:schemeClr val="dk1"/>
                          </a:solidFill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自修复网络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indent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15 </a:t>
                      </a:r>
                      <a:r>
                        <a:rPr lang="zh-CN" altLang="en-US" sz="1800" b="0" kern="120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跳网状组网</a:t>
                      </a:r>
                      <a:endParaRPr lang="zh-TW" altLang="en-US" sz="1800" b="0" kern="1200" dirty="0">
                        <a:solidFill>
                          <a:srgbClr val="0000CC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15</a:t>
                      </a:r>
                      <a:r>
                        <a:rPr lang="zh-TW" altLang="en-US" sz="1800" b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跳网状融合组网，炼路灵活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extLst>
                  <a:ext uri="{0D108BD9-81ED-4DB2-BD59-A6C34878D82A}">
                    <a16:rowId xmlns:a16="http://schemas.microsoft.com/office/drawing/2014/main" val="3480684188"/>
                  </a:ext>
                </a:extLst>
              </a:tr>
              <a:tr h="429533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7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b="1" kern="1200" dirty="0">
                          <a:solidFill>
                            <a:schemeClr val="tx1"/>
                          </a:solidFill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无线有线无缝连结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Sub-</a:t>
                      </a:r>
                      <a:r>
                        <a:rPr lang="en-US" altLang="zh-CN" sz="1800" b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TW" sz="1800" b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GHz RF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Sub-GHz RF + PLC 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Sub-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GHz RF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Sub-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GHz RF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extLst>
                  <a:ext uri="{0D108BD9-81ED-4DB2-BD59-A6C34878D82A}">
                    <a16:rowId xmlns:a16="http://schemas.microsoft.com/office/drawing/2014/main" val="3913223152"/>
                  </a:ext>
                </a:extLst>
              </a:tr>
              <a:tr h="429533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8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IPv6</a:t>
                      </a:r>
                      <a:r>
                        <a:rPr lang="zh-CN" altLang="en-US" sz="2400" b="1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支持</a:t>
                      </a:r>
                      <a:endParaRPr lang="en-US" altLang="zh-TW" sz="2400" b="1" dirty="0">
                        <a:latin typeface="Arail nova"/>
                        <a:ea typeface="微軟正黑體" panose="020B0604030504040204" pitchFamily="34" charset="-120"/>
                        <a:cs typeface="Aharoni" panose="020B0604020202020204" pitchFamily="2" charset="-79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indent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IPv6, </a:t>
                      </a:r>
                      <a:r>
                        <a:rPr lang="zh-CN" altLang="en-US" sz="1800" b="0" kern="120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互联互通</a:t>
                      </a:r>
                      <a:r>
                        <a:rPr lang="en-US" altLang="zh-TW" sz="1800" b="0" kern="120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 </a:t>
                      </a:r>
                      <a:r>
                        <a:rPr lang="zh-CN" altLang="en-US" sz="1800" b="0" kern="120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双向</a:t>
                      </a:r>
                      <a:r>
                        <a:rPr lang="zh-TW" altLang="en-US" sz="1800" b="0" kern="120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通信互动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IPv6, </a:t>
                      </a:r>
                      <a:r>
                        <a:rPr lang="zh-CN" altLang="en-US" sz="1800" b="0" kern="120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互联互通</a:t>
                      </a:r>
                      <a:r>
                        <a:rPr lang="en-US" altLang="zh-TW" sz="1800" b="0" kern="120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 </a:t>
                      </a:r>
                      <a:r>
                        <a:rPr lang="zh-CN" altLang="en-US" sz="1800" b="0" kern="120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双向</a:t>
                      </a:r>
                      <a:r>
                        <a:rPr lang="zh-TW" altLang="en-US" sz="1800" b="0" kern="120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通信互动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Not Easy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extLst>
                  <a:ext uri="{0D108BD9-81ED-4DB2-BD59-A6C34878D82A}">
                    <a16:rowId xmlns:a16="http://schemas.microsoft.com/office/drawing/2014/main" val="1719317236"/>
                  </a:ext>
                </a:extLst>
              </a:tr>
              <a:tr h="429533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9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安全</a:t>
                      </a:r>
                      <a:r>
                        <a:rPr lang="zh-TW" altLang="en-US" sz="2400" b="1" kern="1200" dirty="0">
                          <a:solidFill>
                            <a:schemeClr val="tx1"/>
                          </a:solidFill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认证机制</a:t>
                      </a:r>
                      <a:endParaRPr lang="en-US" altLang="zh-TW" sz="2400" b="1" dirty="0">
                        <a:solidFill>
                          <a:schemeClr val="tx1"/>
                        </a:solidFill>
                        <a:latin typeface="Arail nova"/>
                        <a:ea typeface="微軟正黑體" panose="020B0604030504040204" pitchFamily="34" charset="-120"/>
                        <a:cs typeface="Aharoni" panose="020B0604020202020204" pitchFamily="2" charset="-79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五级企业级</a:t>
                      </a:r>
                      <a:r>
                        <a:rPr lang="zh-CN" altLang="en-US" sz="1800" b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信息安全</a:t>
                      </a:r>
                      <a:endParaRPr lang="zh-TW" altLang="en-US" sz="1800" b="0" dirty="0">
                        <a:solidFill>
                          <a:srgbClr val="0000CC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五级企业级</a:t>
                      </a:r>
                      <a:r>
                        <a:rPr lang="zh-CN" altLang="en-US" sz="1800" b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信息安全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基本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基本</a:t>
                      </a:r>
                    </a:p>
                  </a:txBody>
                  <a:tcPr marL="116003" marR="116003" marT="52207" marB="52207" anchor="ctr"/>
                </a:tc>
                <a:extLst>
                  <a:ext uri="{0D108BD9-81ED-4DB2-BD59-A6C34878D82A}">
                    <a16:rowId xmlns:a16="http://schemas.microsoft.com/office/drawing/2014/main" val="1816059634"/>
                  </a:ext>
                </a:extLst>
              </a:tr>
              <a:tr h="429533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10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边缘计算支持</a:t>
                      </a:r>
                      <a:endParaRPr lang="en-US" altLang="zh-TW" sz="2400" b="1" dirty="0">
                        <a:solidFill>
                          <a:schemeClr val="tx1"/>
                        </a:solidFill>
                        <a:latin typeface="Arail nova"/>
                        <a:ea typeface="微軟正黑體" panose="020B0604030504040204" pitchFamily="34" charset="-120"/>
                        <a:cs typeface="Aharoni" panose="020B0604020202020204" pitchFamily="2" charset="-79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支持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支持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N/A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N/A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extLst>
                  <a:ext uri="{0D108BD9-81ED-4DB2-BD59-A6C34878D82A}">
                    <a16:rowId xmlns:a16="http://schemas.microsoft.com/office/drawing/2014/main" val="4025677397"/>
                  </a:ext>
                </a:extLst>
              </a:tr>
              <a:tr h="632733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11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chemeClr val="dk1"/>
                          </a:solidFill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节能模式电流</a:t>
                      </a:r>
                      <a:endParaRPr lang="en-US" altLang="zh-TW" sz="2400" b="1" dirty="0">
                        <a:latin typeface="Arail nova"/>
                        <a:ea typeface="微軟正黑體" panose="020B0604030504040204" pitchFamily="34" charset="-120"/>
                        <a:cs typeface="Aharoni" panose="020B0604020202020204" pitchFamily="2" charset="-79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休眠</a:t>
                      </a:r>
                      <a:r>
                        <a:rPr lang="nn-NO" altLang="zh-TW" sz="1800" b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: 2μA, </a:t>
                      </a:r>
                    </a:p>
                    <a:p>
                      <a:pPr algn="ctr"/>
                      <a:r>
                        <a:rPr lang="zh-TW" altLang="en-US" sz="1800" b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接收</a:t>
                      </a:r>
                      <a:r>
                        <a:rPr lang="nn-NO" altLang="zh-TW" sz="1800" b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: 8mA,  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kern="120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待机</a:t>
                      </a:r>
                      <a:r>
                        <a:rPr lang="en-US" altLang="zh-TW" sz="1800" b="0" kern="120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: RF/ 2uA, PLC/ 0.2W</a:t>
                      </a:r>
                      <a:endParaRPr lang="zh-TW" altLang="en-US" sz="1800" b="0" kern="1200" dirty="0">
                        <a:solidFill>
                          <a:srgbClr val="008000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休眠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: 2</a:t>
                      </a:r>
                      <a:r>
                        <a:rPr lang="el-GR" altLang="zh-TW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μ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 </a:t>
                      </a:r>
                    </a:p>
                    <a:p>
                      <a:pPr algn="ctr"/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接收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: 12mA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休眠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: 5μA </a:t>
                      </a:r>
                    </a:p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Peak:120~300mA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extLst>
                  <a:ext uri="{0D108BD9-81ED-4DB2-BD59-A6C34878D82A}">
                    <a16:rowId xmlns:a16="http://schemas.microsoft.com/office/drawing/2014/main" val="815492926"/>
                  </a:ext>
                </a:extLst>
              </a:tr>
              <a:tr h="429533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12</a:t>
                      </a:r>
                      <a:endParaRPr lang="zh-TW" altLang="en-US" sz="2000" b="0" dirty="0">
                        <a:latin typeface="Arail nova"/>
                        <a:ea typeface="微軟正黑體" panose="020B0604030504040204" pitchFamily="34" charset="-120"/>
                        <a:cs typeface="Aharoni" panose="020B0604020202020204" pitchFamily="2" charset="-79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电池寿命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15~20 </a:t>
                      </a:r>
                      <a:r>
                        <a:rPr lang="zh-TW" altLang="en-US" sz="1800" b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年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N/A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10 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年</a:t>
                      </a:r>
                      <a:endParaRPr lang="en-US" altLang="zh-TW" sz="1800" b="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&lt;10 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年</a:t>
                      </a:r>
                    </a:p>
                  </a:txBody>
                  <a:tcPr marL="116003" marR="116003" marT="52207" marB="52207" anchor="ctr"/>
                </a:tc>
                <a:extLst>
                  <a:ext uri="{0D108BD9-81ED-4DB2-BD59-A6C34878D82A}">
                    <a16:rowId xmlns:a16="http://schemas.microsoft.com/office/drawing/2014/main" val="2647342848"/>
                  </a:ext>
                </a:extLst>
              </a:tr>
              <a:tr h="429533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13</a:t>
                      </a:r>
                      <a:endParaRPr lang="zh-TW" altLang="en-US" sz="2000" b="0" dirty="0">
                        <a:latin typeface="Arail nova"/>
                        <a:ea typeface="微軟正黑體" panose="020B0604030504040204" pitchFamily="34" charset="-120"/>
                        <a:cs typeface="Aharoni" panose="020B0604020202020204" pitchFamily="2" charset="-79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latin typeface="Arail nova"/>
                          <a:ea typeface="微軟正黑體" panose="020B0604030504040204" pitchFamily="34" charset="-120"/>
                          <a:cs typeface="Aharoni" panose="020B0604020202020204" pitchFamily="2" charset="-79"/>
                        </a:rPr>
                        <a:t>开放性标准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0000CC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IEEE 802.15.4g/e/x</a:t>
                      </a: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IEEE 802.15.4g/x+1901.1/2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Proprietary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uLnTx/>
                        <a:uFillTx/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ail nova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3GPP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ail nova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16003" marR="116003" marT="52207" marB="52207" anchor="ctr"/>
                </a:tc>
                <a:extLst>
                  <a:ext uri="{0D108BD9-81ED-4DB2-BD59-A6C34878D82A}">
                    <a16:rowId xmlns:a16="http://schemas.microsoft.com/office/drawing/2014/main" val="3593697589"/>
                  </a:ext>
                </a:extLst>
              </a:tr>
            </a:tbl>
          </a:graphicData>
        </a:graphic>
      </p:graphicFrame>
      <p:sp>
        <p:nvSpPr>
          <p:cNvPr id="6" name="標題 1">
            <a:extLst>
              <a:ext uri="{FF2B5EF4-FFF2-40B4-BE49-F238E27FC236}">
                <a16:creationId xmlns:a16="http://schemas.microsoft.com/office/drawing/2014/main" id="{02B8C8BB-6D8D-4F11-934B-51978596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5646400" cy="1281721"/>
          </a:xfrm>
        </p:spPr>
        <p:txBody>
          <a:bodyPr/>
          <a:lstStyle/>
          <a:p>
            <a:pPr>
              <a:lnSpc>
                <a:spcPts val="4667"/>
              </a:lnSpc>
            </a:pPr>
            <a:r>
              <a:rPr lang="zh-CN" altLang="en-US" sz="4533" u="sng" dirty="0">
                <a:latin typeface="Arial Nova" panose="020B0504020202020204" pitchFamily="34" charset="0"/>
              </a:rPr>
              <a:t>无线</a:t>
            </a:r>
            <a:r>
              <a:rPr lang="en-US" altLang="zh-CN" sz="4533" u="sng" dirty="0">
                <a:latin typeface="Arial Nova" panose="020B0504020202020204" pitchFamily="34" charset="0"/>
              </a:rPr>
              <a:t>/</a:t>
            </a:r>
            <a:r>
              <a:rPr lang="zh-CN" altLang="en-US" sz="4533" u="sng" dirty="0">
                <a:latin typeface="Arial Nova" panose="020B0504020202020204" pitchFamily="34" charset="0"/>
              </a:rPr>
              <a:t>有线</a:t>
            </a:r>
            <a:r>
              <a:rPr lang="zh-TW" altLang="en-US" sz="4533" u="sng" dirty="0">
                <a:latin typeface="Arial Nova" panose="020B0504020202020204" pitchFamily="34" charset="0"/>
              </a:rPr>
              <a:t>双模融合</a:t>
            </a:r>
            <a:r>
              <a:rPr lang="zh-TW" altLang="en-US" sz="4533" dirty="0">
                <a:latin typeface="Arial Nova" panose="020B0504020202020204" pitchFamily="34" charset="0"/>
              </a:rPr>
              <a:t>满足多数规模物联网应用需求</a:t>
            </a:r>
            <a:endParaRPr lang="zh-TW" altLang="en-US" sz="4533" dirty="0">
              <a:latin typeface="Arial Nova" panose="020B05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654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4B4630B-4916-4C45-BF82-069E9B754BB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355573" y="6091008"/>
            <a:ext cx="963668" cy="744749"/>
          </a:xfrm>
          <a:prstGeom prst="straightConnector1">
            <a:avLst/>
          </a:prstGeom>
          <a:ln w="38100">
            <a:solidFill>
              <a:srgbClr val="CC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CB93FB3-4B27-444C-B407-C2FB347E8BA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01661" y="4117877"/>
            <a:ext cx="1117579" cy="1973131"/>
          </a:xfrm>
          <a:prstGeom prst="straightConnector1">
            <a:avLst/>
          </a:prstGeom>
          <a:ln w="38100">
            <a:solidFill>
              <a:srgbClr val="CC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1A36F08-677D-4729-B414-1F8EFFF1945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00610" y="5432107"/>
            <a:ext cx="1318631" cy="658901"/>
          </a:xfrm>
          <a:prstGeom prst="straightConnector1">
            <a:avLst/>
          </a:prstGeom>
          <a:ln w="38100">
            <a:solidFill>
              <a:srgbClr val="CC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3B26AF0-A378-44B6-83D9-A0E068EA5F29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0910462" y="4191645"/>
            <a:ext cx="1135789" cy="1899364"/>
          </a:xfrm>
          <a:prstGeom prst="straightConnector1">
            <a:avLst/>
          </a:prstGeom>
          <a:ln w="38100">
            <a:solidFill>
              <a:srgbClr val="CC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048738E-6F74-4CBA-A3E1-F25442DD80E6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10910461" y="6091008"/>
            <a:ext cx="1151832" cy="460325"/>
          </a:xfrm>
          <a:prstGeom prst="straightConnector1">
            <a:avLst/>
          </a:prstGeom>
          <a:ln w="38100">
            <a:solidFill>
              <a:srgbClr val="CC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D86CF27-C0D3-4F2C-BF3B-8491A7B2FCA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10905247" y="4247824"/>
            <a:ext cx="1190223" cy="3839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EF38378-871C-4AF4-988A-77ADC4E7185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042024" y="4027725"/>
            <a:ext cx="1266547" cy="6040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013CEF0-E4EB-4141-AA58-97BA51DC4C3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283029" y="4631792"/>
            <a:ext cx="1025543" cy="5303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ED2C116-3137-4F2D-8B4A-BBF5704AF315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10905247" y="4631792"/>
            <a:ext cx="1173723" cy="18228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A239403-BA5D-4452-BDB4-778B7C1E132D}"/>
              </a:ext>
            </a:extLst>
          </p:cNvPr>
          <p:cNvSpPr/>
          <p:nvPr/>
        </p:nvSpPr>
        <p:spPr>
          <a:xfrm>
            <a:off x="5308571" y="4059290"/>
            <a:ext cx="5596676" cy="114500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defRPr/>
            </a:pPr>
            <a:r>
              <a:rPr lang="zh-CN" altLang="en-US" sz="2667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信号丢失</a:t>
            </a:r>
            <a:r>
              <a:rPr lang="zh-TW" altLang="en-US" sz="2667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与</a:t>
            </a:r>
            <a:r>
              <a:rPr lang="zh-CN" altLang="en-US" sz="2667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拥堵</a:t>
            </a:r>
            <a:r>
              <a:rPr lang="zh-TW" altLang="en-US" sz="2667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问题</a:t>
            </a:r>
            <a:endParaRPr lang="en-US" altLang="zh-TW" sz="2667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  <a:p>
            <a:pPr defTabSz="1219170">
              <a:defRPr/>
            </a:pPr>
            <a:r>
              <a:rPr lang="en-US" altLang="zh-TW" sz="2133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(</a:t>
            </a:r>
            <a:r>
              <a:rPr lang="zh-TW" altLang="en-US" sz="2133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连线器件增多</a:t>
            </a:r>
            <a:r>
              <a:rPr lang="en-US" altLang="zh-TW" sz="2133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2088762-CE09-47AC-B05B-3D52302E7B25}"/>
              </a:ext>
            </a:extLst>
          </p:cNvPr>
          <p:cNvSpPr/>
          <p:nvPr/>
        </p:nvSpPr>
        <p:spPr>
          <a:xfrm>
            <a:off x="5319240" y="5518506"/>
            <a:ext cx="5591221" cy="1145004"/>
          </a:xfrm>
          <a:prstGeom prst="round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defRPr/>
            </a:pPr>
            <a:r>
              <a:rPr lang="zh-TW" altLang="en-US" sz="2667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噪声干扰、距离短、遮</a:t>
            </a:r>
            <a:r>
              <a:rPr lang="zh-CN" altLang="en-US" sz="2667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挡</a:t>
            </a:r>
            <a:r>
              <a:rPr lang="zh-TW" altLang="en-US" sz="2667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问题</a:t>
            </a:r>
            <a:endParaRPr lang="en-US" altLang="zh-TW" sz="2667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  <a:p>
            <a:pPr defTabSz="1219170">
              <a:defRPr/>
            </a:pPr>
            <a:r>
              <a:rPr lang="en-US" altLang="zh-TW" sz="2133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(</a:t>
            </a:r>
            <a:r>
              <a:rPr lang="zh-TW" altLang="en-US" sz="2133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人流、车流、物流、气候、地貌</a:t>
            </a:r>
            <a:r>
              <a:rPr lang="en-US" altLang="zh-TW" sz="2133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)</a:t>
            </a:r>
            <a:endParaRPr lang="en-US" altLang="zh-TW" sz="2133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23E7DD0-E646-4972-BC35-6063C4B17FDE}"/>
              </a:ext>
            </a:extLst>
          </p:cNvPr>
          <p:cNvSpPr/>
          <p:nvPr/>
        </p:nvSpPr>
        <p:spPr>
          <a:xfrm>
            <a:off x="12095469" y="3690588"/>
            <a:ext cx="4043104" cy="111446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lnSpc>
                <a:spcPts val="2400"/>
              </a:lnSpc>
              <a:defRPr/>
            </a:pPr>
            <a:r>
              <a:rPr lang="zh-TW" altLang="en-US" sz="2400" b="1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无线有线无缝连结</a:t>
            </a:r>
            <a:endParaRPr lang="en-US" altLang="zh-TW" sz="667" b="1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1219170">
              <a:lnSpc>
                <a:spcPct val="200000"/>
              </a:lnSpc>
              <a:defRPr/>
            </a:pPr>
            <a:r>
              <a:rPr lang="en-US" altLang="zh-TW" sz="1600" b="1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Sub-</a:t>
            </a:r>
            <a:r>
              <a:rPr lang="en-US" altLang="zh-CN" sz="1600" b="1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en-US" altLang="zh-TW" sz="1600" b="1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GHz/ PLC Dual Mode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0D8119E-4B4D-4C22-801B-2BEEBDDBC551}"/>
              </a:ext>
            </a:extLst>
          </p:cNvPr>
          <p:cNvSpPr/>
          <p:nvPr/>
        </p:nvSpPr>
        <p:spPr>
          <a:xfrm>
            <a:off x="115113" y="6171774"/>
            <a:ext cx="4240459" cy="11450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lnSpc>
                <a:spcPts val="2400"/>
              </a:lnSpc>
              <a:defRPr/>
            </a:pPr>
            <a:r>
              <a:rPr lang="zh-TW" altLang="en-US" sz="2400" b="1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抗干扰、抗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噪声</a:t>
            </a:r>
            <a:r>
              <a:rPr lang="zh-TW" altLang="en-US" sz="2400" b="1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能力</a:t>
            </a:r>
            <a:endParaRPr lang="en-US" altLang="zh-TW" sz="2400" b="1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  <a:p>
            <a:pPr defTabSz="1219170">
              <a:lnSpc>
                <a:spcPct val="200000"/>
              </a:lnSpc>
              <a:defRPr/>
            </a:pPr>
            <a:r>
              <a:rPr lang="en-US" altLang="zh-TW" sz="1600" b="1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Channel Hopping/ Tone Mapping</a:t>
            </a:r>
            <a:endParaRPr lang="zh-TW" altLang="en-US" sz="1600" b="1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1E678A12-94FF-4E1D-99FB-CF4447C12C35}"/>
              </a:ext>
            </a:extLst>
          </p:cNvPr>
          <p:cNvSpPr/>
          <p:nvPr/>
        </p:nvSpPr>
        <p:spPr>
          <a:xfrm>
            <a:off x="117427" y="3475098"/>
            <a:ext cx="4163587" cy="109690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lnSpc>
                <a:spcPts val="2400"/>
              </a:lnSpc>
              <a:defRPr/>
            </a:pPr>
            <a:r>
              <a:rPr lang="zh-TW" altLang="en-US" sz="2400" b="1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自组网、自修复弹性网路</a:t>
            </a:r>
            <a:endParaRPr lang="en-US" altLang="zh-TW" sz="2400" b="1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  <a:p>
            <a:pPr defTabSz="1219170">
              <a:lnSpc>
                <a:spcPct val="200000"/>
              </a:lnSpc>
              <a:defRPr/>
            </a:pPr>
            <a:r>
              <a:rPr lang="en-US" altLang="zh-TW" sz="1600" b="1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Hybrid Mesh Network</a:t>
            </a:r>
            <a:endParaRPr lang="zh-TW" altLang="en-US" sz="1867" b="1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DAB0BA2-92D7-479F-8EC4-EEEEA01C752D}"/>
              </a:ext>
            </a:extLst>
          </p:cNvPr>
          <p:cNvSpPr/>
          <p:nvPr/>
        </p:nvSpPr>
        <p:spPr>
          <a:xfrm>
            <a:off x="117428" y="4774025"/>
            <a:ext cx="4165601" cy="11175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lnSpc>
                <a:spcPts val="2400"/>
              </a:lnSpc>
              <a:defRPr/>
            </a:pPr>
            <a:r>
              <a:rPr lang="zh-TW" altLang="en-US" sz="2400" b="1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传输距离长、范围广</a:t>
            </a:r>
            <a:endParaRPr lang="en-US" altLang="zh-TW" sz="2400" b="1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  <a:p>
            <a:pPr defTabSz="1219170">
              <a:lnSpc>
                <a:spcPct val="200000"/>
              </a:lnSpc>
              <a:defRPr/>
            </a:pPr>
            <a:r>
              <a:rPr lang="en-US" altLang="zh-TW" sz="1600" b="1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&gt; 10 km with 50kbps End to End</a:t>
            </a:r>
            <a:endParaRPr lang="zh-TW" altLang="en-US" sz="1600" b="1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1D158D1-7A26-4EAF-842F-0B587F600C09}"/>
              </a:ext>
            </a:extLst>
          </p:cNvPr>
          <p:cNvSpPr/>
          <p:nvPr/>
        </p:nvSpPr>
        <p:spPr>
          <a:xfrm>
            <a:off x="12042473" y="5954325"/>
            <a:ext cx="4043105" cy="11413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lnSpc>
                <a:spcPts val="2400"/>
              </a:lnSpc>
              <a:defRPr/>
            </a:pPr>
            <a:r>
              <a:rPr lang="zh-TW" altLang="en-US" sz="2400" b="1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协议认证与互连互通</a:t>
            </a:r>
            <a:endParaRPr lang="en-US" altLang="zh-TW" sz="2400" b="1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  <a:p>
            <a:pPr defTabSz="1219170"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自有无线自组网</a:t>
            </a:r>
            <a:r>
              <a:rPr lang="en-US" altLang="zh-TW" sz="1600" b="1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/ HPLC/ G3-PLC</a:t>
            </a:r>
            <a:endParaRPr lang="zh-TW" altLang="en-US" sz="1600" b="1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01EADBDD-5D98-45CB-B469-EFD26BBA2326}"/>
              </a:ext>
            </a:extLst>
          </p:cNvPr>
          <p:cNvSpPr/>
          <p:nvPr/>
        </p:nvSpPr>
        <p:spPr>
          <a:xfrm>
            <a:off x="51903" y="7968527"/>
            <a:ext cx="16136152" cy="723776"/>
          </a:xfrm>
          <a:prstGeom prst="roundRect">
            <a:avLst>
              <a:gd name="adj" fmla="val 3884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defRPr/>
            </a:pPr>
            <a:r>
              <a:rPr lang="zh-TW" altLang="en-US" sz="4267" b="1" dirty="0">
                <a:solidFill>
                  <a:srgbClr val="0066FF"/>
                </a:solidFill>
                <a:latin typeface="+mn-ea"/>
                <a:cs typeface="Aharoni" panose="02010803020104030203" pitchFamily="2" charset="-79"/>
              </a:rPr>
              <a:t>好</a:t>
            </a:r>
            <a:r>
              <a:rPr lang="zh-CN" altLang="en-US" sz="4267" b="1" dirty="0">
                <a:solidFill>
                  <a:srgbClr val="0066FF"/>
                </a:solidFill>
                <a:latin typeface="+mn-ea"/>
                <a:cs typeface="Aharoni" panose="02010803020104030203" pitchFamily="2" charset="-79"/>
              </a:rPr>
              <a:t>的</a:t>
            </a:r>
            <a:r>
              <a:rPr lang="zh-TW" altLang="en-US" sz="4267" b="1" dirty="0">
                <a:solidFill>
                  <a:srgbClr val="0066FF"/>
                </a:solidFill>
                <a:latin typeface="+mn-ea"/>
                <a:cs typeface="Aharoni" panose="02010803020104030203" pitchFamily="2" charset="-79"/>
              </a:rPr>
              <a:t>通信</a:t>
            </a:r>
            <a:r>
              <a:rPr lang="zh-CN" altLang="en-US" sz="4267" b="1" dirty="0">
                <a:solidFill>
                  <a:srgbClr val="0066FF"/>
                </a:solidFill>
                <a:latin typeface="+mn-ea"/>
                <a:cs typeface="Aharoni" panose="02010803020104030203" pitchFamily="2" charset="-79"/>
              </a:rPr>
              <a:t>是</a:t>
            </a:r>
            <a:r>
              <a:rPr lang="zh-TW" altLang="en-US" sz="4267" b="1" dirty="0">
                <a:solidFill>
                  <a:srgbClr val="0066FF"/>
                </a:solidFill>
                <a:latin typeface="+mn-ea"/>
                <a:cs typeface="Aharoni" panose="02010803020104030203" pitchFamily="2" charset="-79"/>
              </a:rPr>
              <a:t>物联网、大数据、人工智能</a:t>
            </a:r>
            <a:r>
              <a:rPr lang="zh-CN" altLang="en-US" sz="4267" b="1" dirty="0">
                <a:solidFill>
                  <a:srgbClr val="0066FF"/>
                </a:solidFill>
                <a:latin typeface="+mn-ea"/>
                <a:cs typeface="Aharoni" panose="02010803020104030203" pitchFamily="2" charset="-79"/>
              </a:rPr>
              <a:t>的有力支撑</a:t>
            </a:r>
            <a:endParaRPr lang="zh-TW" altLang="en-US" sz="3733" b="1" dirty="0">
              <a:solidFill>
                <a:srgbClr val="0066FF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標題 1">
            <a:extLst>
              <a:ext uri="{FF2B5EF4-FFF2-40B4-BE49-F238E27FC236}">
                <a16:creationId xmlns:a16="http://schemas.microsoft.com/office/drawing/2014/main" id="{3A758BFA-A7FB-4C09-B70A-2CFAB3F5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160"/>
            <a:ext cx="16207872" cy="1176109"/>
          </a:xfrm>
        </p:spPr>
        <p:txBody>
          <a:bodyPr anchor="ctr"/>
          <a:lstStyle/>
          <a:p>
            <a:pPr>
              <a:lnSpc>
                <a:spcPts val="4267"/>
              </a:lnSpc>
            </a:pPr>
            <a:r>
              <a:rPr lang="zh-TW" altLang="en-US" dirty="0">
                <a:effectLst/>
                <a:latin typeface="+mn-ea"/>
                <a:ea typeface="+mn-ea"/>
              </a:rPr>
              <a:t>双模融合组网技术特点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F9A1273-FDF3-4E84-B3AF-4A73CD5319A0}"/>
              </a:ext>
            </a:extLst>
          </p:cNvPr>
          <p:cNvSpPr txBox="1"/>
          <p:nvPr/>
        </p:nvSpPr>
        <p:spPr>
          <a:xfrm>
            <a:off x="12328371" y="2060517"/>
            <a:ext cx="3471307" cy="107721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+mn-ea"/>
              </a:rPr>
              <a:t>融合双模</a:t>
            </a:r>
            <a:endParaRPr lang="en-US" altLang="zh-TW" sz="32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+mn-ea"/>
              </a:rPr>
              <a:t>技术特点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74269E0-BBEB-4C25-85DE-FFFEE83D415C}"/>
              </a:ext>
            </a:extLst>
          </p:cNvPr>
          <p:cNvSpPr txBox="1"/>
          <p:nvPr/>
        </p:nvSpPr>
        <p:spPr>
          <a:xfrm>
            <a:off x="499689" y="2548097"/>
            <a:ext cx="3471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FF6600"/>
                </a:solidFill>
                <a:latin typeface="+mn-ea"/>
                <a:ea typeface="+mn-ea"/>
              </a:rPr>
              <a:t>技术特点</a:t>
            </a:r>
          </a:p>
        </p:txBody>
      </p:sp>
    </p:spTree>
    <p:extLst>
      <p:ext uri="{BB962C8B-B14F-4D97-AF65-F5344CB8AC3E}">
        <p14:creationId xmlns:p14="http://schemas.microsoft.com/office/powerpoint/2010/main" val="420869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5630857-0932-4F76-80D9-656C198A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6" y="32080"/>
            <a:ext cx="16051634" cy="1254187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zh-CN" altLang="en-US" sz="4267" dirty="0">
                <a:latin typeface="+mn-ea"/>
                <a:ea typeface="+mn-ea"/>
              </a:rPr>
              <a:t>世界领先的</a:t>
            </a:r>
            <a:r>
              <a:rPr lang="zh-TW" altLang="en-US" sz="4267" dirty="0">
                <a:latin typeface="+mn-ea"/>
                <a:ea typeface="+mn-ea"/>
              </a:rPr>
              <a:t>融合模式自动组网</a:t>
            </a:r>
            <a:r>
              <a:rPr lang="zh-CN" altLang="en-US" sz="4267" dirty="0">
                <a:latin typeface="+mn-ea"/>
                <a:ea typeface="+mn-ea"/>
              </a:rPr>
              <a:t>（</a:t>
            </a:r>
            <a:r>
              <a:rPr lang="en-US" altLang="zh-CN" sz="4267" dirty="0">
                <a:latin typeface="+mn-ea"/>
                <a:ea typeface="+mn-ea"/>
              </a:rPr>
              <a:t>Mesh</a:t>
            </a:r>
            <a:r>
              <a:rPr lang="zh-CN" altLang="en-US" sz="4267" dirty="0">
                <a:latin typeface="+mn-ea"/>
                <a:ea typeface="+mn-ea"/>
              </a:rPr>
              <a:t>）</a:t>
            </a:r>
            <a:endParaRPr lang="zh-TW" altLang="en-US" sz="3200" dirty="0">
              <a:latin typeface="+mn-ea"/>
              <a:ea typeface="+mn-ea"/>
            </a:endParaRPr>
          </a:p>
        </p:txBody>
      </p:sp>
      <p:sp>
        <p:nvSpPr>
          <p:cNvPr id="347" name="內容版面配置區 2">
            <a:extLst>
              <a:ext uri="{FF2B5EF4-FFF2-40B4-BE49-F238E27FC236}">
                <a16:creationId xmlns:a16="http://schemas.microsoft.com/office/drawing/2014/main" id="{B08228EF-3292-4DCC-8377-622FAD094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8555" y="2797889"/>
            <a:ext cx="4424887" cy="601178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提高可靠性</a:t>
            </a:r>
            <a:endParaRPr lang="en-US" altLang="zh-TW" sz="32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TW" altLang="en-US" sz="2667" dirty="0">
                <a:latin typeface="+mn-ea"/>
                <a:ea typeface="+mn-ea"/>
              </a:rPr>
              <a:t>抗干扰性增强</a:t>
            </a:r>
            <a:endParaRPr lang="en-US" altLang="zh-TW" sz="2667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TW" altLang="en-US" sz="2667" dirty="0">
                <a:latin typeface="+mn-ea"/>
                <a:ea typeface="+mn-ea"/>
              </a:rPr>
              <a:t>解决</a:t>
            </a:r>
            <a:r>
              <a:rPr lang="zh-CN" altLang="en-US" sz="2667" dirty="0">
                <a:latin typeface="+mn-ea"/>
                <a:ea typeface="+mn-ea"/>
              </a:rPr>
              <a:t>信号阻塞</a:t>
            </a:r>
            <a:r>
              <a:rPr lang="en-US" altLang="zh-CN" sz="2667" dirty="0">
                <a:latin typeface="+mn-ea"/>
                <a:ea typeface="+mn-ea"/>
              </a:rPr>
              <a:t>/</a:t>
            </a:r>
            <a:r>
              <a:rPr lang="zh-CN" altLang="en-US" sz="2667" dirty="0">
                <a:latin typeface="+mn-ea"/>
                <a:ea typeface="+mn-ea"/>
              </a:rPr>
              <a:t>链路中断</a:t>
            </a:r>
            <a:endParaRPr lang="en-US" altLang="zh-TW" sz="2667" dirty="0">
              <a:latin typeface="+mn-ea"/>
              <a:ea typeface="+mn-ea"/>
            </a:endParaRPr>
          </a:p>
          <a:p>
            <a:r>
              <a:rPr lang="zh-TW" altLang="en-US" sz="3200" dirty="0">
                <a:latin typeface="+mn-ea"/>
                <a:ea typeface="+mn-ea"/>
              </a:rPr>
              <a:t>减少延迟</a:t>
            </a:r>
            <a:endParaRPr lang="en-US" altLang="zh-TW" sz="32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667" dirty="0">
                <a:latin typeface="+mn-ea"/>
                <a:ea typeface="+mn-ea"/>
              </a:rPr>
              <a:t>拓扑中的</a:t>
            </a:r>
            <a:r>
              <a:rPr lang="zh-TW" altLang="en-US" sz="2667" dirty="0">
                <a:latin typeface="+mn-ea"/>
                <a:ea typeface="+mn-ea"/>
              </a:rPr>
              <a:t>分</a:t>
            </a:r>
            <a:r>
              <a:rPr lang="zh-CN" altLang="en-US" sz="2667" dirty="0">
                <a:latin typeface="+mn-ea"/>
                <a:ea typeface="+mn-ea"/>
              </a:rPr>
              <a:t>级</a:t>
            </a:r>
            <a:r>
              <a:rPr lang="zh-TW" altLang="en-US" sz="2667" dirty="0">
                <a:latin typeface="+mn-ea"/>
                <a:ea typeface="+mn-ea"/>
              </a:rPr>
              <a:t>变</a:t>
            </a:r>
            <a:r>
              <a:rPr lang="zh-CN" altLang="en-US" sz="2667" dirty="0">
                <a:latin typeface="+mn-ea"/>
                <a:ea typeface="+mn-ea"/>
              </a:rPr>
              <a:t>少</a:t>
            </a:r>
            <a:endParaRPr lang="en-US" altLang="zh-CN" sz="2667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667" dirty="0">
                <a:latin typeface="+mn-ea"/>
                <a:ea typeface="+mn-ea"/>
              </a:rPr>
              <a:t>L2</a:t>
            </a:r>
            <a:r>
              <a:rPr lang="zh-CN" altLang="en-US" sz="2667" dirty="0">
                <a:latin typeface="+mn-ea"/>
                <a:ea typeface="+mn-ea"/>
              </a:rPr>
              <a:t>路径切换</a:t>
            </a:r>
            <a:r>
              <a:rPr lang="zh-TW" altLang="en-US" sz="2667" dirty="0">
                <a:latin typeface="+mn-ea"/>
                <a:ea typeface="+mn-ea"/>
              </a:rPr>
              <a:t>减少</a:t>
            </a:r>
            <a:r>
              <a:rPr lang="zh-CN" altLang="en-US" sz="2667" dirty="0">
                <a:latin typeface="+mn-ea"/>
                <a:ea typeface="+mn-ea"/>
              </a:rPr>
              <a:t>路由</a:t>
            </a:r>
            <a:r>
              <a:rPr lang="zh-TW" altLang="en-US" sz="2667" dirty="0">
                <a:latin typeface="+mn-ea"/>
                <a:ea typeface="+mn-ea"/>
              </a:rPr>
              <a:t>重组</a:t>
            </a:r>
            <a:endParaRPr lang="en-US" altLang="zh-CN" sz="2667" dirty="0">
              <a:latin typeface="+mn-ea"/>
              <a:ea typeface="+mn-ea"/>
            </a:endParaRPr>
          </a:p>
          <a:p>
            <a:r>
              <a:rPr lang="zh-CN" altLang="en-US" sz="3200" dirty="0">
                <a:latin typeface="+mn-ea"/>
                <a:ea typeface="+mn-ea"/>
              </a:rPr>
              <a:t>缩短</a:t>
            </a:r>
            <a:r>
              <a:rPr lang="zh-TW" altLang="en-US" sz="3200" dirty="0">
                <a:latin typeface="+mn-ea"/>
                <a:ea typeface="+mn-ea"/>
              </a:rPr>
              <a:t>组</a:t>
            </a:r>
            <a:r>
              <a:rPr lang="zh-CN" altLang="en-US" sz="3200" dirty="0">
                <a:latin typeface="+mn-ea"/>
                <a:ea typeface="+mn-ea"/>
              </a:rPr>
              <a:t>网时间</a:t>
            </a:r>
            <a:endParaRPr lang="en-US" altLang="zh-TW" sz="3200" dirty="0">
              <a:latin typeface="+mn-ea"/>
              <a:ea typeface="+mn-ea"/>
            </a:endParaRPr>
          </a:p>
        </p:txBody>
      </p:sp>
      <p:sp>
        <p:nvSpPr>
          <p:cNvPr id="348" name="矩形: 圓角 347">
            <a:extLst>
              <a:ext uri="{FF2B5EF4-FFF2-40B4-BE49-F238E27FC236}">
                <a16:creationId xmlns:a16="http://schemas.microsoft.com/office/drawing/2014/main" id="{59725BB1-2F0A-4823-9CBC-C399590D1215}"/>
              </a:ext>
            </a:extLst>
          </p:cNvPr>
          <p:cNvSpPr/>
          <p:nvPr/>
        </p:nvSpPr>
        <p:spPr>
          <a:xfrm>
            <a:off x="10846694" y="2057675"/>
            <a:ext cx="5808607" cy="5563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u="sng" dirty="0">
                <a:solidFill>
                  <a:srgbClr val="0000CC"/>
                </a:solidFill>
                <a:latin typeface="+mn-ea"/>
              </a:rPr>
              <a:t>融合双模组网优势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8CD558-59C0-4B56-A6CC-4969D6ECA974}"/>
              </a:ext>
            </a:extLst>
          </p:cNvPr>
          <p:cNvSpPr/>
          <p:nvPr/>
        </p:nvSpPr>
        <p:spPr>
          <a:xfrm>
            <a:off x="324225" y="1251144"/>
            <a:ext cx="113675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prstClr val="black"/>
                </a:solidFill>
                <a:latin typeface="+mn-ea"/>
                <a:ea typeface="+mn-ea"/>
                <a:cs typeface="+mj-cs"/>
              </a:rPr>
              <a:t>可靠的单一网络</a:t>
            </a:r>
            <a:r>
              <a:rPr lang="en-US" altLang="zh-CN" sz="3200" b="1" dirty="0">
                <a:solidFill>
                  <a:prstClr val="black"/>
                </a:solidFill>
                <a:latin typeface="+mn-ea"/>
                <a:ea typeface="+mn-ea"/>
                <a:cs typeface="+mj-cs"/>
              </a:rPr>
              <a:t>/ IP /</a:t>
            </a:r>
            <a:r>
              <a:rPr lang="zh-CN" altLang="en-US" sz="3200" b="1" dirty="0">
                <a:solidFill>
                  <a:prstClr val="black"/>
                </a:solidFill>
                <a:latin typeface="+mn-ea"/>
                <a:ea typeface="+mn-ea"/>
                <a:cs typeface="+mj-cs"/>
              </a:rPr>
              <a:t>软件，</a:t>
            </a:r>
            <a:r>
              <a:rPr lang="zh-TW" altLang="en-US" sz="3200" b="1" dirty="0">
                <a:solidFill>
                  <a:prstClr val="black"/>
                </a:solidFill>
                <a:latin typeface="+mn-ea"/>
                <a:ea typeface="+mn-ea"/>
                <a:cs typeface="+mj-cs"/>
              </a:rPr>
              <a:t>易于</a:t>
            </a:r>
            <a:r>
              <a:rPr lang="zh-CN" altLang="en-US" sz="3200" b="1" dirty="0">
                <a:solidFill>
                  <a:prstClr val="black"/>
                </a:solidFill>
                <a:latin typeface="+mn-ea"/>
                <a:ea typeface="+mn-ea"/>
                <a:cs typeface="+mj-cs"/>
              </a:rPr>
              <a:t>进行</a:t>
            </a:r>
            <a:r>
              <a:rPr lang="zh-TW" altLang="en-US" sz="3200" b="1" dirty="0">
                <a:solidFill>
                  <a:prstClr val="black"/>
                </a:solidFill>
                <a:latin typeface="+mn-ea"/>
                <a:ea typeface="+mn-ea"/>
                <a:cs typeface="+mj-cs"/>
              </a:rPr>
              <a:t>云端</a:t>
            </a:r>
            <a:r>
              <a:rPr lang="zh-CN" altLang="en-US" sz="3200" b="1" dirty="0">
                <a:solidFill>
                  <a:prstClr val="black"/>
                </a:solidFill>
                <a:latin typeface="+mn-ea"/>
                <a:ea typeface="+mn-ea"/>
                <a:cs typeface="+mj-cs"/>
              </a:rPr>
              <a:t>管理</a:t>
            </a:r>
            <a:endParaRPr lang="zh-TW" altLang="en-US" sz="4800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815177-0A24-436C-BF94-82936AE1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3" y="1949076"/>
            <a:ext cx="5389331" cy="68585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374BB4-4190-4D7D-BD50-41B23DFE9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877" y="5542354"/>
            <a:ext cx="5243014" cy="33287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AC596B-BBC6-4568-9CF4-F03CF3989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394" y="2030881"/>
            <a:ext cx="5273497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7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DFA2FD44-5F9B-46BD-BAD7-CFFB4C100361}"/>
              </a:ext>
            </a:extLst>
          </p:cNvPr>
          <p:cNvGrpSpPr/>
          <p:nvPr/>
        </p:nvGrpSpPr>
        <p:grpSpPr>
          <a:xfrm>
            <a:off x="7983418" y="1562295"/>
            <a:ext cx="8250919" cy="6335624"/>
            <a:chOff x="5940055" y="2071536"/>
            <a:chExt cx="6188189" cy="475171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7418986-E70D-4693-902B-35B5715A7A2D}"/>
                </a:ext>
              </a:extLst>
            </p:cNvPr>
            <p:cNvSpPr/>
            <p:nvPr/>
          </p:nvSpPr>
          <p:spPr>
            <a:xfrm>
              <a:off x="6751331" y="3397479"/>
              <a:ext cx="106889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67" dirty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rPr>
                <a:t>双模节点</a:t>
              </a:r>
              <a:br>
                <a:rPr lang="en-US" altLang="zh-TW" sz="1867" dirty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rPr>
              </a:br>
              <a:r>
                <a:rPr lang="en-US" altLang="zh-TW" sz="1867" dirty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rPr>
                <a:t>(Root)</a:t>
              </a:r>
              <a:endParaRPr lang="zh-TW" altLang="en-US" sz="18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5065F3C-AA1D-424F-A122-CF8B9CF384C0}"/>
                </a:ext>
              </a:extLst>
            </p:cNvPr>
            <p:cNvSpPr/>
            <p:nvPr/>
          </p:nvSpPr>
          <p:spPr>
            <a:xfrm>
              <a:off x="10751326" y="3357190"/>
              <a:ext cx="1055997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67" dirty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rPr>
                <a:t>双模节点</a:t>
              </a:r>
              <a:br>
                <a:rPr lang="en-US" altLang="zh-TW" sz="1867" dirty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rPr>
              </a:br>
              <a:r>
                <a:rPr lang="en-US" altLang="zh-TW" sz="1867" dirty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rPr>
                <a:t>(Node1)</a:t>
              </a:r>
              <a:endParaRPr lang="zh-TW" altLang="en-US" sz="18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92B712E-65FF-4CFB-A209-9BEAFC33683E}"/>
                </a:ext>
              </a:extLst>
            </p:cNvPr>
            <p:cNvSpPr/>
            <p:nvPr/>
          </p:nvSpPr>
          <p:spPr>
            <a:xfrm>
              <a:off x="8804299" y="3376240"/>
              <a:ext cx="1068888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67" dirty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rPr>
                <a:t>功分器</a:t>
              </a:r>
              <a:endParaRPr lang="zh-TW" altLang="en-US" sz="18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F6AA55AD-A912-479F-B1D6-E31CD2755E32}"/>
                </a:ext>
              </a:extLst>
            </p:cNvPr>
            <p:cNvCxnSpPr>
              <a:cxnSpLocks/>
            </p:cNvCxnSpPr>
            <p:nvPr/>
          </p:nvCxnSpPr>
          <p:spPr>
            <a:xfrm>
              <a:off x="9919125" y="3604840"/>
              <a:ext cx="756000" cy="0"/>
            </a:xfrm>
            <a:prstGeom prst="straightConnector1">
              <a:avLst/>
            </a:prstGeom>
            <a:ln w="34925">
              <a:solidFill>
                <a:srgbClr val="D60093"/>
              </a:solidFill>
              <a:prstDash val="sysDot"/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6AD3CBD8-B6FB-422F-AFC2-FD7CEE068F18}"/>
                </a:ext>
              </a:extLst>
            </p:cNvPr>
            <p:cNvCxnSpPr>
              <a:cxnSpLocks/>
            </p:cNvCxnSpPr>
            <p:nvPr/>
          </p:nvCxnSpPr>
          <p:spPr>
            <a:xfrm>
              <a:off x="7931925" y="3604840"/>
              <a:ext cx="792000" cy="0"/>
            </a:xfrm>
            <a:prstGeom prst="straightConnector1">
              <a:avLst/>
            </a:prstGeom>
            <a:ln w="34925">
              <a:solidFill>
                <a:srgbClr val="D60093"/>
              </a:solidFill>
              <a:prstDash val="sysDot"/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43D3A7A-38B9-4A03-980B-C43F19B6F905}"/>
                </a:ext>
              </a:extLst>
            </p:cNvPr>
            <p:cNvSpPr/>
            <p:nvPr/>
          </p:nvSpPr>
          <p:spPr>
            <a:xfrm>
              <a:off x="8957743" y="2461840"/>
              <a:ext cx="7620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67" dirty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rPr>
                <a:t>噪声</a:t>
              </a:r>
              <a:endParaRPr lang="zh-TW" altLang="en-US" sz="18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DFAE78FE-A9C4-4323-8886-E2A0E5BB908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9338743" y="2823790"/>
              <a:ext cx="0" cy="552450"/>
            </a:xfrm>
            <a:prstGeom prst="straightConnector1">
              <a:avLst/>
            </a:prstGeom>
            <a:ln w="34925">
              <a:solidFill>
                <a:srgbClr val="D60093"/>
              </a:solidFill>
              <a:prstDash val="sysDot"/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79BCE2FC-D41C-47CD-90C4-4E44BBC362C4}"/>
                </a:ext>
              </a:extLst>
            </p:cNvPr>
            <p:cNvCxnSpPr>
              <a:cxnSpLocks/>
            </p:cNvCxnSpPr>
            <p:nvPr/>
          </p:nvCxnSpPr>
          <p:spPr>
            <a:xfrm>
              <a:off x="7931924" y="3909640"/>
              <a:ext cx="2736000" cy="0"/>
            </a:xfrm>
            <a:prstGeom prst="straightConnector1">
              <a:avLst/>
            </a:prstGeom>
            <a:ln w="34925"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內容版面配置區 2">
              <a:extLst>
                <a:ext uri="{FF2B5EF4-FFF2-40B4-BE49-F238E27FC236}">
                  <a16:creationId xmlns:a16="http://schemas.microsoft.com/office/drawing/2014/main" id="{14E6D6D1-E998-459F-8058-E07EC542179B}"/>
                </a:ext>
              </a:extLst>
            </p:cNvPr>
            <p:cNvSpPr txBox="1">
              <a:spLocks/>
            </p:cNvSpPr>
            <p:nvPr/>
          </p:nvSpPr>
          <p:spPr>
            <a:xfrm>
              <a:off x="5940055" y="4285570"/>
              <a:ext cx="6188189" cy="197708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891" indent="-342891" algn="l" defTabSz="914377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 kern="1200">
                  <a:solidFill>
                    <a:schemeClr val="tx2"/>
                  </a:solidFill>
                  <a:latin typeface="+mj-ea"/>
                  <a:ea typeface="+mj-ea"/>
                  <a:cs typeface="+mn-cs"/>
                </a:defRPr>
              </a:lvl1pPr>
              <a:lvl2pPr marL="612000" indent="-324000" algn="l" defTabSz="914377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defRPr>
              </a:lvl2pPr>
              <a:lvl3pPr marL="900000" indent="-180000" algn="l" defTabSz="91437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rgbClr val="0070C0"/>
                  </a:solidFill>
                  <a:latin typeface="+mj-ea"/>
                  <a:ea typeface="+mj-ea"/>
                  <a:cs typeface="+mn-cs"/>
                </a:defRPr>
              </a:lvl3pPr>
              <a:lvl4pPr marL="1188000" indent="-180000" algn="l" defTabSz="914377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+mn-cs"/>
                </a:defRPr>
              </a:lvl4pPr>
              <a:lvl5pPr marL="1368000" indent="-144000" algn="l" defTabSz="91437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+mn-cs"/>
                </a:defRPr>
              </a:lvl5pPr>
              <a:lvl6pPr marL="2514537" indent="-228594" algn="l" defTabSz="914377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pPr marL="457177" indent="-457177" defTabSz="1219139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33" b="0" dirty="0">
                  <a:solidFill>
                    <a:srgbClr val="2F5897"/>
                  </a:solidFill>
                  <a:latin typeface="+mn-ea"/>
                  <a:ea typeface="+mn-ea"/>
                  <a:cs typeface="Arial" panose="020B0604020202020204" pitchFamily="34" charset="0"/>
                </a:rPr>
                <a:t>双模</a:t>
              </a:r>
              <a:r>
                <a:rPr lang="en-US" altLang="zh-TW" sz="2133" b="0" dirty="0">
                  <a:solidFill>
                    <a:srgbClr val="2F5897"/>
                  </a:solidFill>
                  <a:latin typeface="+mn-ea"/>
                  <a:ea typeface="+mn-ea"/>
                  <a:cs typeface="Arial" panose="020B0604020202020204" pitchFamily="34" charset="0"/>
                </a:rPr>
                <a:t>: 241 received/ 241 sent </a:t>
              </a:r>
              <a:r>
                <a:rPr lang="en-US" altLang="zh-TW" sz="2133" b="0" dirty="0">
                  <a:solidFill>
                    <a:srgbClr val="2F5897"/>
                  </a:solidFill>
                  <a:latin typeface="+mn-ea"/>
                  <a:ea typeface="+mn-ea"/>
                  <a:cs typeface="Arial" panose="020B0604020202020204" pitchFamily="34" charset="0"/>
                  <a:sym typeface="Wingdings" panose="05000000000000000000" pitchFamily="2" charset="2"/>
                </a:rPr>
                <a:t> </a:t>
              </a:r>
              <a:r>
                <a:rPr lang="en-US" altLang="zh-TW" sz="2133" dirty="0">
                  <a:solidFill>
                    <a:srgbClr val="FF0000"/>
                  </a:solidFill>
                  <a:latin typeface="+mn-ea"/>
                  <a:ea typeface="+mn-ea"/>
                  <a:cs typeface="Arial" panose="020B0604020202020204" pitchFamily="34" charset="0"/>
                  <a:sym typeface="Wingdings" panose="05000000000000000000" pitchFamily="2" charset="2"/>
                </a:rPr>
                <a:t>100% </a:t>
              </a:r>
              <a:r>
                <a:rPr lang="zh-CN" altLang="en-US" sz="2133" dirty="0">
                  <a:solidFill>
                    <a:srgbClr val="FF0000"/>
                  </a:solidFill>
                  <a:latin typeface="+mn-ea"/>
                  <a:ea typeface="+mn-ea"/>
                  <a:cs typeface="Arial" panose="020B0604020202020204" pitchFamily="34" charset="0"/>
                  <a:sym typeface="Wingdings" panose="05000000000000000000" pitchFamily="2" charset="2"/>
                </a:rPr>
                <a:t>传输率</a:t>
              </a:r>
              <a:endParaRPr lang="en-US" altLang="zh-TW" sz="2133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graphicFrame>
          <p:nvGraphicFramePr>
            <p:cNvPr id="48" name="圖表 47">
              <a:extLst>
                <a:ext uri="{FF2B5EF4-FFF2-40B4-BE49-F238E27FC236}">
                  <a16:creationId xmlns:a16="http://schemas.microsoft.com/office/drawing/2014/main" id="{16C3E9A6-F3A1-4340-8119-28BF2D558CF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301300" y="5131254"/>
            <a:ext cx="5760000" cy="1692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62EABA36-565B-4DDE-90BF-82465212E906}"/>
                </a:ext>
              </a:extLst>
            </p:cNvPr>
            <p:cNvSpPr txBox="1"/>
            <p:nvPr/>
          </p:nvSpPr>
          <p:spPr>
            <a:xfrm>
              <a:off x="6751331" y="4765745"/>
              <a:ext cx="1995937" cy="561596"/>
            </a:xfrm>
            <a:prstGeom prst="rect">
              <a:avLst/>
            </a:prstGeom>
            <a:solidFill>
              <a:srgbClr val="FFFF99">
                <a:alpha val="0"/>
              </a:srgbClr>
            </a:solidFill>
          </p:spPr>
          <p:txBody>
            <a:bodyPr wrap="square" rtlCol="0">
              <a:spAutoFit/>
            </a:bodyPr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33" dirty="0">
                  <a:solidFill>
                    <a:srgbClr val="FF0000"/>
                  </a:solidFill>
                  <a:highlight>
                    <a:srgbClr val="FFFF99"/>
                  </a:highlight>
                  <a:latin typeface="+mn-ea"/>
                  <a:ea typeface="+mn-ea"/>
                  <a:cs typeface="Arial" panose="020B0604020202020204" pitchFamily="34" charset="0"/>
                </a:rPr>
                <a:t>及时切换</a:t>
              </a:r>
              <a:r>
                <a:rPr lang="en-US" altLang="zh-CN" sz="2133" dirty="0">
                  <a:solidFill>
                    <a:srgbClr val="FF0000"/>
                  </a:solidFill>
                  <a:highlight>
                    <a:srgbClr val="FFFF99"/>
                  </a:highlight>
                  <a:latin typeface="+mn-ea"/>
                  <a:ea typeface="+mn-ea"/>
                  <a:cs typeface="Arial" panose="020B0604020202020204" pitchFamily="34" charset="0"/>
                </a:rPr>
                <a:t>PLC</a:t>
              </a:r>
            </a:p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33" dirty="0">
                  <a:solidFill>
                    <a:srgbClr val="FF0000"/>
                  </a:solidFill>
                  <a:highlight>
                    <a:srgbClr val="FFFF99"/>
                  </a:highlight>
                  <a:latin typeface="+mn-ea"/>
                  <a:ea typeface="+mn-ea"/>
                  <a:cs typeface="Arial" panose="020B0604020202020204" pitchFamily="34" charset="0"/>
                </a:rPr>
                <a:t>保持传输成功</a:t>
              </a:r>
              <a:endParaRPr lang="zh-TW" altLang="en-US" sz="2133" dirty="0">
                <a:solidFill>
                  <a:srgbClr val="FF0000"/>
                </a:solidFill>
                <a:highlight>
                  <a:srgbClr val="FFFF99"/>
                </a:highlight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9412678D-8F04-42D0-817C-F47FA5F378ED}"/>
                </a:ext>
              </a:extLst>
            </p:cNvPr>
            <p:cNvSpPr/>
            <p:nvPr/>
          </p:nvSpPr>
          <p:spPr>
            <a:xfrm>
              <a:off x="7583981" y="5521312"/>
              <a:ext cx="571500" cy="27455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24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09A622C1-DEF1-4453-8A30-D6F3B25803F1}"/>
                </a:ext>
              </a:extLst>
            </p:cNvPr>
            <p:cNvSpPr txBox="1"/>
            <p:nvPr/>
          </p:nvSpPr>
          <p:spPr>
            <a:xfrm>
              <a:off x="8505647" y="2071536"/>
              <a:ext cx="1666191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33" b="1" dirty="0">
                  <a:solidFill>
                    <a:srgbClr val="0033CC"/>
                  </a:solidFill>
                  <a:latin typeface="+mn-ea"/>
                  <a:ea typeface="+mn-ea"/>
                  <a:cs typeface="Tahoma" panose="020B0604030504040204" pitchFamily="34" charset="0"/>
                </a:rPr>
                <a:t>融合双模</a:t>
              </a:r>
              <a:endParaRPr lang="zh-TW" altLang="en-US" sz="2133" b="1" dirty="0">
                <a:solidFill>
                  <a:srgbClr val="0033CC"/>
                </a:solidFill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F667AEC2-4286-4422-ACDB-9384E146F19E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V="1">
              <a:off x="7869731" y="5257944"/>
              <a:ext cx="0" cy="2633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8865BAF0-93CC-4FBD-B280-F4DB5B56350F}"/>
              </a:ext>
            </a:extLst>
          </p:cNvPr>
          <p:cNvGrpSpPr/>
          <p:nvPr/>
        </p:nvGrpSpPr>
        <p:grpSpPr>
          <a:xfrm>
            <a:off x="237611" y="2347610"/>
            <a:ext cx="6606784" cy="1866348"/>
            <a:chOff x="3350712" y="2486439"/>
            <a:chExt cx="4955088" cy="1399761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FFF2CE7-6F41-4AD6-BF5A-AEABFBF07A6E}"/>
                </a:ext>
              </a:extLst>
            </p:cNvPr>
            <p:cNvSpPr/>
            <p:nvPr/>
          </p:nvSpPr>
          <p:spPr>
            <a:xfrm>
              <a:off x="3350712" y="3200400"/>
              <a:ext cx="1068889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  <a:t>无线节点</a:t>
              </a:r>
              <a:br>
                <a:rPr lang="en-US" altLang="zh-TW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</a:br>
              <a:r>
                <a:rPr lang="en-US" altLang="zh-TW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  <a:t>(Root)</a:t>
              </a:r>
              <a:endParaRPr lang="zh-TW" altLang="en-US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58058BA-902E-4B29-B553-2EE771AD22F4}"/>
                </a:ext>
              </a:extLst>
            </p:cNvPr>
            <p:cNvSpPr/>
            <p:nvPr/>
          </p:nvSpPr>
          <p:spPr>
            <a:xfrm>
              <a:off x="7236912" y="3184663"/>
              <a:ext cx="1068888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  <a:t>无线节点</a:t>
              </a:r>
              <a:br>
                <a:rPr lang="en-US" altLang="zh-TW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</a:br>
              <a:r>
                <a:rPr lang="en-US" altLang="zh-TW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  <a:t>(Node1)</a:t>
              </a:r>
              <a:endParaRPr lang="zh-TW" altLang="en-US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6A81644-2EE6-4C81-B9BE-4142D04F3359}"/>
                </a:ext>
              </a:extLst>
            </p:cNvPr>
            <p:cNvSpPr/>
            <p:nvPr/>
          </p:nvSpPr>
          <p:spPr>
            <a:xfrm>
              <a:off x="5302774" y="3381789"/>
              <a:ext cx="1068888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  <a:t>功分器</a:t>
              </a:r>
              <a:endParaRPr lang="zh-TW" altLang="en-US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endParaRPr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07DF22FB-2D4F-47BB-BF3C-9E3BDE2FDDDE}"/>
                </a:ext>
              </a:extLst>
            </p:cNvPr>
            <p:cNvCxnSpPr>
              <a:cxnSpLocks/>
            </p:cNvCxnSpPr>
            <p:nvPr/>
          </p:nvCxnSpPr>
          <p:spPr>
            <a:xfrm>
              <a:off x="6417600" y="3527563"/>
              <a:ext cx="756000" cy="0"/>
            </a:xfrm>
            <a:prstGeom prst="straightConnector1">
              <a:avLst/>
            </a:prstGeom>
            <a:ln w="34925">
              <a:solidFill>
                <a:srgbClr val="D60093"/>
              </a:solidFill>
              <a:prstDash val="sysDot"/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8D4835D8-ADB0-44CB-A8E8-BEB94088E841}"/>
                </a:ext>
              </a:extLst>
            </p:cNvPr>
            <p:cNvCxnSpPr>
              <a:cxnSpLocks/>
            </p:cNvCxnSpPr>
            <p:nvPr/>
          </p:nvCxnSpPr>
          <p:spPr>
            <a:xfrm>
              <a:off x="4430400" y="3557380"/>
              <a:ext cx="792000" cy="0"/>
            </a:xfrm>
            <a:prstGeom prst="straightConnector1">
              <a:avLst/>
            </a:prstGeom>
            <a:ln w="34925">
              <a:solidFill>
                <a:srgbClr val="D60093"/>
              </a:solidFill>
              <a:prstDash val="sysDot"/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F0E16A4-45C5-4E6B-897F-F2BE3C87864E}"/>
                </a:ext>
              </a:extLst>
            </p:cNvPr>
            <p:cNvSpPr/>
            <p:nvPr/>
          </p:nvSpPr>
          <p:spPr>
            <a:xfrm>
              <a:off x="5456218" y="2486439"/>
              <a:ext cx="7620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  <a:t>噪声</a:t>
              </a:r>
              <a:endParaRPr lang="zh-TW" altLang="en-US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endParaRPr>
            </a:p>
          </p:txBody>
        </p: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A2E7F936-64E0-4B89-89BE-F511CD2CF1C0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5837218" y="2829339"/>
              <a:ext cx="0" cy="552450"/>
            </a:xfrm>
            <a:prstGeom prst="straightConnector1">
              <a:avLst/>
            </a:prstGeom>
            <a:ln w="34925">
              <a:solidFill>
                <a:srgbClr val="D60093"/>
              </a:solidFill>
              <a:prstDash val="sysDot"/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E459E7F-7B65-4A3A-B2F3-AB782679C5B3}"/>
              </a:ext>
            </a:extLst>
          </p:cNvPr>
          <p:cNvGrpSpPr/>
          <p:nvPr/>
        </p:nvGrpSpPr>
        <p:grpSpPr>
          <a:xfrm>
            <a:off x="123523" y="5334653"/>
            <a:ext cx="7680000" cy="2511922"/>
            <a:chOff x="228601" y="2349037"/>
            <a:chExt cx="9144002" cy="1883941"/>
          </a:xfrm>
        </p:grpSpPr>
        <p:pic>
          <p:nvPicPr>
            <p:cNvPr id="65" name="圖片 64">
              <a:extLst>
                <a:ext uri="{FF2B5EF4-FFF2-40B4-BE49-F238E27FC236}">
                  <a16:creationId xmlns:a16="http://schemas.microsoft.com/office/drawing/2014/main" id="{3ECED7A9-9D29-42EC-9D23-B567BC72B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8601" y="2349037"/>
              <a:ext cx="9144002" cy="1856694"/>
            </a:xfrm>
            <a:prstGeom prst="rect">
              <a:avLst/>
            </a:prstGeom>
          </p:spPr>
        </p:pic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08E35C75-4CF3-4660-81B5-1DEC1BDFD177}"/>
                </a:ext>
              </a:extLst>
            </p:cNvPr>
            <p:cNvSpPr/>
            <p:nvPr/>
          </p:nvSpPr>
          <p:spPr>
            <a:xfrm>
              <a:off x="2019301" y="3451163"/>
              <a:ext cx="1409700" cy="25923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24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778EEBE5-D879-4E0C-9426-0908C77B8114}"/>
                </a:ext>
              </a:extLst>
            </p:cNvPr>
            <p:cNvSpPr txBox="1"/>
            <p:nvPr/>
          </p:nvSpPr>
          <p:spPr>
            <a:xfrm>
              <a:off x="4916603" y="3917555"/>
              <a:ext cx="329191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33" dirty="0">
                  <a:solidFill>
                    <a:srgbClr val="FF0000"/>
                  </a:solidFill>
                  <a:highlight>
                    <a:srgbClr val="FFFF99"/>
                  </a:highlight>
                  <a:latin typeface="+mn-ea"/>
                  <a:ea typeface="+mn-ea"/>
                  <a:cs typeface="Arial" panose="020B0604020202020204" pitchFamily="34" charset="0"/>
                </a:rPr>
                <a:t>错误、失败</a:t>
              </a:r>
              <a:endParaRPr lang="zh-TW" altLang="en-US" sz="2133" dirty="0">
                <a:solidFill>
                  <a:srgbClr val="FF0000"/>
                </a:solidFill>
                <a:highlight>
                  <a:srgbClr val="FFFF99"/>
                </a:highlight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BACE3D5D-4BFE-4178-B46E-32B4251DA461}"/>
                </a:ext>
              </a:extLst>
            </p:cNvPr>
            <p:cNvSpPr/>
            <p:nvPr/>
          </p:nvSpPr>
          <p:spPr>
            <a:xfrm>
              <a:off x="4455412" y="3451162"/>
              <a:ext cx="1066800" cy="25923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24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2D444B90-A9C4-457C-A513-84875D734684}"/>
                </a:ext>
              </a:extLst>
            </p:cNvPr>
            <p:cNvSpPr/>
            <p:nvPr/>
          </p:nvSpPr>
          <p:spPr>
            <a:xfrm>
              <a:off x="6753714" y="3451161"/>
              <a:ext cx="990602" cy="25923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240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44118D7E-2958-41E6-8C6F-2016BABD8994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2917169" y="3738392"/>
              <a:ext cx="1999435" cy="336874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DFC30448-78B5-408D-8E18-9E6A58FEBCE8}"/>
                </a:ext>
              </a:extLst>
            </p:cNvPr>
            <p:cNvCxnSpPr>
              <a:cxnSpLocks/>
            </p:cNvCxnSpPr>
            <p:nvPr/>
          </p:nvCxnSpPr>
          <p:spPr>
            <a:xfrm>
              <a:off x="5049396" y="3738392"/>
              <a:ext cx="284605" cy="174198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6F461C22-F5D8-4B8F-ABBA-B537D8FCB5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800" y="3753269"/>
              <a:ext cx="402198" cy="26193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4705BEC8-5D9A-4915-9AC5-D4D0D351EA2E}"/>
              </a:ext>
            </a:extLst>
          </p:cNvPr>
          <p:cNvSpPr/>
          <p:nvPr/>
        </p:nvSpPr>
        <p:spPr>
          <a:xfrm>
            <a:off x="144663" y="4543544"/>
            <a:ext cx="8128000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77" indent="-457177" algn="l" defTabSz="1219139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133" dirty="0">
                <a:solidFill>
                  <a:srgbClr val="2F5897"/>
                </a:solidFill>
                <a:latin typeface="+mn-ea"/>
                <a:ea typeface="+mn-ea"/>
                <a:cs typeface="Arial" panose="020B0604020202020204" pitchFamily="34" charset="0"/>
              </a:rPr>
              <a:t>仅无线</a:t>
            </a:r>
            <a:r>
              <a:rPr lang="en-US" altLang="zh-TW" sz="2133" dirty="0">
                <a:solidFill>
                  <a:srgbClr val="2F5897"/>
                </a:solidFill>
                <a:latin typeface="+mn-ea"/>
                <a:ea typeface="+mn-ea"/>
                <a:cs typeface="Arial" panose="020B0604020202020204" pitchFamily="34" charset="0"/>
              </a:rPr>
              <a:t>: 97 received/107 sent </a:t>
            </a:r>
            <a:r>
              <a:rPr lang="en-US" altLang="zh-TW" sz="2133" b="1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 91% </a:t>
            </a:r>
            <a:r>
              <a:rPr lang="zh-CN" altLang="en-US" sz="2133" b="1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传输率</a:t>
            </a:r>
            <a:endParaRPr lang="zh-TW" altLang="en-US" sz="2133" b="1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C31AD5D-E1D8-4174-BB29-80D95017D794}"/>
              </a:ext>
            </a:extLst>
          </p:cNvPr>
          <p:cNvSpPr txBox="1"/>
          <p:nvPr/>
        </p:nvSpPr>
        <p:spPr>
          <a:xfrm>
            <a:off x="2840471" y="1554434"/>
            <a:ext cx="161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CC3300"/>
                </a:solidFill>
                <a:latin typeface="+mn-ea"/>
                <a:ea typeface="+mn-ea"/>
                <a:cs typeface="+mn-cs"/>
              </a:rPr>
              <a:t>仅无线</a:t>
            </a:r>
            <a:endParaRPr lang="zh-TW" altLang="en-US" sz="2400" b="1" dirty="0">
              <a:solidFill>
                <a:srgbClr val="CC330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2" name="標題 1">
            <a:extLst>
              <a:ext uri="{FF2B5EF4-FFF2-40B4-BE49-F238E27FC236}">
                <a16:creationId xmlns:a16="http://schemas.microsoft.com/office/drawing/2014/main" id="{EF713A7D-AA67-4758-8FE2-FB4E23C8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630" y="-21195"/>
            <a:ext cx="15806441" cy="1130979"/>
          </a:xfrm>
        </p:spPr>
        <p:txBody>
          <a:bodyPr anchor="ctr"/>
          <a:lstStyle/>
          <a:p>
            <a:r>
              <a:rPr lang="zh-TW" altLang="en-US" sz="4800" dirty="0">
                <a:latin typeface="+mn-ea"/>
                <a:ea typeface="+mn-ea"/>
              </a:rPr>
              <a:t>融合</a:t>
            </a:r>
            <a:r>
              <a:rPr lang="zh-CN" altLang="en-US" sz="4800" dirty="0">
                <a:latin typeface="+mn-ea"/>
                <a:ea typeface="+mn-ea"/>
              </a:rPr>
              <a:t>双模</a:t>
            </a:r>
            <a:r>
              <a:rPr lang="zh-TW" altLang="en-US" sz="4800" dirty="0">
                <a:latin typeface="+mn-ea"/>
                <a:ea typeface="+mn-ea"/>
              </a:rPr>
              <a:t>将噪声</a:t>
            </a:r>
            <a:r>
              <a:rPr lang="zh-CN" altLang="en-US" sz="4800" dirty="0">
                <a:latin typeface="+mn-ea"/>
                <a:ea typeface="+mn-ea"/>
              </a:rPr>
              <a:t>环境</a:t>
            </a:r>
            <a:r>
              <a:rPr lang="zh-TW" altLang="en-US" sz="4800" dirty="0">
                <a:latin typeface="+mn-ea"/>
                <a:ea typeface="+mn-ea"/>
              </a:rPr>
              <a:t>传输率提升至</a:t>
            </a:r>
            <a:r>
              <a:rPr lang="zh-CN" altLang="en-US" sz="4800" dirty="0">
                <a:latin typeface="+mn-ea"/>
                <a:ea typeface="+mn-ea"/>
              </a:rPr>
              <a:t>接近</a:t>
            </a:r>
            <a:r>
              <a:rPr lang="en-US" altLang="zh-CN" sz="4800" dirty="0">
                <a:latin typeface="+mn-ea"/>
                <a:ea typeface="+mn-ea"/>
              </a:rPr>
              <a:t>100</a:t>
            </a:r>
            <a:r>
              <a:rPr lang="zh-CN" altLang="en-US" sz="4800" dirty="0">
                <a:latin typeface="+mn-ea"/>
                <a:ea typeface="+mn-ea"/>
              </a:rPr>
              <a:t>％</a:t>
            </a:r>
            <a:endParaRPr lang="zh-TW" altLang="en-US" sz="4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43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BE67B47-451F-4015-9206-1616A020709A}"/>
              </a:ext>
            </a:extLst>
          </p:cNvPr>
          <p:cNvGrpSpPr/>
          <p:nvPr/>
        </p:nvGrpSpPr>
        <p:grpSpPr>
          <a:xfrm>
            <a:off x="64754" y="2813961"/>
            <a:ext cx="7977639" cy="1058287"/>
            <a:chOff x="3115433" y="2895599"/>
            <a:chExt cx="5983229" cy="79371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8BE3782-06D0-4AA2-B90D-DA518707AA80}"/>
                </a:ext>
              </a:extLst>
            </p:cNvPr>
            <p:cNvSpPr/>
            <p:nvPr/>
          </p:nvSpPr>
          <p:spPr>
            <a:xfrm>
              <a:off x="3115433" y="2895599"/>
              <a:ext cx="1164357" cy="793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  <a:t>无线节点</a:t>
              </a:r>
              <a:br>
                <a:rPr lang="en-US" altLang="zh-TW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</a:br>
              <a:r>
                <a:rPr lang="en-US" altLang="zh-TW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  <a:t>(Root)</a:t>
              </a:r>
              <a:endParaRPr lang="zh-TW" altLang="en-US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FEE169C-5188-4A90-AF2E-03EEA8E6FA59}"/>
                </a:ext>
              </a:extLst>
            </p:cNvPr>
            <p:cNvSpPr/>
            <p:nvPr/>
          </p:nvSpPr>
          <p:spPr>
            <a:xfrm>
              <a:off x="5529860" y="2895599"/>
              <a:ext cx="1164357" cy="793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  <a:t>无线节点</a:t>
              </a:r>
              <a:endParaRPr lang="en-US" altLang="zh-TW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endParaRPr>
            </a:p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  <a:t>(Node1)</a:t>
              </a:r>
              <a:endParaRPr lang="zh-TW" altLang="en-US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endParaRPr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033FD437-EC3F-4D4D-8CB5-9F16F11CCAFD}"/>
                </a:ext>
              </a:extLst>
            </p:cNvPr>
            <p:cNvCxnSpPr>
              <a:cxnSpLocks/>
            </p:cNvCxnSpPr>
            <p:nvPr/>
          </p:nvCxnSpPr>
          <p:spPr>
            <a:xfrm>
              <a:off x="4389169" y="3285746"/>
              <a:ext cx="1054818" cy="0"/>
            </a:xfrm>
            <a:prstGeom prst="straightConnector1">
              <a:avLst/>
            </a:prstGeom>
            <a:ln w="34925">
              <a:solidFill>
                <a:srgbClr val="D60093"/>
              </a:solidFill>
              <a:prstDash val="sysDot"/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36FDE423-B865-45D0-852C-85E77509C52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56" y="3289157"/>
              <a:ext cx="1054818" cy="0"/>
            </a:xfrm>
            <a:prstGeom prst="straightConnector1">
              <a:avLst/>
            </a:prstGeom>
            <a:ln w="34925">
              <a:solidFill>
                <a:srgbClr val="D60093"/>
              </a:solidFill>
              <a:prstDash val="sysDot"/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AB61F48-9E2C-4185-9C1D-096A781E2FCD}"/>
                </a:ext>
              </a:extLst>
            </p:cNvPr>
            <p:cNvSpPr/>
            <p:nvPr/>
          </p:nvSpPr>
          <p:spPr>
            <a:xfrm>
              <a:off x="7934305" y="2895599"/>
              <a:ext cx="1164357" cy="793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  <a:t>无线节点</a:t>
              </a:r>
              <a:r>
                <a:rPr lang="en-US" altLang="zh-TW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  <a:t>(Node2)</a:t>
              </a:r>
              <a:endParaRPr lang="zh-TW" altLang="en-US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A6FF828-B3FB-48C5-BB5B-6F531A3FBB3B}"/>
                </a:ext>
              </a:extLst>
            </p:cNvPr>
            <p:cNvSpPr/>
            <p:nvPr/>
          </p:nvSpPr>
          <p:spPr>
            <a:xfrm>
              <a:off x="4550524" y="2895599"/>
              <a:ext cx="752191" cy="2916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8000" rIns="0" bIns="48000" rtlCol="0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r>
                <a:rPr lang="en-US" altLang="zh-TW" sz="1467" dirty="0" err="1">
                  <a:solidFill>
                    <a:prstClr val="white"/>
                  </a:solidFill>
                  <a:latin typeface="+mn-ea"/>
                </a:rPr>
                <a:t>Atten</a:t>
              </a:r>
              <a:r>
                <a:rPr lang="en-US" altLang="zh-TW" sz="1467" dirty="0">
                  <a:solidFill>
                    <a:prstClr val="white"/>
                  </a:solidFill>
                  <a:latin typeface="+mn-ea"/>
                </a:rPr>
                <a:t>.</a:t>
              </a:r>
              <a:endParaRPr lang="zh-TW" altLang="en-US" sz="1467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2B9ED86-5B0E-4653-A8CD-45DE823E5711}"/>
                </a:ext>
              </a:extLst>
            </p:cNvPr>
            <p:cNvSpPr/>
            <p:nvPr/>
          </p:nvSpPr>
          <p:spPr>
            <a:xfrm>
              <a:off x="6938166" y="2909313"/>
              <a:ext cx="752191" cy="2916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8000" rIns="0" bIns="48000" rtlCol="0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r>
                <a:rPr lang="en-US" altLang="zh-TW" sz="1467" dirty="0" err="1">
                  <a:solidFill>
                    <a:prstClr val="white"/>
                  </a:solidFill>
                  <a:latin typeface="+mn-ea"/>
                </a:rPr>
                <a:t>Atten</a:t>
              </a:r>
              <a:r>
                <a:rPr lang="en-US" altLang="zh-TW" sz="1467" dirty="0">
                  <a:solidFill>
                    <a:prstClr val="white"/>
                  </a:solidFill>
                  <a:latin typeface="+mn-ea"/>
                </a:rPr>
                <a:t>.</a:t>
              </a:r>
              <a:endParaRPr lang="zh-TW" altLang="en-US" sz="1467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49A082F-34A2-45D0-AACD-249112C3B240}"/>
              </a:ext>
            </a:extLst>
          </p:cNvPr>
          <p:cNvSpPr txBox="1"/>
          <p:nvPr/>
        </p:nvSpPr>
        <p:spPr>
          <a:xfrm>
            <a:off x="11134532" y="2152493"/>
            <a:ext cx="222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33CC"/>
                </a:solidFill>
                <a:latin typeface="+mn-ea"/>
                <a:ea typeface="+mn-ea"/>
                <a:cs typeface="Tahoma" panose="020B0604030504040204" pitchFamily="34" charset="0"/>
              </a:rPr>
              <a:t>双模</a:t>
            </a:r>
            <a:endParaRPr lang="zh-TW" altLang="en-US" sz="2800" b="1" dirty="0">
              <a:solidFill>
                <a:srgbClr val="0033CC"/>
              </a:solidFill>
              <a:latin typeface="+mn-ea"/>
              <a:ea typeface="+mn-ea"/>
              <a:cs typeface="Tahoma" panose="020B0604030504040204" pitchFamily="34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49C1ABF-3B00-4EC4-9F79-B161B95E643E}"/>
              </a:ext>
            </a:extLst>
          </p:cNvPr>
          <p:cNvSpPr txBox="1"/>
          <p:nvPr/>
        </p:nvSpPr>
        <p:spPr>
          <a:xfrm>
            <a:off x="3009908" y="2026310"/>
            <a:ext cx="218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CC3300"/>
                </a:solidFill>
                <a:latin typeface="+mn-ea"/>
                <a:ea typeface="+mn-ea"/>
              </a:rPr>
              <a:t>仅无线</a:t>
            </a:r>
            <a:endParaRPr lang="zh-TW" altLang="en-US" sz="1200" b="1" dirty="0">
              <a:solidFill>
                <a:srgbClr val="CC3300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7F75220-4DFA-4A18-A31D-9DBF033728E0}"/>
              </a:ext>
            </a:extLst>
          </p:cNvPr>
          <p:cNvGrpSpPr/>
          <p:nvPr/>
        </p:nvGrpSpPr>
        <p:grpSpPr>
          <a:xfrm>
            <a:off x="8276797" y="2737109"/>
            <a:ext cx="7914449" cy="1189731"/>
            <a:chOff x="3114627" y="4612658"/>
            <a:chExt cx="5984403" cy="948696"/>
          </a:xfrm>
        </p:grpSpPr>
        <p:cxnSp>
          <p:nvCxnSpPr>
            <p:cNvPr id="32" name="接點: 肘形 31">
              <a:extLst>
                <a:ext uri="{FF2B5EF4-FFF2-40B4-BE49-F238E27FC236}">
                  <a16:creationId xmlns:a16="http://schemas.microsoft.com/office/drawing/2014/main" id="{F83BC0E3-68BA-4555-84A2-DA3667A8B9B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87987" y="3082836"/>
              <a:ext cx="6074" cy="4924971"/>
            </a:xfrm>
            <a:prstGeom prst="bentConnector3">
              <a:avLst>
                <a:gd name="adj1" fmla="val -3722547"/>
              </a:avLst>
            </a:prstGeom>
            <a:ln w="34925"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0DDEE73-9747-4F9A-A5FF-B0A3C76E4258}"/>
                </a:ext>
              </a:extLst>
            </p:cNvPr>
            <p:cNvSpPr/>
            <p:nvPr/>
          </p:nvSpPr>
          <p:spPr>
            <a:xfrm>
              <a:off x="3114627" y="4672098"/>
              <a:ext cx="1164357" cy="881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  <a:t>双模节点</a:t>
              </a:r>
              <a:br>
                <a:rPr lang="en-US" altLang="zh-TW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</a:br>
              <a:r>
                <a:rPr lang="en-US" altLang="zh-TW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  <a:t>(Root)</a:t>
              </a:r>
              <a:endParaRPr lang="zh-TW" altLang="en-US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CE305A7-0A80-47CF-87BF-CD1EE5E541A4}"/>
                </a:ext>
              </a:extLst>
            </p:cNvPr>
            <p:cNvSpPr/>
            <p:nvPr/>
          </p:nvSpPr>
          <p:spPr>
            <a:xfrm>
              <a:off x="5529860" y="4672098"/>
              <a:ext cx="1164357" cy="889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  <a:t>双模节点</a:t>
              </a:r>
              <a:r>
                <a:rPr lang="en-US" altLang="zh-TW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  <a:t>(Node1)</a:t>
              </a:r>
              <a:endParaRPr lang="zh-TW" altLang="en-US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544A81DF-DB27-4364-B851-93F80920FE4D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56" y="4993257"/>
              <a:ext cx="1054818" cy="0"/>
            </a:xfrm>
            <a:prstGeom prst="straightConnector1">
              <a:avLst/>
            </a:prstGeom>
            <a:ln w="34925">
              <a:solidFill>
                <a:srgbClr val="D60093"/>
              </a:solidFill>
              <a:prstDash val="sysDot"/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E250188-1BDA-4B81-9C42-065445EC162E}"/>
                </a:ext>
              </a:extLst>
            </p:cNvPr>
            <p:cNvSpPr/>
            <p:nvPr/>
          </p:nvSpPr>
          <p:spPr>
            <a:xfrm>
              <a:off x="7934306" y="4672098"/>
              <a:ext cx="1164724" cy="881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  <a:t>双模节点</a:t>
              </a:r>
              <a:r>
                <a:rPr lang="en-US" altLang="zh-TW" sz="1867" dirty="0">
                  <a:solidFill>
                    <a:prstClr val="white"/>
                  </a:solidFill>
                  <a:latin typeface="+mn-ea"/>
                  <a:cs typeface="Tahoma" panose="020B0604030504040204" pitchFamily="34" charset="0"/>
                </a:rPr>
                <a:t>(Node2)</a:t>
              </a:r>
              <a:endParaRPr lang="zh-TW" altLang="en-US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endParaRPr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AB6E1F4C-8AE1-415D-9E6C-9AE917CB1E31}"/>
                </a:ext>
              </a:extLst>
            </p:cNvPr>
            <p:cNvCxnSpPr>
              <a:cxnSpLocks/>
            </p:cNvCxnSpPr>
            <p:nvPr/>
          </p:nvCxnSpPr>
          <p:spPr>
            <a:xfrm>
              <a:off x="4413511" y="4998979"/>
              <a:ext cx="1054818" cy="0"/>
            </a:xfrm>
            <a:prstGeom prst="straightConnector1">
              <a:avLst/>
            </a:prstGeom>
            <a:ln w="34925">
              <a:solidFill>
                <a:srgbClr val="D60093"/>
              </a:solidFill>
              <a:prstDash val="sysDot"/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868A048-7F82-40B0-8E35-82B8A75D775A}"/>
                </a:ext>
              </a:extLst>
            </p:cNvPr>
            <p:cNvSpPr/>
            <p:nvPr/>
          </p:nvSpPr>
          <p:spPr>
            <a:xfrm>
              <a:off x="4522932" y="4612664"/>
              <a:ext cx="752191" cy="2916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8000" rIns="0" bIns="48000" rtlCol="0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r>
                <a:rPr lang="en-US" altLang="zh-TW" sz="1467" dirty="0" err="1">
                  <a:solidFill>
                    <a:prstClr val="white"/>
                  </a:solidFill>
                  <a:latin typeface="+mn-ea"/>
                </a:rPr>
                <a:t>Atten</a:t>
              </a:r>
              <a:r>
                <a:rPr lang="en-US" altLang="zh-TW" sz="1467" dirty="0">
                  <a:solidFill>
                    <a:prstClr val="white"/>
                  </a:solidFill>
                  <a:latin typeface="+mn-ea"/>
                </a:rPr>
                <a:t>.</a:t>
              </a:r>
              <a:endParaRPr lang="zh-TW" altLang="en-US" sz="1467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6E703FF-FC68-432F-AF44-366B98CEBFBB}"/>
                </a:ext>
              </a:extLst>
            </p:cNvPr>
            <p:cNvSpPr/>
            <p:nvPr/>
          </p:nvSpPr>
          <p:spPr>
            <a:xfrm>
              <a:off x="6969269" y="4612658"/>
              <a:ext cx="752191" cy="2916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8000" rIns="0" bIns="48000" rtlCol="0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r>
                <a:rPr lang="en-US" altLang="zh-TW" sz="1467" dirty="0" err="1">
                  <a:solidFill>
                    <a:prstClr val="white"/>
                  </a:solidFill>
                  <a:latin typeface="+mn-ea"/>
                </a:rPr>
                <a:t>Atten</a:t>
              </a:r>
              <a:r>
                <a:rPr lang="en-US" altLang="zh-TW" sz="1467" dirty="0">
                  <a:solidFill>
                    <a:prstClr val="white"/>
                  </a:solidFill>
                  <a:latin typeface="+mn-ea"/>
                </a:rPr>
                <a:t>.</a:t>
              </a:r>
              <a:endParaRPr lang="zh-TW" altLang="en-US" sz="1467" dirty="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685419E4-B049-47DE-8D42-6D0EA8E47FC3}"/>
              </a:ext>
            </a:extLst>
          </p:cNvPr>
          <p:cNvGrpSpPr/>
          <p:nvPr/>
        </p:nvGrpSpPr>
        <p:grpSpPr>
          <a:xfrm>
            <a:off x="1921383" y="5156087"/>
            <a:ext cx="12973776" cy="3691351"/>
            <a:chOff x="1515178" y="3595213"/>
            <a:chExt cx="9730332" cy="2720769"/>
          </a:xfrm>
        </p:grpSpPr>
        <p:graphicFrame>
          <p:nvGraphicFramePr>
            <p:cNvPr id="28" name="圖表 27">
              <a:extLst>
                <a:ext uri="{FF2B5EF4-FFF2-40B4-BE49-F238E27FC236}">
                  <a16:creationId xmlns:a16="http://schemas.microsoft.com/office/drawing/2014/main" id="{E61E689F-8F5A-4467-A06D-DBAB40C42B6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47552" y="3790004"/>
            <a:ext cx="8320090" cy="25259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96C1282-6E81-4D0D-89DA-3FD84BA35EE7}"/>
                </a:ext>
              </a:extLst>
            </p:cNvPr>
            <p:cNvSpPr/>
            <p:nvPr/>
          </p:nvSpPr>
          <p:spPr>
            <a:xfrm>
              <a:off x="1515178" y="3595213"/>
              <a:ext cx="3081540" cy="3099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21913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133" b="1" dirty="0">
                  <a:solidFill>
                    <a:srgbClr val="FF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RF</a:t>
              </a:r>
              <a:r>
                <a:rPr lang="zh-TW" altLang="en-US" sz="2133" b="1" dirty="0">
                  <a:solidFill>
                    <a:srgbClr val="FF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 </a:t>
              </a:r>
              <a:r>
                <a:rPr lang="en-US" altLang="zh-TW" sz="2133" b="1" dirty="0">
                  <a:solidFill>
                    <a:srgbClr val="FF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average RTT = 254 </a:t>
              </a:r>
              <a:r>
                <a:rPr lang="en-US" altLang="zh-TW" sz="2133" b="1" dirty="0" err="1">
                  <a:solidFill>
                    <a:srgbClr val="FF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ms</a:t>
              </a:r>
              <a:endParaRPr lang="en-US" altLang="zh-TW" sz="2133" b="1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1B4F9EC-FE9D-4C46-A761-78D7C5D51B6A}"/>
                </a:ext>
              </a:extLst>
            </p:cNvPr>
            <p:cNvSpPr/>
            <p:nvPr/>
          </p:nvSpPr>
          <p:spPr>
            <a:xfrm>
              <a:off x="7458452" y="3597666"/>
              <a:ext cx="3787058" cy="3099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21913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133" b="1" dirty="0">
                  <a:solidFill>
                    <a:srgbClr val="FF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Dual Mode</a:t>
              </a:r>
              <a:r>
                <a:rPr lang="zh-TW" altLang="en-US" sz="2133" b="1" dirty="0">
                  <a:solidFill>
                    <a:srgbClr val="FF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 </a:t>
              </a:r>
              <a:r>
                <a:rPr lang="en-US" altLang="zh-TW" sz="2133" b="1" dirty="0">
                  <a:solidFill>
                    <a:srgbClr val="FF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average RTT = 77 </a:t>
              </a:r>
              <a:r>
                <a:rPr lang="en-US" altLang="zh-TW" sz="2133" b="1" dirty="0" err="1">
                  <a:solidFill>
                    <a:srgbClr val="FF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ms</a:t>
              </a:r>
              <a:endParaRPr lang="zh-TW" altLang="en-US" sz="2133" b="1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標題 1">
            <a:extLst>
              <a:ext uri="{FF2B5EF4-FFF2-40B4-BE49-F238E27FC236}">
                <a16:creationId xmlns:a16="http://schemas.microsoft.com/office/drawing/2014/main" id="{5B19553F-3C41-491A-80F6-E72B257B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2" y="36151"/>
            <a:ext cx="16173384" cy="1093909"/>
          </a:xfrm>
        </p:spPr>
        <p:txBody>
          <a:bodyPr anchor="ctr"/>
          <a:lstStyle/>
          <a:p>
            <a:r>
              <a:rPr lang="zh-TW" altLang="en-US" sz="4800" dirty="0">
                <a:latin typeface="+mn-ea"/>
                <a:ea typeface="+mn-ea"/>
              </a:rPr>
              <a:t>融合</a:t>
            </a:r>
            <a:r>
              <a:rPr lang="zh-CN" altLang="en-US" sz="4800" dirty="0">
                <a:latin typeface="+mn-ea"/>
                <a:ea typeface="+mn-ea"/>
              </a:rPr>
              <a:t>双模</a:t>
            </a:r>
            <a:r>
              <a:rPr lang="zh-TW" altLang="en-US" sz="4800" dirty="0">
                <a:latin typeface="+mn-ea"/>
                <a:ea typeface="+mn-ea"/>
              </a:rPr>
              <a:t>降低</a:t>
            </a:r>
            <a:r>
              <a:rPr lang="zh-CN" altLang="en-US" sz="4800" dirty="0">
                <a:latin typeface="+mn-ea"/>
                <a:ea typeface="+mn-ea"/>
              </a:rPr>
              <a:t>时延</a:t>
            </a:r>
            <a:r>
              <a:rPr lang="zh-TW" altLang="en-US" sz="4800" dirty="0">
                <a:latin typeface="+mn-ea"/>
                <a:ea typeface="+mn-ea"/>
              </a:rPr>
              <a:t>，减少网路</a:t>
            </a:r>
            <a:r>
              <a:rPr lang="zh-CN" altLang="en-US" sz="4800" dirty="0">
                <a:latin typeface="+mn-ea"/>
                <a:ea typeface="+mn-ea"/>
              </a:rPr>
              <a:t>拥堵</a:t>
            </a:r>
            <a:endParaRPr lang="zh-TW" altLang="en-US" sz="4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33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48007786-3F2E-418E-B8B0-C9D780A39110}"/>
              </a:ext>
            </a:extLst>
          </p:cNvPr>
          <p:cNvCxnSpPr>
            <a:cxnSpLocks/>
          </p:cNvCxnSpPr>
          <p:nvPr/>
        </p:nvCxnSpPr>
        <p:spPr>
          <a:xfrm>
            <a:off x="3920682" y="4802309"/>
            <a:ext cx="2624677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641421A-7F51-41F7-A259-FD50D1D97552}"/>
              </a:ext>
            </a:extLst>
          </p:cNvPr>
          <p:cNvSpPr/>
          <p:nvPr/>
        </p:nvSpPr>
        <p:spPr>
          <a:xfrm>
            <a:off x="209617" y="4866615"/>
            <a:ext cx="1330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rPr>
              <a:t>PLC</a:t>
            </a:r>
            <a:br>
              <a:rPr lang="en-US" altLang="zh-TW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rPr>
            </a:br>
            <a:r>
              <a:rPr lang="en-US" altLang="zh-TW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rPr>
              <a:t>(CCO)</a:t>
            </a:r>
            <a:endParaRPr lang="zh-TW" altLang="en-US" sz="1867" dirty="0">
              <a:solidFill>
                <a:prstClr val="white"/>
              </a:solidFill>
              <a:latin typeface="+mn-ea"/>
              <a:cs typeface="Tahoma" panose="020B060403050404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EBBE5E0-CC25-47D6-A39D-312CE3DF8753}"/>
              </a:ext>
            </a:extLst>
          </p:cNvPr>
          <p:cNvSpPr/>
          <p:nvPr/>
        </p:nvSpPr>
        <p:spPr>
          <a:xfrm>
            <a:off x="2577046" y="4460215"/>
            <a:ext cx="13303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rPr>
              <a:t>PLC</a:t>
            </a:r>
          </a:p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rPr>
              <a:t>(STA1)</a:t>
            </a:r>
            <a:endParaRPr lang="zh-TW" altLang="en-US" sz="1867" dirty="0">
              <a:solidFill>
                <a:prstClr val="white"/>
              </a:solidFill>
              <a:latin typeface="+mn-ea"/>
              <a:cs typeface="Tahoma" panose="020B060403050404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309FD0-B969-4AD9-9FC3-77A6B8236329}"/>
              </a:ext>
            </a:extLst>
          </p:cNvPr>
          <p:cNvSpPr/>
          <p:nvPr/>
        </p:nvSpPr>
        <p:spPr>
          <a:xfrm>
            <a:off x="6559225" y="4459796"/>
            <a:ext cx="13303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rPr>
              <a:t>PLC</a:t>
            </a:r>
          </a:p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rPr>
              <a:t>(STA2)</a:t>
            </a:r>
            <a:endParaRPr lang="zh-TW" altLang="en-US" sz="1867" dirty="0">
              <a:solidFill>
                <a:prstClr val="white"/>
              </a:solidFill>
              <a:latin typeface="+mn-ea"/>
              <a:cs typeface="Tahoma" panose="020B0604030504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C7BA430-505B-4136-AA09-B40E5A212A04}"/>
              </a:ext>
            </a:extLst>
          </p:cNvPr>
          <p:cNvSpPr/>
          <p:nvPr/>
        </p:nvSpPr>
        <p:spPr>
          <a:xfrm>
            <a:off x="2590289" y="5476215"/>
            <a:ext cx="13303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rPr>
              <a:t>PLC</a:t>
            </a:r>
          </a:p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rPr>
              <a:t>(STA3)</a:t>
            </a:r>
            <a:endParaRPr lang="zh-TW" altLang="en-US" sz="1867" dirty="0">
              <a:solidFill>
                <a:prstClr val="white"/>
              </a:solidFill>
              <a:latin typeface="+mn-ea"/>
              <a:cs typeface="Tahoma" panose="020B0604030504040204" pitchFamily="34" charset="0"/>
            </a:endParaRPr>
          </a:p>
        </p:txBody>
      </p:sp>
      <p:sp>
        <p:nvSpPr>
          <p:cNvPr id="56" name="乘號 55">
            <a:extLst>
              <a:ext uri="{FF2B5EF4-FFF2-40B4-BE49-F238E27FC236}">
                <a16:creationId xmlns:a16="http://schemas.microsoft.com/office/drawing/2014/main" id="{860C0BA8-D100-4DF1-A802-C944685B407B}"/>
              </a:ext>
            </a:extLst>
          </p:cNvPr>
          <p:cNvSpPr/>
          <p:nvPr/>
        </p:nvSpPr>
        <p:spPr>
          <a:xfrm>
            <a:off x="4737207" y="4367844"/>
            <a:ext cx="683291" cy="816000"/>
          </a:xfrm>
          <a:prstGeom prst="mathMultiply">
            <a:avLst>
              <a:gd name="adj1" fmla="val 93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4DF5CFA-596C-4B36-B5F6-C0D1B584666A}"/>
              </a:ext>
            </a:extLst>
          </p:cNvPr>
          <p:cNvSpPr txBox="1"/>
          <p:nvPr/>
        </p:nvSpPr>
        <p:spPr>
          <a:xfrm>
            <a:off x="3922343" y="4011585"/>
            <a:ext cx="290057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33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初始父节点</a:t>
            </a:r>
            <a:endParaRPr lang="zh-TW" altLang="en-US" sz="2133" dirty="0">
              <a:solidFill>
                <a:prstClr val="black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582D7B9-FA34-4DE7-8973-700803A1E708}"/>
              </a:ext>
            </a:extLst>
          </p:cNvPr>
          <p:cNvSpPr txBox="1"/>
          <p:nvPr/>
        </p:nvSpPr>
        <p:spPr>
          <a:xfrm>
            <a:off x="3965131" y="6001612"/>
            <a:ext cx="228989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33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新的父节点</a:t>
            </a:r>
            <a:endParaRPr lang="zh-TW" altLang="en-US" sz="2133" dirty="0">
              <a:solidFill>
                <a:prstClr val="black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C2A198D-562B-4245-B4F5-02C32B456EE7}"/>
              </a:ext>
            </a:extLst>
          </p:cNvPr>
          <p:cNvSpPr txBox="1"/>
          <p:nvPr/>
        </p:nvSpPr>
        <p:spPr>
          <a:xfrm>
            <a:off x="2217203" y="3448601"/>
            <a:ext cx="2900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CC3300"/>
                </a:solidFill>
                <a:latin typeface="+mn-ea"/>
                <a:ea typeface="+mn-ea"/>
                <a:cs typeface="+mn-cs"/>
              </a:rPr>
              <a:t>仅</a:t>
            </a:r>
            <a:r>
              <a:rPr lang="en-US" altLang="zh-CN" sz="2400" b="1" dirty="0">
                <a:solidFill>
                  <a:srgbClr val="CC3300"/>
                </a:solidFill>
                <a:latin typeface="+mn-ea"/>
                <a:ea typeface="+mn-ea"/>
                <a:cs typeface="+mn-cs"/>
              </a:rPr>
              <a:t>PLC</a:t>
            </a:r>
            <a:endParaRPr lang="zh-TW" altLang="en-US" sz="2400" b="1" dirty="0">
              <a:solidFill>
                <a:srgbClr val="CC330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24CA734-40DE-4B31-85D2-97E81C768ABA}"/>
              </a:ext>
            </a:extLst>
          </p:cNvPr>
          <p:cNvSpPr/>
          <p:nvPr/>
        </p:nvSpPr>
        <p:spPr>
          <a:xfrm>
            <a:off x="8070121" y="5078747"/>
            <a:ext cx="1387211" cy="1052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rPr>
              <a:t>双模节点</a:t>
            </a:r>
            <a:r>
              <a:rPr lang="en-US" altLang="zh-TW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rPr>
              <a:t>(CCO)</a:t>
            </a:r>
            <a:endParaRPr lang="zh-TW" altLang="en-US" sz="1867" dirty="0">
              <a:solidFill>
                <a:prstClr val="white"/>
              </a:solidFill>
              <a:latin typeface="+mn-ea"/>
              <a:cs typeface="Tahoma" panose="020B060403050404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E52540A-4ECB-455F-8A7E-38C6F793C799}"/>
              </a:ext>
            </a:extLst>
          </p:cNvPr>
          <p:cNvSpPr/>
          <p:nvPr/>
        </p:nvSpPr>
        <p:spPr>
          <a:xfrm>
            <a:off x="10637245" y="4574004"/>
            <a:ext cx="1387063" cy="955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rPr>
              <a:t>双模节点</a:t>
            </a:r>
            <a:r>
              <a:rPr lang="en-US" altLang="zh-TW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rPr>
              <a:t>(STA1)</a:t>
            </a:r>
            <a:endParaRPr lang="zh-TW" altLang="en-US" sz="1867" dirty="0">
              <a:solidFill>
                <a:prstClr val="white"/>
              </a:solidFill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9D83EC3-30BA-46BB-88A3-5189A542CA14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9457334" y="5051606"/>
            <a:ext cx="1179913" cy="553257"/>
          </a:xfrm>
          <a:prstGeom prst="straightConnector1">
            <a:avLst/>
          </a:prstGeom>
          <a:ln w="34925">
            <a:solidFill>
              <a:srgbClr val="D60093"/>
            </a:solidFill>
            <a:prstDash val="sysDot"/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C5239CE-74AB-488F-BA78-1DABEE4E4FEF}"/>
              </a:ext>
            </a:extLst>
          </p:cNvPr>
          <p:cNvCxnSpPr>
            <a:cxnSpLocks/>
          </p:cNvCxnSpPr>
          <p:nvPr/>
        </p:nvCxnSpPr>
        <p:spPr>
          <a:xfrm>
            <a:off x="12123115" y="5273013"/>
            <a:ext cx="2624677" cy="0"/>
          </a:xfrm>
          <a:prstGeom prst="straightConnector1">
            <a:avLst/>
          </a:prstGeom>
          <a:ln w="34925">
            <a:solidFill>
              <a:srgbClr val="D60093"/>
            </a:solidFill>
            <a:prstDash val="sysDot"/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B3212BE-900F-49FE-AB6D-2394C61D9DE4}"/>
              </a:ext>
            </a:extLst>
          </p:cNvPr>
          <p:cNvSpPr/>
          <p:nvPr/>
        </p:nvSpPr>
        <p:spPr>
          <a:xfrm>
            <a:off x="14789047" y="4458283"/>
            <a:ext cx="1387063" cy="112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rPr>
              <a:t>双模节点</a:t>
            </a:r>
            <a:r>
              <a:rPr lang="en-US" altLang="zh-TW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rPr>
              <a:t>(STA2)</a:t>
            </a:r>
            <a:endParaRPr lang="zh-TW" altLang="en-US" sz="1867" dirty="0">
              <a:solidFill>
                <a:prstClr val="white"/>
              </a:solidFill>
              <a:latin typeface="+mn-ea"/>
              <a:cs typeface="Tahoma" panose="020B060403050404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2C02058-7AEA-4E58-8DA6-02393AD6176F}"/>
              </a:ext>
            </a:extLst>
          </p:cNvPr>
          <p:cNvSpPr/>
          <p:nvPr/>
        </p:nvSpPr>
        <p:spPr>
          <a:xfrm>
            <a:off x="10651053" y="5635064"/>
            <a:ext cx="1387063" cy="955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rPr>
              <a:t>双模节点</a:t>
            </a:r>
            <a:r>
              <a:rPr lang="en-US" altLang="zh-TW" sz="1867" dirty="0">
                <a:solidFill>
                  <a:prstClr val="white"/>
                </a:solidFill>
                <a:latin typeface="+mn-ea"/>
                <a:cs typeface="Tahoma" panose="020B0604030504040204" pitchFamily="34" charset="0"/>
              </a:rPr>
              <a:t>(STA3)</a:t>
            </a:r>
            <a:endParaRPr lang="zh-TW" altLang="en-US" sz="1867" dirty="0">
              <a:solidFill>
                <a:prstClr val="white"/>
              </a:solidFill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7F9F10F-B8EE-4F84-8856-7C4ED95B10B9}"/>
              </a:ext>
            </a:extLst>
          </p:cNvPr>
          <p:cNvCxnSpPr>
            <a:cxnSpLocks/>
          </p:cNvCxnSpPr>
          <p:nvPr/>
        </p:nvCxnSpPr>
        <p:spPr>
          <a:xfrm>
            <a:off x="12123115" y="4851672"/>
            <a:ext cx="2624677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乘號 56">
            <a:extLst>
              <a:ext uri="{FF2B5EF4-FFF2-40B4-BE49-F238E27FC236}">
                <a16:creationId xmlns:a16="http://schemas.microsoft.com/office/drawing/2014/main" id="{6B96748F-3E70-44BD-99FC-6600B016330E}"/>
              </a:ext>
            </a:extLst>
          </p:cNvPr>
          <p:cNvSpPr/>
          <p:nvPr/>
        </p:nvSpPr>
        <p:spPr>
          <a:xfrm>
            <a:off x="13018705" y="4410646"/>
            <a:ext cx="700537" cy="850183"/>
          </a:xfrm>
          <a:prstGeom prst="mathMultiply">
            <a:avLst>
              <a:gd name="adj1" fmla="val 93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0465BB3-9683-495B-951C-B083509B48BA}"/>
              </a:ext>
            </a:extLst>
          </p:cNvPr>
          <p:cNvSpPr txBox="1"/>
          <p:nvPr/>
        </p:nvSpPr>
        <p:spPr>
          <a:xfrm>
            <a:off x="12298590" y="4096713"/>
            <a:ext cx="155523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33" dirty="0">
                <a:solidFill>
                  <a:srgbClr val="0000CC"/>
                </a:solidFill>
                <a:latin typeface="+mn-ea"/>
                <a:ea typeface="+mn-ea"/>
                <a:cs typeface="+mn-cs"/>
              </a:rPr>
              <a:t>相同父节点</a:t>
            </a:r>
            <a:endParaRPr lang="zh-TW" altLang="en-US" sz="2133" dirty="0">
              <a:solidFill>
                <a:srgbClr val="0000CC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BDFC7F6F-616D-4A5C-A5E7-1DDCA6EECA0F}"/>
              </a:ext>
            </a:extLst>
          </p:cNvPr>
          <p:cNvSpPr txBox="1"/>
          <p:nvPr/>
        </p:nvSpPr>
        <p:spPr>
          <a:xfrm>
            <a:off x="12222733" y="3512863"/>
            <a:ext cx="222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33CC"/>
                </a:solidFill>
                <a:latin typeface="+mn-ea"/>
                <a:ea typeface="+mn-ea"/>
                <a:cs typeface="Tahoma" panose="020B0604030504040204" pitchFamily="34" charset="0"/>
              </a:rPr>
              <a:t>双模</a:t>
            </a:r>
            <a:endParaRPr lang="zh-TW" altLang="en-US" sz="2400" b="1" dirty="0">
              <a:solidFill>
                <a:srgbClr val="0033CC"/>
              </a:solidFill>
              <a:latin typeface="+mn-ea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56ED3B41-392D-4A1B-B16D-FB1B53337DCF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920681" y="5096210"/>
            <a:ext cx="2611435" cy="83720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033BFB73-9E71-401A-904C-259A484D7D6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513791" y="4917415"/>
            <a:ext cx="1063255" cy="40640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8867E1A0-97E1-4D1C-ADED-27B65B214DEC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1540154" y="5323815"/>
            <a:ext cx="1050135" cy="60960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4454ABAE-7875-409D-8071-3338FDA669AC}"/>
              </a:ext>
            </a:extLst>
          </p:cNvPr>
          <p:cNvCxnSpPr>
            <a:cxnSpLocks/>
          </p:cNvCxnSpPr>
          <p:nvPr/>
        </p:nvCxnSpPr>
        <p:spPr>
          <a:xfrm>
            <a:off x="9475810" y="5696811"/>
            <a:ext cx="1050135" cy="60960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標題 1">
            <a:extLst>
              <a:ext uri="{FF2B5EF4-FFF2-40B4-BE49-F238E27FC236}">
                <a16:creationId xmlns:a16="http://schemas.microsoft.com/office/drawing/2014/main" id="{0B384EAC-B5F0-4491-9200-CFBAA1F8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523"/>
            <a:ext cx="16176110" cy="1047261"/>
          </a:xfrm>
        </p:spPr>
        <p:txBody>
          <a:bodyPr anchor="ctr"/>
          <a:lstStyle/>
          <a:p>
            <a:r>
              <a:rPr lang="zh-TW" altLang="en-US" sz="4800" dirty="0">
                <a:latin typeface="+mn-ea"/>
                <a:ea typeface="+mn-ea"/>
              </a:rPr>
              <a:t>融合双模减少</a:t>
            </a:r>
            <a:r>
              <a:rPr lang="zh-CN" altLang="en-US" sz="4800" dirty="0">
                <a:latin typeface="+mn-ea"/>
                <a:ea typeface="+mn-ea"/>
              </a:rPr>
              <a:t>路由变化</a:t>
            </a:r>
            <a:r>
              <a:rPr lang="zh-TW" altLang="en-US" sz="4800" dirty="0">
                <a:latin typeface="+mn-ea"/>
                <a:ea typeface="+mn-ea"/>
              </a:rPr>
              <a:t>，增加链路稳定度</a:t>
            </a:r>
          </a:p>
        </p:txBody>
      </p:sp>
    </p:spTree>
    <p:extLst>
      <p:ext uri="{BB962C8B-B14F-4D97-AF65-F5344CB8AC3E}">
        <p14:creationId xmlns:p14="http://schemas.microsoft.com/office/powerpoint/2010/main" val="229374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/>
      <p:bldP spid="62" grpId="0"/>
      <p:bldP spid="35" grpId="0" animBg="1"/>
      <p:bldP spid="36" grpId="0" animBg="1"/>
      <p:bldP spid="40" grpId="0" animBg="1"/>
      <p:bldP spid="42" grpId="0" animBg="1"/>
      <p:bldP spid="57" grpId="0" animBg="1"/>
      <p:bldP spid="63" grpId="0"/>
      <p:bldP spid="5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8184C1B-BC54-4D21-A0F4-225346B8F2E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ORIK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kSCt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RIK0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Egr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Egr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5Egr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5EgrSHL80YFnAAAAawAAABwAAAB1bml2ZXJzYWwvbG9jYWxfc2V0dGluZ3MueG1sDcw7CsNADEXR3qsQ6p1P58JjdymDIc4ChP0IBo0UZkRIdp/pbnG44/zNSh+Uerglvp4uTLDN98NeiZ/rrR+Yaojtom5IbM40T92ovok+ENFgpbfKD2VFbhG4S25yKaiwkGhnPk/dH1BLAwQUAAIACAD3klN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kSCtIPX/XLEAIAACGIAAAKQAAAHVuaXZlcnNhbC9za2luX2N1c3RvbWl6YXRpb25fc2V0dGluZ3MueG1stVrrbuJKEv6/T9FidaSz0ipczC0rhpWxm8QaYjjYSWZ2tbIa3AlWbDfHbpjhiB/7NPtg+yRb3baDTYDYmVk8icbVVV9V160vZBC/eKG2iTkLvD8I91hoUc698Dke/gmhwZL5LJpFNKY8rh8oj17osm9G+MQEDagxJ6FLIlcTo/Gwgcbyg/o9ta/34a09ardQr41buI903NFg7FrRrxUNxvRWUxvUjyAS3IguachPow7qhdG3AkYY04gboUu/D5Uid36oOIObiLge8MXDbls8+0zrXm+LB7WbnV4H71uqoihdpHX0pt7Y93rXPbWJcKPdaSj7Ub+ltBTU7HSa1919s9fqKPA2vu4CShtfd1G712639H0Lt0AaqepIb2n7nnLdbKqgDfevtf14POo1GqjZbCptfd/pKuNRAwG3Ahiq0hcOVHRlpHT36kht9hU01sajcXuPddzVOqjfwt1GY98ejZRG4+Dcw+zy7jpQS08nc+c7gCdDcHJU5Fb9RHINlpsoAmabBmufcIo891NtNscWNm3VNqZmLc1LmcMZV2ZOkZoQgRySgA5lWodcJj36dcnWu78M6nIkY5Pm5OshT5eGLDacs/BqyUIOUFchiwLi14Z/TlImnVAZSbalURW5J7KkB3U9+SkrluqCNIbnktCSBWsS7ibsmV0tyPLlOWKb0C1l5mq3ppHvhS/A3bjuafiiIt+LucFpULAP98VTXmwN8YypMK+LxVNK0icL6mcaG/JTQe6g8n2PHIluvdjjUlRtiueS6Jo802IA+qp4LsuEoKUYtZ543hfi9DsHdkVUfesiu092NCoqSbrkRSm23qyr5tM6Ys/C2UW59wP9KuczaDrhs7CwIZ5SQmKCQmGpKKVuk/PXjxjT1+NeMghACwQ331xSUtLnRo42vZup5ldnMr2ZOiPjpjbUkqpEoix/bXX735udLnSuVK4kknWnTiZFLCTBOo1yWKY9n04cAMQTx8Rf7NpQ/K4sOr23J4aJa8P0P5UBYCl4qA3F7zKi9/M5rBuONTF07BiWY05t6ZcJtrFeG35lG7QiW4o4Q1uPfkN8RRG0Zy+iKPY9Vw6Ilu2FG1pCnz69Uw3TgdXKnhuaXK2GFoui3V8lMtnwFSTPisTI9WKy8Kkr1UKKyPF1foWCf3zlAScLiBdeldE+Vx8N88axp9OJ5WBTzyi1IQ5dpEdEaKoONFctPAeMiMDy/TFxR2afRECq71cGuTVubifwYwtDbr3nlQ8//APWzDCEZEbDEoKQOHgOWWdZj9O5LnwIChFBaxLH31jkFpImH7oS2IapTSE1NTuHbwuYDBsC74VLSB265CXw7rBlqTfYGU2/QI5DbU4rCk0/Q0l+rij0FVtQQ9gqIWaqD8aN3L+JMswKJKvBJRH57u8QWS5BTnhz67FNDBThYSgTWY3xVWVNFv7tHgJpqJMz1Z4Ag7Pl27O3pWBK5MIyV0IXtCEN6yK7frs3/uGMVWOCdQfSTZ8+OrbskkJpQHYoZBwRd0vCJUULuiQbqIQdjLmeK8dE5KUJv2+8PxDhaf/5JW1dpo6//PIBkwoN74RlsF8GZbBNWfP3tAu3pTP4oCEi189aUcYBHzbB0rCpzo3pzwlR7AUbP+nSPyNQr8ZVDda7dvy4v8qH7f9gjJW04JEBHW3ksUpCGFZiseTA4ulXEjTMMahLD4vQ8MXBtBKAOU0xTIZ+AOYBPFcw5AE8Wg3iEY8sw4bN1iNdiNNHCWFZq0nUTsdbnBF9Cufy11Jd0CcG+yWfkm2ykYG1S4a/TJRzW6XC0mIb9gQMNwHzOUkqQPW9QJyhysHe32Enf29QnM8j2/iurG7fe5ErAvh5E9C3+7CniAWS6pM4y+tkUfr7DxqSTHGe6J1V20C8FmjpWOXq84ciZmF1rt06mmpqWJwoRD375eWgOoRPJrblTNSRQIAyCQhfrmAVfhLnvPJYyYlAx2MV8NLJW5REy9V///2f8jBH9iRUlFL/VhUHil90TfyK90+TcRr/qwSOrY6KovKlpGB6oMpEy5+vbAMS9KccWUiyLAUsEFdcpVRDCaRhVG1b1W7voEosWRRsE8FesCLInTr/DI1P7vVrwzsSvUDjtBnzqwJJz4vc5JVtOBxxN9z3QlpR/IdXIjF525g5qq7Lsz/UqO8tX5Ll14UDTHrNh3z2XAVPu1VN6M5HkNT1eHVMubhlXQtaQvJ+aAjbk2vdK+FwoeIT6OG8cD8T8oj5M3Gz9fYqFxjERRyk8ZBH4kifveU54hX7lsZu+ET8GNjypGPWGdgwE5vFFLJIO+aei9px87gp5ZjxgfmwLmjJdHLQRfqxlKaN5M1vXsEr7Y3lcMxKh3KmH4jH/Cb9zt/w54jH/JZYU6Zwrntr0/FQXjS7jhuRKE8vEzvgoaHsUilP9lbkERZMxLVsnJtISihyBsylQ7k22l5A03IWtLzB9TMWD8LX7cudkFns5LRj8bVDYeCQvvXL+TvgHvfp+eSW84ASzLtavp+qgJTnVAkkXx8cOyOhIr5b0081OIiQ5Up0+riGUoxPNeHO5Buac3LrrJ+JdpaTlNZcFg1kP5ftvJLKUHTxaqpYUuyXhQb1N34a1C9FaJDCng9guAkWNMKQAx50uTRCRWKefZVdhT3IHemR3JnRPABfAXYIZ6SsEnKEQmLJbVVWLclLfhz2ltzz6ZZmrSpHyDnn8vwHMVTH5eRW+YQ+8Xx6p5TKVZD2ukMuFntgjn5WSp7I8kqORioWHSeLWM7+RLfKFp+DjSeWo6xNi3TPd2jGj6JeP6EKeM95f1DPL7PQo958y3pMA1HAO/unBv8DUEsDBBQAAgAIAORIK0hKcspIcQ0AACciAAAXAAAAdW5pdmVyc2FsL3VuaXZlcnNhbC5wbmftmmlUU1m2gK/lBOKA7SvRYmq1BasEGSIEJCSFMmgVgjUIMhhAJkVICAhIgGBBtYgDKeEJwQBZVXZj1wtzMCGBEBVlMAkpmgpTAkEZIoQQwyUJgQQ6gapavVb/659v5ccdzvnuOXfvs8/eZ9+7TuGFAL9dOz7ZAQDArnNnvb8GgC3+ALAZY7RNV7N62s5Pd9mU+rXfaaCu12JGV9gS73XeCwAa8SaaqK26snHy2ZBUANjdoT82daH/EQMAh9rOeXt9exMpHT1/zy5j9NZbsFwD4ABangnmyHDh+y+2bvU5+pcTf9lx+oLR7Gc/3Xlncydy/2dfmR4+ZOrt79p3K7LpXqfZtBwK/1giVPO+5FWc610M32rm+ZT8f61kRlbA4OhFF1VAegcR3Z65MEuur2rTLLCfIrPlPjp5bj1pVuCvHer3VnYIXkzyclfBlDh9dWvkSLdrxbaSwYjcHPdDuprnl50fTJ4ktCkGwtjGujIw/9O1o6ppt0r+2fXnr4b2MEVrqyr2Qz3M6GsuziLvXb8tj/xIdzHN07f63MhGX3eIoD9/bwAGYAAGYAAGYAAGYAAGYAAGYAAGYAAGYAAGYAD/v8ErJksrRdvqbzX4/7bb4B026DZ5Zw+EB0tdmCwJrIIph6JtSWpOvNUpsGVazp2o6GoN3a3/a1mqVc4lhC1QCV0I3OITa8tmrkd/L0ygIQva7afloknXtRcvJp8NIj3UL83aG7Ib9pAz28CWYPZmAHg++uHN8XpYc8RyRFci2NtUW5qJrqYnCcAyJ95MbOnahe3bS56ScFg1YJ2ub5J6GaF5uyewtpMvhqvoJWUROLXl4NpsMOuUuhPajpn1EKl7PTpTU5E33/6VNqgNzF3uX+mUksrKUQgUuoqSxGBpphxUDwR1rDkQO3B90kvY5dPvubo0IT4hTpN+uZq/FPgGGQMAFlfavRGdl5rUShqLGT7PLI9zkTkRxEov2TFMsiO91iXBSpWQWRftChOp2lWVqO/rOgeP4GELRRIbKkdBwcDhH77bU4FMP4XqrFkxPkrpRah7Atstz9t8kch7vfRLAfxG3Nxj9XTKdOUMFQMyCEZOE1SSCqyrQR7Z8w7eS0SVpqFykWwIDiHKT+nPquYmCe7tBG5ROGaJgTD5qwXKpFOI/cpYQlW0M0+er3FWjEc2YS/QXutkSnB1jO9IOxG/+YYLdywxsd41Lh6fp/WdFQ7EovASoqIdv4eS8dq7WE3/KurdECwYBL3rpO6CPLbraJsV1bPI5vM51bbMtRUR6/4JIgV5JJiJD7ktFYPVxNgxJA/6sf/YA89+VIKDMwCgWMPHMxUHF4ZqSnPQLrzGcjH22VzwIUJ4X/r7l7GbuxKTZVAs78qekgwezDZn3saOE3tmQNMm1Tp9FW2yf58V9VqnEks40Mf0mRaJPWnxTN86rDUItgU4PEaZ2K5IrJozonnNxCG96gJ0b1Ljsubm/SA2i/ZYPMRJf5F/ilQYmXJe0ClJEI5l57PWbufGuv6TxjzQkkkWo0xsHmwHU590DFWLEmn0x6s//RmjMzhDhRmeOYHNHmzEIsa+5+dsBpIzuG8PdmWPFYfW5jP5sK6ru7kh9ms/bim5PuKKDJ5QMl4woOY9EKRdZkZtVavKmVCDyjWyKaMx0LqpXxcN75l5k2A5VzvtHgQ+LQmWjJvm9bgkmdeTMUR3zruaazalHPqRIHHdeBw3ymXl7DNEQU84yzIdohQ7DhNnaGdCO9NxD+mo1lpuptjRXeaSMrrSMndD75Zdk3RxVRguDhZHVjToVCZ4rmlAtiI5RBbiOJM8jBlsDK2SMPwdyw+kDJCuVz74II0hElHdKZA4z0C3oSpi5gnqMWevK1VlxqFhv4589CYcFRWF4Al74d7+fxvi9V9tzOi7PvmZyqmefcaK3bHfH6ekkOzrEbKMl7Ptm4CWLNRy/Ul4TZDkis60Tq3zEf3/4193zRVO29VHWUy+w00/FnD5RhbMjVIn/qGscWtxktD7bpJwjt94mYWYkez/hjqj5I3uh04v02EOvhywnYELV8CnXWlGqeVdKchmeh1/RW4HfinF52omymVaSp01eWUbMD5P7yWZVjnMz7aKtPOCCXEqiBMG4hZKStA4kGgbsTIyeKKtUq6V5a5JBQSdy9yn1x6ElllmPOQzhsK4qQ8z7Sj3VyTULje201rVFCG3nrMUkguCOM8i+igdR92kBH+9OPB6+pQYstf/ljkNi6jjOLyEirLBNZFapmE2sMJDRqEAkMGuaL2iCJE39X5CvepICuF9gsyWvzZBx7dbVMgF4rF5Y/ApQjuzuGzva3HlGVwZBIbHmCv7rhzuXGVITXh8xwlbG64ju81e9qrkIFWBGXNUQfvD+Rd58YcJABSlwAkroDcY2qk362PtgcTO/H1K/OoMpyHpFd74qE6ByCbRHVKLfFlST0Ky/lp0UEn7Rh/VA58Oy5hOYK9jXwxCGls70KOLAfcSO+xE6aMhL2LMWU1cCNuzL8bEd9cZwbInevTy6zbXIMkkLM84eSJI1sXN7HDFpdGb1idv0XZ5MCbufecydbBL07bDZsKMtfR6RhHmTXjb9mA1qf5ejsXwO87shUr2pdoSnWuYDe8ROEccJdxP8kT1Z1gWEXfYgCM6BBrZPH8QxrSGincJlvi/qxRE2rvHpSNxiHd7Zeh099xepwmV+SLlBeIUN92DHGVtTGV+TQVJiV4/FsyEDyRU6jyI3r2TUgMOxanj8D9Q8s4V+OLt/8RtEEXHyqrzejbeI17qsF5NXqhF50gWtzZCB7ktfNhzj9oxPBG8naSZTYlNEwGA0JLMu1Nw6vpQwCVG0i/oxujbxsapq8XDSKGoNxxhvpq1wvSj/uJcBpHtTO1+47p6gZzWpPOvwxDOxFhpVilYE9kU0evEfsaq1f7opgvBqCMEjV8Bu6i1iL9Q47+z3ExiC5cXltRnTx23jVhbHpSB75/gq7Lnoq09Kn3dvrv3H+LgPZVDC6nvDsUNyaKafL7jUr1Y0k+bXud3fnfwxMh7EWlnmofF09xz06a/C5LIbqzMiF317KCiqLkycVj5kHPHfqJSjB5OlKi8tpdkJtUM9GRuKVmSRKxhF34OzJk9eZdjorAL9FT8OnMSIuVQGPbjrHV7n3kqiKirmTcHbrVODMeTLuMCYK92ipNqoIT70guPVx9VsBMXZapv3SWOj9ihG2Yujwor0lodhlj8yT+O9/hg3EjOsZHdfiPCbx3LBzsTKiv8HAuH8ycpJO2cc3ENpxnCm6XeWgtlWgdTT7F2rWAELBr70XpkpcHUkyVs3t0yl45Mcwk5sskyANKxf2/cJcvifsGY0q78x6yfLRJ+857b2ugq6XjSVcdhh4m4vO4aUohZNK4qkzpVNdQ8qmwpjHSuL+Qvt9yJbAJfmjhUWCX0H0t5iM+ePGKLWJXjA3GqVhGGrRnfjnDzXLxL4Tq08FemTMmqiZBps8mg2uAJHgO3MQxTD6BjLQvnvulK/AfJ7MQ0KPfvZ8VANkXWiU6/0WSXarP3mVIlNELyRbKiUW8NsIUBn/6lgo4TeMR0otkXINyaEjW9YDyRBhHwBWmCZSYKNsK5HoXcR1Zg9r6IiQ/QRRe7a6bltqoyXbrxs5o+oc86SNnyexHhqB/AD2E+H83TsCyLKwocjKf5mhhRTMaItQGX1uMO70sHZrOm7ebcRuBtzFpVi8sk75zHKJELyEv2vLEunbr9aJrKKWbHJWiDmKE9ScniFejSogz/LmnDji1CtALn/mpWe3NfkGqXLsFa5EB4dgiIFYWP1QdIThVueWYK22L3Ikb80M+K7vD9ff425fsb1rqhK+uXfwjb+odwbcYbERn7rtC2lGSO5/++zgVj6rDHen0dh/f6z1df/PM4jqxiH9LNNmLDxqI4iMyShooh9KQgSaReB+zUo+DS9ZWxd/aHCvf4c9CGLKt9BZNCFPnz59ogWdmZNvO1c9ycDfsk9Ub920J/wFMlTGVPIf43sgmSa3Uz7Z+DpDWNGI0O5/EsEbY5lQiHNpGRWHnpd7GLLMOZttZ/k1iRjIDnciwUjofvDGK361MGWLc0Lz+/J2m0csZZBNc5Lgs+6pZoSu/2Qyz3lchyZFnsBxgrFEvNRY/t3d4i0gf4Kd0kgjKPTwqVwi59XIvkPNxE5hV3XekdbgzdyAsbCeKbz4TBafq8MHa+6dEMqJOw5wkezth55Phvvpg7feAlcSkwAQV6WegFw3gowfLwOKKKoGqmFzp8tWe3DU3uk959N0vBDw7kxS783SHn2sGzrv/u0LpU28oK9BE4+ZawUaDV9ZOPYxkbTSeq2z9tNw5WKzM/6q7gxez2IbA7i+txCvLTgs84bo1bAGBc2XJeQCnDvHeVXY5YPRP+KUH4MQ++MtczgUfglsW3VdOMg7TH23WvaNFu2afffWDqr/8YOO24SXe+k5WrywfLjvyxR0HncLl2fvrvBKFP/xfz2hXRGrJoi771vepHQg81L9JhvZO1+cvOHdccy9/qbZZy+o9dEG2W/nFLg6zVtIWBMLR9vL4jN9/+09WFGrSbuxpR3s5hfrLLS7/zAzjnE+Bddzoy719QSwMEFAACAAgA5EgrSJXukX5LAAAAawAAABsAAAB1bml2ZXJzYWwvdW5pdmVyc2FsLnBuZy54bWyzsa/IzVEoSy0qzszPs1Uy1DNQsrfj5bIpKEoty0wtV6gAigEFIUBJoRLINUJwyzNTSjKAQgbmZgjBjNTM9IwSWyULA3O4oD7QTABQSwECAAAUAAIACADkSCtIFQ6tKGQEAAAHEQAAHQAAAAAAAAABAAAAAAAAAAAAdW5pdmVyc2FsL2NvbW1vbl9tZXNzYWdlcy5sbmdQSwECAAAUAAIACADkSCtICH4LIykDAACGDAAAJwAAAAAAAAABAAAAAACfBAAAdW5pdmVyc2FsL2ZsYXNoX3B1Ymxpc2hpbmdfc2V0dGluZ3MueG1sUEsBAgAAFAACAAgA5EgrSLX8CWS6AgAAVQoAACEAAAAAAAAAAQAAAAAADQgAAHVuaXZlcnNhbC9mbGFzaF9za2luX3NldHRpbmdzLnhtbFBLAQIAABQAAgAIAORIK0gqlg9n/gIAAJcLAAAmAAAAAAAAAAEAAAAAAAYLAAB1bml2ZXJzYWwvaHRtbF9wdWJsaXNoaW5nX3NldHRpbmdzLnhtbFBLAQIAABQAAgAIAORIK0hocVKRmgEAAB8GAAAfAAAAAAAAAAEAAAAAAEgOAAB1bml2ZXJzYWwvaHRtbF9za2luX3NldHRpbmdzLmpzUEsBAgAAFAACAAgA5EgrSD08L9HBAAAA5QEAABoAAAAAAAAAAQAAAAAAHxAAAHVuaXZlcnNhbC9pMThuX3ByZXNldHMueG1sUEsBAgAAFAACAAgA5EgrSHL80YFnAAAAawAAABwAAAAAAAAAAQAAAAAAGBEAAHVuaXZlcnNhbC9sb2NhbF9zZXR0aW5ncy54bWxQSwECAAAUAAIACAD3klNHI7RO+/sCAACwCAAAFAAAAAAAAAABAAAAAAC5EQAAdW5pdmVyc2FsL3BsYXllci54bWxQSwECAAAUAAIACADkSCtIPX/XLEAIAACGIAAAKQAAAAAAAAABAAAAAADmFAAAdW5pdmVyc2FsL3NraW5fY3VzdG9taXphdGlvbl9zZXR0aW5ncy54bWxQSwECAAAUAAIACADkSCtISnLKSHENAAAnIgAAFwAAAAAAAAAAAAAAAABtHQAAdW5pdmVyc2FsL3VuaXZlcnNhbC5wbmdQSwECAAAUAAIACADkSCtIle6RfksAAABrAAAAGwAAAAAAAAABAAAAAAATKwAAdW5pdmVyc2FsL3VuaXZlcnNhbC5wbmcueG1sUEsFBgAAAAALAAsASQMAAJcrAAAAAA=="/>
  <p:tag name="ISPRING_OUTPUT_FOLDER" val="E:\欧美PPT模板合集\SWF"/>
  <p:tag name="ISPRING_PRESENTATION_TITLE" val="120欧美企业团队介绍产品宣传PPT模板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467B9A"/>
      </a:accent1>
      <a:accent2>
        <a:srgbClr val="333399"/>
      </a:accent2>
      <a:accent3>
        <a:srgbClr val="FFFFFF"/>
      </a:accent3>
      <a:accent4>
        <a:srgbClr val="000000"/>
      </a:accent4>
      <a:accent5>
        <a:srgbClr val="B0BFCA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12647</TotalTime>
  <Pages>0</Pages>
  <Words>1183</Words>
  <Characters>0</Characters>
  <Application>Microsoft Office PowerPoint</Application>
  <PresentationFormat>自定义</PresentationFormat>
  <Lines>0</Lines>
  <Paragraphs>253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Arail nova</vt:lpstr>
      <vt:lpstr>Gill Sans</vt:lpstr>
      <vt:lpstr>等线</vt:lpstr>
      <vt:lpstr>华文隶书</vt:lpstr>
      <vt:lpstr>宋体</vt:lpstr>
      <vt:lpstr>微软雅黑</vt:lpstr>
      <vt:lpstr>Arial</vt:lpstr>
      <vt:lpstr>Arial Nova</vt:lpstr>
      <vt:lpstr>Arial Rounded MT Bold</vt:lpstr>
      <vt:lpstr>Wingdings</vt:lpstr>
      <vt:lpstr>Title &amp; Subtitle</vt:lpstr>
      <vt:lpstr>PowerPoint 演示文稿</vt:lpstr>
      <vt:lpstr>产品方案: 无线、有线融合双模</vt:lpstr>
      <vt:lpstr>无线+有线无缝连接对物联网通信极为重要</vt:lpstr>
      <vt:lpstr>无线/有线双模融合满足多数规模物联网应用需求</vt:lpstr>
      <vt:lpstr>双模融合组网技术特点</vt:lpstr>
      <vt:lpstr>世界领先的融合模式自动组网（Mesh）</vt:lpstr>
      <vt:lpstr>融合双模将噪声环境传输率提升至接近100％</vt:lpstr>
      <vt:lpstr>融合双模降低时延，减少网路拥堵</vt:lpstr>
      <vt:lpstr>融合双模减少路由变化，增加链路稳定度</vt:lpstr>
      <vt:lpstr>上海瀚讯信息技术股份有限公司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creator>www.tukuppt.com</dc:creator>
  <cp:keywords>tukuppt</cp:keywords>
  <cp:lastModifiedBy>user</cp:lastModifiedBy>
  <cp:revision>129</cp:revision>
  <dcterms:modified xsi:type="dcterms:W3CDTF">2020-07-09T02:02:10Z</dcterms:modified>
</cp:coreProperties>
</file>