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customXml/itemProps5.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8" r:id="rId3"/>
    <p:sldId id="260" r:id="rId5"/>
    <p:sldId id="261" r:id="rId6"/>
    <p:sldId id="283" r:id="rId7"/>
    <p:sldId id="284" r:id="rId8"/>
    <p:sldId id="263" r:id="rId9"/>
    <p:sldId id="285" r:id="rId10"/>
    <p:sldId id="286" r:id="rId11"/>
    <p:sldId id="287" r:id="rId12"/>
    <p:sldId id="288" r:id="rId13"/>
    <p:sldId id="289" r:id="rId14"/>
    <p:sldId id="290" r:id="rId15"/>
    <p:sldId id="291" r:id="rId16"/>
    <p:sldId id="292" r:id="rId17"/>
    <p:sldId id="293" r:id="rId18"/>
    <p:sldId id="294" r:id="rId19"/>
    <p:sldId id="295" r:id="rId20"/>
    <p:sldId id="296" r:id="rId21"/>
    <p:sldId id="297" r:id="rId22"/>
    <p:sldId id="298" r:id="rId23"/>
    <p:sldId id="299" r:id="rId24"/>
    <p:sldId id="300" r:id="rId25"/>
    <p:sldId id="301" r:id="rId26"/>
    <p:sldId id="302" r:id="rId27"/>
    <p:sldId id="303" r:id="rId28"/>
    <p:sldId id="304" r:id="rId29"/>
    <p:sldId id="305" r:id="rId30"/>
    <p:sldId id="306" r:id="rId31"/>
    <p:sldId id="307" r:id="rId32"/>
    <p:sldId id="308" r:id="rId33"/>
    <p:sldId id="309" r:id="rId34"/>
    <p:sldId id="310" r:id="rId35"/>
    <p:sldId id="311" r:id="rId36"/>
    <p:sldId id="312" r:id="rId37"/>
    <p:sldId id="313" r:id="rId38"/>
    <p:sldId id="314" r:id="rId39"/>
    <p:sldId id="315" r:id="rId40"/>
    <p:sldId id="316" r:id="rId41"/>
    <p:sldId id="317" r:id="rId42"/>
    <p:sldId id="318" r:id="rId43"/>
    <p:sldId id="319" r:id="rId44"/>
    <p:sldId id="320" r:id="rId45"/>
    <p:sldId id="321" r:id="rId46"/>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1" Type="http://schemas.openxmlformats.org/officeDocument/2006/relationships/customXml" Target="../customXml/item1.xml"/><Relationship Id="rId50" Type="http://schemas.openxmlformats.org/officeDocument/2006/relationships/customXmlProps" Target="../customXml/itemProps5.xml"/><Relationship Id="rId5" Type="http://schemas.openxmlformats.org/officeDocument/2006/relationships/slide" Target="slides/slide2.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A2CE2E4-0F5A-4070-9180-44376623099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A2CE2E4-0F5A-4070-9180-44376623099E}"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A2CE2E4-0F5A-4070-9180-44376623099E}"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A2CE2E4-0F5A-4070-9180-44376623099E}"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A2CE2E4-0F5A-4070-9180-44376623099E}"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A2CE2E4-0F5A-4070-9180-44376623099E}"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A2CE2E4-0F5A-4070-9180-44376623099E}"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A2CE2E4-0F5A-4070-9180-44376623099E}"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A2CE2E4-0F5A-4070-9180-44376623099E}"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A2CE2E4-0F5A-4070-9180-44376623099E}"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A2CE2E4-0F5A-4070-9180-44376623099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A2CE2E4-0F5A-4070-9180-44376623099E}"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A2CE2E4-0F5A-4070-9180-44376623099E}"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A2CE2E4-0F5A-4070-9180-44376623099E}"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A2CE2E4-0F5A-4070-9180-44376623099E}"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A2CE2E4-0F5A-4070-9180-44376623099E}"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A2CE2E4-0F5A-4070-9180-44376623099E}"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A2CE2E4-0F5A-4070-9180-44376623099E}"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A2CE2E4-0F5A-4070-9180-44376623099E}"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A2CE2E4-0F5A-4070-9180-44376623099E}"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A2CE2E4-0F5A-4070-9180-44376623099E}"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A2CE2E4-0F5A-4070-9180-44376623099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A2CE2E4-0F5A-4070-9180-44376623099E}"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A2CE2E4-0F5A-4070-9180-44376623099E}"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A2CE2E4-0F5A-4070-9180-44376623099E}"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A2CE2E4-0F5A-4070-9180-44376623099E}"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A2CE2E4-0F5A-4070-9180-44376623099E}"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A2CE2E4-0F5A-4070-9180-44376623099E}"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A2CE2E4-0F5A-4070-9180-44376623099E}"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A2CE2E4-0F5A-4070-9180-44376623099E}"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A2CE2E4-0F5A-4070-9180-44376623099E}"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A2CE2E4-0F5A-4070-9180-44376623099E}"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A2CE2E4-0F5A-4070-9180-44376623099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A2CE2E4-0F5A-4070-9180-44376623099E}"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A2CE2E4-0F5A-4070-9180-44376623099E}"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A2CE2E4-0F5A-4070-9180-44376623099E}"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A2CE2E4-0F5A-4070-9180-44376623099E}"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A2CE2E4-0F5A-4070-9180-44376623099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A2CE2E4-0F5A-4070-9180-44376623099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A2CE2E4-0F5A-4070-9180-44376623099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A2CE2E4-0F5A-4070-9180-44376623099E}"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A2CE2E4-0F5A-4070-9180-44376623099E}"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A2CE2E4-0F5A-4070-9180-44376623099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tags" Target="../tags/tag2.xml"/><Relationship Id="rId2" Type="http://schemas.openxmlformats.org/officeDocument/2006/relationships/image" Target="../media/image10.jpe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image" Target="../media/image14.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7.xml"/><Relationship Id="rId2" Type="http://schemas.openxmlformats.org/officeDocument/2006/relationships/tags" Target="../tags/tag3.xml"/><Relationship Id="rId1" Type="http://schemas.openxmlformats.org/officeDocument/2006/relationships/image" Target="../media/image15.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image" Target="../media/image16.jpe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7.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slideLayout" Target="../slideLayouts/slideLayout7.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image" Target="../media/image25.jpe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image" Target="../media/image26.jpe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image" Target="../media/image27.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7.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891131" y="4915010"/>
            <a:ext cx="4757530" cy="829945"/>
          </a:xfrm>
          <a:prstGeom prst="rect">
            <a:avLst/>
          </a:prstGeom>
          <a:noFill/>
        </p:spPr>
        <p:txBody>
          <a:bodyPr wrap="square" rtlCol="0">
            <a:spAutoFit/>
          </a:bodyPr>
          <a:lstStyle/>
          <a:p>
            <a:pPr algn="r"/>
            <a:r>
              <a:rPr lang="zh-CN" altLang="en-US" sz="2400" b="1" dirty="0" smtClean="0">
                <a:solidFill>
                  <a:schemeClr val="tx1">
                    <a:lumMod val="65000"/>
                    <a:lumOff val="35000"/>
                  </a:schemeClr>
                </a:solidFill>
                <a:latin typeface="微软雅黑" charset="-122"/>
                <a:ea typeface="微软雅黑" charset="-122"/>
                <a:sym typeface="+mn-ea"/>
              </a:rPr>
              <a:t>清华大学深圳国际研究生院</a:t>
            </a:r>
            <a:endParaRPr lang="zh-CN" altLang="en-US" sz="2400" b="1" dirty="0" smtClean="0">
              <a:solidFill>
                <a:schemeClr val="tx1">
                  <a:lumMod val="65000"/>
                  <a:lumOff val="35000"/>
                </a:schemeClr>
              </a:solidFill>
              <a:latin typeface="微软雅黑" charset="-122"/>
              <a:ea typeface="微软雅黑" charset="-122"/>
              <a:sym typeface="+mn-ea"/>
            </a:endParaRPr>
          </a:p>
          <a:p>
            <a:pPr algn="r"/>
            <a:r>
              <a:rPr lang="zh-CN" altLang="en-US" sz="2400" b="1" dirty="0">
                <a:solidFill>
                  <a:schemeClr val="tx1">
                    <a:lumMod val="65000"/>
                    <a:lumOff val="35000"/>
                  </a:schemeClr>
                </a:solidFill>
                <a:latin typeface="微软雅黑" charset="-122"/>
                <a:ea typeface="微软雅黑" charset="-122"/>
                <a:sym typeface="+mn-ea"/>
              </a:rPr>
              <a:t>王骁</a:t>
            </a:r>
            <a:endParaRPr lang="zh-CN" altLang="en-US" sz="2400" b="1" dirty="0">
              <a:solidFill>
                <a:schemeClr val="tx1">
                  <a:lumMod val="65000"/>
                  <a:lumOff val="35000"/>
                </a:schemeClr>
              </a:solidFill>
              <a:latin typeface="微软雅黑" charset="-122"/>
              <a:ea typeface="微软雅黑" charset="-122"/>
              <a:sym typeface="+mn-ea"/>
            </a:endParaRPr>
          </a:p>
        </p:txBody>
      </p:sp>
      <p:sp>
        <p:nvSpPr>
          <p:cNvPr id="12" name="矩形 11"/>
          <p:cNvSpPr/>
          <p:nvPr/>
        </p:nvSpPr>
        <p:spPr>
          <a:xfrm>
            <a:off x="600074" y="952501"/>
            <a:ext cx="11591925" cy="854006"/>
          </a:xfrm>
          <a:prstGeom prst="rect">
            <a:avLst/>
          </a:prstGeom>
          <a:solidFill>
            <a:srgbClr val="44546B"/>
          </a:solidFill>
          <a:ln w="12700" cap="flat" cmpd="sng" algn="ctr">
            <a:noFill/>
            <a:prstDash val="solid"/>
            <a:miter lim="800000"/>
          </a:ln>
          <a:effectLst/>
        </p:spPr>
        <p:txBody>
          <a:bodyPr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F2F2F2"/>
              </a:solidFill>
              <a:effectLst/>
              <a:uLnTx/>
              <a:uFillTx/>
              <a:latin typeface="+mn-lt"/>
              <a:ea typeface="微软雅黑" charset="-122"/>
              <a:cs typeface="+mn-ea"/>
              <a:sym typeface="+mn-lt"/>
            </a:endParaRPr>
          </a:p>
        </p:txBody>
      </p:sp>
      <p:sp>
        <p:nvSpPr>
          <p:cNvPr id="13" name="矩形 12"/>
          <p:cNvSpPr/>
          <p:nvPr/>
        </p:nvSpPr>
        <p:spPr>
          <a:xfrm>
            <a:off x="2705101" y="1866900"/>
            <a:ext cx="9486898" cy="104775"/>
          </a:xfrm>
          <a:prstGeom prst="rect">
            <a:avLst/>
          </a:prstGeom>
          <a:solidFill>
            <a:srgbClr val="D14553"/>
          </a:solidFill>
          <a:ln w="12700" cap="flat" cmpd="sng" algn="ctr">
            <a:noFill/>
            <a:prstDash val="solid"/>
            <a:miter lim="800000"/>
          </a:ln>
          <a:effectLst/>
        </p:spPr>
        <p:txBody>
          <a:bodyPr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F2F2F2"/>
              </a:solidFill>
              <a:effectLst/>
              <a:uLnTx/>
              <a:uFillTx/>
              <a:latin typeface="+mn-lt"/>
              <a:ea typeface="微软雅黑" charset="-122"/>
              <a:cs typeface="+mn-ea"/>
              <a:sym typeface="+mn-lt"/>
            </a:endParaRPr>
          </a:p>
        </p:txBody>
      </p:sp>
      <p:sp>
        <p:nvSpPr>
          <p:cNvPr id="14" name="文本框 13"/>
          <p:cNvSpPr txBox="1"/>
          <p:nvPr/>
        </p:nvSpPr>
        <p:spPr>
          <a:xfrm>
            <a:off x="10061507" y="1091822"/>
            <a:ext cx="1826141" cy="584775"/>
          </a:xfrm>
          <a:prstGeom prst="rect">
            <a:avLst/>
          </a:prstGeom>
          <a:noFill/>
        </p:spPr>
        <p:txBody>
          <a:bodyPr wrap="none" rtlCol="0">
            <a:spAutoFit/>
          </a:bodyPr>
          <a:lstStyle/>
          <a:p>
            <a:r>
              <a:rPr lang="zh-CN" altLang="en-US" sz="3200" dirty="0" smtClean="0">
                <a:solidFill>
                  <a:srgbClr val="F2F2F2"/>
                </a:solidFill>
                <a:ea typeface="微软雅黑" charset="-122"/>
                <a:cs typeface="+mn-ea"/>
                <a:sym typeface="+mn-lt"/>
              </a:rPr>
              <a:t>项目介绍</a:t>
            </a:r>
            <a:endParaRPr lang="zh-CN" altLang="en-US" sz="3200" dirty="0">
              <a:solidFill>
                <a:srgbClr val="F2F2F2"/>
              </a:solidFill>
              <a:ea typeface="微软雅黑" charset="-122"/>
              <a:cs typeface="+mn-ea"/>
              <a:sym typeface="+mn-lt"/>
            </a:endParaRPr>
          </a:p>
        </p:txBody>
      </p:sp>
      <p:pic>
        <p:nvPicPr>
          <p:cNvPr id="15" name="图片 14"/>
          <p:cNvPicPr>
            <a:picLocks noChangeAspect="1"/>
          </p:cNvPicPr>
          <p:nvPr/>
        </p:nvPicPr>
        <p:blipFill rotWithShape="1">
          <a:blip r:embed="rId1" cstate="screen">
            <a:duotone>
              <a:srgbClr val="44546B">
                <a:shade val="45000"/>
                <a:satMod val="135000"/>
              </a:srgbClr>
              <a:prstClr val="white"/>
            </a:duotone>
          </a:blip>
          <a:srcRect/>
          <a:stretch>
            <a:fillRect/>
          </a:stretch>
        </p:blipFill>
        <p:spPr>
          <a:xfrm>
            <a:off x="2" y="0"/>
            <a:ext cx="5753099" cy="6858000"/>
          </a:xfrm>
          <a:custGeom>
            <a:avLst/>
            <a:gdLst>
              <a:gd name="connsiteX0" fmla="*/ 0 w 5753099"/>
              <a:gd name="connsiteY0" fmla="*/ 0 h 6858000"/>
              <a:gd name="connsiteX1" fmla="*/ 2745528 w 5753099"/>
              <a:gd name="connsiteY1" fmla="*/ 0 h 6858000"/>
              <a:gd name="connsiteX2" fmla="*/ 5753099 w 5753099"/>
              <a:gd name="connsiteY2" fmla="*/ 6858000 h 6858000"/>
              <a:gd name="connsiteX3" fmla="*/ 1378795 w 5753099"/>
              <a:gd name="connsiteY3" fmla="*/ 6858000 h 6858000"/>
              <a:gd name="connsiteX4" fmla="*/ 0 w 5753099"/>
              <a:gd name="connsiteY4" fmla="*/ 371400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3099" h="6858000">
                <a:moveTo>
                  <a:pt x="0" y="0"/>
                </a:moveTo>
                <a:lnTo>
                  <a:pt x="2745528" y="0"/>
                </a:lnTo>
                <a:lnTo>
                  <a:pt x="5753099" y="6858000"/>
                </a:lnTo>
                <a:lnTo>
                  <a:pt x="1378795" y="6858000"/>
                </a:lnTo>
                <a:lnTo>
                  <a:pt x="0" y="3714009"/>
                </a:lnTo>
                <a:close/>
              </a:path>
            </a:pathLst>
          </a:custGeom>
        </p:spPr>
      </p:pic>
      <p:sp>
        <p:nvSpPr>
          <p:cNvPr id="10" name="矩形 259"/>
          <p:cNvSpPr>
            <a:spLocks noChangeArrowheads="1"/>
          </p:cNvSpPr>
          <p:nvPr/>
        </p:nvSpPr>
        <p:spPr bwMode="auto">
          <a:xfrm>
            <a:off x="4191000" y="2413826"/>
            <a:ext cx="8000999" cy="676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90204" pitchFamily="34" charset="0"/>
              <a:buChar char="•"/>
              <a:defRPr sz="3200">
                <a:solidFill>
                  <a:schemeClr val="tx1"/>
                </a:solidFill>
                <a:latin typeface="微软雅黑" charset="-122"/>
                <a:ea typeface="微软雅黑" charset="-122"/>
                <a:sym typeface="Calibri" charset="0"/>
              </a:defRPr>
            </a:lvl1pPr>
            <a:lvl2pPr marL="742950" indent="-285750">
              <a:spcBef>
                <a:spcPct val="20000"/>
              </a:spcBef>
              <a:buFont typeface="Arial" panose="020B0604020202090204" pitchFamily="34" charset="0"/>
              <a:buChar char="–"/>
              <a:defRPr sz="2800">
                <a:solidFill>
                  <a:schemeClr val="tx1"/>
                </a:solidFill>
                <a:latin typeface="微软雅黑" charset="-122"/>
                <a:ea typeface="微软雅黑" charset="-122"/>
                <a:sym typeface="Calibri" charset="0"/>
              </a:defRPr>
            </a:lvl2pPr>
            <a:lvl3pPr marL="1143000" indent="-228600">
              <a:spcBef>
                <a:spcPct val="20000"/>
              </a:spcBef>
              <a:buFont typeface="Arial" panose="020B0604020202090204" pitchFamily="34" charset="0"/>
              <a:buChar char="•"/>
              <a:defRPr sz="2400">
                <a:solidFill>
                  <a:schemeClr val="tx1"/>
                </a:solidFill>
                <a:latin typeface="微软雅黑" charset="-122"/>
                <a:ea typeface="微软雅黑" charset="-122"/>
                <a:sym typeface="Calibri" charset="0"/>
              </a:defRPr>
            </a:lvl3pPr>
            <a:lvl4pPr marL="1600200" indent="-228600">
              <a:spcBef>
                <a:spcPct val="20000"/>
              </a:spcBef>
              <a:buFont typeface="Arial" panose="020B0604020202090204" pitchFamily="34" charset="0"/>
              <a:buChar char="–"/>
              <a:defRPr sz="2000">
                <a:solidFill>
                  <a:schemeClr val="tx1"/>
                </a:solidFill>
                <a:latin typeface="微软雅黑" charset="-122"/>
                <a:ea typeface="微软雅黑" charset="-122"/>
                <a:sym typeface="Calibri" charset="0"/>
              </a:defRPr>
            </a:lvl4pPr>
            <a:lvl5pPr marL="2057400" indent="-228600">
              <a:spcBef>
                <a:spcPct val="20000"/>
              </a:spcBef>
              <a:buFont typeface="Arial" panose="020B0604020202090204" pitchFamily="34" charset="0"/>
              <a:buChar char="»"/>
              <a:defRPr sz="2000">
                <a:solidFill>
                  <a:schemeClr val="tx1"/>
                </a:solidFill>
                <a:latin typeface="微软雅黑" charset="-122"/>
                <a:ea typeface="微软雅黑" charset="-122"/>
                <a:sym typeface="Calibri"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charset="-122"/>
                <a:ea typeface="微软雅黑" charset="-122"/>
                <a:sym typeface="Calibri"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charset="-122"/>
                <a:ea typeface="微软雅黑" charset="-122"/>
                <a:sym typeface="Calibri"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charset="-122"/>
                <a:ea typeface="微软雅黑" charset="-122"/>
                <a:sym typeface="Calibri"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charset="-122"/>
                <a:ea typeface="微软雅黑" charset="-122"/>
                <a:sym typeface="Calibri" charset="0"/>
              </a:defRPr>
            </a:lvl9pPr>
          </a:lstStyle>
          <a:p>
            <a:pPr>
              <a:buNone/>
            </a:pPr>
            <a:r>
              <a:rPr lang="zh-CN" altLang="en-US" sz="4400" dirty="0" smtClean="0">
                <a:solidFill>
                  <a:schemeClr val="tx1">
                    <a:lumMod val="65000"/>
                    <a:lumOff val="35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90204" pitchFamily="34" charset="0"/>
              </a:rPr>
              <a:t>物联网事件处理与融合感知</a:t>
            </a:r>
            <a:endParaRPr lang="zh-CN" altLang="en-US" sz="4400" dirty="0" smtClean="0">
              <a:solidFill>
                <a:schemeClr val="tx1">
                  <a:lumMod val="65000"/>
                  <a:lumOff val="35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9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19157"/>
    </mc:Choice>
    <mc:Fallback>
      <p:transition spd="slow" advClick="0" advTm="19157"/>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900000">
            <a:off x="881320" y="551068"/>
            <a:ext cx="333829" cy="333829"/>
          </a:xfrm>
          <a:prstGeom prst="rect">
            <a:avLst/>
          </a:prstGeom>
          <a:solidFill>
            <a:srgbClr val="D14553"/>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5" name="文本框 4"/>
          <p:cNvSpPr txBox="1"/>
          <p:nvPr/>
        </p:nvSpPr>
        <p:spPr>
          <a:xfrm>
            <a:off x="1350010" y="371475"/>
            <a:ext cx="7164705" cy="583565"/>
          </a:xfrm>
          <a:prstGeom prst="rect">
            <a:avLst/>
          </a:prstGeom>
          <a:noFill/>
        </p:spPr>
        <p:txBody>
          <a:bodyPr wrap="square" rtlCol="0">
            <a:spAutoFit/>
          </a:bodyPr>
          <a:lstStyle>
            <a:defPPr>
              <a:defRPr lang="zh-CN"/>
            </a:defPPr>
            <a:lvl1pPr algn="ctr">
              <a:defRPr sz="3600">
                <a:solidFill>
                  <a:schemeClr val="accent1"/>
                </a:solidFill>
                <a:latin typeface="+mj-ea"/>
                <a:ea typeface="+mj-ea"/>
              </a:defRPr>
            </a:lvl1pPr>
          </a:lstStyle>
          <a:p>
            <a:pPr algn="l"/>
            <a:r>
              <a:rPr lang="zh-CN" altLang="en-US" sz="3200" b="1" noProof="0" dirty="0">
                <a:ln>
                  <a:noFill/>
                </a:ln>
                <a:solidFill>
                  <a:schemeClr val="tx1">
                    <a:lumMod val="65000"/>
                    <a:lumOff val="35000"/>
                  </a:schemeClr>
                </a:solidFill>
                <a:effectLst/>
                <a:uLnTx/>
                <a:uFillTx/>
                <a:latin typeface="微软雅黑" charset="-122"/>
                <a:ea typeface="微软雅黑" charset="-122"/>
              </a:rPr>
              <a:t>原始事件处理：缺失值处理</a:t>
            </a:r>
            <a:endParaRPr lang="zh-CN" altLang="en-US" sz="3200" b="1" noProof="0" dirty="0">
              <a:ln>
                <a:noFill/>
              </a:ln>
              <a:solidFill>
                <a:schemeClr val="tx1">
                  <a:lumMod val="65000"/>
                  <a:lumOff val="35000"/>
                </a:schemeClr>
              </a:solidFill>
              <a:effectLst/>
              <a:uLnTx/>
              <a:uFillTx/>
              <a:latin typeface="微软雅黑" charset="-122"/>
              <a:ea typeface="微软雅黑" charset="-122"/>
            </a:endParaRPr>
          </a:p>
        </p:txBody>
      </p:sp>
      <p:sp>
        <p:nvSpPr>
          <p:cNvPr id="3" name="矩形 2"/>
          <p:cNvSpPr/>
          <p:nvPr/>
        </p:nvSpPr>
        <p:spPr>
          <a:xfrm rot="18900000">
            <a:off x="390677" y="429453"/>
            <a:ext cx="566057" cy="566057"/>
          </a:xfrm>
          <a:prstGeom prst="rect">
            <a:avLst/>
          </a:prstGeom>
          <a:solidFill>
            <a:srgbClr val="44546B"/>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7" name="文本框 6"/>
          <p:cNvSpPr txBox="1"/>
          <p:nvPr/>
        </p:nvSpPr>
        <p:spPr>
          <a:xfrm>
            <a:off x="364490" y="1433195"/>
            <a:ext cx="11258550" cy="2245360"/>
          </a:xfrm>
          <a:prstGeom prst="rect">
            <a:avLst/>
          </a:prstGeom>
          <a:noFill/>
        </p:spPr>
        <p:txBody>
          <a:bodyPr wrap="square" rtlCol="0">
            <a:spAutoFit/>
          </a:bodyPr>
          <a:p>
            <a:r>
              <a:rPr lang="zh-CN" altLang="en-US" sz="1400"/>
              <a:t>插值</a:t>
            </a:r>
            <a:endParaRPr lang="zh-CN" altLang="en-US" sz="1400"/>
          </a:p>
          <a:p>
            <a:r>
              <a:rPr lang="zh-CN" altLang="en-US" sz="1400"/>
              <a:t>线性插值</a:t>
            </a:r>
            <a:endParaRPr lang="zh-CN" altLang="en-US" sz="1400"/>
          </a:p>
          <a:p>
            <a:r>
              <a:rPr lang="zh-CN" altLang="en-US" sz="1400"/>
              <a:t>对于时间i与时间j之间的缺失值，采用线插值表示为</a:t>
            </a:r>
            <a:endParaRPr lang="zh-CN" altLang="en-US" sz="1400"/>
          </a:p>
          <a:p>
            <a:endParaRPr lang="zh-CN" altLang="en-US" sz="1400"/>
          </a:p>
          <a:p>
            <a:endParaRPr lang="zh-CN" altLang="en-US" sz="1400"/>
          </a:p>
          <a:p>
            <a:r>
              <a:rPr lang="zh-CN" altLang="en-US" sz="1400"/>
              <a:t>非线性插值</a:t>
            </a:r>
            <a:endParaRPr lang="zh-CN" altLang="en-US" sz="1400"/>
          </a:p>
          <a:p>
            <a:r>
              <a:rPr lang="zh-CN" altLang="en-US" sz="1400"/>
              <a:t>非线性插值不是一种插值，是许多种不是线性插值方法的统称。其中三阶样条插值是常用的插值方法。</a:t>
            </a:r>
            <a:endParaRPr lang="zh-CN" altLang="en-US" sz="1400"/>
          </a:p>
          <a:p>
            <a:endParaRPr lang="zh-CN" altLang="en-US" sz="1400"/>
          </a:p>
          <a:p>
            <a:r>
              <a:rPr lang="zh-CN" altLang="en-US" sz="1400"/>
              <a:t>处理机制的结果比较</a:t>
            </a:r>
            <a:endParaRPr lang="zh-CN" altLang="en-US" sz="1400"/>
          </a:p>
          <a:p>
            <a:endParaRPr lang="zh-CN" altLang="en-US" sz="1400"/>
          </a:p>
        </p:txBody>
      </p:sp>
      <p:pic>
        <p:nvPicPr>
          <p:cNvPr id="13" name="334E55B0-647D-440b-865C-3EC943EB4CBC-7" descr="/private/var/folders/y7/_dxbgjfd16g8grhzs9syx0980000gn/T/com.kingsoft.wpsoffice.mac/wpsoffice.hHSwuUwpsoffice"/>
          <p:cNvPicPr>
            <a:picLocks noChangeAspect="1"/>
          </p:cNvPicPr>
          <p:nvPr/>
        </p:nvPicPr>
        <p:blipFill>
          <a:blip r:embed="rId1"/>
          <a:stretch>
            <a:fillRect/>
          </a:stretch>
        </p:blipFill>
        <p:spPr>
          <a:xfrm>
            <a:off x="4845050" y="2330450"/>
            <a:ext cx="2297430" cy="293370"/>
          </a:xfrm>
          <a:prstGeom prst="rect">
            <a:avLst/>
          </a:prstGeom>
        </p:spPr>
      </p:pic>
      <p:pic>
        <p:nvPicPr>
          <p:cNvPr id="6" name="图片 6" descr="plot"/>
          <p:cNvPicPr>
            <a:picLocks noChangeAspect="1"/>
          </p:cNvPicPr>
          <p:nvPr/>
        </p:nvPicPr>
        <p:blipFill>
          <a:blip r:embed="rId2"/>
          <a:stretch>
            <a:fillRect/>
          </a:stretch>
        </p:blipFill>
        <p:spPr>
          <a:xfrm>
            <a:off x="1073468" y="3998913"/>
            <a:ext cx="4427855" cy="2214245"/>
          </a:xfrm>
          <a:prstGeom prst="rect">
            <a:avLst/>
          </a:prstGeom>
        </p:spPr>
      </p:pic>
      <p:graphicFrame>
        <p:nvGraphicFramePr>
          <p:cNvPr id="0" name="表格 -1"/>
          <p:cNvGraphicFramePr/>
          <p:nvPr>
            <p:custDataLst>
              <p:tags r:id="rId3"/>
            </p:custDataLst>
          </p:nvPr>
        </p:nvGraphicFramePr>
        <p:xfrm>
          <a:off x="6057265" y="4375150"/>
          <a:ext cx="5410200" cy="0"/>
        </p:xfrm>
        <a:graphic>
          <a:graphicData uri="http://schemas.openxmlformats.org/drawingml/2006/table">
            <a:tbl>
              <a:tblPr firstRow="1" bandRow="1">
                <a:tableStyleId>{5940675A-B579-460E-94D1-54222C63F5DA}</a:tableStyleId>
              </a:tblPr>
              <a:tblGrid>
                <a:gridCol w="1803400"/>
                <a:gridCol w="1803400"/>
                <a:gridCol w="1803400"/>
              </a:tblGrid>
              <a:tr h="0">
                <a:tc>
                  <a:txBody>
                    <a:bodyPr/>
                    <a:p>
                      <a:pPr indent="0" algn="ctr">
                        <a:buNone/>
                      </a:pPr>
                      <a:r>
                        <a:rPr lang="zh-CN" altLang="en-US" sz="1200" b="0">
                          <a:latin typeface="宋体" charset="0"/>
                          <a:cs typeface="宋体" charset="0"/>
                        </a:rPr>
                        <a:t>缺失值处理方法</a:t>
                      </a:r>
                      <a:endParaRPr lang="zh-CN" altLang="en-US" sz="1200" b="0">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0">
                          <a:latin typeface="宋体" charset="0"/>
                          <a:cs typeface="宋体" charset="0"/>
                        </a:rPr>
                        <a:t>优势场景</a:t>
                      </a:r>
                      <a:endParaRPr lang="zh-CN" altLang="en-US" sz="1200" b="0">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0">
                          <a:latin typeface="宋体" charset="0"/>
                          <a:cs typeface="宋体" charset="0"/>
                        </a:rPr>
                        <a:t>劣势场景</a:t>
                      </a:r>
                      <a:endParaRPr lang="zh-CN" altLang="en-US" sz="1200" b="0">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zh-CN" altLang="en-US" sz="1200" b="0">
                          <a:latin typeface="宋体" charset="0"/>
                          <a:cs typeface="宋体" charset="0"/>
                        </a:rPr>
                        <a:t>最后观测原则</a:t>
                      </a:r>
                      <a:endParaRPr lang="zh-CN" altLang="en-US" sz="1200" b="0">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charset="0"/>
                          <a:cs typeface="宋体" charset="0"/>
                        </a:rPr>
                        <a:t>类别型属性</a:t>
                      </a:r>
                      <a:r>
                        <a:rPr lang="zh-CN" altLang="en-US" sz="1200" b="0">
                          <a:latin typeface="Calibri" charset="0"/>
                          <a:cs typeface="Calibri" charset="0"/>
                        </a:rPr>
                        <a:t>；</a:t>
                      </a:r>
                      <a:r>
                        <a:rPr lang="zh-CN" altLang="en-US" sz="1200" b="0">
                          <a:latin typeface="宋体" charset="0"/>
                          <a:cs typeface="宋体" charset="0"/>
                        </a:rPr>
                        <a:t>长时间间隔事件</a:t>
                      </a:r>
                      <a:r>
                        <a:rPr lang="zh-CN" altLang="en-US" sz="1200" b="0">
                          <a:latin typeface="Calibri" charset="0"/>
                          <a:cs typeface="Calibri" charset="0"/>
                        </a:rPr>
                        <a:t>；</a:t>
                      </a:r>
                      <a:endParaRPr lang="zh-CN" altLang="en-US" sz="1200" b="0">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charset="0"/>
                          <a:cs typeface="宋体" charset="0"/>
                        </a:rPr>
                        <a:t>短时间间隔场景</a:t>
                      </a:r>
                      <a:r>
                        <a:rPr lang="zh-CN" altLang="en-US" sz="1200" b="0">
                          <a:latin typeface="Calibri" charset="0"/>
                          <a:cs typeface="Calibri" charset="0"/>
                        </a:rPr>
                        <a:t>；</a:t>
                      </a:r>
                      <a:r>
                        <a:rPr lang="zh-CN" altLang="en-US" sz="1200" b="0">
                          <a:latin typeface="宋体" charset="0"/>
                          <a:cs typeface="宋体" charset="0"/>
                        </a:rPr>
                        <a:t>精度要求较高的场景</a:t>
                      </a:r>
                      <a:r>
                        <a:rPr lang="zh-CN" altLang="en-US" sz="1200" b="0">
                          <a:latin typeface="Calibri" charset="0"/>
                          <a:cs typeface="Calibri" charset="0"/>
                        </a:rPr>
                        <a:t>；</a:t>
                      </a:r>
                      <a:endParaRPr lang="zh-CN" altLang="en-US" sz="1200" b="0">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zh-CN" altLang="en-US" sz="1200" b="0">
                          <a:latin typeface="宋体" charset="0"/>
                          <a:cs typeface="宋体" charset="0"/>
                        </a:rPr>
                        <a:t>线性插值</a:t>
                      </a:r>
                      <a:endParaRPr lang="zh-CN" altLang="en-US" sz="1200" b="0">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charset="0"/>
                          <a:cs typeface="宋体" charset="0"/>
                        </a:rPr>
                        <a:t>数值型属性</a:t>
                      </a:r>
                      <a:r>
                        <a:rPr lang="zh-CN" altLang="en-US" sz="1200" b="0">
                          <a:latin typeface="Calibri" charset="0"/>
                          <a:cs typeface="Calibri" charset="0"/>
                        </a:rPr>
                        <a:t>；</a:t>
                      </a:r>
                      <a:r>
                        <a:rPr lang="zh-CN" altLang="en-US" sz="1200" b="0">
                          <a:latin typeface="宋体" charset="0"/>
                          <a:cs typeface="宋体" charset="0"/>
                        </a:rPr>
                        <a:t>长时间间隔与短时间间隔事件</a:t>
                      </a:r>
                      <a:r>
                        <a:rPr lang="zh-CN" altLang="en-US" sz="1200" b="0">
                          <a:latin typeface="Calibri" charset="0"/>
                          <a:cs typeface="Calibri" charset="0"/>
                        </a:rPr>
                        <a:t>；</a:t>
                      </a:r>
                      <a:endParaRPr lang="zh-CN" altLang="en-US" sz="1200" b="0">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charset="0"/>
                          <a:cs typeface="宋体" charset="0"/>
                        </a:rPr>
                        <a:t>产生复杂数值事件中缺失值较多的情况</a:t>
                      </a:r>
                      <a:r>
                        <a:rPr lang="zh-CN" altLang="en-US" sz="1200" b="0">
                          <a:latin typeface="Calibri" charset="0"/>
                          <a:cs typeface="Calibri" charset="0"/>
                        </a:rPr>
                        <a:t>；</a:t>
                      </a:r>
                      <a:endParaRPr lang="zh-CN" altLang="en-US" sz="1200" b="0">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zh-CN" altLang="en-US" sz="1200" b="0">
                          <a:latin typeface="宋体" charset="0"/>
                          <a:cs typeface="宋体" charset="0"/>
                        </a:rPr>
                        <a:t>非线性插值</a:t>
                      </a:r>
                      <a:endParaRPr lang="zh-CN" altLang="en-US" sz="1200" b="0">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charset="0"/>
                          <a:cs typeface="宋体" charset="0"/>
                        </a:rPr>
                        <a:t>数值型属性</a:t>
                      </a:r>
                      <a:r>
                        <a:rPr lang="zh-CN" altLang="en-US" sz="1200" b="0">
                          <a:latin typeface="Calibri" charset="0"/>
                          <a:cs typeface="Calibri" charset="0"/>
                        </a:rPr>
                        <a:t>；</a:t>
                      </a:r>
                      <a:r>
                        <a:rPr lang="zh-CN" altLang="en-US" sz="1200" b="0">
                          <a:latin typeface="宋体" charset="0"/>
                          <a:cs typeface="宋体" charset="0"/>
                        </a:rPr>
                        <a:t>短时间间隔事件</a:t>
                      </a:r>
                      <a:r>
                        <a:rPr lang="zh-CN" altLang="en-US" sz="1200" b="0">
                          <a:latin typeface="Calibri" charset="0"/>
                          <a:cs typeface="Calibri" charset="0"/>
                        </a:rPr>
                        <a:t>；</a:t>
                      </a:r>
                      <a:r>
                        <a:rPr lang="zh-CN" altLang="en-US" sz="1200" b="0">
                          <a:latin typeface="宋体" charset="0"/>
                          <a:cs typeface="宋体" charset="0"/>
                        </a:rPr>
                        <a:t>产生复杂数值事件中缺失值较多的情况</a:t>
                      </a:r>
                      <a:r>
                        <a:rPr lang="zh-CN" altLang="en-US" sz="1200" b="0">
                          <a:latin typeface="Calibri" charset="0"/>
                          <a:cs typeface="Calibri" charset="0"/>
                        </a:rPr>
                        <a:t>；</a:t>
                      </a:r>
                      <a:endParaRPr lang="zh-CN" altLang="en-US" sz="1200" b="0">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charset="0"/>
                          <a:cs typeface="宋体" charset="0"/>
                        </a:rPr>
                        <a:t>长时间间隔事件</a:t>
                      </a:r>
                      <a:r>
                        <a:rPr lang="zh-CN" altLang="en-US" sz="1200" b="0">
                          <a:latin typeface="Calibri" charset="0"/>
                          <a:cs typeface="Calibri" charset="0"/>
                        </a:rPr>
                        <a:t>，</a:t>
                      </a:r>
                      <a:r>
                        <a:rPr lang="zh-CN" altLang="en-US" sz="1200" b="0">
                          <a:latin typeface="宋体" charset="0"/>
                          <a:cs typeface="宋体" charset="0"/>
                        </a:rPr>
                        <a:t>容易产生过拟合现象</a:t>
                      </a:r>
                      <a:r>
                        <a:rPr lang="zh-CN" altLang="en-US" sz="1200" b="0">
                          <a:latin typeface="Calibri" charset="0"/>
                          <a:cs typeface="Calibri" charset="0"/>
                        </a:rPr>
                        <a:t>；</a:t>
                      </a:r>
                      <a:endParaRPr lang="zh-CN" altLang="en-US" sz="1200" b="0">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500" advClick="0" advTm="58139"/>
    </mc:Choice>
    <mc:Fallback>
      <p:transition spd="slow" advClick="0" advTm="58139"/>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900000">
            <a:off x="881320" y="551068"/>
            <a:ext cx="333829" cy="333829"/>
          </a:xfrm>
          <a:prstGeom prst="rect">
            <a:avLst/>
          </a:prstGeom>
          <a:solidFill>
            <a:srgbClr val="D14553"/>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5" name="文本框 4"/>
          <p:cNvSpPr txBox="1"/>
          <p:nvPr/>
        </p:nvSpPr>
        <p:spPr>
          <a:xfrm>
            <a:off x="1350010" y="371475"/>
            <a:ext cx="7164705" cy="583565"/>
          </a:xfrm>
          <a:prstGeom prst="rect">
            <a:avLst/>
          </a:prstGeom>
          <a:noFill/>
        </p:spPr>
        <p:txBody>
          <a:bodyPr wrap="square" rtlCol="0">
            <a:spAutoFit/>
          </a:bodyPr>
          <a:lstStyle>
            <a:defPPr>
              <a:defRPr lang="zh-CN"/>
            </a:defPPr>
            <a:lvl1pPr algn="ctr">
              <a:defRPr sz="3600">
                <a:solidFill>
                  <a:schemeClr val="accent1"/>
                </a:solidFill>
                <a:latin typeface="+mj-ea"/>
                <a:ea typeface="+mj-ea"/>
              </a:defRPr>
            </a:lvl1pPr>
          </a:lstStyle>
          <a:p>
            <a:pPr algn="l"/>
            <a:r>
              <a:rPr lang="zh-CN" altLang="en-US" sz="3200" b="1" noProof="0" dirty="0">
                <a:ln>
                  <a:noFill/>
                </a:ln>
                <a:solidFill>
                  <a:schemeClr val="tx1">
                    <a:lumMod val="65000"/>
                    <a:lumOff val="35000"/>
                  </a:schemeClr>
                </a:solidFill>
                <a:effectLst/>
                <a:uLnTx/>
                <a:uFillTx/>
                <a:latin typeface="微软雅黑" charset="-122"/>
                <a:ea typeface="微软雅黑" charset="-122"/>
              </a:rPr>
              <a:t>事件级处理：复杂事件</a:t>
            </a:r>
            <a:r>
              <a:rPr lang="en-US" altLang="zh-CN" sz="3200" b="1" noProof="0" dirty="0">
                <a:ln>
                  <a:noFill/>
                </a:ln>
                <a:solidFill>
                  <a:schemeClr val="tx1">
                    <a:lumMod val="65000"/>
                    <a:lumOff val="35000"/>
                  </a:schemeClr>
                </a:solidFill>
                <a:effectLst/>
                <a:uLnTx/>
                <a:uFillTx/>
                <a:latin typeface="微软雅黑" charset="-122"/>
                <a:ea typeface="微软雅黑" charset="-122"/>
              </a:rPr>
              <a:t>PE</a:t>
            </a:r>
            <a:endParaRPr lang="en-US" altLang="zh-CN" sz="3200" b="1" noProof="0" dirty="0">
              <a:ln>
                <a:noFill/>
              </a:ln>
              <a:solidFill>
                <a:schemeClr val="tx1">
                  <a:lumMod val="65000"/>
                  <a:lumOff val="35000"/>
                </a:schemeClr>
              </a:solidFill>
              <a:effectLst/>
              <a:uLnTx/>
              <a:uFillTx/>
              <a:latin typeface="微软雅黑" charset="-122"/>
              <a:ea typeface="微软雅黑" charset="-122"/>
            </a:endParaRPr>
          </a:p>
        </p:txBody>
      </p:sp>
      <p:sp>
        <p:nvSpPr>
          <p:cNvPr id="3" name="矩形 2"/>
          <p:cNvSpPr/>
          <p:nvPr/>
        </p:nvSpPr>
        <p:spPr>
          <a:xfrm rot="18900000">
            <a:off x="390677" y="429453"/>
            <a:ext cx="566057" cy="566057"/>
          </a:xfrm>
          <a:prstGeom prst="rect">
            <a:avLst/>
          </a:prstGeom>
          <a:solidFill>
            <a:srgbClr val="44546B"/>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7" name="文本框 6"/>
          <p:cNvSpPr txBox="1"/>
          <p:nvPr/>
        </p:nvSpPr>
        <p:spPr>
          <a:xfrm>
            <a:off x="364490" y="1433195"/>
            <a:ext cx="11258550" cy="2461260"/>
          </a:xfrm>
          <a:prstGeom prst="rect">
            <a:avLst/>
          </a:prstGeom>
          <a:noFill/>
        </p:spPr>
        <p:txBody>
          <a:bodyPr wrap="square" rtlCol="0">
            <a:spAutoFit/>
          </a:bodyPr>
          <a:p>
            <a:r>
              <a:rPr lang="zh-CN" altLang="en-US" sz="1400"/>
              <a:t>复杂事件处理是物联网事件处理的一个重要研究领域，是物联网事件驱动框架的重要组成部分，作为一种实时数据的处理方法受到大数据领域的大量关注。在物联网应用系统中，依据用户需求对事件进行语义提取、语义转换和语义抽象的过程，往往集中在复杂事件处理技术。如果说原始事件处理是以数据为中心的处理技术，那么复杂事件处理技术是以事件为中心的事件处理方法，基于在线事件流对数据进行建模，提高事件作为处理对象的处理效率，也是多个基本事件符合形成语义丰富的复杂事件过程。</a:t>
            </a:r>
            <a:endParaRPr lang="zh-CN" altLang="en-US" sz="1400"/>
          </a:p>
          <a:p>
            <a:endParaRPr lang="zh-CN" altLang="en-US" sz="1400"/>
          </a:p>
          <a:p>
            <a:r>
              <a:rPr lang="zh-CN" altLang="en-US" sz="1400"/>
              <a:t>对复杂事件系统进行层次结构抽象，复杂事件对业务分析建立是啊金层次结构模型，使用复杂处理规则还原活动中分解丢失的信息，利用事件过滤、聚合、模式匹配等方法将抽象程度较低的事件流融合构造出抽象程度较高的、信息密度较大的事件流。</a:t>
            </a:r>
            <a:endParaRPr lang="zh-CN" altLang="en-US" sz="1400"/>
          </a:p>
          <a:p>
            <a:endParaRPr lang="zh-CN" altLang="en-US" sz="1400"/>
          </a:p>
          <a:p>
            <a:r>
              <a:rPr lang="zh-CN" altLang="en-US" sz="1400"/>
              <a:t>复杂事件处理分为两个层次：</a:t>
            </a:r>
            <a:endParaRPr lang="zh-CN" altLang="en-US" sz="1400"/>
          </a:p>
          <a:p>
            <a:r>
              <a:rPr lang="zh-CN" altLang="en-US" sz="1400"/>
              <a:t>1）事件层：主要功能为事件语言与查询、事件表达与操作；</a:t>
            </a:r>
            <a:endParaRPr lang="zh-CN" altLang="en-US" sz="1400"/>
          </a:p>
          <a:p>
            <a:r>
              <a:rPr lang="zh-CN" altLang="en-US" sz="1400"/>
              <a:t>2）事件流层：主要功能为事件过滤、聚合、模式识别；</a:t>
            </a:r>
            <a:endParaRPr lang="zh-CN" altLang="en-US" sz="1400"/>
          </a:p>
        </p:txBody>
      </p:sp>
    </p:spTree>
  </p:cSld>
  <p:clrMapOvr>
    <a:masterClrMapping/>
  </p:clrMapOvr>
  <mc:AlternateContent xmlns:mc="http://schemas.openxmlformats.org/markup-compatibility/2006">
    <mc:Choice xmlns:p14="http://schemas.microsoft.com/office/powerpoint/2010/main" Requires="p14">
      <p:transition spd="slow" p14:dur="1500" advClick="0" advTm="58139"/>
    </mc:Choice>
    <mc:Fallback>
      <p:transition spd="slow" advClick="0" advTm="58139"/>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900000">
            <a:off x="881320" y="551068"/>
            <a:ext cx="333829" cy="333829"/>
          </a:xfrm>
          <a:prstGeom prst="rect">
            <a:avLst/>
          </a:prstGeom>
          <a:solidFill>
            <a:srgbClr val="D14553"/>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5" name="文本框 4"/>
          <p:cNvSpPr txBox="1"/>
          <p:nvPr/>
        </p:nvSpPr>
        <p:spPr>
          <a:xfrm>
            <a:off x="1350010" y="371475"/>
            <a:ext cx="9666605" cy="583565"/>
          </a:xfrm>
          <a:prstGeom prst="rect">
            <a:avLst/>
          </a:prstGeom>
          <a:noFill/>
        </p:spPr>
        <p:txBody>
          <a:bodyPr wrap="square" rtlCol="0">
            <a:spAutoFit/>
          </a:bodyPr>
          <a:lstStyle>
            <a:defPPr>
              <a:defRPr lang="zh-CN"/>
            </a:defPPr>
            <a:lvl1pPr algn="ctr">
              <a:defRPr sz="3600">
                <a:solidFill>
                  <a:schemeClr val="accent1"/>
                </a:solidFill>
                <a:latin typeface="+mj-ea"/>
                <a:ea typeface="+mj-ea"/>
              </a:defRPr>
            </a:lvl1pPr>
          </a:lstStyle>
          <a:p>
            <a:pPr algn="l"/>
            <a:r>
              <a:rPr lang="zh-CN" altLang="en-US" sz="3200" b="1" noProof="0" dirty="0">
                <a:ln>
                  <a:noFill/>
                </a:ln>
                <a:solidFill>
                  <a:schemeClr val="tx1">
                    <a:lumMod val="65000"/>
                    <a:lumOff val="35000"/>
                  </a:schemeClr>
                </a:solidFill>
                <a:effectLst/>
                <a:uLnTx/>
                <a:uFillTx/>
                <a:latin typeface="微软雅黑" charset="-122"/>
                <a:ea typeface="微软雅黑" charset="-122"/>
              </a:rPr>
              <a:t>复杂事件的事件层处理技术：事件语言与查询</a:t>
            </a:r>
            <a:endParaRPr lang="zh-CN" altLang="en-US" sz="3200" b="1" noProof="0" dirty="0">
              <a:ln>
                <a:noFill/>
              </a:ln>
              <a:solidFill>
                <a:schemeClr val="tx1">
                  <a:lumMod val="65000"/>
                  <a:lumOff val="35000"/>
                </a:schemeClr>
              </a:solidFill>
              <a:effectLst/>
              <a:uLnTx/>
              <a:uFillTx/>
              <a:latin typeface="微软雅黑" charset="-122"/>
              <a:ea typeface="微软雅黑" charset="-122"/>
            </a:endParaRPr>
          </a:p>
        </p:txBody>
      </p:sp>
      <p:sp>
        <p:nvSpPr>
          <p:cNvPr id="3" name="矩形 2"/>
          <p:cNvSpPr/>
          <p:nvPr/>
        </p:nvSpPr>
        <p:spPr>
          <a:xfrm rot="18900000">
            <a:off x="390677" y="429453"/>
            <a:ext cx="566057" cy="566057"/>
          </a:xfrm>
          <a:prstGeom prst="rect">
            <a:avLst/>
          </a:prstGeom>
          <a:solidFill>
            <a:srgbClr val="44546B"/>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7" name="文本框 6"/>
          <p:cNvSpPr txBox="1"/>
          <p:nvPr/>
        </p:nvSpPr>
        <p:spPr>
          <a:xfrm>
            <a:off x="364490" y="1433195"/>
            <a:ext cx="11258550" cy="4831080"/>
          </a:xfrm>
          <a:prstGeom prst="rect">
            <a:avLst/>
          </a:prstGeom>
          <a:noFill/>
        </p:spPr>
        <p:txBody>
          <a:bodyPr wrap="square" rtlCol="0">
            <a:spAutoFit/>
          </a:bodyPr>
          <a:p>
            <a:r>
              <a:rPr lang="zh-CN" altLang="en-US" sz="1400"/>
              <a:t>复杂事件处理要求对事件进行过滤、聚合等操作，发觉事件的约束，对事件进行关联，提供事件的表达与查询能力。物联网语义技术常采用资源描述框架（RDF）与网络本体语言（OWL）对事件及资源进行描述。</a:t>
            </a:r>
            <a:endParaRPr lang="zh-CN" altLang="en-US" sz="1400"/>
          </a:p>
          <a:p>
            <a:endParaRPr lang="zh-CN" altLang="en-US" sz="1400"/>
          </a:p>
          <a:p>
            <a:r>
              <a:rPr lang="zh-CN" altLang="en-US" sz="1400"/>
              <a:t>面向传统的传感器网络的非本体语言中，SASE语言是具有代表性的事件语言。该语言最初用以对RFID无线传感网络的事件进行复杂事件过滤、事件关联和模式匹配，将相关事件转换到匹配的特定模式上，为外部的监测应用提供服务。通过基于时间的约束和基于事件值的约束，SASE对特定事件进行过滤。</a:t>
            </a:r>
            <a:endParaRPr lang="zh-CN" altLang="en-US" sz="1400"/>
          </a:p>
          <a:p>
            <a:endParaRPr lang="zh-CN" altLang="en-US" sz="1400"/>
          </a:p>
          <a:p>
            <a:r>
              <a:rPr lang="zh-CN" altLang="en-US" sz="1400"/>
              <a:t>以SASE为代表的传统复杂事件处理，其特点为基于实体-属性模型，复杂事件处理系统根据用户给出的schema对数据进行理解和分析。比如SASE语言中，使用&lt;&gt;表示符号对逻辑运算与实体的组合进行的包含就是典型的schema。</a:t>
            </a:r>
            <a:endParaRPr lang="zh-CN" altLang="en-US" sz="1400"/>
          </a:p>
          <a:p>
            <a:endParaRPr lang="zh-CN" altLang="en-US" sz="1400"/>
          </a:p>
          <a:p>
            <a:r>
              <a:rPr lang="zh-CN" altLang="en-US" sz="1400"/>
              <a:t>随着语义技术的发展，领域内越来越多的研究采用资源描述框架（RDF）和网络本体语言（OWL）对物联场景进行描述，包括物联场景中的事件。RDF使用SPO三元组表述任何事实，其形式正如数据抽象部分介绍的，使用SPO分别代表（subject，predicate，object）。视subject/object为节点，predicate为边，则RDF构成一张图。RDF图中的节点可以是国际资源标识符IRL、字面值以及空节点。相比实体-属性模型，RDF文档可以更灵活的描述半结构、非结构化的数据，支持高效的融合操作。</a:t>
            </a:r>
            <a:endParaRPr lang="zh-CN" altLang="en-US" sz="1400"/>
          </a:p>
          <a:p>
            <a:endParaRPr lang="zh-CN" altLang="en-US" sz="1400"/>
          </a:p>
          <a:p>
            <a:r>
              <a:rPr lang="zh-CN" altLang="en-US" sz="1400"/>
              <a:t>RDFS（RDF schema）在RDF进行了扩展，允许用户使用自定义的类和属性，其关于数据模型的集合TBox和包含的事实集合ABox构成了知识库。OWL是一种基于RDF描述的逻辑语言，支持了数据建模和推理。新兴的复杂事件处理，利用RDF文档进行事件表示，使用事件处理本体语言构造本体库对事件语义进行描述，复杂事件处理引擎利用本体描述推断事件所对应的复杂事件处理规则，对事件进行进一步处理。</a:t>
            </a:r>
            <a:endParaRPr lang="zh-CN" altLang="en-US" sz="1400"/>
          </a:p>
          <a:p>
            <a:r>
              <a:rPr lang="zh-CN" altLang="en-US" sz="1400"/>
              <a:t>处理复杂事件的语义技术方面，针对事件描述采用事件处理本体语言和事件处理规则语言。事件处理本体语言使用语义本体结构对事件处理逻辑和整体框架进行描述，事件处理规则语言使用过程话的方法描述事件处理的算法细节。</a:t>
            </a:r>
            <a:endParaRPr lang="zh-CN" altLang="en-US" sz="1400"/>
          </a:p>
          <a:p>
            <a:endParaRPr lang="zh-CN" altLang="en-US" sz="1400"/>
          </a:p>
          <a:p>
            <a:endParaRPr lang="zh-CN" altLang="en-US" sz="1400"/>
          </a:p>
        </p:txBody>
      </p:sp>
    </p:spTree>
  </p:cSld>
  <p:clrMapOvr>
    <a:masterClrMapping/>
  </p:clrMapOvr>
  <mc:AlternateContent xmlns:mc="http://schemas.openxmlformats.org/markup-compatibility/2006">
    <mc:Choice xmlns:p14="http://schemas.microsoft.com/office/powerpoint/2010/main" Requires="p14">
      <p:transition spd="slow" p14:dur="1500" advClick="0" advTm="58139"/>
    </mc:Choice>
    <mc:Fallback>
      <p:transition spd="slow" advClick="0" advTm="58139"/>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900000">
            <a:off x="881320" y="551068"/>
            <a:ext cx="333829" cy="333829"/>
          </a:xfrm>
          <a:prstGeom prst="rect">
            <a:avLst/>
          </a:prstGeom>
          <a:solidFill>
            <a:srgbClr val="D14553"/>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5" name="文本框 4"/>
          <p:cNvSpPr txBox="1"/>
          <p:nvPr/>
        </p:nvSpPr>
        <p:spPr>
          <a:xfrm>
            <a:off x="1350010" y="371475"/>
            <a:ext cx="9666605" cy="583565"/>
          </a:xfrm>
          <a:prstGeom prst="rect">
            <a:avLst/>
          </a:prstGeom>
          <a:noFill/>
        </p:spPr>
        <p:txBody>
          <a:bodyPr wrap="square" rtlCol="0">
            <a:spAutoFit/>
          </a:bodyPr>
          <a:lstStyle>
            <a:defPPr>
              <a:defRPr lang="zh-CN"/>
            </a:defPPr>
            <a:lvl1pPr algn="ctr">
              <a:defRPr sz="3600">
                <a:solidFill>
                  <a:schemeClr val="accent1"/>
                </a:solidFill>
                <a:latin typeface="+mj-ea"/>
                <a:ea typeface="+mj-ea"/>
              </a:defRPr>
            </a:lvl1pPr>
          </a:lstStyle>
          <a:p>
            <a:pPr algn="l"/>
            <a:r>
              <a:rPr lang="zh-CN" altLang="en-US" sz="3200" b="1" noProof="0" dirty="0">
                <a:ln>
                  <a:noFill/>
                </a:ln>
                <a:solidFill>
                  <a:schemeClr val="tx1">
                    <a:lumMod val="65000"/>
                    <a:lumOff val="35000"/>
                  </a:schemeClr>
                </a:solidFill>
                <a:effectLst/>
                <a:uLnTx/>
                <a:uFillTx/>
                <a:latin typeface="微软雅黑" charset="-122"/>
                <a:ea typeface="微软雅黑" charset="-122"/>
              </a:rPr>
              <a:t>事件语言与查询：事件处理本体语言</a:t>
            </a:r>
            <a:endParaRPr lang="zh-CN" altLang="en-US" sz="3200" b="1" noProof="0" dirty="0">
              <a:ln>
                <a:noFill/>
              </a:ln>
              <a:solidFill>
                <a:schemeClr val="tx1">
                  <a:lumMod val="65000"/>
                  <a:lumOff val="35000"/>
                </a:schemeClr>
              </a:solidFill>
              <a:effectLst/>
              <a:uLnTx/>
              <a:uFillTx/>
              <a:latin typeface="微软雅黑" charset="-122"/>
              <a:ea typeface="微软雅黑" charset="-122"/>
            </a:endParaRPr>
          </a:p>
        </p:txBody>
      </p:sp>
      <p:sp>
        <p:nvSpPr>
          <p:cNvPr id="3" name="矩形 2"/>
          <p:cNvSpPr/>
          <p:nvPr/>
        </p:nvSpPr>
        <p:spPr>
          <a:xfrm rot="18900000">
            <a:off x="390677" y="429453"/>
            <a:ext cx="566057" cy="566057"/>
          </a:xfrm>
          <a:prstGeom prst="rect">
            <a:avLst/>
          </a:prstGeom>
          <a:solidFill>
            <a:srgbClr val="44546B"/>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7" name="文本框 6"/>
          <p:cNvSpPr txBox="1"/>
          <p:nvPr/>
        </p:nvSpPr>
        <p:spPr>
          <a:xfrm>
            <a:off x="364490" y="1433195"/>
            <a:ext cx="11258550" cy="4831080"/>
          </a:xfrm>
          <a:prstGeom prst="rect">
            <a:avLst/>
          </a:prstGeom>
          <a:noFill/>
        </p:spPr>
        <p:txBody>
          <a:bodyPr wrap="square" rtlCol="0">
            <a:spAutoFit/>
          </a:bodyPr>
          <a:p>
            <a:r>
              <a:rPr lang="zh-CN" altLang="en-US" sz="1400"/>
              <a:t>可以基于OWL生命逻辑进行表达。采用语义化事件表示模型，通过本体库提供事件数据的语义信息和领域知识。下面介绍集中描述逻辑：</a:t>
            </a:r>
            <a:endParaRPr lang="zh-CN" altLang="en-US" sz="1400"/>
          </a:p>
          <a:p>
            <a:endParaRPr lang="zh-CN" altLang="en-US" sz="1400"/>
          </a:p>
          <a:p>
            <a:endParaRPr lang="zh-CN" altLang="en-US" sz="1400"/>
          </a:p>
          <a:p>
            <a:endParaRPr lang="zh-CN" altLang="en-US" sz="1400"/>
          </a:p>
          <a:p>
            <a:endParaRPr lang="zh-CN" altLang="en-US" sz="1400"/>
          </a:p>
          <a:p>
            <a:endParaRPr lang="zh-CN" altLang="en-US" sz="1400"/>
          </a:p>
          <a:p>
            <a:endParaRPr lang="zh-CN" altLang="en-US" sz="1400"/>
          </a:p>
          <a:p>
            <a:endParaRPr lang="zh-CN" altLang="en-US" sz="1400"/>
          </a:p>
          <a:p>
            <a:r>
              <a:rPr lang="zh-CN" altLang="en-US" sz="1400"/>
              <a:t>其中A表示原子概念，P表示原子角色，P-表示简单角色的逆；Ｂ表示基本概念，基本概念可以是一个简单概念或者由遗存关系表示的概念；Ｒ表示基本角色，基本角色可以是一个简单角色或者简单角色的逆。Ｃ表示概念，概念可以是一个基本概念或者基本概念的补集，Ｅ表示角色，角色定义为一个基本角色或者基本角色的补集。其中对描述逻辑进行建模时常使用到的RDF词汇有一下几个：</a:t>
            </a:r>
            <a:endParaRPr lang="zh-CN" altLang="en-US" sz="1400"/>
          </a:p>
          <a:p>
            <a:pPr marL="285750" indent="-285750">
              <a:buFont typeface="Arial" panose="020B0604020202090204" pitchFamily="34" charset="0"/>
              <a:buChar char="•"/>
            </a:pPr>
            <a:r>
              <a:rPr lang="zh-CN" altLang="en-US" sz="1400"/>
              <a:t>rdfs:Class 类在本体模型中表示一类包含相同属性/约束的对象的集合；</a:t>
            </a:r>
            <a:endParaRPr lang="zh-CN" altLang="en-US" sz="1400"/>
          </a:p>
          <a:p>
            <a:pPr marL="285750" indent="-285750">
              <a:buFont typeface="Arial" panose="020B0604020202090204" pitchFamily="34" charset="0"/>
              <a:buChar char="•"/>
            </a:pPr>
            <a:r>
              <a:rPr lang="zh-CN" altLang="en-US" sz="1400"/>
              <a:t>rdf:Property 属性在本体模型中表示类之间、实例之间的二元关系；</a:t>
            </a:r>
            <a:endParaRPr lang="zh-CN" altLang="en-US" sz="1400"/>
          </a:p>
          <a:p>
            <a:pPr marL="285750" indent="-285750">
              <a:buFont typeface="Arial" panose="020B0604020202090204" pitchFamily="34" charset="0"/>
              <a:buChar char="•"/>
            </a:pPr>
            <a:r>
              <a:rPr lang="zh-CN" altLang="en-US" sz="1400"/>
              <a:t>rdf:subClassOf 表示类之间的继承关系，是一种具体的rdf:Property</a:t>
            </a:r>
            <a:endParaRPr lang="zh-CN" altLang="en-US" sz="1400"/>
          </a:p>
          <a:p>
            <a:pPr marL="285750" indent="-285750">
              <a:buFont typeface="Arial" panose="020B0604020202090204" pitchFamily="34" charset="0"/>
              <a:buChar char="•"/>
            </a:pPr>
            <a:r>
              <a:rPr lang="zh-CN" altLang="en-US" sz="1400"/>
              <a:t>rdfs:domain 描述属性的定义域；</a:t>
            </a:r>
            <a:endParaRPr lang="zh-CN" altLang="en-US" sz="1400"/>
          </a:p>
          <a:p>
            <a:pPr marL="285750" indent="-285750">
              <a:buFont typeface="Arial" panose="020B0604020202090204" pitchFamily="34" charset="0"/>
              <a:buChar char="•"/>
            </a:pPr>
            <a:r>
              <a:rPr lang="zh-CN" altLang="en-US" sz="1400"/>
              <a:t>rdfs:range 表示属性的值域；</a:t>
            </a:r>
            <a:endParaRPr lang="zh-CN" altLang="en-US" sz="1400"/>
          </a:p>
          <a:p>
            <a:pPr marL="285750" indent="-285750">
              <a:buFont typeface="Arial" panose="020B0604020202090204" pitchFamily="34" charset="0"/>
              <a:buChar char="•"/>
            </a:pPr>
            <a:r>
              <a:rPr lang="zh-CN" altLang="en-US" sz="1400"/>
              <a:t>rdf:Thing 本体模型中包含所有实例的类；</a:t>
            </a:r>
            <a:endParaRPr lang="zh-CN" altLang="en-US" sz="1400"/>
          </a:p>
          <a:p>
            <a:pPr marL="285750" indent="-285750">
              <a:buFont typeface="Arial" panose="020B0604020202090204" pitchFamily="34" charset="0"/>
              <a:buChar char="•"/>
            </a:pPr>
            <a:r>
              <a:rPr lang="zh-CN" altLang="en-US" sz="1400"/>
              <a:t>rdf:Nothing 定义空集；</a:t>
            </a:r>
            <a:endParaRPr lang="zh-CN" altLang="en-US" sz="1400"/>
          </a:p>
          <a:p>
            <a:pPr indent="0">
              <a:buFont typeface="Arial" panose="020B0604020202090204" pitchFamily="34" charset="0"/>
              <a:buNone/>
            </a:pPr>
            <a:endParaRPr lang="zh-CN" altLang="en-US" sz="1400"/>
          </a:p>
          <a:p>
            <a:pPr indent="0">
              <a:buFont typeface="Arial" panose="020B0604020202090204" pitchFamily="34" charset="0"/>
              <a:buNone/>
            </a:pPr>
            <a:r>
              <a:rPr lang="zh-CN" altLang="en-US" sz="1400"/>
              <a:t>通过不限于上述的词汇，可以设计满足描述逻辑所需要的本体模型。</a:t>
            </a:r>
            <a:endParaRPr lang="zh-CN" altLang="en-US" sz="1400"/>
          </a:p>
          <a:p>
            <a:pPr marL="285750" indent="-285750"/>
            <a:endParaRPr lang="zh-CN" altLang="en-US" sz="1400"/>
          </a:p>
          <a:p>
            <a:endParaRPr lang="zh-CN" altLang="en-US" sz="1400"/>
          </a:p>
        </p:txBody>
      </p:sp>
      <p:pic>
        <p:nvPicPr>
          <p:cNvPr id="40" name="334E55B0-647D-440b-865C-3EC943EB4CBC-8" descr="/private/var/folders/y7/_dxbgjfd16g8grhzs9syx0980000gn/T/com.kingsoft.wpsoffice.mac/wpsoffice.TYKnpYwpsoffice"/>
          <p:cNvPicPr>
            <a:picLocks noChangeAspect="1"/>
          </p:cNvPicPr>
          <p:nvPr/>
        </p:nvPicPr>
        <p:blipFill>
          <a:blip r:embed="rId1"/>
          <a:stretch>
            <a:fillRect/>
          </a:stretch>
        </p:blipFill>
        <p:spPr>
          <a:xfrm>
            <a:off x="5497830" y="1851660"/>
            <a:ext cx="849630" cy="8559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58139"/>
    </mc:Choice>
    <mc:Fallback>
      <p:transition spd="slow" advClick="0" advTm="58139"/>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900000">
            <a:off x="881320" y="551068"/>
            <a:ext cx="333829" cy="333829"/>
          </a:xfrm>
          <a:prstGeom prst="rect">
            <a:avLst/>
          </a:prstGeom>
          <a:solidFill>
            <a:srgbClr val="D14553"/>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5" name="文本框 4"/>
          <p:cNvSpPr txBox="1"/>
          <p:nvPr/>
        </p:nvSpPr>
        <p:spPr>
          <a:xfrm>
            <a:off x="1350010" y="371475"/>
            <a:ext cx="9666605" cy="583565"/>
          </a:xfrm>
          <a:prstGeom prst="rect">
            <a:avLst/>
          </a:prstGeom>
          <a:noFill/>
        </p:spPr>
        <p:txBody>
          <a:bodyPr wrap="square" rtlCol="0">
            <a:spAutoFit/>
          </a:bodyPr>
          <a:lstStyle>
            <a:defPPr>
              <a:defRPr lang="zh-CN"/>
            </a:defPPr>
            <a:lvl1pPr algn="ctr">
              <a:defRPr sz="3600">
                <a:solidFill>
                  <a:schemeClr val="accent1"/>
                </a:solidFill>
                <a:latin typeface="+mj-ea"/>
                <a:ea typeface="+mj-ea"/>
              </a:defRPr>
            </a:lvl1pPr>
          </a:lstStyle>
          <a:p>
            <a:pPr algn="l"/>
            <a:r>
              <a:rPr lang="zh-CN" altLang="en-US" sz="3200" b="1" noProof="0" dirty="0">
                <a:ln>
                  <a:noFill/>
                </a:ln>
                <a:solidFill>
                  <a:schemeClr val="tx1">
                    <a:lumMod val="65000"/>
                    <a:lumOff val="35000"/>
                  </a:schemeClr>
                </a:solidFill>
                <a:effectLst/>
                <a:uLnTx/>
                <a:uFillTx/>
                <a:latin typeface="微软雅黑" charset="-122"/>
                <a:ea typeface="微软雅黑" charset="-122"/>
              </a:rPr>
              <a:t>事件语言与查询：事件处理规则语言</a:t>
            </a:r>
            <a:endParaRPr lang="zh-CN" altLang="en-US" sz="3200" b="1" noProof="0" dirty="0">
              <a:ln>
                <a:noFill/>
              </a:ln>
              <a:solidFill>
                <a:schemeClr val="tx1">
                  <a:lumMod val="65000"/>
                  <a:lumOff val="35000"/>
                </a:schemeClr>
              </a:solidFill>
              <a:effectLst/>
              <a:uLnTx/>
              <a:uFillTx/>
              <a:latin typeface="微软雅黑" charset="-122"/>
              <a:ea typeface="微软雅黑" charset="-122"/>
            </a:endParaRPr>
          </a:p>
        </p:txBody>
      </p:sp>
      <p:sp>
        <p:nvSpPr>
          <p:cNvPr id="3" name="矩形 2"/>
          <p:cNvSpPr/>
          <p:nvPr/>
        </p:nvSpPr>
        <p:spPr>
          <a:xfrm rot="18900000">
            <a:off x="390677" y="429453"/>
            <a:ext cx="566057" cy="566057"/>
          </a:xfrm>
          <a:prstGeom prst="rect">
            <a:avLst/>
          </a:prstGeom>
          <a:solidFill>
            <a:srgbClr val="44546B"/>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7" name="文本框 6"/>
          <p:cNvSpPr txBox="1"/>
          <p:nvPr/>
        </p:nvSpPr>
        <p:spPr>
          <a:xfrm>
            <a:off x="364490" y="1433195"/>
            <a:ext cx="11258550" cy="3753485"/>
          </a:xfrm>
          <a:prstGeom prst="rect">
            <a:avLst/>
          </a:prstGeom>
          <a:noFill/>
        </p:spPr>
        <p:txBody>
          <a:bodyPr wrap="square" rtlCol="0">
            <a:spAutoFit/>
          </a:bodyPr>
          <a:p>
            <a:r>
              <a:rPr lang="zh-CN" altLang="en-US" sz="1400"/>
              <a:t>可以融合SPARQL的部分特定，提供基于结构化查询语言的事件处理语言。事件处理规则语言常包括以下几部分：</a:t>
            </a:r>
            <a:endParaRPr lang="zh-CN" altLang="en-US" sz="1400"/>
          </a:p>
          <a:p>
            <a:r>
              <a:rPr lang="zh-CN" altLang="en-US" sz="1400"/>
              <a:t>1）CONSTRUCT triple_template_def</a:t>
            </a:r>
            <a:endParaRPr lang="zh-CN" altLang="en-US" sz="1400"/>
          </a:p>
          <a:p>
            <a:r>
              <a:rPr lang="zh-CN" altLang="en-US" sz="1400"/>
              <a:t>定义规则输出，三元组模版表达式。</a:t>
            </a:r>
            <a:endParaRPr lang="zh-CN" altLang="en-US" sz="1400"/>
          </a:p>
          <a:p>
            <a:r>
              <a:rPr lang="zh-CN" altLang="en-US" sz="1400"/>
              <a:t>2）FROM stream_def</a:t>
            </a:r>
            <a:endParaRPr lang="zh-CN" altLang="en-US" sz="1400"/>
          </a:p>
          <a:p>
            <a:r>
              <a:rPr lang="zh-CN" altLang="en-US" sz="1400"/>
              <a:t>FROM语句定义规则依赖的数据流，事件流可以指定特定事件窗口、长度以及包含简单事件过滤规则。可以引入JOIN语句对多个事件流进行关联查询。</a:t>
            </a:r>
            <a:endParaRPr lang="zh-CN" altLang="en-US" sz="1400"/>
          </a:p>
          <a:p>
            <a:r>
              <a:rPr lang="zh-CN" altLang="en-US" sz="1400"/>
              <a:t>3）WHERE condition</a:t>
            </a:r>
            <a:endParaRPr lang="zh-CN" altLang="en-US" sz="1400"/>
          </a:p>
          <a:p>
            <a:r>
              <a:rPr lang="zh-CN" altLang="en-US" sz="1400"/>
              <a:t>定义查询对象的过滤条件。</a:t>
            </a:r>
            <a:endParaRPr lang="zh-CN" altLang="en-US" sz="1400"/>
          </a:p>
          <a:p>
            <a:r>
              <a:rPr lang="zh-CN" altLang="en-US" sz="1400"/>
              <a:t>4）GROUP BY</a:t>
            </a:r>
            <a:endParaRPr lang="zh-CN" altLang="en-US" sz="1400"/>
          </a:p>
          <a:p>
            <a:r>
              <a:rPr lang="zh-CN" altLang="en-US" sz="1400"/>
              <a:t>对查询结果进行分组聚合。可以配合SELECT语句以及聚合函数进行结果聚合。</a:t>
            </a:r>
            <a:endParaRPr lang="zh-CN" altLang="en-US" sz="1400"/>
          </a:p>
          <a:p>
            <a:r>
              <a:rPr lang="zh-CN" altLang="en-US" sz="1400"/>
              <a:t>5）ORDER BY</a:t>
            </a:r>
            <a:endParaRPr lang="zh-CN" altLang="en-US" sz="1400"/>
          </a:p>
          <a:p>
            <a:r>
              <a:rPr lang="zh-CN" altLang="en-US" sz="1400"/>
              <a:t>指定结果的顺序。</a:t>
            </a:r>
            <a:endParaRPr lang="zh-CN" altLang="en-US" sz="1400"/>
          </a:p>
          <a:p>
            <a:r>
              <a:rPr lang="zh-CN" altLang="en-US" sz="1400"/>
              <a:t>6）LIMIT</a:t>
            </a:r>
            <a:endParaRPr lang="zh-CN" altLang="en-US" sz="1400"/>
          </a:p>
          <a:p>
            <a:r>
              <a:rPr lang="zh-CN" altLang="en-US" sz="1400"/>
              <a:t>对结果进行限制，一般是数量限制、顺序限制、表达式限制。</a:t>
            </a:r>
            <a:endParaRPr lang="zh-CN" altLang="en-US" sz="1400"/>
          </a:p>
          <a:p>
            <a:r>
              <a:rPr lang="zh-CN" altLang="en-US" sz="1400"/>
              <a:t>其中较为重要的是FROM语句，语句中包含事件流表达式，提供事件类型、规则、模式的匹配过滤。</a:t>
            </a:r>
            <a:endParaRPr lang="zh-CN" altLang="en-US" sz="1400"/>
          </a:p>
          <a:p>
            <a:pPr marL="285750" indent="-285750"/>
            <a:endParaRPr lang="zh-CN" altLang="en-US" sz="1400"/>
          </a:p>
          <a:p>
            <a:endParaRPr lang="zh-CN" altLang="en-US" sz="1400"/>
          </a:p>
        </p:txBody>
      </p:sp>
    </p:spTree>
  </p:cSld>
  <p:clrMapOvr>
    <a:masterClrMapping/>
  </p:clrMapOvr>
  <mc:AlternateContent xmlns:mc="http://schemas.openxmlformats.org/markup-compatibility/2006">
    <mc:Choice xmlns:p14="http://schemas.microsoft.com/office/powerpoint/2010/main" Requires="p14">
      <p:transition spd="slow" p14:dur="1500" advClick="0" advTm="58139"/>
    </mc:Choice>
    <mc:Fallback>
      <p:transition spd="slow" advClick="0" advTm="58139"/>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900000">
            <a:off x="881320" y="551068"/>
            <a:ext cx="333829" cy="333829"/>
          </a:xfrm>
          <a:prstGeom prst="rect">
            <a:avLst/>
          </a:prstGeom>
          <a:solidFill>
            <a:srgbClr val="D14553"/>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5" name="文本框 4"/>
          <p:cNvSpPr txBox="1"/>
          <p:nvPr/>
        </p:nvSpPr>
        <p:spPr>
          <a:xfrm>
            <a:off x="1350010" y="371475"/>
            <a:ext cx="9666605" cy="583565"/>
          </a:xfrm>
          <a:prstGeom prst="rect">
            <a:avLst/>
          </a:prstGeom>
          <a:noFill/>
        </p:spPr>
        <p:txBody>
          <a:bodyPr wrap="square" rtlCol="0">
            <a:spAutoFit/>
          </a:bodyPr>
          <a:lstStyle>
            <a:defPPr>
              <a:defRPr lang="zh-CN"/>
            </a:defPPr>
            <a:lvl1pPr algn="ctr">
              <a:defRPr sz="3600">
                <a:solidFill>
                  <a:schemeClr val="accent1"/>
                </a:solidFill>
                <a:latin typeface="+mj-ea"/>
                <a:ea typeface="+mj-ea"/>
              </a:defRPr>
            </a:lvl1pPr>
          </a:lstStyle>
          <a:p>
            <a:pPr algn="l"/>
            <a:r>
              <a:rPr lang="zh-CN" altLang="en-US" sz="3200" b="1" noProof="0" dirty="0">
                <a:ln>
                  <a:noFill/>
                </a:ln>
                <a:solidFill>
                  <a:schemeClr val="tx1">
                    <a:lumMod val="65000"/>
                    <a:lumOff val="35000"/>
                  </a:schemeClr>
                </a:solidFill>
                <a:effectLst/>
                <a:uLnTx/>
                <a:uFillTx/>
                <a:latin typeface="微软雅黑" charset="-122"/>
                <a:ea typeface="微软雅黑" charset="-122"/>
              </a:rPr>
              <a:t>复杂事件的事件层处理技术：事件表达与操作</a:t>
            </a:r>
            <a:endParaRPr lang="zh-CN" altLang="en-US" sz="3200" b="1" noProof="0" dirty="0">
              <a:ln>
                <a:noFill/>
              </a:ln>
              <a:solidFill>
                <a:schemeClr val="tx1">
                  <a:lumMod val="65000"/>
                  <a:lumOff val="35000"/>
                </a:schemeClr>
              </a:solidFill>
              <a:effectLst/>
              <a:uLnTx/>
              <a:uFillTx/>
              <a:latin typeface="微软雅黑" charset="-122"/>
              <a:ea typeface="微软雅黑" charset="-122"/>
            </a:endParaRPr>
          </a:p>
        </p:txBody>
      </p:sp>
      <p:sp>
        <p:nvSpPr>
          <p:cNvPr id="3" name="矩形 2"/>
          <p:cNvSpPr/>
          <p:nvPr/>
        </p:nvSpPr>
        <p:spPr>
          <a:xfrm rot="18900000">
            <a:off x="390677" y="429453"/>
            <a:ext cx="566057" cy="566057"/>
          </a:xfrm>
          <a:prstGeom prst="rect">
            <a:avLst/>
          </a:prstGeom>
          <a:solidFill>
            <a:srgbClr val="44546B"/>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7" name="文本框 6"/>
          <p:cNvSpPr txBox="1"/>
          <p:nvPr/>
        </p:nvSpPr>
        <p:spPr>
          <a:xfrm>
            <a:off x="364490" y="1433195"/>
            <a:ext cx="11258550" cy="2891790"/>
          </a:xfrm>
          <a:prstGeom prst="rect">
            <a:avLst/>
          </a:prstGeom>
          <a:noFill/>
        </p:spPr>
        <p:txBody>
          <a:bodyPr wrap="square" rtlCol="0">
            <a:spAutoFit/>
          </a:bodyPr>
          <a:p>
            <a:r>
              <a:rPr lang="zh-CN" altLang="en-US" sz="1400"/>
              <a:t>事件表达通常由事件表达式构成。事件表达式是使用事件代数来表示复杂事件与子事件的结合关系的表达方法。物联网场景复杂多样，数据具有时空关联性，导致物联网事件间的关系多态化。事件操作符表达事件之间的关系，体现在事件的时间和逻辑上，因此大致分为两类：一类表达事件的持续事件，一类表达事件的逻辑执行方式。从事件的执行方式，事件相关的操作可分为描述自身状态、描述多个事件之间的关系。事件之间的关系包括时序关系、逻辑关系。</a:t>
            </a:r>
            <a:endParaRPr lang="zh-CN" altLang="en-US" sz="1400"/>
          </a:p>
          <a:p>
            <a:r>
              <a:rPr lang="zh-CN" altLang="en-US" sz="1400"/>
              <a:t>事件表达式的核心在于关系与属性的描述。关系和属性被成为特征时，事件表达式是离散映射，从时域映射到布尔域，采用特征函数的形式化表达如下：</a:t>
            </a:r>
            <a:endParaRPr lang="zh-CN" altLang="en-US" sz="1400"/>
          </a:p>
          <a:p>
            <a:endParaRPr lang="zh-CN" altLang="en-US" sz="1400"/>
          </a:p>
          <a:p>
            <a:endParaRPr lang="zh-CN" altLang="en-US" sz="1400"/>
          </a:p>
          <a:p>
            <a:endParaRPr lang="zh-CN" altLang="en-US" sz="1400"/>
          </a:p>
          <a:p>
            <a:r>
              <a:rPr lang="zh-CN" altLang="en-US" sz="1400"/>
              <a:t>基本事件操作符，功能涵盖描述事件的发生顺序、发生逻辑关系。基本事件操作符的形式是由用户定义的。</a:t>
            </a:r>
            <a:endParaRPr lang="zh-CN" altLang="en-US" sz="1400"/>
          </a:p>
          <a:p>
            <a:endParaRPr lang="zh-CN" altLang="en-US" sz="1400"/>
          </a:p>
          <a:p>
            <a:endParaRPr lang="zh-CN" altLang="en-US" sz="1400"/>
          </a:p>
          <a:p>
            <a:endParaRPr lang="zh-CN" altLang="en-US" sz="1400"/>
          </a:p>
        </p:txBody>
      </p:sp>
      <p:pic>
        <p:nvPicPr>
          <p:cNvPr id="18" name="334E55B0-647D-440b-865C-3EC943EB4CBC-9" descr="wpsoffice"/>
          <p:cNvPicPr>
            <a:picLocks noChangeAspect="1"/>
          </p:cNvPicPr>
          <p:nvPr/>
        </p:nvPicPr>
        <p:blipFill>
          <a:blip r:embed="rId1"/>
          <a:stretch>
            <a:fillRect/>
          </a:stretch>
        </p:blipFill>
        <p:spPr>
          <a:xfrm>
            <a:off x="4770755" y="2774633"/>
            <a:ext cx="2446020" cy="3600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58139"/>
    </mc:Choice>
    <mc:Fallback>
      <p:transition spd="slow" advClick="0" advTm="58139"/>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918916"/>
            <a:ext cx="12192000" cy="3651922"/>
          </a:xfrm>
          <a:prstGeom prst="rect">
            <a:avLst/>
          </a:prstGeom>
          <a:solidFill>
            <a:srgbClr val="44546B"/>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a:solidFill>
                <a:schemeClr val="bg1"/>
              </a:solidFill>
              <a:latin typeface="Agency FB" panose="020B0503020202020204" pitchFamily="34" charset="0"/>
            </a:endParaRPr>
          </a:p>
        </p:txBody>
      </p:sp>
      <p:sp>
        <p:nvSpPr>
          <p:cNvPr id="3" name="文本框 2"/>
          <p:cNvSpPr txBox="1"/>
          <p:nvPr/>
        </p:nvSpPr>
        <p:spPr>
          <a:xfrm>
            <a:off x="3718561" y="3154684"/>
            <a:ext cx="4754880" cy="1014730"/>
          </a:xfrm>
          <a:prstGeom prst="rect">
            <a:avLst/>
          </a:prstGeom>
          <a:noFill/>
        </p:spPr>
        <p:txBody>
          <a:bodyPr wrap="none" rtlCol="0">
            <a:spAutoFit/>
          </a:bodyPr>
          <a:lstStyle/>
          <a:p>
            <a:pPr algn="ctr"/>
            <a:r>
              <a:rPr lang="zh-CN" altLang="en-US" sz="6000" dirty="0">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事件流级处理</a:t>
            </a:r>
            <a:endParaRPr lang="zh-CN" altLang="en-US" sz="6000" dirty="0">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5" name="任意多边形: 形状 14"/>
          <p:cNvSpPr/>
          <p:nvPr/>
        </p:nvSpPr>
        <p:spPr>
          <a:xfrm>
            <a:off x="5021943" y="1321504"/>
            <a:ext cx="2148114" cy="1382640"/>
          </a:xfrm>
          <a:custGeom>
            <a:avLst/>
            <a:gdLst>
              <a:gd name="connsiteX0" fmla="*/ 0 w 4318004"/>
              <a:gd name="connsiteY0" fmla="*/ 3405519 h 3947521"/>
              <a:gd name="connsiteX1" fmla="*/ 4318004 w 4318004"/>
              <a:gd name="connsiteY1" fmla="*/ 3405519 h 3947521"/>
              <a:gd name="connsiteX2" fmla="*/ 2159002 w 4318004"/>
              <a:gd name="connsiteY2" fmla="*/ 3947521 h 3947521"/>
              <a:gd name="connsiteX3" fmla="*/ 0 w 4318004"/>
              <a:gd name="connsiteY3" fmla="*/ 0 h 3947521"/>
              <a:gd name="connsiteX4" fmla="*/ 4318004 w 4318004"/>
              <a:gd name="connsiteY4" fmla="*/ 0 h 3947521"/>
              <a:gd name="connsiteX5" fmla="*/ 4318004 w 4318004"/>
              <a:gd name="connsiteY5" fmla="*/ 1339228 h 3947521"/>
              <a:gd name="connsiteX6" fmla="*/ 4318004 w 4318004"/>
              <a:gd name="connsiteY6" fmla="*/ 2122339 h 3947521"/>
              <a:gd name="connsiteX7" fmla="*/ 4318004 w 4318004"/>
              <a:gd name="connsiteY7" fmla="*/ 3405518 h 3947521"/>
              <a:gd name="connsiteX8" fmla="*/ 0 w 4318004"/>
              <a:gd name="connsiteY8" fmla="*/ 3405518 h 3947521"/>
              <a:gd name="connsiteX9" fmla="*/ 0 w 4318004"/>
              <a:gd name="connsiteY9" fmla="*/ 2122339 h 3947521"/>
              <a:gd name="connsiteX10" fmla="*/ 0 w 4318004"/>
              <a:gd name="connsiteY10" fmla="*/ 1339228 h 3947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18004" h="3947521">
                <a:moveTo>
                  <a:pt x="0" y="3405519"/>
                </a:moveTo>
                <a:lnTo>
                  <a:pt x="4318004" y="3405519"/>
                </a:lnTo>
                <a:lnTo>
                  <a:pt x="2159002" y="3947521"/>
                </a:lnTo>
                <a:close/>
                <a:moveTo>
                  <a:pt x="0" y="0"/>
                </a:moveTo>
                <a:lnTo>
                  <a:pt x="4318004" y="0"/>
                </a:lnTo>
                <a:lnTo>
                  <a:pt x="4318004" y="1339228"/>
                </a:lnTo>
                <a:lnTo>
                  <a:pt x="4318004" y="2122339"/>
                </a:lnTo>
                <a:lnTo>
                  <a:pt x="4318004" y="3405518"/>
                </a:lnTo>
                <a:lnTo>
                  <a:pt x="0" y="3405518"/>
                </a:lnTo>
                <a:lnTo>
                  <a:pt x="0" y="2122339"/>
                </a:lnTo>
                <a:lnTo>
                  <a:pt x="0" y="1339228"/>
                </a:lnTo>
                <a:close/>
              </a:path>
            </a:pathLst>
          </a:custGeom>
          <a:solidFill>
            <a:srgbClr val="D14553"/>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6240"/>
    </mc:Choice>
    <mc:Fallback>
      <p:transition spd="slow" advClick="0" advTm="624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900000">
            <a:off x="881320" y="551068"/>
            <a:ext cx="333829" cy="333829"/>
          </a:xfrm>
          <a:prstGeom prst="rect">
            <a:avLst/>
          </a:prstGeom>
          <a:solidFill>
            <a:srgbClr val="D14553"/>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5" name="文本框 4"/>
          <p:cNvSpPr txBox="1"/>
          <p:nvPr/>
        </p:nvSpPr>
        <p:spPr>
          <a:xfrm>
            <a:off x="1350010" y="371475"/>
            <a:ext cx="7164705" cy="583565"/>
          </a:xfrm>
          <a:prstGeom prst="rect">
            <a:avLst/>
          </a:prstGeom>
          <a:noFill/>
        </p:spPr>
        <p:txBody>
          <a:bodyPr wrap="square" rtlCol="0">
            <a:spAutoFit/>
          </a:bodyPr>
          <a:lstStyle>
            <a:defPPr>
              <a:defRPr lang="zh-CN"/>
            </a:defPPr>
            <a:lvl1pPr algn="ctr">
              <a:defRPr sz="3600">
                <a:solidFill>
                  <a:schemeClr val="accent1"/>
                </a:solidFill>
                <a:latin typeface="+mj-ea"/>
                <a:ea typeface="+mj-ea"/>
              </a:defRPr>
            </a:lvl1pPr>
          </a:lstStyle>
          <a:p>
            <a:pPr algn="l"/>
            <a:r>
              <a:rPr lang="zh-CN" altLang="en-US" sz="3200" b="1" noProof="0" dirty="0">
                <a:ln>
                  <a:noFill/>
                </a:ln>
                <a:solidFill>
                  <a:schemeClr val="tx1">
                    <a:lumMod val="65000"/>
                    <a:lumOff val="35000"/>
                  </a:schemeClr>
                </a:solidFill>
                <a:effectLst/>
                <a:uLnTx/>
                <a:uFillTx/>
                <a:latin typeface="微软雅黑" charset="-122"/>
                <a:ea typeface="微软雅黑" charset="-122"/>
              </a:rPr>
              <a:t>事件流级处理：问题概述</a:t>
            </a:r>
            <a:endParaRPr lang="zh-CN" altLang="en-US" sz="3200" b="1" noProof="0" dirty="0">
              <a:ln>
                <a:noFill/>
              </a:ln>
              <a:solidFill>
                <a:schemeClr val="tx1">
                  <a:lumMod val="65000"/>
                  <a:lumOff val="35000"/>
                </a:schemeClr>
              </a:solidFill>
              <a:effectLst/>
              <a:uLnTx/>
              <a:uFillTx/>
              <a:latin typeface="微软雅黑" charset="-122"/>
              <a:ea typeface="微软雅黑" charset="-122"/>
            </a:endParaRPr>
          </a:p>
        </p:txBody>
      </p:sp>
      <p:sp>
        <p:nvSpPr>
          <p:cNvPr id="3" name="矩形 2"/>
          <p:cNvSpPr/>
          <p:nvPr/>
        </p:nvSpPr>
        <p:spPr>
          <a:xfrm rot="18900000">
            <a:off x="390677" y="429453"/>
            <a:ext cx="566057" cy="566057"/>
          </a:xfrm>
          <a:prstGeom prst="rect">
            <a:avLst/>
          </a:prstGeom>
          <a:solidFill>
            <a:srgbClr val="44546B"/>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7" name="文本框 6"/>
          <p:cNvSpPr txBox="1"/>
          <p:nvPr/>
        </p:nvSpPr>
        <p:spPr>
          <a:xfrm>
            <a:off x="364490" y="1433195"/>
            <a:ext cx="11258550" cy="3753485"/>
          </a:xfrm>
          <a:prstGeom prst="rect">
            <a:avLst/>
          </a:prstGeom>
          <a:noFill/>
        </p:spPr>
        <p:txBody>
          <a:bodyPr wrap="square" rtlCol="0">
            <a:spAutoFit/>
          </a:bodyPr>
          <a:p>
            <a:r>
              <a:rPr lang="zh-CN" altLang="en-US" sz="1400"/>
              <a:t>物联网场景中的硬件故障、网络连接障碍、网络拥塞、传输与存储延时等问题，为物联网事件流的感知、存储、转发、执行带来挑战。随着流数据的应用不断扩大，各种应用根据各自的需求可能会处理来自不同数据源的数据。应用所依赖的数据源之间存在复杂的依赖关系，复杂事件处理系统的事件流层也需要针对此进行处理。</a:t>
            </a:r>
            <a:endParaRPr lang="zh-CN" altLang="en-US" sz="1400"/>
          </a:p>
          <a:p>
            <a:r>
              <a:rPr lang="zh-CN" altLang="en-US" sz="1400"/>
              <a:t>由物联场景的特点和物联应用的多元数据依赖特点，物联网复杂事件处理、事件流检测面临的诸多挑战中，事件时间乱序问题和分散来源事件分布式处理组成物联网事件流检测中的双流问题，即时间流问题与空间流问题，只不过这里的空间流可能是实际物理空间也可能是虚拟的数据空间。双流问题由于其不同特点，采用不同的解决思路和处理方法。</a:t>
            </a:r>
            <a:endParaRPr lang="zh-CN" altLang="en-US" sz="1400"/>
          </a:p>
          <a:p>
            <a:r>
              <a:rPr lang="zh-CN" altLang="en-US" sz="1400"/>
              <a:t>1）时间流问题：时间乱序</a:t>
            </a:r>
            <a:endParaRPr lang="zh-CN" altLang="en-US" sz="1400"/>
          </a:p>
          <a:p>
            <a:r>
              <a:rPr lang="zh-CN" altLang="en-US" sz="1400"/>
              <a:t>时间乱序问题在事件流中的体现，通常是时间戳乱序问题。时间戳乱序可能会引起以下问题：</a:t>
            </a:r>
            <a:endParaRPr lang="zh-CN" altLang="en-US" sz="1400"/>
          </a:p>
          <a:p>
            <a:r>
              <a:rPr lang="zh-CN" altLang="en-US" sz="1400"/>
              <a:t>A. 可能引起异常匹配；</a:t>
            </a:r>
            <a:endParaRPr lang="zh-CN" altLang="en-US" sz="1400"/>
          </a:p>
          <a:p>
            <a:r>
              <a:rPr lang="zh-CN" altLang="en-US" sz="1400"/>
              <a:t>B. 可能因乱序事件的延迟到达而产生错误的事件删除；</a:t>
            </a:r>
            <a:endParaRPr lang="zh-CN" altLang="en-US" sz="1400"/>
          </a:p>
          <a:p>
            <a:r>
              <a:rPr lang="zh-CN" altLang="en-US" sz="1400"/>
              <a:t>C. 可能引起无法判断复杂事件是否发生；</a:t>
            </a:r>
            <a:endParaRPr lang="zh-CN" altLang="en-US" sz="1400"/>
          </a:p>
          <a:p>
            <a:r>
              <a:rPr lang="zh-CN" altLang="en-US" sz="1400"/>
              <a:t>频繁发生的乱序事件会大大降低复杂事件处理和事件流处理的效果，导致无法检测出复杂事件。错误的事件检测往往导致进行错误的执行或无法执行有效操作，从而导致物联网服务的失效。</a:t>
            </a:r>
            <a:endParaRPr lang="zh-CN" altLang="en-US" sz="1400"/>
          </a:p>
          <a:p>
            <a:r>
              <a:rPr lang="zh-CN" altLang="en-US" sz="1400"/>
              <a:t>2）空间流问题：分散来源</a:t>
            </a:r>
            <a:endParaRPr lang="zh-CN" altLang="en-US" sz="1400"/>
          </a:p>
          <a:p>
            <a:r>
              <a:rPr lang="zh-CN" altLang="en-US" sz="1400"/>
              <a:t>一般复杂事件处理系统接收数量巨大且来源分散的事件流，需要采用分布式集群流处理平台来处理数据。影响运行效率的两个方面主要是事件源的匹配方法和查询的执行策略事件源匹配问题，需要能够处理数据量大、数据价值低等特点的数据流的匹配技术；查询执行，则需要对查询策略进行优化，以特定的策略与倾向指定查询计划，提高系统运行效率。</a:t>
            </a:r>
            <a:endParaRPr lang="zh-CN" altLang="en-US" sz="1400"/>
          </a:p>
        </p:txBody>
      </p:sp>
    </p:spTree>
  </p:cSld>
  <p:clrMapOvr>
    <a:masterClrMapping/>
  </p:clrMapOvr>
  <mc:AlternateContent xmlns:mc="http://schemas.openxmlformats.org/markup-compatibility/2006">
    <mc:Choice xmlns:p14="http://schemas.microsoft.com/office/powerpoint/2010/main" Requires="p14">
      <p:transition spd="slow" p14:dur="1500" advClick="0" advTm="58139"/>
    </mc:Choice>
    <mc:Fallback>
      <p:transition spd="slow" advClick="0" advTm="58139"/>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900000">
            <a:off x="881320" y="551068"/>
            <a:ext cx="333829" cy="333829"/>
          </a:xfrm>
          <a:prstGeom prst="rect">
            <a:avLst/>
          </a:prstGeom>
          <a:solidFill>
            <a:srgbClr val="D14553"/>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5" name="文本框 4"/>
          <p:cNvSpPr txBox="1"/>
          <p:nvPr/>
        </p:nvSpPr>
        <p:spPr>
          <a:xfrm>
            <a:off x="1350010" y="371475"/>
            <a:ext cx="7164705" cy="583565"/>
          </a:xfrm>
          <a:prstGeom prst="rect">
            <a:avLst/>
          </a:prstGeom>
          <a:noFill/>
        </p:spPr>
        <p:txBody>
          <a:bodyPr wrap="square" rtlCol="0">
            <a:spAutoFit/>
          </a:bodyPr>
          <a:lstStyle>
            <a:defPPr>
              <a:defRPr lang="zh-CN"/>
            </a:defPPr>
            <a:lvl1pPr algn="ctr">
              <a:defRPr sz="3600">
                <a:solidFill>
                  <a:schemeClr val="accent1"/>
                </a:solidFill>
                <a:latin typeface="+mj-ea"/>
                <a:ea typeface="+mj-ea"/>
              </a:defRPr>
            </a:lvl1pPr>
          </a:lstStyle>
          <a:p>
            <a:pPr algn="l"/>
            <a:r>
              <a:rPr lang="zh-CN" altLang="en-US" sz="3200" b="1" noProof="0" dirty="0">
                <a:ln>
                  <a:noFill/>
                </a:ln>
                <a:solidFill>
                  <a:schemeClr val="tx1">
                    <a:lumMod val="65000"/>
                    <a:lumOff val="35000"/>
                  </a:schemeClr>
                </a:solidFill>
                <a:effectLst/>
                <a:uLnTx/>
                <a:uFillTx/>
                <a:latin typeface="微软雅黑" charset="-122"/>
                <a:ea typeface="微软雅黑" charset="-122"/>
              </a:rPr>
              <a:t>复杂事件流检测模型</a:t>
            </a:r>
            <a:endParaRPr lang="zh-CN" altLang="en-US" sz="3200" b="1" noProof="0" dirty="0">
              <a:ln>
                <a:noFill/>
              </a:ln>
              <a:solidFill>
                <a:schemeClr val="tx1">
                  <a:lumMod val="65000"/>
                  <a:lumOff val="35000"/>
                </a:schemeClr>
              </a:solidFill>
              <a:effectLst/>
              <a:uLnTx/>
              <a:uFillTx/>
              <a:latin typeface="微软雅黑" charset="-122"/>
              <a:ea typeface="微软雅黑" charset="-122"/>
            </a:endParaRPr>
          </a:p>
        </p:txBody>
      </p:sp>
      <p:sp>
        <p:nvSpPr>
          <p:cNvPr id="3" name="矩形 2"/>
          <p:cNvSpPr/>
          <p:nvPr/>
        </p:nvSpPr>
        <p:spPr>
          <a:xfrm rot="18900000">
            <a:off x="390677" y="429453"/>
            <a:ext cx="566057" cy="566057"/>
          </a:xfrm>
          <a:prstGeom prst="rect">
            <a:avLst/>
          </a:prstGeom>
          <a:solidFill>
            <a:srgbClr val="44546B"/>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7" name="文本框 6"/>
          <p:cNvSpPr txBox="1"/>
          <p:nvPr/>
        </p:nvSpPr>
        <p:spPr>
          <a:xfrm>
            <a:off x="364490" y="1433195"/>
            <a:ext cx="11258550" cy="1168400"/>
          </a:xfrm>
          <a:prstGeom prst="rect">
            <a:avLst/>
          </a:prstGeom>
          <a:noFill/>
        </p:spPr>
        <p:txBody>
          <a:bodyPr wrap="square" rtlCol="0">
            <a:spAutoFit/>
          </a:bodyPr>
          <a:p>
            <a:r>
              <a:rPr lang="zh-CN" altLang="en-US" sz="1400"/>
              <a:t>在实际的事件流检测系统中，由于通过感知设备到复杂事件的过程中带来乱序性、海量性、强不确定性等特征，海量多源、乱序、不确定事件流是事件流检测中的重点，以适应物理系统的海量数据处理需求。复杂事件检测方法在事件流上的应用，主要在3类事件流上进行，分别为有序事件流、乱序事件流和多概率事件流。有序事件流存在一些共性的检测方法与常用技术，并存在许多针对共性技术的改进工作，以提高反应速度、解决检测时间长、检测效率低的问题。针对物联网这个特定环境下的乱序事件流通用处理方法尚无，目前的研究主要是面向特定任务的优化处理。对多概率、不确定性事件流的方法，主要在有序事件流的共性方法上进行改进。</a:t>
            </a:r>
            <a:endParaRPr lang="zh-CN" altLang="en-US" sz="1400"/>
          </a:p>
        </p:txBody>
      </p:sp>
    </p:spTree>
  </p:cSld>
  <p:clrMapOvr>
    <a:masterClrMapping/>
  </p:clrMapOvr>
  <mc:AlternateContent xmlns:mc="http://schemas.openxmlformats.org/markup-compatibility/2006">
    <mc:Choice xmlns:p14="http://schemas.microsoft.com/office/powerpoint/2010/main" Requires="p14">
      <p:transition spd="slow" p14:dur="1500" advClick="0" advTm="58139"/>
    </mc:Choice>
    <mc:Fallback>
      <p:transition spd="slow" advClick="0" advTm="58139"/>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900000">
            <a:off x="881320" y="551068"/>
            <a:ext cx="333829" cy="333829"/>
          </a:xfrm>
          <a:prstGeom prst="rect">
            <a:avLst/>
          </a:prstGeom>
          <a:solidFill>
            <a:srgbClr val="D14553"/>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5" name="文本框 4"/>
          <p:cNvSpPr txBox="1"/>
          <p:nvPr/>
        </p:nvSpPr>
        <p:spPr>
          <a:xfrm>
            <a:off x="1350010" y="371475"/>
            <a:ext cx="7164705" cy="583565"/>
          </a:xfrm>
          <a:prstGeom prst="rect">
            <a:avLst/>
          </a:prstGeom>
          <a:noFill/>
        </p:spPr>
        <p:txBody>
          <a:bodyPr wrap="square" rtlCol="0">
            <a:spAutoFit/>
          </a:bodyPr>
          <a:lstStyle>
            <a:defPPr>
              <a:defRPr lang="zh-CN"/>
            </a:defPPr>
            <a:lvl1pPr algn="ctr">
              <a:defRPr sz="3600">
                <a:solidFill>
                  <a:schemeClr val="accent1"/>
                </a:solidFill>
                <a:latin typeface="+mj-ea"/>
                <a:ea typeface="+mj-ea"/>
              </a:defRPr>
            </a:lvl1pPr>
          </a:lstStyle>
          <a:p>
            <a:pPr algn="l"/>
            <a:r>
              <a:rPr lang="zh-CN" altLang="en-US" sz="3200" b="1" noProof="0" dirty="0">
                <a:ln>
                  <a:noFill/>
                </a:ln>
                <a:solidFill>
                  <a:schemeClr val="tx1">
                    <a:lumMod val="65000"/>
                    <a:lumOff val="35000"/>
                  </a:schemeClr>
                </a:solidFill>
                <a:effectLst/>
                <a:uLnTx/>
                <a:uFillTx/>
                <a:latin typeface="微软雅黑" charset="-122"/>
                <a:ea typeface="微软雅黑" charset="-122"/>
              </a:rPr>
              <a:t>复杂事件流检测模型：空间回收机制</a:t>
            </a:r>
            <a:endParaRPr lang="zh-CN" altLang="en-US" sz="3200" b="1" noProof="0" dirty="0">
              <a:ln>
                <a:noFill/>
              </a:ln>
              <a:solidFill>
                <a:schemeClr val="tx1">
                  <a:lumMod val="65000"/>
                  <a:lumOff val="35000"/>
                </a:schemeClr>
              </a:solidFill>
              <a:effectLst/>
              <a:uLnTx/>
              <a:uFillTx/>
              <a:latin typeface="微软雅黑" charset="-122"/>
              <a:ea typeface="微软雅黑" charset="-122"/>
            </a:endParaRPr>
          </a:p>
        </p:txBody>
      </p:sp>
      <p:sp>
        <p:nvSpPr>
          <p:cNvPr id="3" name="矩形 2"/>
          <p:cNvSpPr/>
          <p:nvPr/>
        </p:nvSpPr>
        <p:spPr>
          <a:xfrm rot="18900000">
            <a:off x="390677" y="429453"/>
            <a:ext cx="566057" cy="566057"/>
          </a:xfrm>
          <a:prstGeom prst="rect">
            <a:avLst/>
          </a:prstGeom>
          <a:solidFill>
            <a:srgbClr val="44546B"/>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7" name="文本框 6"/>
          <p:cNvSpPr txBox="1"/>
          <p:nvPr/>
        </p:nvSpPr>
        <p:spPr>
          <a:xfrm>
            <a:off x="364490" y="1433195"/>
            <a:ext cx="11258550" cy="3969385"/>
          </a:xfrm>
          <a:prstGeom prst="rect">
            <a:avLst/>
          </a:prstGeom>
          <a:noFill/>
        </p:spPr>
        <p:txBody>
          <a:bodyPr wrap="square" rtlCol="0">
            <a:spAutoFit/>
          </a:bodyPr>
          <a:p>
            <a:r>
              <a:rPr lang="zh-CN" altLang="en-US" sz="1400"/>
              <a:t>在复杂事件的事件流层检测过程中，满足NFA状态的事件，通过链表长期存储在内存中等待与之匹配的事件的到来。但随着检测的进行，大量被存储的中间结果可能导致系统的不稳定。时间窗约束要求只有在某一时间范围内成功复合的事件序列才有可能被输出，所以没有必送对那些过期事件进行长期保存。为了使这些无用数据不占用磁盘空间，使这部分未使用的存储空间真正成为系统的待分配空间，就必须采用空间回收技术将这些不满足条件的事件从存储区删除，使空间得以释放，供系统或其他用户使用。</a:t>
            </a:r>
            <a:endParaRPr lang="zh-CN" altLang="en-US" sz="1400"/>
          </a:p>
          <a:p>
            <a:endParaRPr lang="zh-CN" altLang="en-US" sz="1400"/>
          </a:p>
          <a:p>
            <a:r>
              <a:rPr lang="zh-CN" altLang="en-US" sz="1400"/>
              <a:t>内存空间需要清理通常在以下4种情况发生时：</a:t>
            </a:r>
            <a:endParaRPr lang="zh-CN" altLang="en-US" sz="1400"/>
          </a:p>
          <a:p>
            <a:r>
              <a:rPr lang="zh-CN" altLang="en-US" sz="1400"/>
              <a:t>（1）获取的原始事件不是触发事件，需要将该事件从缓存区中删除；</a:t>
            </a:r>
            <a:endParaRPr lang="zh-CN" altLang="en-US" sz="1400"/>
          </a:p>
          <a:p>
            <a:r>
              <a:rPr lang="zh-CN" altLang="en-US" sz="1400"/>
              <a:t>（2）子结点的定时机制触发，删除该子结点所在的子链表；</a:t>
            </a:r>
            <a:endParaRPr lang="zh-CN" altLang="en-US" sz="1400"/>
          </a:p>
          <a:p>
            <a:r>
              <a:rPr lang="zh-CN" altLang="en-US" sz="1400"/>
              <a:t>（3）不满足事件约束的新触发子事件所在的子链表删除；</a:t>
            </a:r>
            <a:endParaRPr lang="zh-CN" altLang="en-US" sz="1400"/>
          </a:p>
          <a:p>
            <a:r>
              <a:rPr lang="zh-CN" altLang="en-US" sz="1400"/>
              <a:t>事件序列成功匹配时，子结点所在子链表的删除；</a:t>
            </a:r>
            <a:endParaRPr lang="zh-CN" altLang="en-US" sz="1400"/>
          </a:p>
          <a:p>
            <a:endParaRPr lang="zh-CN" altLang="en-US" sz="1400"/>
          </a:p>
          <a:p>
            <a:r>
              <a:rPr lang="zh-CN" altLang="en-US" sz="1400"/>
              <a:t>定义 </a:t>
            </a:r>
            <a:r>
              <a:rPr lang="zh-CN" altLang="en-US" sz="1400">
                <a:latin typeface="华文楷体" panose="02010600040101010101" pitchFamily="2" charset="-122"/>
                <a:ea typeface="华文楷体" panose="02010600040101010101" pitchFamily="2" charset="-122"/>
              </a:rPr>
              <a:t>脉动事件</a:t>
            </a:r>
            <a:r>
              <a:rPr lang="zh-CN" altLang="en-US" sz="1400"/>
              <a:t> 常将上面4种情况成为脉动事件，每一种情况的发生成为一个“脉动”。脉动事件的产生与很多因素有关，脉动事件的产生往往伴随对存储事件的哈希链表的修正。</a:t>
            </a:r>
            <a:endParaRPr lang="zh-CN" altLang="en-US" sz="1400"/>
          </a:p>
          <a:p>
            <a:endParaRPr lang="zh-CN" altLang="en-US" sz="1400"/>
          </a:p>
          <a:p>
            <a:r>
              <a:rPr lang="zh-CN" altLang="en-US" sz="1400"/>
              <a:t>回收机制</a:t>
            </a:r>
            <a:endParaRPr lang="zh-CN" altLang="en-US" sz="1400"/>
          </a:p>
          <a:p>
            <a:pPr marL="285750" indent="-285750">
              <a:buFont typeface="Arial" panose="020B0604020202090204" pitchFamily="34" charset="0"/>
              <a:buChar char="•"/>
            </a:pPr>
            <a:r>
              <a:rPr lang="zh-CN" altLang="en-US" sz="1400"/>
              <a:t>时间驱动</a:t>
            </a:r>
            <a:endParaRPr lang="zh-CN" altLang="en-US" sz="1400"/>
          </a:p>
          <a:p>
            <a:pPr marL="285750" indent="-285750">
              <a:buFont typeface="Arial" panose="020B0604020202090204" pitchFamily="34" charset="0"/>
              <a:buChar char="•"/>
            </a:pPr>
            <a:r>
              <a:rPr lang="zh-CN" altLang="en-US" sz="1400"/>
              <a:t>事件驱动</a:t>
            </a:r>
            <a:endParaRPr lang="zh-CN" altLang="en-US" sz="1400"/>
          </a:p>
          <a:p>
            <a:pPr marL="285750" indent="-285750">
              <a:buFont typeface="Arial" panose="020B0604020202090204" pitchFamily="34" charset="0"/>
              <a:buChar char="•"/>
            </a:pPr>
            <a:r>
              <a:rPr lang="zh-CN" altLang="en-US" sz="1400"/>
              <a:t>混合驱动</a:t>
            </a:r>
            <a:endParaRPr lang="zh-CN" altLang="en-US" sz="1400"/>
          </a:p>
        </p:txBody>
      </p:sp>
    </p:spTree>
  </p:cSld>
  <p:clrMapOvr>
    <a:masterClrMapping/>
  </p:clrMapOvr>
  <mc:AlternateContent xmlns:mc="http://schemas.openxmlformats.org/markup-compatibility/2006">
    <mc:Choice xmlns:p14="http://schemas.microsoft.com/office/powerpoint/2010/main" Requires="p14">
      <p:transition spd="slow" p14:dur="1500" advClick="0" advTm="58139"/>
    </mc:Choice>
    <mc:Fallback>
      <p:transition spd="slow" advClick="0" advTm="58139"/>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879546"/>
            <a:ext cx="12192000" cy="3651922"/>
          </a:xfrm>
          <a:prstGeom prst="rect">
            <a:avLst/>
          </a:prstGeom>
          <a:solidFill>
            <a:srgbClr val="44546B"/>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0">
                <a:solidFill>
                  <a:schemeClr val="bg1"/>
                </a:solidFill>
                <a:latin typeface="Agency FB" panose="020B0503020202020204" pitchFamily="34" charset="0"/>
              </a:rPr>
              <a:t>物联系统中的事件</a:t>
            </a:r>
            <a:endParaRPr lang="zh-CN" altLang="en-US" sz="8000">
              <a:solidFill>
                <a:schemeClr val="bg1"/>
              </a:solidFill>
              <a:latin typeface="Agency FB" panose="020B0503020202020204" pitchFamily="34" charset="0"/>
            </a:endParaRPr>
          </a:p>
        </p:txBody>
      </p:sp>
      <p:sp>
        <p:nvSpPr>
          <p:cNvPr id="5" name="任意多边形: 形状 14"/>
          <p:cNvSpPr/>
          <p:nvPr/>
        </p:nvSpPr>
        <p:spPr>
          <a:xfrm>
            <a:off x="5021943" y="1321504"/>
            <a:ext cx="2148114" cy="1382640"/>
          </a:xfrm>
          <a:custGeom>
            <a:avLst/>
            <a:gdLst>
              <a:gd name="connsiteX0" fmla="*/ 0 w 4318004"/>
              <a:gd name="connsiteY0" fmla="*/ 3405519 h 3947521"/>
              <a:gd name="connsiteX1" fmla="*/ 4318004 w 4318004"/>
              <a:gd name="connsiteY1" fmla="*/ 3405519 h 3947521"/>
              <a:gd name="connsiteX2" fmla="*/ 2159002 w 4318004"/>
              <a:gd name="connsiteY2" fmla="*/ 3947521 h 3947521"/>
              <a:gd name="connsiteX3" fmla="*/ 0 w 4318004"/>
              <a:gd name="connsiteY3" fmla="*/ 0 h 3947521"/>
              <a:gd name="connsiteX4" fmla="*/ 4318004 w 4318004"/>
              <a:gd name="connsiteY4" fmla="*/ 0 h 3947521"/>
              <a:gd name="connsiteX5" fmla="*/ 4318004 w 4318004"/>
              <a:gd name="connsiteY5" fmla="*/ 1339228 h 3947521"/>
              <a:gd name="connsiteX6" fmla="*/ 4318004 w 4318004"/>
              <a:gd name="connsiteY6" fmla="*/ 2122339 h 3947521"/>
              <a:gd name="connsiteX7" fmla="*/ 4318004 w 4318004"/>
              <a:gd name="connsiteY7" fmla="*/ 3405518 h 3947521"/>
              <a:gd name="connsiteX8" fmla="*/ 0 w 4318004"/>
              <a:gd name="connsiteY8" fmla="*/ 3405518 h 3947521"/>
              <a:gd name="connsiteX9" fmla="*/ 0 w 4318004"/>
              <a:gd name="connsiteY9" fmla="*/ 2122339 h 3947521"/>
              <a:gd name="connsiteX10" fmla="*/ 0 w 4318004"/>
              <a:gd name="connsiteY10" fmla="*/ 1339228 h 3947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18004" h="3947521">
                <a:moveTo>
                  <a:pt x="0" y="3405519"/>
                </a:moveTo>
                <a:lnTo>
                  <a:pt x="4318004" y="3405519"/>
                </a:lnTo>
                <a:lnTo>
                  <a:pt x="2159002" y="3947521"/>
                </a:lnTo>
                <a:close/>
                <a:moveTo>
                  <a:pt x="0" y="0"/>
                </a:moveTo>
                <a:lnTo>
                  <a:pt x="4318004" y="0"/>
                </a:lnTo>
                <a:lnTo>
                  <a:pt x="4318004" y="1339228"/>
                </a:lnTo>
                <a:lnTo>
                  <a:pt x="4318004" y="2122339"/>
                </a:lnTo>
                <a:lnTo>
                  <a:pt x="4318004" y="3405518"/>
                </a:lnTo>
                <a:lnTo>
                  <a:pt x="0" y="3405518"/>
                </a:lnTo>
                <a:lnTo>
                  <a:pt x="0" y="2122339"/>
                </a:lnTo>
                <a:lnTo>
                  <a:pt x="0" y="1339228"/>
                </a:lnTo>
                <a:close/>
              </a:path>
            </a:pathLst>
          </a:custGeom>
          <a:solidFill>
            <a:srgbClr val="D14553"/>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713"/>
    </mc:Choice>
    <mc:Fallback>
      <p:transition spd="slow" advClick="0" advTm="3713"/>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900000">
            <a:off x="881320" y="551068"/>
            <a:ext cx="333829" cy="333829"/>
          </a:xfrm>
          <a:prstGeom prst="rect">
            <a:avLst/>
          </a:prstGeom>
          <a:solidFill>
            <a:srgbClr val="D14553"/>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5" name="文本框 4"/>
          <p:cNvSpPr txBox="1"/>
          <p:nvPr/>
        </p:nvSpPr>
        <p:spPr>
          <a:xfrm>
            <a:off x="1350010" y="371475"/>
            <a:ext cx="7164705" cy="583565"/>
          </a:xfrm>
          <a:prstGeom prst="rect">
            <a:avLst/>
          </a:prstGeom>
          <a:noFill/>
        </p:spPr>
        <p:txBody>
          <a:bodyPr wrap="square" rtlCol="0">
            <a:spAutoFit/>
          </a:bodyPr>
          <a:lstStyle>
            <a:defPPr>
              <a:defRPr lang="zh-CN"/>
            </a:defPPr>
            <a:lvl1pPr algn="ctr">
              <a:defRPr sz="3600">
                <a:solidFill>
                  <a:schemeClr val="accent1"/>
                </a:solidFill>
                <a:latin typeface="+mj-ea"/>
                <a:ea typeface="+mj-ea"/>
              </a:defRPr>
            </a:lvl1pPr>
          </a:lstStyle>
          <a:p>
            <a:pPr algn="l"/>
            <a:r>
              <a:rPr lang="zh-CN" altLang="en-US" sz="3200" b="1" noProof="0" dirty="0">
                <a:ln>
                  <a:noFill/>
                </a:ln>
                <a:solidFill>
                  <a:schemeClr val="tx1">
                    <a:lumMod val="65000"/>
                    <a:lumOff val="35000"/>
                  </a:schemeClr>
                </a:solidFill>
                <a:effectLst/>
                <a:uLnTx/>
                <a:uFillTx/>
                <a:latin typeface="微软雅黑" charset="-122"/>
                <a:ea typeface="微软雅黑" charset="-122"/>
              </a:rPr>
              <a:t>复杂事件流检测模型：多源数据流检测</a:t>
            </a:r>
            <a:endParaRPr lang="zh-CN" altLang="en-US" sz="3200" b="1" noProof="0" dirty="0">
              <a:ln>
                <a:noFill/>
              </a:ln>
              <a:solidFill>
                <a:schemeClr val="tx1">
                  <a:lumMod val="65000"/>
                  <a:lumOff val="35000"/>
                </a:schemeClr>
              </a:solidFill>
              <a:effectLst/>
              <a:uLnTx/>
              <a:uFillTx/>
              <a:latin typeface="微软雅黑" charset="-122"/>
              <a:ea typeface="微软雅黑" charset="-122"/>
            </a:endParaRPr>
          </a:p>
        </p:txBody>
      </p:sp>
      <p:sp>
        <p:nvSpPr>
          <p:cNvPr id="3" name="矩形 2"/>
          <p:cNvSpPr/>
          <p:nvPr/>
        </p:nvSpPr>
        <p:spPr>
          <a:xfrm rot="18900000">
            <a:off x="390677" y="429453"/>
            <a:ext cx="566057" cy="566057"/>
          </a:xfrm>
          <a:prstGeom prst="rect">
            <a:avLst/>
          </a:prstGeom>
          <a:solidFill>
            <a:srgbClr val="44546B"/>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7" name="文本框 6"/>
          <p:cNvSpPr txBox="1"/>
          <p:nvPr/>
        </p:nvSpPr>
        <p:spPr>
          <a:xfrm>
            <a:off x="364490" y="1433195"/>
            <a:ext cx="11258550" cy="2891790"/>
          </a:xfrm>
          <a:prstGeom prst="rect">
            <a:avLst/>
          </a:prstGeom>
          <a:noFill/>
        </p:spPr>
        <p:txBody>
          <a:bodyPr wrap="square" rtlCol="0">
            <a:spAutoFit/>
          </a:bodyPr>
          <a:p>
            <a:r>
              <a:rPr lang="zh-CN" altLang="en-US" sz="1400"/>
              <a:t>许多物联场景中包含容量大、来源多样化、需要快速相应的数据特点，使得要求系统直接从海量信息流中直接获取符合自身要求的信息。</a:t>
            </a:r>
            <a:endParaRPr lang="zh-CN" altLang="en-US" sz="1400"/>
          </a:p>
          <a:p>
            <a:endParaRPr lang="zh-CN" altLang="en-US" sz="1400"/>
          </a:p>
          <a:p>
            <a:r>
              <a:rPr lang="zh-CN" altLang="en-US" sz="1400"/>
              <a:t>多源海量数据流的处理，要求更强的复杂事件构造与提取能力，应对在海量数据流中的查询。Petri网常被用来代替在事件流检测中常用的NFA，以从多源数据流中进行原子事件检测。结合Petri网和Hash表的事件流检测方法，主要包括以下四个步骤：</a:t>
            </a:r>
            <a:endParaRPr lang="zh-CN" altLang="en-US" sz="1400"/>
          </a:p>
          <a:p>
            <a:endParaRPr lang="zh-CN" altLang="en-US" sz="1400"/>
          </a:p>
          <a:p>
            <a:endParaRPr lang="zh-CN" altLang="en-US" sz="1400"/>
          </a:p>
          <a:p>
            <a:endParaRPr lang="zh-CN" altLang="en-US" sz="1400"/>
          </a:p>
          <a:p>
            <a:endParaRPr lang="zh-CN" altLang="en-US" sz="1400"/>
          </a:p>
          <a:p>
            <a:r>
              <a:rPr lang="zh-CN" altLang="en-US" sz="1400"/>
              <a:t>1）原子事件：这里特指从多源数据流中提取基本事件；</a:t>
            </a:r>
            <a:endParaRPr lang="zh-CN" altLang="en-US" sz="1400"/>
          </a:p>
          <a:p>
            <a:r>
              <a:rPr lang="zh-CN" altLang="en-US" sz="1400"/>
              <a:t>2）Petri网匹配：使用Petri网对原子事件进行匹配；</a:t>
            </a:r>
            <a:endParaRPr lang="zh-CN" altLang="en-US" sz="1400"/>
          </a:p>
          <a:p>
            <a:r>
              <a:rPr lang="zh-CN" altLang="en-US" sz="1400"/>
              <a:t>3）Hash表存储：将匹配原子事件作为中间结果，使用Hash 表结构存储；</a:t>
            </a:r>
            <a:endParaRPr lang="zh-CN" altLang="en-US" sz="1400"/>
          </a:p>
          <a:p>
            <a:r>
              <a:rPr lang="zh-CN" altLang="en-US" sz="1400"/>
              <a:t>4）Hash表查找与输出：通过使用Hash表查询来查询有关事件序列并输出检测结果；</a:t>
            </a:r>
            <a:endParaRPr lang="zh-CN" altLang="en-US" sz="1400"/>
          </a:p>
          <a:p>
            <a:endParaRPr lang="zh-CN" altLang="en-US" sz="1400"/>
          </a:p>
        </p:txBody>
      </p:sp>
      <p:pic>
        <p:nvPicPr>
          <p:cNvPr id="19" name="图片 19" descr="Petri网+Hash表的事件流检测步骤"/>
          <p:cNvPicPr>
            <a:picLocks noChangeAspect="1"/>
          </p:cNvPicPr>
          <p:nvPr/>
        </p:nvPicPr>
        <p:blipFill>
          <a:blip r:embed="rId1"/>
          <a:stretch>
            <a:fillRect/>
          </a:stretch>
        </p:blipFill>
        <p:spPr>
          <a:xfrm>
            <a:off x="4365943" y="2594610"/>
            <a:ext cx="3606165" cy="5727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58139"/>
    </mc:Choice>
    <mc:Fallback>
      <p:transition spd="slow" advClick="0" advTm="58139"/>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900000">
            <a:off x="881320" y="551068"/>
            <a:ext cx="333829" cy="333829"/>
          </a:xfrm>
          <a:prstGeom prst="rect">
            <a:avLst/>
          </a:prstGeom>
          <a:solidFill>
            <a:srgbClr val="D14553"/>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5" name="文本框 4"/>
          <p:cNvSpPr txBox="1"/>
          <p:nvPr/>
        </p:nvSpPr>
        <p:spPr>
          <a:xfrm>
            <a:off x="1350010" y="371475"/>
            <a:ext cx="7164705" cy="583565"/>
          </a:xfrm>
          <a:prstGeom prst="rect">
            <a:avLst/>
          </a:prstGeom>
          <a:noFill/>
        </p:spPr>
        <p:txBody>
          <a:bodyPr wrap="square" rtlCol="0">
            <a:spAutoFit/>
          </a:bodyPr>
          <a:lstStyle>
            <a:defPPr>
              <a:defRPr lang="zh-CN"/>
            </a:defPPr>
            <a:lvl1pPr algn="ctr">
              <a:defRPr sz="3600">
                <a:solidFill>
                  <a:schemeClr val="accent1"/>
                </a:solidFill>
                <a:latin typeface="+mj-ea"/>
                <a:ea typeface="+mj-ea"/>
              </a:defRPr>
            </a:lvl1pPr>
          </a:lstStyle>
          <a:p>
            <a:pPr algn="l"/>
            <a:r>
              <a:rPr lang="zh-CN" altLang="en-US" sz="3200" b="1" noProof="0" dirty="0">
                <a:ln>
                  <a:noFill/>
                </a:ln>
                <a:solidFill>
                  <a:schemeClr val="tx1">
                    <a:lumMod val="65000"/>
                    <a:lumOff val="35000"/>
                  </a:schemeClr>
                </a:solidFill>
                <a:effectLst/>
                <a:uLnTx/>
                <a:uFillTx/>
                <a:latin typeface="微软雅黑" charset="-122"/>
                <a:ea typeface="微软雅黑" charset="-122"/>
              </a:rPr>
              <a:t>多源数据流检测原理与过程</a:t>
            </a:r>
            <a:endParaRPr lang="zh-CN" altLang="en-US" sz="3200" b="1" noProof="0" dirty="0">
              <a:ln>
                <a:noFill/>
              </a:ln>
              <a:solidFill>
                <a:schemeClr val="tx1">
                  <a:lumMod val="65000"/>
                  <a:lumOff val="35000"/>
                </a:schemeClr>
              </a:solidFill>
              <a:effectLst/>
              <a:uLnTx/>
              <a:uFillTx/>
              <a:latin typeface="微软雅黑" charset="-122"/>
              <a:ea typeface="微软雅黑" charset="-122"/>
            </a:endParaRPr>
          </a:p>
        </p:txBody>
      </p:sp>
      <p:sp>
        <p:nvSpPr>
          <p:cNvPr id="3" name="矩形 2"/>
          <p:cNvSpPr/>
          <p:nvPr/>
        </p:nvSpPr>
        <p:spPr>
          <a:xfrm rot="18900000">
            <a:off x="390677" y="429453"/>
            <a:ext cx="566057" cy="566057"/>
          </a:xfrm>
          <a:prstGeom prst="rect">
            <a:avLst/>
          </a:prstGeom>
          <a:solidFill>
            <a:srgbClr val="44546B"/>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7" name="文本框 6"/>
          <p:cNvSpPr txBox="1"/>
          <p:nvPr/>
        </p:nvSpPr>
        <p:spPr>
          <a:xfrm>
            <a:off x="328295" y="1377950"/>
            <a:ext cx="6673850" cy="5046345"/>
          </a:xfrm>
          <a:prstGeom prst="rect">
            <a:avLst/>
          </a:prstGeom>
          <a:noFill/>
        </p:spPr>
        <p:txBody>
          <a:bodyPr wrap="square" rtlCol="0">
            <a:spAutoFit/>
          </a:bodyPr>
          <a:p>
            <a:r>
              <a:rPr lang="zh-CN" altLang="en-US" sz="1400"/>
              <a:t>（1）输入</a:t>
            </a:r>
            <a:endParaRPr lang="zh-CN" altLang="en-US" sz="1400"/>
          </a:p>
          <a:p>
            <a:r>
              <a:rPr lang="zh-CN" altLang="en-US" sz="1400"/>
              <a:t>算法的输入，e指事件，H指Hash函数，SEQ(S, M, R)值的是复杂事件，其中简写为事件的感知（S）、存储（M）、转发（R）。</a:t>
            </a:r>
            <a:endParaRPr lang="zh-CN" altLang="en-US" sz="1400"/>
          </a:p>
          <a:p>
            <a:r>
              <a:rPr lang="zh-CN" altLang="en-US" sz="1400"/>
              <a:t>（2）Petri网模型创建</a:t>
            </a:r>
            <a:endParaRPr lang="zh-CN" altLang="en-US" sz="1400"/>
          </a:p>
          <a:p>
            <a:r>
              <a:rPr lang="zh-CN" altLang="en-US" sz="1400"/>
              <a:t>通过已知的模式匹配的正则表达式创建对应的Petri网。</a:t>
            </a:r>
            <a:endParaRPr lang="zh-CN" altLang="en-US" sz="1400"/>
          </a:p>
          <a:p>
            <a:r>
              <a:rPr lang="zh-CN" altLang="en-US" sz="1400"/>
              <a:t>（3）Hash表结构初始化</a:t>
            </a:r>
            <a:endParaRPr lang="zh-CN" altLang="en-US" sz="1400"/>
          </a:p>
          <a:p>
            <a:r>
              <a:rPr lang="zh-CN" altLang="en-US" sz="1400"/>
              <a:t>计算已知的模式匹配的正则表达式长度，创建新的Hash表并初始化。</a:t>
            </a:r>
            <a:endParaRPr lang="zh-CN" altLang="en-US" sz="1400"/>
          </a:p>
          <a:p>
            <a:r>
              <a:rPr lang="zh-CN" altLang="en-US" sz="1400"/>
              <a:t>（4）原子事件读取并判断Petri网接受度</a:t>
            </a:r>
            <a:endParaRPr lang="zh-CN" altLang="en-US" sz="1400"/>
          </a:p>
          <a:p>
            <a:r>
              <a:rPr lang="zh-CN" altLang="en-US" sz="1400"/>
              <a:t>将原子事件从原子事件流中读取，并判断原子事件能否被Petri网接受；若能接受，则继续执行，否则继续从原子事件流中读取下一事件。</a:t>
            </a:r>
            <a:endParaRPr lang="zh-CN" altLang="en-US" sz="1400"/>
          </a:p>
          <a:p>
            <a:r>
              <a:rPr lang="zh-CN" altLang="en-US" sz="1400"/>
              <a:t>（5）数组映射与Hash表更新</a:t>
            </a:r>
            <a:endParaRPr lang="zh-CN" altLang="en-US" sz="1400"/>
          </a:p>
          <a:p>
            <a:r>
              <a:rPr lang="zh-CN" altLang="en-US" sz="1400"/>
              <a:t>若上一步Petri网接受了原子事件，将读取的事件通过Hash函数映射到数组上，对比数组中是否已经有这项。若有，则在子链结点上插入一个子链节点，同时主链节点的计数器数值加1；若没有，则在主链结点上插入一个主链结点，在新插入的主链结点上加入一个子链结点，最后在主链节点中更新最小时间戳和计数器数值。</a:t>
            </a:r>
            <a:endParaRPr lang="zh-CN" altLang="en-US" sz="1400"/>
          </a:p>
          <a:p>
            <a:r>
              <a:rPr lang="zh-CN" altLang="en-US" sz="1400"/>
              <a:t>（6）计数器数值比较</a:t>
            </a:r>
            <a:endParaRPr lang="zh-CN" altLang="en-US" sz="1400"/>
          </a:p>
          <a:p>
            <a:r>
              <a:rPr lang="zh-CN" altLang="en-US" sz="1400"/>
              <a:t>比较计数器数值与给定的模式匹配表达式长度是否相等。若不相等，则返回原子事件读取步骤；若相等，则继续执行下一步骤。</a:t>
            </a:r>
            <a:endParaRPr lang="zh-CN" altLang="en-US" sz="1400"/>
          </a:p>
          <a:p>
            <a:r>
              <a:rPr lang="zh-CN" altLang="en-US" sz="1400"/>
              <a:t>（7）时间条件判断</a:t>
            </a:r>
            <a:endParaRPr lang="zh-CN" altLang="en-US" sz="1400"/>
          </a:p>
          <a:p>
            <a:r>
              <a:rPr lang="zh-CN" altLang="en-US" sz="1400"/>
              <a:t>比较该子链事件的发生的最小时间戳加上滑动窗口与此时事件发生时间戳。若大于，则继续执行；否则，返回原子事件读取步骤。</a:t>
            </a:r>
            <a:endParaRPr lang="zh-CN" altLang="en-US" sz="1400"/>
          </a:p>
          <a:p>
            <a:r>
              <a:rPr lang="zh-CN" altLang="en-US" sz="1400"/>
              <a:t>（8）输出</a:t>
            </a:r>
            <a:endParaRPr lang="zh-CN" altLang="en-US" sz="1400"/>
          </a:p>
          <a:p>
            <a:r>
              <a:rPr lang="zh-CN" altLang="en-US" sz="1400"/>
              <a:t>通过Hash技术查找输出相关原子事件，获得检测结果。</a:t>
            </a:r>
            <a:endParaRPr lang="zh-CN" altLang="en-US" sz="1400"/>
          </a:p>
        </p:txBody>
      </p:sp>
      <p:pic>
        <p:nvPicPr>
          <p:cNvPr id="20" name="图片 20" descr="Petri-Hash算法检测流程图"/>
          <p:cNvPicPr>
            <a:picLocks noChangeAspect="1"/>
          </p:cNvPicPr>
          <p:nvPr/>
        </p:nvPicPr>
        <p:blipFill>
          <a:blip r:embed="rId1"/>
          <a:stretch>
            <a:fillRect/>
          </a:stretch>
        </p:blipFill>
        <p:spPr>
          <a:xfrm>
            <a:off x="8459470" y="1112520"/>
            <a:ext cx="2581275" cy="52273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58139"/>
    </mc:Choice>
    <mc:Fallback>
      <p:transition spd="slow" advClick="0" advTm="58139"/>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918916"/>
            <a:ext cx="12192000" cy="3651922"/>
          </a:xfrm>
          <a:prstGeom prst="rect">
            <a:avLst/>
          </a:prstGeom>
          <a:solidFill>
            <a:srgbClr val="44546B"/>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a:solidFill>
                <a:schemeClr val="bg1"/>
              </a:solidFill>
              <a:latin typeface="Agency FB" panose="020B0503020202020204" pitchFamily="34" charset="0"/>
            </a:endParaRPr>
          </a:p>
        </p:txBody>
      </p:sp>
      <p:sp>
        <p:nvSpPr>
          <p:cNvPr id="3" name="文本框 2"/>
          <p:cNvSpPr txBox="1"/>
          <p:nvPr/>
        </p:nvSpPr>
        <p:spPr>
          <a:xfrm>
            <a:off x="2956561" y="3154684"/>
            <a:ext cx="6278880" cy="1014730"/>
          </a:xfrm>
          <a:prstGeom prst="rect">
            <a:avLst/>
          </a:prstGeom>
          <a:noFill/>
        </p:spPr>
        <p:txBody>
          <a:bodyPr wrap="none" rtlCol="0">
            <a:spAutoFit/>
          </a:bodyPr>
          <a:lstStyle/>
          <a:p>
            <a:pPr algn="ctr"/>
            <a:r>
              <a:rPr lang="zh-CN" altLang="en-US" sz="6000" dirty="0">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时空语义数据融合</a:t>
            </a:r>
            <a:endParaRPr lang="zh-CN" altLang="en-US" sz="6000" dirty="0">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5" name="任意多边形: 形状 14"/>
          <p:cNvSpPr/>
          <p:nvPr/>
        </p:nvSpPr>
        <p:spPr>
          <a:xfrm>
            <a:off x="5021943" y="1321504"/>
            <a:ext cx="2148114" cy="1382640"/>
          </a:xfrm>
          <a:custGeom>
            <a:avLst/>
            <a:gdLst>
              <a:gd name="connsiteX0" fmla="*/ 0 w 4318004"/>
              <a:gd name="connsiteY0" fmla="*/ 3405519 h 3947521"/>
              <a:gd name="connsiteX1" fmla="*/ 4318004 w 4318004"/>
              <a:gd name="connsiteY1" fmla="*/ 3405519 h 3947521"/>
              <a:gd name="connsiteX2" fmla="*/ 2159002 w 4318004"/>
              <a:gd name="connsiteY2" fmla="*/ 3947521 h 3947521"/>
              <a:gd name="connsiteX3" fmla="*/ 0 w 4318004"/>
              <a:gd name="connsiteY3" fmla="*/ 0 h 3947521"/>
              <a:gd name="connsiteX4" fmla="*/ 4318004 w 4318004"/>
              <a:gd name="connsiteY4" fmla="*/ 0 h 3947521"/>
              <a:gd name="connsiteX5" fmla="*/ 4318004 w 4318004"/>
              <a:gd name="connsiteY5" fmla="*/ 1339228 h 3947521"/>
              <a:gd name="connsiteX6" fmla="*/ 4318004 w 4318004"/>
              <a:gd name="connsiteY6" fmla="*/ 2122339 h 3947521"/>
              <a:gd name="connsiteX7" fmla="*/ 4318004 w 4318004"/>
              <a:gd name="connsiteY7" fmla="*/ 3405518 h 3947521"/>
              <a:gd name="connsiteX8" fmla="*/ 0 w 4318004"/>
              <a:gd name="connsiteY8" fmla="*/ 3405518 h 3947521"/>
              <a:gd name="connsiteX9" fmla="*/ 0 w 4318004"/>
              <a:gd name="connsiteY9" fmla="*/ 2122339 h 3947521"/>
              <a:gd name="connsiteX10" fmla="*/ 0 w 4318004"/>
              <a:gd name="connsiteY10" fmla="*/ 1339228 h 3947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18004" h="3947521">
                <a:moveTo>
                  <a:pt x="0" y="3405519"/>
                </a:moveTo>
                <a:lnTo>
                  <a:pt x="4318004" y="3405519"/>
                </a:lnTo>
                <a:lnTo>
                  <a:pt x="2159002" y="3947521"/>
                </a:lnTo>
                <a:close/>
                <a:moveTo>
                  <a:pt x="0" y="0"/>
                </a:moveTo>
                <a:lnTo>
                  <a:pt x="4318004" y="0"/>
                </a:lnTo>
                <a:lnTo>
                  <a:pt x="4318004" y="1339228"/>
                </a:lnTo>
                <a:lnTo>
                  <a:pt x="4318004" y="2122339"/>
                </a:lnTo>
                <a:lnTo>
                  <a:pt x="4318004" y="3405518"/>
                </a:lnTo>
                <a:lnTo>
                  <a:pt x="0" y="3405518"/>
                </a:lnTo>
                <a:lnTo>
                  <a:pt x="0" y="2122339"/>
                </a:lnTo>
                <a:lnTo>
                  <a:pt x="0" y="1339228"/>
                </a:lnTo>
                <a:close/>
              </a:path>
            </a:pathLst>
          </a:custGeom>
          <a:solidFill>
            <a:srgbClr val="D14553"/>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6240"/>
    </mc:Choice>
    <mc:Fallback>
      <p:transition spd="slow" advClick="0" advTm="624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900000">
            <a:off x="881320" y="551068"/>
            <a:ext cx="333829" cy="333829"/>
          </a:xfrm>
          <a:prstGeom prst="rect">
            <a:avLst/>
          </a:prstGeom>
          <a:solidFill>
            <a:srgbClr val="D14553"/>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5" name="文本框 4"/>
          <p:cNvSpPr txBox="1"/>
          <p:nvPr/>
        </p:nvSpPr>
        <p:spPr>
          <a:xfrm>
            <a:off x="1350010" y="371475"/>
            <a:ext cx="7164705" cy="583565"/>
          </a:xfrm>
          <a:prstGeom prst="rect">
            <a:avLst/>
          </a:prstGeom>
          <a:noFill/>
        </p:spPr>
        <p:txBody>
          <a:bodyPr wrap="square" rtlCol="0">
            <a:spAutoFit/>
          </a:bodyPr>
          <a:lstStyle>
            <a:defPPr>
              <a:defRPr lang="zh-CN"/>
            </a:defPPr>
            <a:lvl1pPr algn="ctr">
              <a:defRPr sz="3600">
                <a:solidFill>
                  <a:schemeClr val="accent1"/>
                </a:solidFill>
                <a:latin typeface="+mj-ea"/>
                <a:ea typeface="+mj-ea"/>
              </a:defRPr>
            </a:lvl1pPr>
          </a:lstStyle>
          <a:p>
            <a:pPr algn="l"/>
            <a:r>
              <a:rPr lang="zh-CN" altLang="en-US" sz="3200" b="1" noProof="0" dirty="0">
                <a:ln>
                  <a:noFill/>
                </a:ln>
                <a:solidFill>
                  <a:schemeClr val="tx1">
                    <a:lumMod val="65000"/>
                    <a:lumOff val="35000"/>
                  </a:schemeClr>
                </a:solidFill>
                <a:effectLst/>
                <a:uLnTx/>
                <a:uFillTx/>
                <a:latin typeface="微软雅黑" charset="-122"/>
                <a:ea typeface="微软雅黑" charset="-122"/>
              </a:rPr>
              <a:t>时空语义数据融合：问题概述</a:t>
            </a:r>
            <a:endParaRPr lang="zh-CN" altLang="en-US" sz="3200" b="1" noProof="0" dirty="0">
              <a:ln>
                <a:noFill/>
              </a:ln>
              <a:solidFill>
                <a:schemeClr val="tx1">
                  <a:lumMod val="65000"/>
                  <a:lumOff val="35000"/>
                </a:schemeClr>
              </a:solidFill>
              <a:effectLst/>
              <a:uLnTx/>
              <a:uFillTx/>
              <a:latin typeface="微软雅黑" charset="-122"/>
              <a:ea typeface="微软雅黑" charset="-122"/>
            </a:endParaRPr>
          </a:p>
        </p:txBody>
      </p:sp>
      <p:sp>
        <p:nvSpPr>
          <p:cNvPr id="3" name="矩形 2"/>
          <p:cNvSpPr/>
          <p:nvPr/>
        </p:nvSpPr>
        <p:spPr>
          <a:xfrm rot="18900000">
            <a:off x="390677" y="429453"/>
            <a:ext cx="566057" cy="566057"/>
          </a:xfrm>
          <a:prstGeom prst="rect">
            <a:avLst/>
          </a:prstGeom>
          <a:solidFill>
            <a:srgbClr val="44546B"/>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7" name="文本框 6"/>
          <p:cNvSpPr txBox="1"/>
          <p:nvPr/>
        </p:nvSpPr>
        <p:spPr>
          <a:xfrm>
            <a:off x="364490" y="1433195"/>
            <a:ext cx="11258550" cy="2245360"/>
          </a:xfrm>
          <a:prstGeom prst="rect">
            <a:avLst/>
          </a:prstGeom>
          <a:noFill/>
        </p:spPr>
        <p:txBody>
          <a:bodyPr wrap="square" rtlCol="0">
            <a:spAutoFit/>
          </a:bodyPr>
          <a:p>
            <a:r>
              <a:rPr lang="zh-CN" altLang="en-US" sz="1400"/>
              <a:t>通过多样化、海量的传感器实现信息采集和信息交换的物联网中，物联网感知层作为物联网技术的前端，其感知的原始数据存在高度的冗余性冗余性的重要来源是数据的时空相关性，海量数据的大量冗余大多由此产生，而时空相关性又是物联网的另一个显著特点。数据中包含的时空特性，是物联网数据体现出的重要语义。因此，描述和处理物联网时空语义特性具有重要意义。</a:t>
            </a:r>
            <a:endParaRPr lang="zh-CN" altLang="en-US" sz="1400"/>
          </a:p>
          <a:p>
            <a:r>
              <a:rPr lang="zh-CN" altLang="en-US" sz="1400"/>
              <a:t>在物联网时空语义数据的处理方面，主要研究问题在于时空语义的描述和时空语义特定任务的处理。时空语义描述的重要性不断的被历史研究所证明。Ioan Toma等在工作中指出了物联网的信息处理过程中语义技术的重要性。相较于应用语义技术解决传感器网络中的数据处理问题，时空数据起初是地理信息系统GIS中的常见概念。在GIS中已有许多时空数据模型，可以解决时空数据的描述。一些研究者利用GIS中的描述方法，来处理例如RFID信息在事件和位置上的动态关系当时空语义不仅局限于RFID传感网络，真正进入物联网全部场景中时，时空语义数据面临着许多挑战，例如，如何描述物联网的时空语义数据以体现物联时空相关特性、如何描述时空关系、如何处理时空数据中的语义信息以最大化利用等等。本节对以上面临的挑战，介绍相关的解决技术，特别是对时空数据的语义化描述和建模进行探讨，对时空特性和处理技术进行研究。</a:t>
            </a:r>
            <a:endParaRPr lang="zh-CN" altLang="en-US" sz="1400"/>
          </a:p>
        </p:txBody>
      </p:sp>
    </p:spTree>
  </p:cSld>
  <p:clrMapOvr>
    <a:masterClrMapping/>
  </p:clrMapOvr>
  <mc:AlternateContent xmlns:mc="http://schemas.openxmlformats.org/markup-compatibility/2006">
    <mc:Choice xmlns:p14="http://schemas.microsoft.com/office/powerpoint/2010/main" Requires="p14">
      <p:transition spd="slow" p14:dur="1500" advClick="0" advTm="58139"/>
    </mc:Choice>
    <mc:Fallback>
      <p:transition spd="slow" advClick="0" advTm="58139"/>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900000">
            <a:off x="881320" y="551068"/>
            <a:ext cx="333829" cy="333829"/>
          </a:xfrm>
          <a:prstGeom prst="rect">
            <a:avLst/>
          </a:prstGeom>
          <a:solidFill>
            <a:srgbClr val="D14553"/>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5" name="文本框 4"/>
          <p:cNvSpPr txBox="1"/>
          <p:nvPr/>
        </p:nvSpPr>
        <p:spPr>
          <a:xfrm>
            <a:off x="1350010" y="371475"/>
            <a:ext cx="7164705" cy="583565"/>
          </a:xfrm>
          <a:prstGeom prst="rect">
            <a:avLst/>
          </a:prstGeom>
          <a:noFill/>
        </p:spPr>
        <p:txBody>
          <a:bodyPr wrap="square" rtlCol="0">
            <a:spAutoFit/>
          </a:bodyPr>
          <a:lstStyle>
            <a:defPPr>
              <a:defRPr lang="zh-CN"/>
            </a:defPPr>
            <a:lvl1pPr algn="ctr">
              <a:defRPr sz="3600">
                <a:solidFill>
                  <a:schemeClr val="accent1"/>
                </a:solidFill>
                <a:latin typeface="+mj-ea"/>
                <a:ea typeface="+mj-ea"/>
              </a:defRPr>
            </a:lvl1pPr>
          </a:lstStyle>
          <a:p>
            <a:pPr algn="l"/>
            <a:r>
              <a:rPr lang="zh-CN" altLang="en-US" sz="3200" b="1" noProof="0" dirty="0">
                <a:ln>
                  <a:noFill/>
                </a:ln>
                <a:solidFill>
                  <a:schemeClr val="tx1">
                    <a:lumMod val="65000"/>
                    <a:lumOff val="35000"/>
                  </a:schemeClr>
                </a:solidFill>
                <a:effectLst/>
                <a:uLnTx/>
                <a:uFillTx/>
                <a:latin typeface="微软雅黑" charset="-122"/>
                <a:ea typeface="微软雅黑" charset="-122"/>
              </a:rPr>
              <a:t>时空语义数据</a:t>
            </a:r>
            <a:endParaRPr lang="zh-CN" altLang="en-US" sz="3200" b="1" noProof="0" dirty="0">
              <a:ln>
                <a:noFill/>
              </a:ln>
              <a:solidFill>
                <a:schemeClr val="tx1">
                  <a:lumMod val="65000"/>
                  <a:lumOff val="35000"/>
                </a:schemeClr>
              </a:solidFill>
              <a:effectLst/>
              <a:uLnTx/>
              <a:uFillTx/>
              <a:latin typeface="微软雅黑" charset="-122"/>
              <a:ea typeface="微软雅黑" charset="-122"/>
            </a:endParaRPr>
          </a:p>
        </p:txBody>
      </p:sp>
      <p:sp>
        <p:nvSpPr>
          <p:cNvPr id="3" name="矩形 2"/>
          <p:cNvSpPr/>
          <p:nvPr/>
        </p:nvSpPr>
        <p:spPr>
          <a:xfrm rot="18900000">
            <a:off x="390677" y="429453"/>
            <a:ext cx="566057" cy="566057"/>
          </a:xfrm>
          <a:prstGeom prst="rect">
            <a:avLst/>
          </a:prstGeom>
          <a:solidFill>
            <a:srgbClr val="44546B"/>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7" name="文本框 6"/>
          <p:cNvSpPr txBox="1"/>
          <p:nvPr/>
        </p:nvSpPr>
        <p:spPr>
          <a:xfrm>
            <a:off x="364490" y="1433195"/>
            <a:ext cx="11258550" cy="3322955"/>
          </a:xfrm>
          <a:prstGeom prst="rect">
            <a:avLst/>
          </a:prstGeom>
          <a:noFill/>
        </p:spPr>
        <p:txBody>
          <a:bodyPr wrap="square" rtlCol="0">
            <a:spAutoFit/>
          </a:bodyPr>
          <a:p>
            <a:r>
              <a:rPr lang="zh-CN" altLang="en-US" sz="1400"/>
              <a:t>在数据被记录的过程中，无论数据有何意义，往往至少包含两方面的信息，即时间信息与位置信息。传感技术和移动互联网所提供的数据往往是时空数据。比如，GPS与北斗卫星系统在24小时提供着高精度的位置、速度信息，能够提供高精度的民用定位，让城市中的人类活动能够留下精确的位置轨迹数据，这些轨迹数据具有位置精度和精细的时间粒度，能够较为完整的反映人类的活动轨迹，从而为研究者和服务方提供挖掘潜在时空语义的可能。</a:t>
            </a:r>
            <a:endParaRPr lang="zh-CN" altLang="en-US" sz="1400"/>
          </a:p>
          <a:p>
            <a:endParaRPr lang="zh-CN" altLang="en-US" sz="1400"/>
          </a:p>
          <a:p>
            <a:r>
              <a:rPr lang="zh-CN" altLang="en-US" sz="1400"/>
              <a:t>时空数据，是活动在时间和位置上留下的时空信息。就人类活动而言，定位传感器收集个体移动，产生海量的时空轨迹数据，描绘了移动对象的时空信息及对象与地理环境之间的交互，提供了对象在时空环境中的移动特征、行为偏好、活动规律。由此，时空数据延伸出时空语义的概念。</a:t>
            </a:r>
            <a:endParaRPr lang="zh-CN" altLang="en-US" sz="1400"/>
          </a:p>
          <a:p>
            <a:endParaRPr lang="zh-CN" altLang="en-US" sz="1400"/>
          </a:p>
          <a:p>
            <a:r>
              <a:rPr lang="zh-CN" altLang="en-US" sz="1400"/>
              <a:t>在数据科学中，语义通常指数据内部及数据自身与现实世界之间的关联这种关联往往是一种映射关系，将人无法直观理解的数据大小、数据属性、数据变化等映射到人能够理解的思维逻辑，最终体现为人类对客观世界的认知与规律刻画。举个最简单的例子，不断上升的大气相对湿度预示着降水是人之常识。在物联网场景中，感知设备获得的包含时间、空间的相对湿度数据，如果不加以限定条件和外部知识，则完全无法判断其是否包含预示降水的语义概念；当我们加上对获得的相对湿度的语义描述与一定的外部知识，则可以利用这样的时空数据预测未来的降水时间、降水区域。从传感器获得的系列数据，映射到降水这一现实世界中人能够理解的现象，说明这一系列数据中包含特定的语义信息，揭示了客观世界的状态变化。这样的语义信息不是靠观察就能获得的，必须通过科学的挖掘方式进行计算。</a:t>
            </a:r>
            <a:endParaRPr lang="zh-CN" altLang="en-US" sz="1400"/>
          </a:p>
        </p:txBody>
      </p:sp>
    </p:spTree>
  </p:cSld>
  <p:clrMapOvr>
    <a:masterClrMapping/>
  </p:clrMapOvr>
  <mc:AlternateContent xmlns:mc="http://schemas.openxmlformats.org/markup-compatibility/2006">
    <mc:Choice xmlns:p14="http://schemas.microsoft.com/office/powerpoint/2010/main" Requires="p14">
      <p:transition spd="slow" p14:dur="1500" advClick="0" advTm="58139"/>
    </mc:Choice>
    <mc:Fallback>
      <p:transition spd="slow" advClick="0" advTm="58139"/>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900000">
            <a:off x="881320" y="551068"/>
            <a:ext cx="333829" cy="333829"/>
          </a:xfrm>
          <a:prstGeom prst="rect">
            <a:avLst/>
          </a:prstGeom>
          <a:solidFill>
            <a:srgbClr val="D14553"/>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5" name="文本框 4"/>
          <p:cNvSpPr txBox="1"/>
          <p:nvPr/>
        </p:nvSpPr>
        <p:spPr>
          <a:xfrm>
            <a:off x="1350010" y="371475"/>
            <a:ext cx="7164705" cy="583565"/>
          </a:xfrm>
          <a:prstGeom prst="rect">
            <a:avLst/>
          </a:prstGeom>
          <a:noFill/>
        </p:spPr>
        <p:txBody>
          <a:bodyPr wrap="square" rtlCol="0">
            <a:spAutoFit/>
          </a:bodyPr>
          <a:lstStyle>
            <a:defPPr>
              <a:defRPr lang="zh-CN"/>
            </a:defPPr>
            <a:lvl1pPr algn="ctr">
              <a:defRPr sz="3600">
                <a:solidFill>
                  <a:schemeClr val="accent1"/>
                </a:solidFill>
                <a:latin typeface="+mj-ea"/>
                <a:ea typeface="+mj-ea"/>
              </a:defRPr>
            </a:lvl1pPr>
          </a:lstStyle>
          <a:p>
            <a:pPr algn="l"/>
            <a:r>
              <a:rPr lang="zh-CN" altLang="en-US" sz="3200" b="1" noProof="0" dirty="0">
                <a:ln>
                  <a:noFill/>
                </a:ln>
                <a:solidFill>
                  <a:schemeClr val="tx1">
                    <a:lumMod val="65000"/>
                    <a:lumOff val="35000"/>
                  </a:schemeClr>
                </a:solidFill>
                <a:effectLst/>
                <a:uLnTx/>
                <a:uFillTx/>
                <a:latin typeface="微软雅黑" charset="-122"/>
                <a:ea typeface="微软雅黑" charset="-122"/>
              </a:rPr>
              <a:t>时空语义数据</a:t>
            </a:r>
            <a:endParaRPr lang="zh-CN" altLang="en-US" sz="3200" b="1" noProof="0" dirty="0">
              <a:ln>
                <a:noFill/>
              </a:ln>
              <a:solidFill>
                <a:schemeClr val="tx1">
                  <a:lumMod val="65000"/>
                  <a:lumOff val="35000"/>
                </a:schemeClr>
              </a:solidFill>
              <a:effectLst/>
              <a:uLnTx/>
              <a:uFillTx/>
              <a:latin typeface="微软雅黑" charset="-122"/>
              <a:ea typeface="微软雅黑" charset="-122"/>
            </a:endParaRPr>
          </a:p>
        </p:txBody>
      </p:sp>
      <p:sp>
        <p:nvSpPr>
          <p:cNvPr id="3" name="矩形 2"/>
          <p:cNvSpPr/>
          <p:nvPr/>
        </p:nvSpPr>
        <p:spPr>
          <a:xfrm rot="18900000">
            <a:off x="390677" y="429453"/>
            <a:ext cx="566057" cy="566057"/>
          </a:xfrm>
          <a:prstGeom prst="rect">
            <a:avLst/>
          </a:prstGeom>
          <a:solidFill>
            <a:srgbClr val="44546B"/>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7" name="文本框 6"/>
          <p:cNvSpPr txBox="1"/>
          <p:nvPr/>
        </p:nvSpPr>
        <p:spPr>
          <a:xfrm>
            <a:off x="364490" y="1433195"/>
            <a:ext cx="11258550" cy="3322955"/>
          </a:xfrm>
          <a:prstGeom prst="rect">
            <a:avLst/>
          </a:prstGeom>
          <a:noFill/>
        </p:spPr>
        <p:txBody>
          <a:bodyPr wrap="square" rtlCol="0">
            <a:spAutoFit/>
          </a:bodyPr>
          <a:p>
            <a:r>
              <a:rPr lang="zh-CN" altLang="en-US" sz="1400"/>
              <a:t>时空语义数据，是包含能够体现世界客观规律的时空数据，其语义的重要性来自于数据对人类认知和理解世界的帮助性。与时空语义数据对应的系统是时空系统，时空系统提供三个重要的要素：时间、空间、属性。这三个要素的语义信息构成时空语义三角，如下图所示。</a:t>
            </a:r>
            <a:endParaRPr lang="zh-CN" altLang="en-US" sz="1400"/>
          </a:p>
          <a:p>
            <a:endParaRPr lang="zh-CN" altLang="en-US" sz="1400"/>
          </a:p>
          <a:p>
            <a:endParaRPr lang="zh-CN" altLang="en-US" sz="1400"/>
          </a:p>
          <a:p>
            <a:endParaRPr lang="zh-CN" altLang="en-US" sz="1400"/>
          </a:p>
          <a:p>
            <a:endParaRPr lang="zh-CN" altLang="en-US" sz="1400"/>
          </a:p>
          <a:p>
            <a:endParaRPr lang="zh-CN" altLang="en-US" sz="1400"/>
          </a:p>
          <a:p>
            <a:endParaRPr lang="zh-CN" altLang="en-US" sz="1400"/>
          </a:p>
          <a:p>
            <a:endParaRPr lang="zh-CN" altLang="en-US" sz="1400"/>
          </a:p>
          <a:p>
            <a:r>
              <a:rPr lang="zh-CN" altLang="en-US" sz="1400"/>
              <a:t>时空语义包含时间语义、空间语义和属性语义。深层的时空语义是三种语义的结合与关联产生的。不同时空系统具有不同的反映世界的角度，在时空语义上也有不同的抽象方法和侧重。这要求时空系统具备一些共同的基础能力，同时具有个性化的时空语义挖掘能力。基础时空语义能力表现为对事物和现象建模的能力，如对象建模技术表达时空离散和连续的变化。对于应用，个性化的时空语义能力表现为在基础时空语义能力的基础上进一步抽象特定领域的时空语义，突出在特定方面的表达能力。利用时空语义能力表达的时空对象之间的存在一些关系，下表给出了关系的一些例子。</a:t>
            </a:r>
            <a:endParaRPr lang="zh-CN" altLang="en-US" sz="1400"/>
          </a:p>
          <a:p>
            <a:endParaRPr lang="zh-CN" altLang="en-US" sz="1400"/>
          </a:p>
        </p:txBody>
      </p:sp>
      <p:pic>
        <p:nvPicPr>
          <p:cNvPr id="21" name="图片 21" descr="时空语义三角"/>
          <p:cNvPicPr>
            <a:picLocks noChangeAspect="1"/>
          </p:cNvPicPr>
          <p:nvPr/>
        </p:nvPicPr>
        <p:blipFill>
          <a:blip r:embed="rId1"/>
          <a:stretch>
            <a:fillRect/>
          </a:stretch>
        </p:blipFill>
        <p:spPr>
          <a:xfrm>
            <a:off x="5151120" y="2056448"/>
            <a:ext cx="1889760" cy="1229995"/>
          </a:xfrm>
          <a:prstGeom prst="rect">
            <a:avLst/>
          </a:prstGeom>
        </p:spPr>
      </p:pic>
      <p:graphicFrame>
        <p:nvGraphicFramePr>
          <p:cNvPr id="0" name="表格 -1"/>
          <p:cNvGraphicFramePr/>
          <p:nvPr>
            <p:custDataLst>
              <p:tags r:id="rId2"/>
            </p:custDataLst>
          </p:nvPr>
        </p:nvGraphicFramePr>
        <p:xfrm>
          <a:off x="3390582" y="5234305"/>
          <a:ext cx="5411470" cy="0"/>
        </p:xfrm>
        <a:graphic>
          <a:graphicData uri="http://schemas.openxmlformats.org/drawingml/2006/table">
            <a:tbl>
              <a:tblPr firstRow="1" bandRow="1">
                <a:tableStyleId>{5940675A-B579-460E-94D1-54222C63F5DA}</a:tableStyleId>
              </a:tblPr>
              <a:tblGrid>
                <a:gridCol w="2705100"/>
                <a:gridCol w="2706688"/>
              </a:tblGrid>
              <a:tr h="0">
                <a:tc>
                  <a:txBody>
                    <a:bodyPr/>
                    <a:p>
                      <a:pPr indent="0" algn="ctr">
                        <a:buNone/>
                      </a:pPr>
                      <a:r>
                        <a:rPr lang="zh-CN" altLang="en-US" sz="1200" b="0">
                          <a:latin typeface="宋体" charset="0"/>
                          <a:cs typeface="宋体" charset="0"/>
                        </a:rPr>
                        <a:t>关系类型</a:t>
                      </a:r>
                      <a:endParaRPr lang="zh-CN" altLang="en-US" sz="1200" b="0">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0">
                          <a:latin typeface="宋体" charset="0"/>
                          <a:cs typeface="宋体" charset="0"/>
                        </a:rPr>
                        <a:t>关系实例</a:t>
                      </a:r>
                      <a:endParaRPr lang="zh-CN" altLang="en-US" sz="1200" b="0">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zh-CN" altLang="en-US" sz="1200" b="0">
                          <a:latin typeface="宋体" charset="0"/>
                          <a:cs typeface="宋体" charset="0"/>
                        </a:rPr>
                        <a:t>时间关系</a:t>
                      </a:r>
                      <a:endParaRPr lang="zh-CN" altLang="en-US" sz="1200" b="0">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0">
                          <a:latin typeface="宋体" charset="0"/>
                          <a:cs typeface="宋体" charset="0"/>
                        </a:rPr>
                        <a:t>序列</a:t>
                      </a:r>
                      <a:r>
                        <a:rPr lang="zh-CN" altLang="en-US" sz="1200" b="0">
                          <a:latin typeface="Calibri" charset="0"/>
                          <a:cs typeface="Calibri" charset="0"/>
                        </a:rPr>
                        <a:t>、</a:t>
                      </a:r>
                      <a:r>
                        <a:rPr lang="zh-CN" altLang="en-US" sz="1200" b="0">
                          <a:latin typeface="宋体" charset="0"/>
                          <a:cs typeface="宋体" charset="0"/>
                        </a:rPr>
                        <a:t>延迟</a:t>
                      </a:r>
                      <a:r>
                        <a:rPr lang="en-US" altLang="zh-CN" sz="1200" b="0">
                          <a:latin typeface="Calibri" charset="0"/>
                          <a:cs typeface="Calibri" charset="0"/>
                        </a:rPr>
                        <a:t>......</a:t>
                      </a:r>
                      <a:endParaRPr lang="zh-CN" altLang="en-US" sz="1200" b="0">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zh-CN" altLang="en-US" sz="1200" b="0">
                          <a:latin typeface="宋体" charset="0"/>
                          <a:cs typeface="宋体" charset="0"/>
                        </a:rPr>
                        <a:t>空间关系</a:t>
                      </a:r>
                      <a:endParaRPr lang="zh-CN" altLang="en-US" sz="1200" b="0">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0">
                          <a:latin typeface="宋体" charset="0"/>
                          <a:cs typeface="宋体" charset="0"/>
                        </a:rPr>
                        <a:t>拓扑</a:t>
                      </a:r>
                      <a:r>
                        <a:rPr lang="zh-CN" altLang="en-US" sz="1200" b="0">
                          <a:latin typeface="Calibri" charset="0"/>
                          <a:cs typeface="Calibri" charset="0"/>
                        </a:rPr>
                        <a:t>、</a:t>
                      </a:r>
                      <a:r>
                        <a:rPr lang="zh-CN" altLang="en-US" sz="1200" b="0">
                          <a:latin typeface="宋体" charset="0"/>
                          <a:cs typeface="宋体" charset="0"/>
                        </a:rPr>
                        <a:t>距离</a:t>
                      </a:r>
                      <a:r>
                        <a:rPr lang="zh-CN" altLang="en-US" sz="1200" b="0">
                          <a:latin typeface="Calibri" charset="0"/>
                          <a:cs typeface="Calibri" charset="0"/>
                        </a:rPr>
                        <a:t>、</a:t>
                      </a:r>
                      <a:r>
                        <a:rPr lang="zh-CN" altLang="en-US" sz="1200" b="0">
                          <a:latin typeface="宋体" charset="0"/>
                          <a:cs typeface="宋体" charset="0"/>
                        </a:rPr>
                        <a:t>方位</a:t>
                      </a:r>
                      <a:r>
                        <a:rPr lang="en-US" altLang="zh-CN" sz="1200" b="0">
                          <a:latin typeface="Calibri" charset="0"/>
                          <a:cs typeface="Calibri" charset="0"/>
                        </a:rPr>
                        <a:t>......</a:t>
                      </a:r>
                      <a:endParaRPr lang="zh-CN" altLang="en-US" sz="1200" b="0">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zh-CN" altLang="en-US" sz="1200" b="0">
                          <a:latin typeface="宋体" charset="0"/>
                          <a:cs typeface="宋体" charset="0"/>
                        </a:rPr>
                        <a:t>属性关系</a:t>
                      </a:r>
                      <a:endParaRPr lang="zh-CN" altLang="en-US" sz="1200" b="0">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0">
                          <a:latin typeface="宋体" charset="0"/>
                          <a:cs typeface="宋体" charset="0"/>
                        </a:rPr>
                        <a:t>相似</a:t>
                      </a:r>
                      <a:r>
                        <a:rPr lang="zh-CN" altLang="en-US" sz="1200" b="0">
                          <a:latin typeface="Calibri" charset="0"/>
                          <a:cs typeface="Calibri" charset="0"/>
                        </a:rPr>
                        <a:t>、</a:t>
                      </a:r>
                      <a:r>
                        <a:rPr lang="zh-CN" altLang="en-US" sz="1200" b="0">
                          <a:latin typeface="宋体" charset="0"/>
                          <a:cs typeface="宋体" charset="0"/>
                        </a:rPr>
                        <a:t>邻接</a:t>
                      </a:r>
                      <a:r>
                        <a:rPr lang="zh-CN" altLang="en-US" sz="1200" b="0">
                          <a:latin typeface="Calibri" charset="0"/>
                          <a:cs typeface="Calibri" charset="0"/>
                        </a:rPr>
                        <a:t>、</a:t>
                      </a:r>
                      <a:r>
                        <a:rPr lang="zh-CN" altLang="en-US" sz="1200" b="0">
                          <a:latin typeface="宋体" charset="0"/>
                          <a:cs typeface="宋体" charset="0"/>
                        </a:rPr>
                        <a:t>属于</a:t>
                      </a:r>
                      <a:r>
                        <a:rPr lang="zh-CN" altLang="en-US" sz="1200" b="0">
                          <a:latin typeface="Calibri" charset="0"/>
                          <a:cs typeface="Calibri" charset="0"/>
                        </a:rPr>
                        <a:t>、</a:t>
                      </a:r>
                      <a:r>
                        <a:rPr lang="zh-CN" altLang="en-US" sz="1200" b="0">
                          <a:latin typeface="宋体" charset="0"/>
                          <a:cs typeface="宋体" charset="0"/>
                        </a:rPr>
                        <a:t>互斥</a:t>
                      </a:r>
                      <a:r>
                        <a:rPr lang="en-US" altLang="zh-CN" sz="1200" b="0">
                          <a:latin typeface="Calibri" charset="0"/>
                          <a:cs typeface="Calibri" charset="0"/>
                        </a:rPr>
                        <a:t>......</a:t>
                      </a:r>
                      <a:endParaRPr lang="zh-CN" altLang="en-US" sz="1200" b="0">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500" advClick="0" advTm="58139"/>
    </mc:Choice>
    <mc:Fallback>
      <p:transition spd="slow" advClick="0" advTm="58139"/>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900000">
            <a:off x="881320" y="551068"/>
            <a:ext cx="333829" cy="333829"/>
          </a:xfrm>
          <a:prstGeom prst="rect">
            <a:avLst/>
          </a:prstGeom>
          <a:solidFill>
            <a:srgbClr val="D14553"/>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5" name="文本框 4"/>
          <p:cNvSpPr txBox="1"/>
          <p:nvPr/>
        </p:nvSpPr>
        <p:spPr>
          <a:xfrm>
            <a:off x="1350010" y="371475"/>
            <a:ext cx="8862060" cy="583565"/>
          </a:xfrm>
          <a:prstGeom prst="rect">
            <a:avLst/>
          </a:prstGeom>
          <a:noFill/>
        </p:spPr>
        <p:txBody>
          <a:bodyPr wrap="square" rtlCol="0">
            <a:spAutoFit/>
          </a:bodyPr>
          <a:lstStyle>
            <a:defPPr>
              <a:defRPr lang="zh-CN"/>
            </a:defPPr>
            <a:lvl1pPr algn="ctr">
              <a:defRPr sz="3600">
                <a:solidFill>
                  <a:schemeClr val="accent1"/>
                </a:solidFill>
                <a:latin typeface="+mj-ea"/>
                <a:ea typeface="+mj-ea"/>
              </a:defRPr>
            </a:lvl1pPr>
          </a:lstStyle>
          <a:p>
            <a:pPr algn="l"/>
            <a:r>
              <a:rPr lang="zh-CN" altLang="en-US" sz="3200" b="1" noProof="0" dirty="0">
                <a:ln>
                  <a:noFill/>
                </a:ln>
                <a:solidFill>
                  <a:schemeClr val="tx1">
                    <a:lumMod val="65000"/>
                    <a:lumOff val="35000"/>
                  </a:schemeClr>
                </a:solidFill>
                <a:effectLst/>
                <a:uLnTx/>
                <a:uFillTx/>
                <a:latin typeface="微软雅黑" charset="-122"/>
                <a:ea typeface="微软雅黑" charset="-122"/>
              </a:rPr>
              <a:t>时空语义数据融合：物联网时空语义系统</a:t>
            </a:r>
            <a:endParaRPr lang="zh-CN" altLang="en-US" sz="3200" b="1" noProof="0" dirty="0">
              <a:ln>
                <a:noFill/>
              </a:ln>
              <a:solidFill>
                <a:schemeClr val="tx1">
                  <a:lumMod val="65000"/>
                  <a:lumOff val="35000"/>
                </a:schemeClr>
              </a:solidFill>
              <a:effectLst/>
              <a:uLnTx/>
              <a:uFillTx/>
              <a:latin typeface="微软雅黑" charset="-122"/>
              <a:ea typeface="微软雅黑" charset="-122"/>
            </a:endParaRPr>
          </a:p>
        </p:txBody>
      </p:sp>
      <p:sp>
        <p:nvSpPr>
          <p:cNvPr id="3" name="矩形 2"/>
          <p:cNvSpPr/>
          <p:nvPr/>
        </p:nvSpPr>
        <p:spPr>
          <a:xfrm rot="18900000">
            <a:off x="390677" y="429453"/>
            <a:ext cx="566057" cy="566057"/>
          </a:xfrm>
          <a:prstGeom prst="rect">
            <a:avLst/>
          </a:prstGeom>
          <a:solidFill>
            <a:srgbClr val="44546B"/>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7" name="文本框 6"/>
          <p:cNvSpPr txBox="1"/>
          <p:nvPr/>
        </p:nvSpPr>
        <p:spPr>
          <a:xfrm>
            <a:off x="364490" y="1433195"/>
            <a:ext cx="11258550" cy="4615815"/>
          </a:xfrm>
          <a:prstGeom prst="rect">
            <a:avLst/>
          </a:prstGeom>
          <a:noFill/>
        </p:spPr>
        <p:txBody>
          <a:bodyPr wrap="square" rtlCol="0">
            <a:spAutoFit/>
          </a:bodyPr>
          <a:p>
            <a:r>
              <a:rPr lang="zh-CN" altLang="en-US" sz="1400"/>
              <a:t>物联网具有感知层、网络层、应用层的三层结构，物联网时空系统的组成应该存在与物联网系统对应的结构关系。</a:t>
            </a:r>
            <a:endParaRPr lang="zh-CN" altLang="en-US" sz="1400"/>
          </a:p>
          <a:p>
            <a:endParaRPr lang="zh-CN" altLang="en-US" sz="1400"/>
          </a:p>
          <a:p>
            <a:r>
              <a:rPr lang="zh-CN" altLang="en-US" sz="1400"/>
              <a:t>时空语义系统是基于时空语义数据的四层物联网信息处理系统。</a:t>
            </a:r>
            <a:endParaRPr lang="zh-CN" altLang="en-US" sz="1400"/>
          </a:p>
          <a:p>
            <a:r>
              <a:rPr lang="zh-CN" altLang="en-US" sz="1400"/>
              <a:t>物联网时空语义系统的四层结构，四层分别为感知层、网络层、处理层、应用层。</a:t>
            </a:r>
            <a:endParaRPr lang="zh-CN" altLang="en-US" sz="1400"/>
          </a:p>
          <a:p>
            <a:endParaRPr lang="zh-CN" altLang="en-US" sz="1400"/>
          </a:p>
          <a:p>
            <a:endParaRPr lang="zh-CN" altLang="en-US" sz="1400"/>
          </a:p>
          <a:p>
            <a:r>
              <a:rPr lang="zh-CN" altLang="en-US" sz="1400"/>
              <a:t>（1）感知层</a:t>
            </a:r>
            <a:endParaRPr lang="zh-CN" altLang="en-US" sz="1400"/>
          </a:p>
          <a:p>
            <a:r>
              <a:rPr lang="zh-CN" altLang="en-US" sz="1400"/>
              <a:t>感知层采集物理世界中的物理事件和原始数据。根据时空语义数据的要求，原始数据至少包含时间、空间、和设备戳，包含时间、空间和属性的语义信息。除了可以实现快速识别、实时动态感知外，感知层还可以通过语义技术实现物理实体的构建、感知设备的描述等。</a:t>
            </a:r>
            <a:endParaRPr lang="zh-CN" altLang="en-US" sz="1400"/>
          </a:p>
          <a:p>
            <a:r>
              <a:rPr lang="zh-CN" altLang="en-US" sz="1400"/>
              <a:t>（2）网络层</a:t>
            </a:r>
            <a:endParaRPr lang="zh-CN" altLang="en-US" sz="1400"/>
          </a:p>
          <a:p>
            <a:r>
              <a:rPr lang="zh-CN" altLang="en-US" sz="1400"/>
              <a:t>网络层的主要工作是数据资源的传输，从各种形式的原始数据中收集信息，通过有线或无线的方式为上层和下层提供数据和资源通路。结合感知数据的语义、网络层设备和网络的时空特性，可以进一步包装时空数据，对时空数据进行语义描述的完善。</a:t>
            </a:r>
            <a:endParaRPr lang="zh-CN" altLang="en-US" sz="1400"/>
          </a:p>
          <a:p>
            <a:r>
              <a:rPr lang="zh-CN" altLang="en-US" sz="1400"/>
              <a:t>（3）处理层</a:t>
            </a:r>
            <a:endParaRPr lang="zh-CN" altLang="en-US" sz="1400"/>
          </a:p>
          <a:p>
            <a:r>
              <a:rPr lang="zh-CN" altLang="en-US" sz="1400"/>
              <a:t>处理层主要利用时空数据的关联性，对时空语义数据进行处理工作，这里的处理包括但不限于重建、融合和感知工作。基于数据的高度冗余性，在感知和网络层完成语义话表示的基础上，可以有效的对缺失数据进行语义重建，对冗余数据进行融合处理，有效提高数据利用效果、清除时间冗余和空间冗余数据，提高资源利用效率和效果。同时，时空语义数据的预处理与部分浅层次感知也可以在此层进行，将应用层任务中存在重复、交叠的数据任务下放，提高系统的共享能力、减少重复性计算。</a:t>
            </a:r>
            <a:endParaRPr lang="zh-CN" altLang="en-US" sz="1400"/>
          </a:p>
          <a:p>
            <a:r>
              <a:rPr lang="zh-CN" altLang="en-US" sz="1400"/>
              <a:t>（4）应用层</a:t>
            </a:r>
            <a:endParaRPr lang="zh-CN" altLang="en-US" sz="1400"/>
          </a:p>
          <a:p>
            <a:r>
              <a:rPr lang="zh-CN" altLang="en-US" sz="1400"/>
              <a:t>应用层利用前期处理好的数据，完成特定任务以实现应用和服务。物联网应用层的应用涵盖范围巨大，形式多种多样。特定任务往往构成一门学科，相较于关心应用层技术，我们更关心如何利用物联网，为不同应用提供它们所需的、具有共性的时空语义数据，以促进应用层多方面技术。</a:t>
            </a:r>
            <a:endParaRPr lang="zh-CN" altLang="en-US" sz="1400"/>
          </a:p>
        </p:txBody>
      </p:sp>
      <p:pic>
        <p:nvPicPr>
          <p:cNvPr id="22" name="图片 22" descr="物联网时空系统框架"/>
          <p:cNvPicPr>
            <a:picLocks noChangeAspect="1"/>
          </p:cNvPicPr>
          <p:nvPr/>
        </p:nvPicPr>
        <p:blipFill>
          <a:blip r:embed="rId1"/>
          <a:stretch>
            <a:fillRect/>
          </a:stretch>
        </p:blipFill>
        <p:spPr>
          <a:xfrm>
            <a:off x="8566785" y="1578928"/>
            <a:ext cx="3112770" cy="32073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58139"/>
    </mc:Choice>
    <mc:Fallback>
      <p:transition spd="slow" advClick="0" advTm="58139"/>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900000">
            <a:off x="881320" y="551068"/>
            <a:ext cx="333829" cy="333829"/>
          </a:xfrm>
          <a:prstGeom prst="rect">
            <a:avLst/>
          </a:prstGeom>
          <a:solidFill>
            <a:srgbClr val="D14553"/>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5" name="文本框 4"/>
          <p:cNvSpPr txBox="1"/>
          <p:nvPr/>
        </p:nvSpPr>
        <p:spPr>
          <a:xfrm>
            <a:off x="1350010" y="371475"/>
            <a:ext cx="8862060" cy="583565"/>
          </a:xfrm>
          <a:prstGeom prst="rect">
            <a:avLst/>
          </a:prstGeom>
          <a:noFill/>
        </p:spPr>
        <p:txBody>
          <a:bodyPr wrap="square" rtlCol="0">
            <a:spAutoFit/>
          </a:bodyPr>
          <a:lstStyle>
            <a:defPPr>
              <a:defRPr lang="zh-CN"/>
            </a:defPPr>
            <a:lvl1pPr algn="ctr">
              <a:defRPr sz="3600">
                <a:solidFill>
                  <a:schemeClr val="accent1"/>
                </a:solidFill>
                <a:latin typeface="+mj-ea"/>
                <a:ea typeface="+mj-ea"/>
              </a:defRPr>
            </a:lvl1pPr>
          </a:lstStyle>
          <a:p>
            <a:pPr algn="l"/>
            <a:r>
              <a:rPr lang="zh-CN" altLang="en-US" sz="3200" b="1" noProof="0" dirty="0">
                <a:ln>
                  <a:noFill/>
                </a:ln>
                <a:solidFill>
                  <a:schemeClr val="tx1">
                    <a:lumMod val="65000"/>
                    <a:lumOff val="35000"/>
                  </a:schemeClr>
                </a:solidFill>
                <a:effectLst/>
                <a:uLnTx/>
                <a:uFillTx/>
                <a:latin typeface="微软雅黑" charset="-122"/>
                <a:ea typeface="微软雅黑" charset="-122"/>
              </a:rPr>
              <a:t>时空语义处理技术</a:t>
            </a:r>
            <a:endParaRPr lang="zh-CN" altLang="en-US" sz="3200" b="1" noProof="0" dirty="0">
              <a:ln>
                <a:noFill/>
              </a:ln>
              <a:solidFill>
                <a:schemeClr val="tx1">
                  <a:lumMod val="65000"/>
                  <a:lumOff val="35000"/>
                </a:schemeClr>
              </a:solidFill>
              <a:effectLst/>
              <a:uLnTx/>
              <a:uFillTx/>
              <a:latin typeface="微软雅黑" charset="-122"/>
              <a:ea typeface="微软雅黑" charset="-122"/>
            </a:endParaRPr>
          </a:p>
        </p:txBody>
      </p:sp>
      <p:sp>
        <p:nvSpPr>
          <p:cNvPr id="3" name="矩形 2"/>
          <p:cNvSpPr/>
          <p:nvPr/>
        </p:nvSpPr>
        <p:spPr>
          <a:xfrm rot="18900000">
            <a:off x="390677" y="429453"/>
            <a:ext cx="566057" cy="566057"/>
          </a:xfrm>
          <a:prstGeom prst="rect">
            <a:avLst/>
          </a:prstGeom>
          <a:solidFill>
            <a:srgbClr val="44546B"/>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7" name="文本框 6"/>
          <p:cNvSpPr txBox="1"/>
          <p:nvPr/>
        </p:nvSpPr>
        <p:spPr>
          <a:xfrm>
            <a:off x="364490" y="1433195"/>
            <a:ext cx="11258550" cy="1814830"/>
          </a:xfrm>
          <a:prstGeom prst="rect">
            <a:avLst/>
          </a:prstGeom>
          <a:noFill/>
        </p:spPr>
        <p:txBody>
          <a:bodyPr wrap="square" rtlCol="0">
            <a:spAutoFit/>
          </a:bodyPr>
          <a:p>
            <a:r>
              <a:rPr lang="zh-CN" altLang="en-US" sz="1400"/>
              <a:t>时空语义处理技术主要面向物联网时空系统框架中的处理层。处理层需要解决重建、融合的问题。为了揭示数据中的时空规律、内在联系和发展趋势等复杂语义信息，将时空数据挖掘技术引入时空语义处理层是十分必要的，也是当前各类学术研究的热点。不同于一般数据挖掘，时空数据挖掘需要考虑时空数据在时空语义描述下的时空约束，通过时空数据准备、时空数据挖掘、时空知识表达等阶段实现。</a:t>
            </a:r>
            <a:endParaRPr lang="zh-CN" altLang="en-US" sz="1400"/>
          </a:p>
          <a:p>
            <a:endParaRPr lang="zh-CN" altLang="en-US" sz="1400"/>
          </a:p>
          <a:p>
            <a:r>
              <a:rPr lang="zh-CN" altLang="en-US" sz="1400"/>
              <a:t>主要包含</a:t>
            </a:r>
            <a:endParaRPr lang="zh-CN" altLang="en-US" sz="1400"/>
          </a:p>
          <a:p>
            <a:pPr marL="285750" indent="-285750">
              <a:buFont typeface="Arial" panose="020B0604020202090204" pitchFamily="34" charset="0"/>
              <a:buChar char="•"/>
            </a:pPr>
            <a:r>
              <a:rPr lang="zh-CN" altLang="en-US" sz="1400"/>
              <a:t>时空语义重建</a:t>
            </a:r>
            <a:endParaRPr lang="zh-CN" altLang="en-US" sz="1400"/>
          </a:p>
          <a:p>
            <a:pPr marL="285750" indent="-285750">
              <a:buFont typeface="Arial" panose="020B0604020202090204" pitchFamily="34" charset="0"/>
              <a:buChar char="•"/>
            </a:pPr>
            <a:r>
              <a:rPr lang="zh-CN" altLang="en-US" sz="1400"/>
              <a:t>时空语义融合</a:t>
            </a:r>
            <a:endParaRPr lang="zh-CN" altLang="en-US" sz="1400"/>
          </a:p>
          <a:p>
            <a:pPr indent="0">
              <a:buFont typeface="Arial" panose="020B0604020202090204" pitchFamily="34" charset="0"/>
              <a:buNone/>
            </a:pPr>
            <a:endParaRPr lang="zh-CN" altLang="en-US" sz="1400"/>
          </a:p>
        </p:txBody>
      </p:sp>
    </p:spTree>
  </p:cSld>
  <p:clrMapOvr>
    <a:masterClrMapping/>
  </p:clrMapOvr>
  <mc:AlternateContent xmlns:mc="http://schemas.openxmlformats.org/markup-compatibility/2006">
    <mc:Choice xmlns:p14="http://schemas.microsoft.com/office/powerpoint/2010/main" Requires="p14">
      <p:transition spd="slow" p14:dur="1500" advClick="0" advTm="58139"/>
    </mc:Choice>
    <mc:Fallback>
      <p:transition spd="slow" advClick="0" advTm="58139"/>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900000">
            <a:off x="881320" y="551068"/>
            <a:ext cx="333829" cy="333829"/>
          </a:xfrm>
          <a:prstGeom prst="rect">
            <a:avLst/>
          </a:prstGeom>
          <a:solidFill>
            <a:srgbClr val="D14553"/>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5" name="文本框 4"/>
          <p:cNvSpPr txBox="1"/>
          <p:nvPr/>
        </p:nvSpPr>
        <p:spPr>
          <a:xfrm>
            <a:off x="1350010" y="371475"/>
            <a:ext cx="8862060" cy="583565"/>
          </a:xfrm>
          <a:prstGeom prst="rect">
            <a:avLst/>
          </a:prstGeom>
          <a:noFill/>
        </p:spPr>
        <p:txBody>
          <a:bodyPr wrap="square" rtlCol="0">
            <a:spAutoFit/>
          </a:bodyPr>
          <a:lstStyle>
            <a:defPPr>
              <a:defRPr lang="zh-CN"/>
            </a:defPPr>
            <a:lvl1pPr algn="ctr">
              <a:defRPr sz="3600">
                <a:solidFill>
                  <a:schemeClr val="accent1"/>
                </a:solidFill>
                <a:latin typeface="+mj-ea"/>
                <a:ea typeface="+mj-ea"/>
              </a:defRPr>
            </a:lvl1pPr>
          </a:lstStyle>
          <a:p>
            <a:pPr algn="l"/>
            <a:r>
              <a:rPr lang="zh-CN" altLang="en-US" sz="3200" b="1" noProof="0" dirty="0">
                <a:ln>
                  <a:noFill/>
                </a:ln>
                <a:solidFill>
                  <a:schemeClr val="tx1">
                    <a:lumMod val="65000"/>
                    <a:lumOff val="35000"/>
                  </a:schemeClr>
                </a:solidFill>
                <a:effectLst/>
                <a:uLnTx/>
                <a:uFillTx/>
                <a:latin typeface="微软雅黑" charset="-122"/>
                <a:ea typeface="微软雅黑" charset="-122"/>
              </a:rPr>
              <a:t>时空语义重建</a:t>
            </a:r>
            <a:endParaRPr lang="zh-CN" altLang="en-US" sz="3200" b="1" noProof="0" dirty="0">
              <a:ln>
                <a:noFill/>
              </a:ln>
              <a:solidFill>
                <a:schemeClr val="tx1">
                  <a:lumMod val="65000"/>
                  <a:lumOff val="35000"/>
                </a:schemeClr>
              </a:solidFill>
              <a:effectLst/>
              <a:uLnTx/>
              <a:uFillTx/>
              <a:latin typeface="微软雅黑" charset="-122"/>
              <a:ea typeface="微软雅黑" charset="-122"/>
            </a:endParaRPr>
          </a:p>
        </p:txBody>
      </p:sp>
      <p:sp>
        <p:nvSpPr>
          <p:cNvPr id="3" name="矩形 2"/>
          <p:cNvSpPr/>
          <p:nvPr/>
        </p:nvSpPr>
        <p:spPr>
          <a:xfrm rot="18900000">
            <a:off x="390677" y="429453"/>
            <a:ext cx="566057" cy="566057"/>
          </a:xfrm>
          <a:prstGeom prst="rect">
            <a:avLst/>
          </a:prstGeom>
          <a:solidFill>
            <a:srgbClr val="44546B"/>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7" name="文本框 6"/>
          <p:cNvSpPr txBox="1"/>
          <p:nvPr/>
        </p:nvSpPr>
        <p:spPr>
          <a:xfrm>
            <a:off x="364490" y="1433195"/>
            <a:ext cx="11258550" cy="1599565"/>
          </a:xfrm>
          <a:prstGeom prst="rect">
            <a:avLst/>
          </a:prstGeom>
          <a:noFill/>
        </p:spPr>
        <p:txBody>
          <a:bodyPr wrap="square" rtlCol="0">
            <a:spAutoFit/>
          </a:bodyPr>
          <a:p>
            <a:r>
              <a:rPr lang="zh-CN" altLang="en-US" sz="1400"/>
              <a:t>传感器数据的缺失问题常在物联网系统中发生。区别与物联网事件处理部分所讲的缺失值处理，这里的缺失考虑对真实环境的检测数据由于信息不全而导致数据发生的分组、聚类、删除或截断，是一种从结果而非来源下的考虑。在进行时空数据挖掘时，采用的数据并不是为了某一特定目的而收集，因此可能会有相关数据没有收集到、导致信息不完整，进而使一些处理完整数据的监测方法没有办法直接使用。所以，对噪声以及外界因素影响导致的数据不完整进行数据重建就尤为重要。</a:t>
            </a:r>
            <a:endParaRPr lang="zh-CN" altLang="en-US" sz="1400"/>
          </a:p>
          <a:p>
            <a:endParaRPr lang="zh-CN" altLang="en-US" sz="1400"/>
          </a:p>
          <a:p>
            <a:endParaRPr lang="zh-CN" altLang="en-US" sz="1400"/>
          </a:p>
          <a:p>
            <a:pPr indent="0">
              <a:buFont typeface="Arial" panose="020B0604020202090204" pitchFamily="34" charset="0"/>
              <a:buNone/>
            </a:pPr>
            <a:endParaRPr lang="zh-CN" altLang="en-US" sz="1400"/>
          </a:p>
        </p:txBody>
      </p:sp>
    </p:spTree>
  </p:cSld>
  <p:clrMapOvr>
    <a:masterClrMapping/>
  </p:clrMapOvr>
  <mc:AlternateContent xmlns:mc="http://schemas.openxmlformats.org/markup-compatibility/2006">
    <mc:Choice xmlns:p14="http://schemas.microsoft.com/office/powerpoint/2010/main" Requires="p14">
      <p:transition spd="slow" p14:dur="1500" advClick="0" advTm="58139"/>
    </mc:Choice>
    <mc:Fallback>
      <p:transition spd="slow" advClick="0" advTm="58139"/>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900000">
            <a:off x="881320" y="551068"/>
            <a:ext cx="333829" cy="333829"/>
          </a:xfrm>
          <a:prstGeom prst="rect">
            <a:avLst/>
          </a:prstGeom>
          <a:solidFill>
            <a:srgbClr val="D14553"/>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5" name="文本框 4"/>
          <p:cNvSpPr txBox="1"/>
          <p:nvPr/>
        </p:nvSpPr>
        <p:spPr>
          <a:xfrm>
            <a:off x="1350010" y="371475"/>
            <a:ext cx="8862060" cy="583565"/>
          </a:xfrm>
          <a:prstGeom prst="rect">
            <a:avLst/>
          </a:prstGeom>
          <a:noFill/>
        </p:spPr>
        <p:txBody>
          <a:bodyPr wrap="square" rtlCol="0">
            <a:spAutoFit/>
          </a:bodyPr>
          <a:lstStyle>
            <a:defPPr>
              <a:defRPr lang="zh-CN"/>
            </a:defPPr>
            <a:lvl1pPr algn="ctr">
              <a:defRPr sz="3600">
                <a:solidFill>
                  <a:schemeClr val="accent1"/>
                </a:solidFill>
                <a:latin typeface="+mj-ea"/>
                <a:ea typeface="+mj-ea"/>
              </a:defRPr>
            </a:lvl1pPr>
          </a:lstStyle>
          <a:p>
            <a:pPr algn="l"/>
            <a:r>
              <a:rPr lang="zh-CN" altLang="en-US" sz="3200" b="1" noProof="0" dirty="0">
                <a:ln>
                  <a:noFill/>
                </a:ln>
                <a:solidFill>
                  <a:schemeClr val="tx1">
                    <a:lumMod val="65000"/>
                    <a:lumOff val="35000"/>
                  </a:schemeClr>
                </a:solidFill>
                <a:effectLst/>
                <a:uLnTx/>
                <a:uFillTx/>
                <a:latin typeface="微软雅黑" charset="-122"/>
                <a:ea typeface="微软雅黑" charset="-122"/>
              </a:rPr>
              <a:t>时空语义重建：缺失数据定义</a:t>
            </a:r>
            <a:endParaRPr lang="zh-CN" altLang="en-US" sz="3200" b="1" noProof="0" dirty="0">
              <a:ln>
                <a:noFill/>
              </a:ln>
              <a:solidFill>
                <a:schemeClr val="tx1">
                  <a:lumMod val="65000"/>
                  <a:lumOff val="35000"/>
                </a:schemeClr>
              </a:solidFill>
              <a:effectLst/>
              <a:uLnTx/>
              <a:uFillTx/>
              <a:latin typeface="微软雅黑" charset="-122"/>
              <a:ea typeface="微软雅黑" charset="-122"/>
            </a:endParaRPr>
          </a:p>
        </p:txBody>
      </p:sp>
      <p:sp>
        <p:nvSpPr>
          <p:cNvPr id="3" name="矩形 2"/>
          <p:cNvSpPr/>
          <p:nvPr/>
        </p:nvSpPr>
        <p:spPr>
          <a:xfrm rot="18900000">
            <a:off x="390677" y="429453"/>
            <a:ext cx="566057" cy="566057"/>
          </a:xfrm>
          <a:prstGeom prst="rect">
            <a:avLst/>
          </a:prstGeom>
          <a:solidFill>
            <a:srgbClr val="44546B"/>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7" name="文本框 6"/>
          <p:cNvSpPr txBox="1"/>
          <p:nvPr/>
        </p:nvSpPr>
        <p:spPr>
          <a:xfrm>
            <a:off x="364490" y="1433195"/>
            <a:ext cx="11258550" cy="2891790"/>
          </a:xfrm>
          <a:prstGeom prst="rect">
            <a:avLst/>
          </a:prstGeom>
          <a:noFill/>
        </p:spPr>
        <p:txBody>
          <a:bodyPr wrap="square" rtlCol="0">
            <a:spAutoFit/>
          </a:bodyPr>
          <a:p>
            <a:pPr indent="0">
              <a:buFont typeface="Arial" panose="020B0604020202090204" pitchFamily="34" charset="0"/>
              <a:buNone/>
            </a:pPr>
            <a:r>
              <a:rPr lang="zh-CN" altLang="en-US" sz="1400"/>
              <a:t>对缺失值进行重建之前，首先要缺失数据。在某一监测区域内，假设区域存在a个节点，其中，每个节点有x个传感器，监测周期为t，则每个节点在监测周期内采集的某种属性的感知数据S可表示为一个矩阵：</a:t>
            </a:r>
            <a:endParaRPr lang="zh-CN" altLang="en-US" sz="1400"/>
          </a:p>
          <a:p>
            <a:pPr indent="0">
              <a:buFont typeface="Arial" panose="020B0604020202090204" pitchFamily="34" charset="0"/>
              <a:buNone/>
            </a:pPr>
            <a:endParaRPr lang="zh-CN" altLang="en-US" sz="1400"/>
          </a:p>
          <a:p>
            <a:pPr indent="0">
              <a:buFont typeface="Arial" panose="020B0604020202090204" pitchFamily="34" charset="0"/>
              <a:buNone/>
            </a:pPr>
            <a:endParaRPr lang="zh-CN" altLang="en-US" sz="1400"/>
          </a:p>
          <a:p>
            <a:pPr indent="0">
              <a:buFont typeface="Arial" panose="020B0604020202090204" pitchFamily="34" charset="0"/>
              <a:buNone/>
            </a:pPr>
            <a:r>
              <a:rPr lang="zh-CN" altLang="en-US" sz="1400"/>
              <a:t>其中，T代表在T时刻的监测数据，t是监测周期，在一个监测周期内有t行数据；x为属性个数，共有x列，每列代表一个属性。</a:t>
            </a:r>
            <a:endParaRPr lang="zh-CN" altLang="en-US" sz="1400"/>
          </a:p>
          <a:p>
            <a:pPr indent="0">
              <a:buFont typeface="Arial" panose="020B0604020202090204" pitchFamily="34" charset="0"/>
              <a:buNone/>
            </a:pPr>
            <a:r>
              <a:rPr lang="zh-CN" altLang="en-US" sz="1400"/>
              <a:t>状态矩阵B用来记录感知数据S的缺失情况，如果发生缺失则状态为1，表达如下：</a:t>
            </a:r>
            <a:endParaRPr lang="zh-CN" altLang="en-US" sz="1400"/>
          </a:p>
          <a:p>
            <a:pPr indent="0">
              <a:buFont typeface="Arial" panose="020B0604020202090204" pitchFamily="34" charset="0"/>
              <a:buNone/>
            </a:pPr>
            <a:endParaRPr lang="zh-CN" altLang="en-US" sz="1400"/>
          </a:p>
          <a:p>
            <a:pPr indent="0">
              <a:buFont typeface="Arial" panose="020B0604020202090204" pitchFamily="34" charset="0"/>
              <a:buNone/>
            </a:pPr>
            <a:endParaRPr lang="zh-CN" altLang="en-US" sz="1400"/>
          </a:p>
          <a:p>
            <a:pPr indent="0">
              <a:buFont typeface="Arial" panose="020B0604020202090204" pitchFamily="34" charset="0"/>
              <a:buNone/>
            </a:pPr>
            <a:endParaRPr lang="zh-CN" altLang="en-US" sz="1400"/>
          </a:p>
          <a:p>
            <a:pPr indent="0">
              <a:buFont typeface="Arial" panose="020B0604020202090204" pitchFamily="34" charset="0"/>
              <a:buNone/>
            </a:pPr>
            <a:r>
              <a:rPr lang="zh-CN" altLang="en-US" sz="1400"/>
              <a:t>重建矩阵M对在缺失状况为B的情况下，S中缺失值进行恢复得到的结果。在状态B下，M矩阵应尽可能接近原始感知矩阵S。于是，缺失数据问题是一个最优化问题，优化目标为：</a:t>
            </a:r>
            <a:endParaRPr lang="zh-CN" altLang="en-US" sz="1400"/>
          </a:p>
          <a:p>
            <a:pPr indent="0">
              <a:buFont typeface="Arial" panose="020B0604020202090204" pitchFamily="34" charset="0"/>
              <a:buNone/>
            </a:pPr>
            <a:endParaRPr lang="zh-CN" altLang="en-US" sz="1400"/>
          </a:p>
          <a:p>
            <a:pPr indent="0">
              <a:buFont typeface="Arial" panose="020B0604020202090204" pitchFamily="34" charset="0"/>
              <a:buNone/>
            </a:pPr>
            <a:r>
              <a:rPr lang="zh-CN" altLang="en-US" sz="1400"/>
              <a:t>其约束条件为状态矩阵B，举例度量的方法采用F范数。</a:t>
            </a:r>
            <a:endParaRPr lang="zh-CN" altLang="en-US" sz="1400"/>
          </a:p>
        </p:txBody>
      </p:sp>
      <p:pic>
        <p:nvPicPr>
          <p:cNvPr id="25" name="334E55B0-647D-440b-865C-3EC943EB4CBC-10" descr="/private/var/folders/y7/_dxbgjfd16g8grhzs9syx0980000gn/T/com.kingsoft.wpsoffice.mac/wpsoffice.rHkDENwpsoffice"/>
          <p:cNvPicPr>
            <a:picLocks noChangeAspect="1"/>
          </p:cNvPicPr>
          <p:nvPr/>
        </p:nvPicPr>
        <p:blipFill>
          <a:blip r:embed="rId1"/>
          <a:stretch>
            <a:fillRect/>
          </a:stretch>
        </p:blipFill>
        <p:spPr>
          <a:xfrm>
            <a:off x="5349558" y="1890713"/>
            <a:ext cx="1127125" cy="483235"/>
          </a:xfrm>
          <a:prstGeom prst="rect">
            <a:avLst/>
          </a:prstGeom>
        </p:spPr>
      </p:pic>
      <p:pic>
        <p:nvPicPr>
          <p:cNvPr id="26" name="334E55B0-647D-440b-865C-3EC943EB4CBC-11" descr="wpsoffice"/>
          <p:cNvPicPr>
            <a:picLocks noChangeAspect="1"/>
          </p:cNvPicPr>
          <p:nvPr/>
        </p:nvPicPr>
        <p:blipFill>
          <a:blip r:embed="rId2"/>
          <a:stretch>
            <a:fillRect/>
          </a:stretch>
        </p:blipFill>
        <p:spPr>
          <a:xfrm>
            <a:off x="4849813" y="2791460"/>
            <a:ext cx="2287905" cy="508000"/>
          </a:xfrm>
          <a:prstGeom prst="rect">
            <a:avLst/>
          </a:prstGeom>
        </p:spPr>
      </p:pic>
      <p:pic>
        <p:nvPicPr>
          <p:cNvPr id="27" name="334E55B0-647D-440b-865C-3EC943EB4CBC-12" descr="/private/var/folders/y7/_dxbgjfd16g8grhzs9syx0980000gn/T/com.kingsoft.wpsoffice.mac/wpsoffice.jyRfJrwpsoffice"/>
          <p:cNvPicPr>
            <a:picLocks noChangeAspect="1"/>
          </p:cNvPicPr>
          <p:nvPr/>
        </p:nvPicPr>
        <p:blipFill>
          <a:blip r:embed="rId3"/>
          <a:stretch>
            <a:fillRect/>
          </a:stretch>
        </p:blipFill>
        <p:spPr>
          <a:xfrm>
            <a:off x="5507038" y="3779203"/>
            <a:ext cx="1176655" cy="2305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58139"/>
    </mc:Choice>
    <mc:Fallback>
      <p:transition spd="slow" advClick="0" advTm="58139"/>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900000">
            <a:off x="881320" y="551068"/>
            <a:ext cx="333829" cy="333829"/>
          </a:xfrm>
          <a:prstGeom prst="rect">
            <a:avLst/>
          </a:prstGeom>
          <a:solidFill>
            <a:srgbClr val="D14553"/>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5" name="文本框 4"/>
          <p:cNvSpPr txBox="1"/>
          <p:nvPr/>
        </p:nvSpPr>
        <p:spPr>
          <a:xfrm>
            <a:off x="1350010" y="371475"/>
            <a:ext cx="7164705" cy="583565"/>
          </a:xfrm>
          <a:prstGeom prst="rect">
            <a:avLst/>
          </a:prstGeom>
          <a:noFill/>
        </p:spPr>
        <p:txBody>
          <a:bodyPr wrap="square" rtlCol="0">
            <a:spAutoFit/>
          </a:bodyPr>
          <a:lstStyle>
            <a:defPPr>
              <a:defRPr lang="zh-CN"/>
            </a:defPPr>
            <a:lvl1pPr algn="ctr">
              <a:defRPr sz="3600">
                <a:solidFill>
                  <a:schemeClr val="accent1"/>
                </a:solidFill>
                <a:latin typeface="+mj-ea"/>
                <a:ea typeface="+mj-ea"/>
              </a:defRPr>
            </a:lvl1pPr>
          </a:lstStyle>
          <a:p>
            <a:pPr algn="l"/>
            <a:r>
              <a:rPr lang="zh-CN" altLang="en-US" sz="3200" b="1" noProof="0" dirty="0">
                <a:ln>
                  <a:noFill/>
                </a:ln>
                <a:solidFill>
                  <a:schemeClr val="tx1">
                    <a:lumMod val="65000"/>
                    <a:lumOff val="35000"/>
                  </a:schemeClr>
                </a:solidFill>
                <a:effectLst/>
                <a:uLnTx/>
                <a:uFillTx/>
                <a:latin typeface="微软雅黑" charset="-122"/>
                <a:ea typeface="微软雅黑" charset="-122"/>
              </a:rPr>
              <a:t>物联网事件与事件流：定义与特点</a:t>
            </a:r>
            <a:endParaRPr lang="zh-CN" altLang="en-US" sz="3200" b="1" noProof="0" dirty="0">
              <a:ln>
                <a:noFill/>
              </a:ln>
              <a:solidFill>
                <a:schemeClr val="tx1">
                  <a:lumMod val="65000"/>
                  <a:lumOff val="35000"/>
                </a:schemeClr>
              </a:solidFill>
              <a:effectLst/>
              <a:uLnTx/>
              <a:uFillTx/>
              <a:latin typeface="微软雅黑" charset="-122"/>
              <a:ea typeface="微软雅黑" charset="-122"/>
            </a:endParaRPr>
          </a:p>
        </p:txBody>
      </p:sp>
      <p:sp>
        <p:nvSpPr>
          <p:cNvPr id="138" name="文本框 137"/>
          <p:cNvSpPr txBox="1"/>
          <p:nvPr/>
        </p:nvSpPr>
        <p:spPr>
          <a:xfrm>
            <a:off x="462915" y="1448435"/>
            <a:ext cx="11191875" cy="4284980"/>
          </a:xfrm>
          <a:prstGeom prst="rect">
            <a:avLst/>
          </a:prstGeom>
          <a:noFill/>
        </p:spPr>
        <p:txBody>
          <a:bodyPr wrap="square" rtlCol="0">
            <a:spAutoFit/>
          </a:bodyPr>
          <a:lstStyle/>
          <a:p>
            <a:pPr algn="l" fontAlgn="auto">
              <a:lnSpc>
                <a:spcPct val="130000"/>
              </a:lnSpc>
              <a:spcBef>
                <a:spcPct val="0"/>
              </a:spcBef>
            </a:pPr>
            <a:r>
              <a:rPr lang="zh-CN" altLang="en-US" sz="1400" dirty="0" smtClean="0">
                <a:solidFill>
                  <a:schemeClr val="tx1"/>
                </a:solidFill>
                <a:latin typeface="微软雅黑" charset="-122"/>
                <a:ea typeface="微软雅黑" charset="-122"/>
                <a:sym typeface="微软雅黑" charset="-122"/>
              </a:rPr>
              <a:t>定义 </a:t>
            </a:r>
            <a:r>
              <a:rPr lang="en-US" altLang="zh-CN" sz="1400" dirty="0" smtClean="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微软雅黑" charset="-122"/>
              </a:rPr>
              <a:t>物联网事件event</a:t>
            </a:r>
            <a:r>
              <a:rPr lang="en-US" altLang="zh-CN" sz="1400" dirty="0" smtClean="0">
                <a:solidFill>
                  <a:schemeClr val="tx1"/>
                </a:solidFill>
                <a:latin typeface="微软雅黑" charset="-122"/>
                <a:ea typeface="微软雅黑" charset="-122"/>
                <a:sym typeface="微软雅黑" charset="-122"/>
              </a:rPr>
              <a:t> 物联网系统中，由传感器或设备等感知实体被触发，进而获取到的包含状态属性（时间属性、空间属性）与设备属性等信息的数据。</a:t>
            </a:r>
            <a:endParaRPr lang="en-US" altLang="zh-CN" sz="1400" dirty="0" smtClean="0">
              <a:solidFill>
                <a:schemeClr val="tx1"/>
              </a:solidFill>
              <a:latin typeface="微软雅黑" charset="-122"/>
              <a:ea typeface="微软雅黑" charset="-122"/>
              <a:sym typeface="微软雅黑" charset="-122"/>
            </a:endParaRPr>
          </a:p>
          <a:p>
            <a:pPr algn="l" fontAlgn="auto">
              <a:lnSpc>
                <a:spcPct val="130000"/>
              </a:lnSpc>
              <a:spcBef>
                <a:spcPct val="0"/>
              </a:spcBef>
            </a:pPr>
            <a:endParaRPr lang="zh-CN" altLang="en-US" sz="1400" dirty="0">
              <a:solidFill>
                <a:schemeClr val="tx1"/>
              </a:solidFill>
              <a:latin typeface="微软雅黑" charset="-122"/>
              <a:ea typeface="微软雅黑" charset="-122"/>
              <a:sym typeface="微软雅黑" charset="-122"/>
            </a:endParaRPr>
          </a:p>
          <a:p>
            <a:pPr algn="l" fontAlgn="auto">
              <a:lnSpc>
                <a:spcPct val="130000"/>
              </a:lnSpc>
              <a:spcBef>
                <a:spcPct val="0"/>
              </a:spcBef>
            </a:pPr>
            <a:r>
              <a:rPr lang="zh-CN" altLang="en-US" sz="1400" dirty="0">
                <a:solidFill>
                  <a:schemeClr val="tx1"/>
                </a:solidFill>
                <a:latin typeface="微软雅黑" charset="-122"/>
                <a:ea typeface="微软雅黑" charset="-122"/>
                <a:sym typeface="微软雅黑" charset="-122"/>
              </a:rPr>
              <a:t>根据对物联网事件的定义，物联网事件具有两个重要特点：</a:t>
            </a:r>
            <a:endParaRPr lang="zh-CN" altLang="en-US" sz="1400" dirty="0">
              <a:solidFill>
                <a:schemeClr val="tx1"/>
              </a:solidFill>
              <a:latin typeface="微软雅黑" charset="-122"/>
              <a:ea typeface="微软雅黑" charset="-122"/>
              <a:sym typeface="微软雅黑" charset="-122"/>
            </a:endParaRPr>
          </a:p>
          <a:p>
            <a:pPr marL="285750" indent="-285750" algn="l" fontAlgn="auto">
              <a:lnSpc>
                <a:spcPct val="130000"/>
              </a:lnSpc>
              <a:spcBef>
                <a:spcPct val="0"/>
              </a:spcBef>
              <a:buFont typeface="Arial" panose="020B0604020202090204" pitchFamily="34" charset="0"/>
              <a:buChar char="•"/>
            </a:pPr>
            <a:r>
              <a:rPr lang="zh-CN" altLang="en-US" sz="1400" dirty="0">
                <a:solidFill>
                  <a:schemeClr val="tx1"/>
                </a:solidFill>
                <a:latin typeface="微软雅黑" charset="-122"/>
                <a:ea typeface="微软雅黑" charset="-122"/>
                <a:sym typeface="微软雅黑" charset="-122"/>
              </a:rPr>
              <a:t>触发性：来源于物联网传感层的特性，传感设备与传感网络具备监测能力，受外部与内部环境的作用触发产生数据；</a:t>
            </a:r>
            <a:endParaRPr lang="zh-CN" altLang="en-US" sz="1400" dirty="0">
              <a:solidFill>
                <a:schemeClr val="tx1"/>
              </a:solidFill>
              <a:latin typeface="微软雅黑" charset="-122"/>
              <a:ea typeface="微软雅黑" charset="-122"/>
              <a:sym typeface="微软雅黑" charset="-122"/>
            </a:endParaRPr>
          </a:p>
          <a:p>
            <a:pPr marL="285750" indent="-285750" algn="l" fontAlgn="auto">
              <a:lnSpc>
                <a:spcPct val="130000"/>
              </a:lnSpc>
              <a:spcBef>
                <a:spcPct val="0"/>
              </a:spcBef>
              <a:buFont typeface="Arial" panose="020B0604020202090204" pitchFamily="34" charset="0"/>
              <a:buChar char="•"/>
            </a:pPr>
            <a:r>
              <a:rPr lang="zh-CN" altLang="en-US" sz="1400" dirty="0">
                <a:solidFill>
                  <a:schemeClr val="tx1"/>
                </a:solidFill>
                <a:latin typeface="微软雅黑" charset="-122"/>
                <a:ea typeface="微软雅黑" charset="-122"/>
                <a:sym typeface="微软雅黑" charset="-122"/>
              </a:rPr>
              <a:t>数据的属性特性：只有包含一定的状态、设备属性信息的数据，才是有效的事件，这些包含的信息我们希望物联网系统能够理解与运用的语义信息；</a:t>
            </a:r>
            <a:endParaRPr lang="zh-CN" altLang="en-US" sz="1400" dirty="0">
              <a:solidFill>
                <a:schemeClr val="tx1"/>
              </a:solidFill>
              <a:latin typeface="微软雅黑" charset="-122"/>
              <a:ea typeface="微软雅黑" charset="-122"/>
              <a:sym typeface="微软雅黑" charset="-122"/>
            </a:endParaRPr>
          </a:p>
          <a:p>
            <a:pPr indent="0" algn="l" fontAlgn="auto">
              <a:lnSpc>
                <a:spcPct val="130000"/>
              </a:lnSpc>
              <a:spcBef>
                <a:spcPct val="0"/>
              </a:spcBef>
              <a:buFont typeface="Arial" panose="020B0604020202090204" pitchFamily="34" charset="0"/>
              <a:buNone/>
            </a:pPr>
            <a:endParaRPr lang="zh-CN" altLang="en-US" sz="1400" dirty="0">
              <a:solidFill>
                <a:schemeClr val="tx1"/>
              </a:solidFill>
              <a:latin typeface="微软雅黑" charset="-122"/>
              <a:ea typeface="微软雅黑" charset="-122"/>
              <a:sym typeface="微软雅黑" charset="-122"/>
            </a:endParaRPr>
          </a:p>
          <a:p>
            <a:pPr indent="0" algn="l" fontAlgn="auto">
              <a:lnSpc>
                <a:spcPct val="130000"/>
              </a:lnSpc>
              <a:spcBef>
                <a:spcPct val="0"/>
              </a:spcBef>
              <a:buFont typeface="Arial" panose="020B0604020202090204" pitchFamily="34" charset="0"/>
              <a:buNone/>
            </a:pPr>
            <a:r>
              <a:rPr lang="zh-CN" altLang="en-US" sz="1400" dirty="0">
                <a:solidFill>
                  <a:schemeClr val="tx1"/>
                </a:solidFill>
                <a:latin typeface="微软雅黑" charset="-122"/>
                <a:ea typeface="微软雅黑" charset="-122"/>
                <a:sym typeface="微软雅黑" charset="-122"/>
              </a:rPr>
              <a:t>定义 </a:t>
            </a:r>
            <a:r>
              <a:rPr lang="zh-CN" altLang="en-US" sz="1400" dirty="0">
                <a:solidFill>
                  <a:schemeClr val="tx1"/>
                </a:solidFill>
                <a:latin typeface="华文楷体" panose="02010600040101010101" pitchFamily="2" charset="-122"/>
                <a:ea typeface="华文楷体" panose="02010600040101010101" pitchFamily="2" charset="-122"/>
                <a:sym typeface="微软雅黑" charset="-122"/>
              </a:rPr>
              <a:t>物联网事件流</a:t>
            </a:r>
            <a:r>
              <a:rPr lang="zh-CN" altLang="en-US" sz="1400" dirty="0">
                <a:solidFill>
                  <a:schemeClr val="tx1"/>
                </a:solidFill>
                <a:latin typeface="微软雅黑" charset="-122"/>
                <a:ea typeface="微软雅黑" charset="-122"/>
                <a:sym typeface="微软雅黑" charset="-122"/>
              </a:rPr>
              <a:t> 物联系统中事件触发、产生并排布在时间序列上的一个个包含数据的事件。</a:t>
            </a:r>
            <a:endParaRPr lang="zh-CN" altLang="en-US" sz="1400" dirty="0">
              <a:solidFill>
                <a:schemeClr val="tx1"/>
              </a:solidFill>
              <a:latin typeface="微软雅黑" charset="-122"/>
              <a:ea typeface="微软雅黑" charset="-122"/>
              <a:sym typeface="微软雅黑" charset="-122"/>
            </a:endParaRPr>
          </a:p>
          <a:p>
            <a:pPr indent="0" algn="l" fontAlgn="auto">
              <a:lnSpc>
                <a:spcPct val="130000"/>
              </a:lnSpc>
              <a:spcBef>
                <a:spcPct val="0"/>
              </a:spcBef>
              <a:buFont typeface="Arial" panose="020B0604020202090204" pitchFamily="34" charset="0"/>
              <a:buNone/>
            </a:pPr>
            <a:endParaRPr lang="zh-CN" altLang="en-US" sz="1400" dirty="0">
              <a:solidFill>
                <a:schemeClr val="tx1"/>
              </a:solidFill>
              <a:latin typeface="微软雅黑" charset="-122"/>
              <a:ea typeface="微软雅黑" charset="-122"/>
              <a:sym typeface="微软雅黑" charset="-122"/>
            </a:endParaRPr>
          </a:p>
          <a:p>
            <a:pPr indent="0" algn="l" fontAlgn="auto">
              <a:lnSpc>
                <a:spcPct val="130000"/>
              </a:lnSpc>
              <a:spcBef>
                <a:spcPct val="0"/>
              </a:spcBef>
              <a:buFont typeface="Arial" panose="020B0604020202090204" pitchFamily="34" charset="0"/>
              <a:buNone/>
            </a:pPr>
            <a:r>
              <a:rPr lang="zh-CN" altLang="en-US" sz="1400" dirty="0">
                <a:solidFill>
                  <a:schemeClr val="tx1"/>
                </a:solidFill>
                <a:latin typeface="微软雅黑" charset="-122"/>
                <a:ea typeface="微软雅黑" charset="-122"/>
                <a:sym typeface="微软雅黑" charset="-122"/>
              </a:rPr>
              <a:t>物联网事件流的特点概括</a:t>
            </a:r>
            <a:endParaRPr lang="zh-CN" altLang="en-US" sz="1400" dirty="0">
              <a:solidFill>
                <a:schemeClr val="tx1"/>
              </a:solidFill>
              <a:latin typeface="微软雅黑" charset="-122"/>
              <a:ea typeface="微软雅黑" charset="-122"/>
              <a:sym typeface="微软雅黑" charset="-122"/>
            </a:endParaRPr>
          </a:p>
          <a:p>
            <a:pPr marL="285750" indent="-285750" algn="l" fontAlgn="auto">
              <a:lnSpc>
                <a:spcPct val="130000"/>
              </a:lnSpc>
              <a:spcBef>
                <a:spcPct val="0"/>
              </a:spcBef>
              <a:buFont typeface="Arial" panose="020B0604020202090204" pitchFamily="34" charset="0"/>
              <a:buChar char="•"/>
            </a:pPr>
            <a:r>
              <a:rPr lang="zh-CN" altLang="en-US" sz="1400" dirty="0">
                <a:solidFill>
                  <a:schemeClr val="tx1"/>
                </a:solidFill>
                <a:latin typeface="微软雅黑" charset="-122"/>
                <a:ea typeface="微软雅黑" charset="-122"/>
                <a:sym typeface="微软雅黑" charset="-122"/>
              </a:rPr>
              <a:t>6V（Volume, Velocity, Variety, Veracity, Valence, Value）；</a:t>
            </a:r>
            <a:endParaRPr lang="zh-CN" altLang="en-US" sz="1400" dirty="0">
              <a:solidFill>
                <a:schemeClr val="tx1"/>
              </a:solidFill>
              <a:latin typeface="微软雅黑" charset="-122"/>
              <a:ea typeface="微软雅黑" charset="-122"/>
              <a:sym typeface="微软雅黑" charset="-122"/>
            </a:endParaRPr>
          </a:p>
          <a:p>
            <a:pPr marL="285750" indent="-285750" algn="l" fontAlgn="auto">
              <a:lnSpc>
                <a:spcPct val="130000"/>
              </a:lnSpc>
              <a:spcBef>
                <a:spcPct val="0"/>
              </a:spcBef>
              <a:buFont typeface="Arial" panose="020B0604020202090204" pitchFamily="34" charset="0"/>
              <a:buChar char="•"/>
            </a:pPr>
            <a:r>
              <a:rPr lang="zh-CN" altLang="en-US" sz="1400" dirty="0">
                <a:solidFill>
                  <a:schemeClr val="tx1"/>
                </a:solidFill>
                <a:latin typeface="微软雅黑" charset="-122"/>
                <a:ea typeface="微软雅黑" charset="-122"/>
                <a:sym typeface="微软雅黑" charset="-122"/>
              </a:rPr>
              <a:t>语义性：除此之外事件流相较单个事件，包含更多的语义与上下文信息；</a:t>
            </a:r>
            <a:endParaRPr lang="zh-CN" altLang="en-US" sz="1400" dirty="0">
              <a:solidFill>
                <a:schemeClr val="tx1"/>
              </a:solidFill>
              <a:latin typeface="微软雅黑" charset="-122"/>
              <a:ea typeface="微软雅黑" charset="-122"/>
              <a:sym typeface="微软雅黑" charset="-122"/>
            </a:endParaRPr>
          </a:p>
          <a:p>
            <a:pPr marL="285750" indent="-285750" algn="l" fontAlgn="auto">
              <a:lnSpc>
                <a:spcPct val="130000"/>
              </a:lnSpc>
              <a:spcBef>
                <a:spcPct val="0"/>
              </a:spcBef>
              <a:buFont typeface="Arial" panose="020B0604020202090204" pitchFamily="34" charset="0"/>
              <a:buChar char="•"/>
            </a:pPr>
            <a:r>
              <a:rPr lang="zh-CN" altLang="en-US" sz="1400" dirty="0">
                <a:solidFill>
                  <a:schemeClr val="tx1"/>
                </a:solidFill>
                <a:latin typeface="微软雅黑" charset="-122"/>
                <a:ea typeface="微软雅黑" charset="-122"/>
                <a:sym typeface="微软雅黑" charset="-122"/>
              </a:rPr>
              <a:t>非均匀分布：事件流需要考虑物联网的非均匀分布特点；</a:t>
            </a:r>
            <a:endParaRPr lang="zh-CN" altLang="en-US" sz="1400" dirty="0">
              <a:solidFill>
                <a:schemeClr val="tx1"/>
              </a:solidFill>
              <a:latin typeface="微软雅黑" charset="-122"/>
              <a:ea typeface="微软雅黑" charset="-122"/>
              <a:sym typeface="微软雅黑" charset="-122"/>
            </a:endParaRPr>
          </a:p>
          <a:p>
            <a:pPr marL="285750" indent="-285750" algn="l" fontAlgn="auto">
              <a:lnSpc>
                <a:spcPct val="130000"/>
              </a:lnSpc>
              <a:spcBef>
                <a:spcPct val="0"/>
              </a:spcBef>
              <a:buFont typeface="Arial" panose="020B0604020202090204" pitchFamily="34" charset="0"/>
              <a:buChar char="•"/>
            </a:pPr>
            <a:r>
              <a:rPr lang="zh-CN" altLang="en-US" sz="1400" dirty="0">
                <a:solidFill>
                  <a:schemeClr val="tx1"/>
                </a:solidFill>
                <a:latin typeface="微软雅黑" charset="-122"/>
                <a:ea typeface="微软雅黑" charset="-122"/>
                <a:sym typeface="微软雅黑" charset="-122"/>
              </a:rPr>
              <a:t>对鲁棒性的需求：解决数据传输过程中由硬件、网络、存储、计算等带来的数据偏差与事件乱序现象；</a:t>
            </a:r>
            <a:endParaRPr lang="zh-CN" altLang="en-US" sz="1400" dirty="0">
              <a:solidFill>
                <a:schemeClr val="tx1"/>
              </a:solidFill>
              <a:latin typeface="微软雅黑" charset="-122"/>
              <a:ea typeface="微软雅黑" charset="-122"/>
              <a:sym typeface="微软雅黑" charset="-122"/>
            </a:endParaRPr>
          </a:p>
        </p:txBody>
      </p:sp>
      <p:sp>
        <p:nvSpPr>
          <p:cNvPr id="3" name="矩形 2"/>
          <p:cNvSpPr/>
          <p:nvPr/>
        </p:nvSpPr>
        <p:spPr>
          <a:xfrm rot="18900000">
            <a:off x="390677" y="429453"/>
            <a:ext cx="566057" cy="566057"/>
          </a:xfrm>
          <a:prstGeom prst="rect">
            <a:avLst/>
          </a:prstGeom>
          <a:solidFill>
            <a:srgbClr val="44546B"/>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58139"/>
    </mc:Choice>
    <mc:Fallback>
      <p:transition spd="slow" advClick="0" advTm="58139"/>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900000">
            <a:off x="881320" y="551068"/>
            <a:ext cx="333829" cy="333829"/>
          </a:xfrm>
          <a:prstGeom prst="rect">
            <a:avLst/>
          </a:prstGeom>
          <a:solidFill>
            <a:srgbClr val="D14553"/>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5" name="文本框 4"/>
          <p:cNvSpPr txBox="1"/>
          <p:nvPr/>
        </p:nvSpPr>
        <p:spPr>
          <a:xfrm>
            <a:off x="1350010" y="371475"/>
            <a:ext cx="8862060" cy="583565"/>
          </a:xfrm>
          <a:prstGeom prst="rect">
            <a:avLst/>
          </a:prstGeom>
          <a:noFill/>
        </p:spPr>
        <p:txBody>
          <a:bodyPr wrap="square" rtlCol="0">
            <a:spAutoFit/>
          </a:bodyPr>
          <a:lstStyle>
            <a:defPPr>
              <a:defRPr lang="zh-CN"/>
            </a:defPPr>
            <a:lvl1pPr algn="ctr">
              <a:defRPr sz="3600">
                <a:solidFill>
                  <a:schemeClr val="accent1"/>
                </a:solidFill>
                <a:latin typeface="+mj-ea"/>
                <a:ea typeface="+mj-ea"/>
              </a:defRPr>
            </a:lvl1pPr>
          </a:lstStyle>
          <a:p>
            <a:pPr algn="l"/>
            <a:r>
              <a:rPr lang="zh-CN" altLang="en-US" sz="3200" b="1" noProof="0" dirty="0">
                <a:ln>
                  <a:noFill/>
                </a:ln>
                <a:solidFill>
                  <a:schemeClr val="tx1">
                    <a:lumMod val="65000"/>
                    <a:lumOff val="35000"/>
                  </a:schemeClr>
                </a:solidFill>
                <a:effectLst/>
                <a:uLnTx/>
                <a:uFillTx/>
                <a:latin typeface="微软雅黑" charset="-122"/>
                <a:ea typeface="微软雅黑" charset="-122"/>
              </a:rPr>
              <a:t>时空语义重建：相关性分析</a:t>
            </a:r>
            <a:endParaRPr lang="zh-CN" altLang="en-US" sz="3200" b="1" noProof="0" dirty="0">
              <a:ln>
                <a:noFill/>
              </a:ln>
              <a:solidFill>
                <a:schemeClr val="tx1">
                  <a:lumMod val="65000"/>
                  <a:lumOff val="35000"/>
                </a:schemeClr>
              </a:solidFill>
              <a:effectLst/>
              <a:uLnTx/>
              <a:uFillTx/>
              <a:latin typeface="微软雅黑" charset="-122"/>
              <a:ea typeface="微软雅黑" charset="-122"/>
            </a:endParaRPr>
          </a:p>
        </p:txBody>
      </p:sp>
      <p:sp>
        <p:nvSpPr>
          <p:cNvPr id="3" name="矩形 2"/>
          <p:cNvSpPr/>
          <p:nvPr/>
        </p:nvSpPr>
        <p:spPr>
          <a:xfrm rot="18900000">
            <a:off x="390677" y="429453"/>
            <a:ext cx="566057" cy="566057"/>
          </a:xfrm>
          <a:prstGeom prst="rect">
            <a:avLst/>
          </a:prstGeom>
          <a:solidFill>
            <a:srgbClr val="44546B"/>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7" name="文本框 6"/>
          <p:cNvSpPr txBox="1"/>
          <p:nvPr/>
        </p:nvSpPr>
        <p:spPr>
          <a:xfrm>
            <a:off x="364490" y="1433195"/>
            <a:ext cx="11258550" cy="1383665"/>
          </a:xfrm>
          <a:prstGeom prst="rect">
            <a:avLst/>
          </a:prstGeom>
          <a:noFill/>
        </p:spPr>
        <p:txBody>
          <a:bodyPr wrap="square" rtlCol="0">
            <a:spAutoFit/>
          </a:bodyPr>
          <a:p>
            <a:pPr indent="0">
              <a:buFont typeface="Arial" panose="020B0604020202090204" pitchFamily="34" charset="0"/>
              <a:buNone/>
            </a:pPr>
            <a:r>
              <a:rPr lang="zh-CN" altLang="en-US" sz="1400"/>
              <a:t>物联网系统中传感器数据存在相关性，这些相关性利于传感器数据的重建工作。时空语义数据特性与重建工作的关系，具有以下几个特点。</a:t>
            </a:r>
            <a:endParaRPr lang="zh-CN" altLang="en-US" sz="1400"/>
          </a:p>
          <a:p>
            <a:pPr indent="0">
              <a:buFont typeface="Arial" panose="020B0604020202090204" pitchFamily="34" charset="0"/>
              <a:buNone/>
            </a:pPr>
            <a:r>
              <a:rPr lang="zh-CN" altLang="en-US" sz="1400"/>
              <a:t>（1）时间相关性：节点传感器通常在较短时间内具有连续性和稳定性，在很短的时间内感知数据变化较慢。对于同一感知即诶点，相邻时间采集的数据比较相近甚至相同，这种性质也被成为时间稳定性。</a:t>
            </a:r>
            <a:endParaRPr lang="zh-CN" altLang="en-US" sz="1400"/>
          </a:p>
          <a:p>
            <a:pPr indent="0">
              <a:buFont typeface="Arial" panose="020B0604020202090204" pitchFamily="34" charset="0"/>
              <a:buNone/>
            </a:pPr>
            <a:r>
              <a:rPr lang="zh-CN" altLang="en-US" sz="1400"/>
              <a:t>（2）空间相关性：感知节点在物联空间中相互靠近的情况下，一些采集相同语义信息的节点所采集的数据之间具有相似性。</a:t>
            </a:r>
            <a:endParaRPr lang="zh-CN" altLang="en-US" sz="1400"/>
          </a:p>
          <a:p>
            <a:pPr indent="0">
              <a:buFont typeface="Arial" panose="020B0604020202090204" pitchFamily="34" charset="0"/>
              <a:buNone/>
            </a:pPr>
            <a:r>
              <a:rPr lang="zh-CN" altLang="en-US" sz="1400"/>
              <a:t>（3）属性相关性：属性数据之间存在关联，比如温度、湿度之间的相互影响，时空规律对时间空间的影响，可以利用相关的属性对缺失数据进行恢复。</a:t>
            </a:r>
            <a:endParaRPr lang="zh-CN" altLang="en-US" sz="1400"/>
          </a:p>
        </p:txBody>
      </p:sp>
    </p:spTree>
  </p:cSld>
  <p:clrMapOvr>
    <a:masterClrMapping/>
  </p:clrMapOvr>
  <mc:AlternateContent xmlns:mc="http://schemas.openxmlformats.org/markup-compatibility/2006">
    <mc:Choice xmlns:p14="http://schemas.microsoft.com/office/powerpoint/2010/main" Requires="p14">
      <p:transition spd="slow" p14:dur="1500" advClick="0" advTm="58139"/>
    </mc:Choice>
    <mc:Fallback>
      <p:transition spd="slow" advClick="0" advTm="58139"/>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900000">
            <a:off x="881320" y="551068"/>
            <a:ext cx="333829" cy="333829"/>
          </a:xfrm>
          <a:prstGeom prst="rect">
            <a:avLst/>
          </a:prstGeom>
          <a:solidFill>
            <a:srgbClr val="D14553"/>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5" name="文本框 4"/>
          <p:cNvSpPr txBox="1"/>
          <p:nvPr/>
        </p:nvSpPr>
        <p:spPr>
          <a:xfrm>
            <a:off x="1350010" y="371475"/>
            <a:ext cx="8862060" cy="583565"/>
          </a:xfrm>
          <a:prstGeom prst="rect">
            <a:avLst/>
          </a:prstGeom>
          <a:noFill/>
        </p:spPr>
        <p:txBody>
          <a:bodyPr wrap="square" rtlCol="0">
            <a:spAutoFit/>
          </a:bodyPr>
          <a:lstStyle>
            <a:defPPr>
              <a:defRPr lang="zh-CN"/>
            </a:defPPr>
            <a:lvl1pPr algn="ctr">
              <a:defRPr sz="3600">
                <a:solidFill>
                  <a:schemeClr val="accent1"/>
                </a:solidFill>
                <a:latin typeface="+mj-ea"/>
                <a:ea typeface="+mj-ea"/>
              </a:defRPr>
            </a:lvl1pPr>
          </a:lstStyle>
          <a:p>
            <a:pPr algn="l"/>
            <a:r>
              <a:rPr lang="zh-CN" altLang="en-US" sz="3200" b="1" noProof="0" dirty="0">
                <a:ln>
                  <a:noFill/>
                </a:ln>
                <a:solidFill>
                  <a:schemeClr val="tx1">
                    <a:lumMod val="65000"/>
                    <a:lumOff val="35000"/>
                  </a:schemeClr>
                </a:solidFill>
                <a:effectLst/>
                <a:uLnTx/>
                <a:uFillTx/>
                <a:latin typeface="微软雅黑" charset="-122"/>
                <a:ea typeface="微软雅黑" charset="-122"/>
              </a:rPr>
              <a:t>时空语义重建算法</a:t>
            </a:r>
            <a:r>
              <a:rPr lang="en-US" altLang="zh-CN" sz="3200" b="1" noProof="0" dirty="0">
                <a:ln>
                  <a:noFill/>
                </a:ln>
                <a:solidFill>
                  <a:schemeClr val="tx1">
                    <a:lumMod val="65000"/>
                    <a:lumOff val="35000"/>
                  </a:schemeClr>
                </a:solidFill>
                <a:effectLst/>
                <a:uLnTx/>
                <a:uFillTx/>
                <a:latin typeface="微软雅黑" charset="-122"/>
                <a:ea typeface="微软雅黑" charset="-122"/>
              </a:rPr>
              <a:t>1</a:t>
            </a:r>
            <a:r>
              <a:rPr lang="zh-CN" altLang="en-US" sz="3200" b="1" noProof="0" dirty="0">
                <a:ln>
                  <a:noFill/>
                </a:ln>
                <a:solidFill>
                  <a:schemeClr val="tx1">
                    <a:lumMod val="65000"/>
                    <a:lumOff val="35000"/>
                  </a:schemeClr>
                </a:solidFill>
                <a:effectLst/>
                <a:uLnTx/>
                <a:uFillTx/>
                <a:latin typeface="微软雅黑" charset="-122"/>
                <a:ea typeface="微软雅黑" charset="-122"/>
              </a:rPr>
              <a:t>：线性回归</a:t>
            </a:r>
            <a:endParaRPr lang="zh-CN" altLang="en-US" sz="3200" b="1" noProof="0" dirty="0">
              <a:ln>
                <a:noFill/>
              </a:ln>
              <a:solidFill>
                <a:schemeClr val="tx1">
                  <a:lumMod val="65000"/>
                  <a:lumOff val="35000"/>
                </a:schemeClr>
              </a:solidFill>
              <a:effectLst/>
              <a:uLnTx/>
              <a:uFillTx/>
              <a:latin typeface="微软雅黑" charset="-122"/>
              <a:ea typeface="微软雅黑" charset="-122"/>
            </a:endParaRPr>
          </a:p>
        </p:txBody>
      </p:sp>
      <p:sp>
        <p:nvSpPr>
          <p:cNvPr id="3" name="矩形 2"/>
          <p:cNvSpPr/>
          <p:nvPr/>
        </p:nvSpPr>
        <p:spPr>
          <a:xfrm rot="18900000">
            <a:off x="390677" y="429453"/>
            <a:ext cx="566057" cy="566057"/>
          </a:xfrm>
          <a:prstGeom prst="rect">
            <a:avLst/>
          </a:prstGeom>
          <a:solidFill>
            <a:srgbClr val="44546B"/>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7" name="文本框 6"/>
          <p:cNvSpPr txBox="1"/>
          <p:nvPr/>
        </p:nvSpPr>
        <p:spPr>
          <a:xfrm>
            <a:off x="364490" y="1433195"/>
            <a:ext cx="11258550" cy="5046345"/>
          </a:xfrm>
          <a:prstGeom prst="rect">
            <a:avLst/>
          </a:prstGeom>
          <a:noFill/>
        </p:spPr>
        <p:txBody>
          <a:bodyPr wrap="square" rtlCol="0">
            <a:spAutoFit/>
          </a:bodyPr>
          <a:p>
            <a:pPr indent="0">
              <a:buFont typeface="Arial" panose="020B0604020202090204" pitchFamily="34" charset="0"/>
              <a:buNone/>
            </a:pPr>
            <a:r>
              <a:rPr lang="zh-CN" altLang="en-US" sz="1400"/>
              <a:t>多元线性回归</a:t>
            </a:r>
            <a:endParaRPr lang="zh-CN" altLang="en-US" sz="1400"/>
          </a:p>
          <a:p>
            <a:pPr indent="0">
              <a:buFont typeface="Arial" panose="020B0604020202090204" pitchFamily="34" charset="0"/>
              <a:buNone/>
            </a:pPr>
            <a:r>
              <a:rPr lang="zh-CN" altLang="en-US" sz="1400"/>
              <a:t>多元线性回归是多个自变量与单个因变量之间存在的线性关系的回归方法。通常情况下，传感器数据手多个时间近邻数据的影响，适合采用多元回归方法。同时，在传感器感知数据采样间隔不大的前提条件下，线性模型能够较为直观的表达多变量之间的关系，线性回归可等效为一种线性滤波器，得到的回归参数即滤波器参数，这些往往对应着低通滤波器、高通滤波器等具有明确含义的模型。更进一步，由于选取时间近邻，如果选取非线性模型，往往会导致模型过于复杂，产生过拟合现象，从而导致泛化能力的欠缺。因此，多元线性回归是比较适合的方法，因变量可以是某一节点上的缺失数据，自变量为同节点邻近时刻的监测数据。</a:t>
            </a:r>
            <a:endParaRPr lang="zh-CN" altLang="en-US" sz="1400"/>
          </a:p>
          <a:p>
            <a:pPr indent="0">
              <a:buFont typeface="Arial" panose="020B0604020202090204" pitchFamily="34" charset="0"/>
              <a:buNone/>
            </a:pPr>
            <a:r>
              <a:rPr lang="zh-CN" altLang="en-US" sz="1400"/>
              <a:t>多元线性回归模型的函数为：</a:t>
            </a:r>
            <a:endParaRPr lang="zh-CN" altLang="en-US" sz="1400"/>
          </a:p>
          <a:p>
            <a:pPr indent="0">
              <a:buFont typeface="Arial" panose="020B0604020202090204" pitchFamily="34" charset="0"/>
              <a:buNone/>
            </a:pPr>
            <a:endParaRPr lang="zh-CN" altLang="en-US" sz="1400"/>
          </a:p>
          <a:p>
            <a:pPr indent="0">
              <a:buFont typeface="Arial" panose="020B0604020202090204" pitchFamily="34" charset="0"/>
              <a:buNone/>
            </a:pPr>
            <a:endParaRPr lang="zh-CN" altLang="en-US" sz="1400"/>
          </a:p>
          <a:p>
            <a:pPr indent="0">
              <a:buFont typeface="Arial" panose="020B0604020202090204" pitchFamily="34" charset="0"/>
              <a:buNone/>
            </a:pPr>
            <a:r>
              <a:rPr lang="zh-CN" altLang="en-US" sz="1400"/>
              <a:t>其中包含常数项s0，回归系数s1至sk。回归系数是因变量Y对在某一自变量上受到的影响程度，称为偏回归系数。常数项和回归系数共同构成多元线性回归模型的参数θ。</a:t>
            </a:r>
            <a:endParaRPr lang="zh-CN" altLang="en-US" sz="1400"/>
          </a:p>
          <a:p>
            <a:pPr indent="0">
              <a:buFont typeface="Arial" panose="020B0604020202090204" pitchFamily="34" charset="0"/>
              <a:buNone/>
            </a:pPr>
            <a:endParaRPr lang="zh-CN" altLang="en-US" sz="1400"/>
          </a:p>
          <a:p>
            <a:pPr indent="0">
              <a:buFont typeface="Arial" panose="020B0604020202090204" pitchFamily="34" charset="0"/>
              <a:buNone/>
            </a:pPr>
            <a:r>
              <a:rPr lang="zh-CN" altLang="en-US" sz="1400"/>
              <a:t>重建模型</a:t>
            </a:r>
            <a:endParaRPr lang="zh-CN" altLang="en-US" sz="1400"/>
          </a:p>
          <a:p>
            <a:pPr indent="0">
              <a:buFont typeface="Arial" panose="020B0604020202090204" pitchFamily="34" charset="0"/>
              <a:buNone/>
            </a:pPr>
            <a:r>
              <a:rPr lang="zh-CN" altLang="en-US" sz="1400"/>
              <a:t>当某一传感器采集数据时，可以将数据集合看成一个时间序列，对于任意时刻，如果这个时间的监测值丢失，则求其估值并使估计值与真实值之间的偏离最小，就是这部分重建模型需要解决的问题。采用形式化语言描述，对于时间序列</a:t>
            </a:r>
            <a:endParaRPr lang="zh-CN" altLang="en-US" sz="1400"/>
          </a:p>
          <a:p>
            <a:pPr indent="0">
              <a:buFont typeface="Arial" panose="020B0604020202090204" pitchFamily="34" charset="0"/>
              <a:buNone/>
            </a:pPr>
            <a:endParaRPr lang="zh-CN" altLang="en-US" sz="1400"/>
          </a:p>
          <a:p>
            <a:pPr indent="0">
              <a:buFont typeface="Arial" panose="020B0604020202090204" pitchFamily="34" charset="0"/>
              <a:buNone/>
            </a:pPr>
            <a:endParaRPr lang="zh-CN" altLang="en-US" sz="1400"/>
          </a:p>
          <a:p>
            <a:pPr indent="0">
              <a:buFont typeface="Arial" panose="020B0604020202090204" pitchFamily="34" charset="0"/>
              <a:buNone/>
            </a:pPr>
            <a:r>
              <a:rPr lang="zh-CN" altLang="en-US" sz="1400"/>
              <a:t>其中Sik是这个节点在Tik时刻的观测值，对于任意时刻Tj，目标是最小化估计值Mj与Sj之间的距离| Mj - Sj |。</a:t>
            </a:r>
            <a:endParaRPr lang="zh-CN" altLang="en-US" sz="1400"/>
          </a:p>
          <a:p>
            <a:pPr indent="0">
              <a:buFont typeface="Arial" panose="020B0604020202090204" pitchFamily="34" charset="0"/>
              <a:buNone/>
            </a:pPr>
            <a:r>
              <a:rPr lang="zh-CN" altLang="en-US" sz="1400"/>
              <a:t>为了提高数据估计的准确程度，应选择空间距离比较接近C组数据的数据作为样本数据。通过多元线性回归估计：</a:t>
            </a:r>
            <a:endParaRPr lang="zh-CN" altLang="en-US" sz="1400"/>
          </a:p>
          <a:p>
            <a:pPr indent="0">
              <a:buFont typeface="Arial" panose="020B0604020202090204" pitchFamily="34" charset="0"/>
              <a:buNone/>
            </a:pPr>
            <a:endParaRPr lang="zh-CN" altLang="en-US" sz="1400"/>
          </a:p>
          <a:p>
            <a:pPr indent="0">
              <a:buFont typeface="Arial" panose="020B0604020202090204" pitchFamily="34" charset="0"/>
              <a:buNone/>
            </a:pPr>
            <a:endParaRPr lang="zh-CN" altLang="en-US" sz="1400"/>
          </a:p>
          <a:p>
            <a:pPr indent="0">
              <a:buFont typeface="Arial" panose="020B0604020202090204" pitchFamily="34" charset="0"/>
              <a:buNone/>
            </a:pPr>
            <a:endParaRPr lang="zh-CN" altLang="en-US" sz="1400"/>
          </a:p>
          <a:p>
            <a:pPr indent="0">
              <a:buFont typeface="Arial" panose="020B0604020202090204" pitchFamily="34" charset="0"/>
              <a:buNone/>
            </a:pPr>
            <a:r>
              <a:rPr lang="zh-CN" altLang="en-US" sz="1400"/>
              <a:t>代表通过某一时刻前后各k个观测数据来重建当前时刻数据。模型的训练常采用最小二乘法或梯度下降法。</a:t>
            </a:r>
            <a:endParaRPr lang="zh-CN" altLang="en-US" sz="1400"/>
          </a:p>
        </p:txBody>
      </p:sp>
      <p:pic>
        <p:nvPicPr>
          <p:cNvPr id="29" name="334E55B0-647D-440b-865C-3EC943EB4CBC-13" descr="wpsoffice"/>
          <p:cNvPicPr>
            <a:picLocks noChangeAspect="1"/>
          </p:cNvPicPr>
          <p:nvPr/>
        </p:nvPicPr>
        <p:blipFill>
          <a:blip r:embed="rId1"/>
          <a:stretch>
            <a:fillRect/>
          </a:stretch>
        </p:blipFill>
        <p:spPr>
          <a:xfrm>
            <a:off x="4885690" y="3167698"/>
            <a:ext cx="2420620" cy="139065"/>
          </a:xfrm>
          <a:prstGeom prst="rect">
            <a:avLst/>
          </a:prstGeom>
        </p:spPr>
      </p:pic>
      <p:pic>
        <p:nvPicPr>
          <p:cNvPr id="31" name="334E55B0-647D-440b-865C-3EC943EB4CBC-14" descr="wpsoffice"/>
          <p:cNvPicPr>
            <a:picLocks noChangeAspect="1"/>
          </p:cNvPicPr>
          <p:nvPr/>
        </p:nvPicPr>
        <p:blipFill>
          <a:blip r:embed="rId2"/>
          <a:stretch>
            <a:fillRect/>
          </a:stretch>
        </p:blipFill>
        <p:spPr>
          <a:xfrm>
            <a:off x="4966018" y="4756150"/>
            <a:ext cx="2259965" cy="140970"/>
          </a:xfrm>
          <a:prstGeom prst="rect">
            <a:avLst/>
          </a:prstGeom>
        </p:spPr>
      </p:pic>
      <p:pic>
        <p:nvPicPr>
          <p:cNvPr id="32" name="334E55B0-647D-440b-865C-3EC943EB4CBC-15" descr="wpsoffice"/>
          <p:cNvPicPr>
            <a:picLocks noChangeAspect="1"/>
          </p:cNvPicPr>
          <p:nvPr/>
        </p:nvPicPr>
        <p:blipFill>
          <a:blip r:embed="rId3"/>
          <a:stretch>
            <a:fillRect/>
          </a:stretch>
        </p:blipFill>
        <p:spPr>
          <a:xfrm>
            <a:off x="4885373" y="5713095"/>
            <a:ext cx="3011805" cy="1981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58139"/>
    </mc:Choice>
    <mc:Fallback>
      <p:transition spd="slow" advClick="0" advTm="58139"/>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900000">
            <a:off x="881320" y="551068"/>
            <a:ext cx="333829" cy="333829"/>
          </a:xfrm>
          <a:prstGeom prst="rect">
            <a:avLst/>
          </a:prstGeom>
          <a:solidFill>
            <a:srgbClr val="D14553"/>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5" name="文本框 4"/>
          <p:cNvSpPr txBox="1"/>
          <p:nvPr/>
        </p:nvSpPr>
        <p:spPr>
          <a:xfrm>
            <a:off x="1350010" y="371475"/>
            <a:ext cx="8862060" cy="583565"/>
          </a:xfrm>
          <a:prstGeom prst="rect">
            <a:avLst/>
          </a:prstGeom>
          <a:noFill/>
        </p:spPr>
        <p:txBody>
          <a:bodyPr wrap="square" rtlCol="0">
            <a:spAutoFit/>
          </a:bodyPr>
          <a:lstStyle>
            <a:defPPr>
              <a:defRPr lang="zh-CN"/>
            </a:defPPr>
            <a:lvl1pPr algn="ctr">
              <a:defRPr sz="3600">
                <a:solidFill>
                  <a:schemeClr val="accent1"/>
                </a:solidFill>
                <a:latin typeface="+mj-ea"/>
                <a:ea typeface="+mj-ea"/>
              </a:defRPr>
            </a:lvl1pPr>
          </a:lstStyle>
          <a:p>
            <a:pPr algn="l"/>
            <a:r>
              <a:rPr lang="zh-CN" altLang="en-US" sz="3200" b="1" noProof="0" dirty="0">
                <a:ln>
                  <a:noFill/>
                </a:ln>
                <a:solidFill>
                  <a:schemeClr val="tx1">
                    <a:lumMod val="65000"/>
                    <a:lumOff val="35000"/>
                  </a:schemeClr>
                </a:solidFill>
                <a:effectLst/>
                <a:uLnTx/>
                <a:uFillTx/>
                <a:latin typeface="微软雅黑" charset="-122"/>
                <a:ea typeface="微软雅黑" charset="-122"/>
              </a:rPr>
              <a:t>时空语义重建算法</a:t>
            </a:r>
            <a:r>
              <a:rPr lang="en-US" altLang="zh-CN" sz="3200" b="1" noProof="0" dirty="0">
                <a:ln>
                  <a:noFill/>
                </a:ln>
                <a:solidFill>
                  <a:schemeClr val="tx1">
                    <a:lumMod val="65000"/>
                    <a:lumOff val="35000"/>
                  </a:schemeClr>
                </a:solidFill>
                <a:effectLst/>
                <a:uLnTx/>
                <a:uFillTx/>
                <a:latin typeface="微软雅黑" charset="-122"/>
                <a:ea typeface="微软雅黑" charset="-122"/>
              </a:rPr>
              <a:t>2</a:t>
            </a:r>
            <a:r>
              <a:rPr lang="zh-CN" altLang="en-US" sz="3200" b="1" noProof="0" dirty="0">
                <a:ln>
                  <a:noFill/>
                </a:ln>
                <a:solidFill>
                  <a:schemeClr val="tx1">
                    <a:lumMod val="65000"/>
                    <a:lumOff val="35000"/>
                  </a:schemeClr>
                </a:solidFill>
                <a:effectLst/>
                <a:uLnTx/>
                <a:uFillTx/>
                <a:latin typeface="微软雅黑" charset="-122"/>
                <a:ea typeface="微软雅黑" charset="-122"/>
              </a:rPr>
              <a:t>：神经网络</a:t>
            </a:r>
            <a:endParaRPr lang="zh-CN" altLang="en-US" sz="3200" b="1" noProof="0" dirty="0">
              <a:ln>
                <a:noFill/>
              </a:ln>
              <a:solidFill>
                <a:schemeClr val="tx1">
                  <a:lumMod val="65000"/>
                  <a:lumOff val="35000"/>
                </a:schemeClr>
              </a:solidFill>
              <a:effectLst/>
              <a:uLnTx/>
              <a:uFillTx/>
              <a:latin typeface="微软雅黑" charset="-122"/>
              <a:ea typeface="微软雅黑" charset="-122"/>
            </a:endParaRPr>
          </a:p>
        </p:txBody>
      </p:sp>
      <p:sp>
        <p:nvSpPr>
          <p:cNvPr id="3" name="矩形 2"/>
          <p:cNvSpPr/>
          <p:nvPr/>
        </p:nvSpPr>
        <p:spPr>
          <a:xfrm rot="18900000">
            <a:off x="390677" y="429453"/>
            <a:ext cx="566057" cy="566057"/>
          </a:xfrm>
          <a:prstGeom prst="rect">
            <a:avLst/>
          </a:prstGeom>
          <a:solidFill>
            <a:srgbClr val="44546B"/>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7" name="文本框 6"/>
          <p:cNvSpPr txBox="1"/>
          <p:nvPr/>
        </p:nvSpPr>
        <p:spPr>
          <a:xfrm>
            <a:off x="364490" y="1433195"/>
            <a:ext cx="11258550" cy="5477510"/>
          </a:xfrm>
          <a:prstGeom prst="rect">
            <a:avLst/>
          </a:prstGeom>
          <a:noFill/>
        </p:spPr>
        <p:txBody>
          <a:bodyPr wrap="square" rtlCol="0">
            <a:spAutoFit/>
          </a:bodyPr>
          <a:p>
            <a:pPr indent="0">
              <a:buFont typeface="Arial" panose="020B0604020202090204" pitchFamily="34" charset="0"/>
              <a:buNone/>
            </a:pPr>
            <a:r>
              <a:rPr lang="zh-CN" altLang="en-US" sz="1400"/>
              <a:t>BP神经网络是反向传播神经网络，是训练人工神经网络的基本方法。多元线性回归能够解决线性问题，但对非线性问题缺乏解决能力。神经网络则能较好的解决非线性问题，通过添加隐藏神经元与激活函数，使模型具备拟合任意非线性函数的能力。利用BP网络可以解决物联系统数据重建问题中较为复杂的部分问题。</a:t>
            </a:r>
            <a:endParaRPr lang="zh-CN" altLang="en-US" sz="1400"/>
          </a:p>
          <a:p>
            <a:pPr indent="0">
              <a:buFont typeface="Arial" panose="020B0604020202090204" pitchFamily="34" charset="0"/>
              <a:buNone/>
            </a:pPr>
            <a:endParaRPr lang="zh-CN" altLang="en-US" sz="1400"/>
          </a:p>
          <a:p>
            <a:pPr indent="0">
              <a:buFont typeface="Arial" panose="020B0604020202090204" pitchFamily="34" charset="0"/>
              <a:buNone/>
            </a:pPr>
            <a:r>
              <a:rPr lang="zh-CN" altLang="en-US" sz="1400"/>
              <a:t>重建模型</a:t>
            </a:r>
            <a:endParaRPr lang="zh-CN" altLang="en-US" sz="1400"/>
          </a:p>
          <a:p>
            <a:pPr indent="0">
              <a:buFont typeface="Arial" panose="020B0604020202090204" pitchFamily="34" charset="0"/>
              <a:buNone/>
            </a:pPr>
            <a:r>
              <a:rPr lang="zh-CN" altLang="en-US" sz="1400"/>
              <a:t>BP模型主要是通过不同节点在同一时刻感知数据之间的关系来构建的。与近邻时刻的概念是相对的，近邻时刻考虑的是同一节点不同时刻的观测，而本模型考虑相同时刻不同节点观测之间的关联，由此引入近邻节点的概念。近邻节点指对某节点所有拓扑空间上邻居节点构成的集合，节点与近邻节点具有相关性，近邻节点之间也具有相关性。而BP网络就是利用近邻节点集合的相关性，建立感知数据的重建模型。</a:t>
            </a:r>
            <a:endParaRPr lang="zh-CN" altLang="en-US" sz="1400"/>
          </a:p>
          <a:p>
            <a:pPr indent="0">
              <a:buFont typeface="Arial" panose="020B0604020202090204" pitchFamily="34" charset="0"/>
              <a:buNone/>
            </a:pPr>
            <a:r>
              <a:rPr lang="zh-CN" altLang="en-US" sz="1400"/>
              <a:t>采用形式化描述，假设节点ni监测数据存在缺失值，该节点有c个近邻节点，则近邻节点集合表示为</a:t>
            </a:r>
            <a:endParaRPr lang="zh-CN" altLang="en-US" sz="1400"/>
          </a:p>
          <a:p>
            <a:pPr indent="0">
              <a:buFont typeface="Arial" panose="020B0604020202090204" pitchFamily="34" charset="0"/>
              <a:buNone/>
            </a:pPr>
            <a:endParaRPr lang="zh-CN" altLang="en-US" sz="1400"/>
          </a:p>
          <a:p>
            <a:pPr indent="0">
              <a:buFont typeface="Arial" panose="020B0604020202090204" pitchFamily="34" charset="0"/>
              <a:buNone/>
            </a:pPr>
            <a:endParaRPr lang="zh-CN" altLang="en-US" sz="1400"/>
          </a:p>
          <a:p>
            <a:pPr indent="0">
              <a:buFont typeface="Arial" panose="020B0604020202090204" pitchFamily="34" charset="0"/>
              <a:buNone/>
            </a:pPr>
            <a:r>
              <a:rPr lang="zh-CN" altLang="en-US" sz="1400"/>
              <a:t>包含ni在内的集合内部节点之间均存在相关性，这样的相关性由相关性分析部分中给出的方法进行度量。</a:t>
            </a:r>
            <a:endParaRPr lang="zh-CN" altLang="en-US" sz="1400"/>
          </a:p>
          <a:p>
            <a:pPr indent="0">
              <a:buFont typeface="Arial" panose="020B0604020202090204" pitchFamily="34" charset="0"/>
              <a:buNone/>
            </a:pPr>
            <a:r>
              <a:rPr lang="zh-CN" altLang="en-US" sz="1400"/>
              <a:t>由此，BP网络模型包含以下几个步骤：</a:t>
            </a:r>
            <a:endParaRPr lang="zh-CN" altLang="en-US" sz="1400"/>
          </a:p>
          <a:p>
            <a:pPr indent="0">
              <a:buFont typeface="Arial" panose="020B0604020202090204" pitchFamily="34" charset="0"/>
              <a:buNone/>
            </a:pPr>
            <a:r>
              <a:rPr lang="zh-CN" altLang="en-US" sz="1400"/>
              <a:t>1）数据预处理：处理异常数据，选择数量不同的近邻节点，构成不同的数据集；</a:t>
            </a:r>
            <a:endParaRPr lang="zh-CN" altLang="en-US" sz="1400"/>
          </a:p>
          <a:p>
            <a:pPr indent="0">
              <a:buFont typeface="Arial" panose="020B0604020202090204" pitchFamily="34" charset="0"/>
              <a:buNone/>
            </a:pPr>
            <a:r>
              <a:rPr lang="zh-CN" altLang="en-US" sz="1400"/>
              <a:t>2）数据集分割：将数据集分割成训练集和测试集；</a:t>
            </a:r>
            <a:endParaRPr lang="zh-CN" altLang="en-US" sz="1400"/>
          </a:p>
          <a:p>
            <a:pPr indent="0">
              <a:buFont typeface="Arial" panose="020B0604020202090204" pitchFamily="34" charset="0"/>
              <a:buNone/>
            </a:pPr>
            <a:r>
              <a:rPr lang="zh-CN" altLang="en-US" sz="1400"/>
              <a:t>3）模型初始化：通过均匀分布初始化所有权值和参数，设置迭代次数、最小误差等超参数；</a:t>
            </a:r>
            <a:endParaRPr lang="zh-CN" altLang="en-US" sz="1400"/>
          </a:p>
          <a:p>
            <a:pPr indent="0">
              <a:buFont typeface="Arial" panose="020B0604020202090204" pitchFamily="34" charset="0"/>
              <a:buNone/>
            </a:pPr>
            <a:r>
              <a:rPr lang="zh-CN" altLang="en-US" sz="1400"/>
              <a:t>4）正向、反向传播：正向传播，计算各层神经元节点输出；计算网络的输出与预期之间的误差；从输出层反向传播，按照连接的权重和偏置对参数进行调整；</a:t>
            </a:r>
            <a:endParaRPr lang="zh-CN" altLang="en-US" sz="1400"/>
          </a:p>
          <a:p>
            <a:pPr indent="0">
              <a:buFont typeface="Arial" panose="020B0604020202090204" pitchFamily="34" charset="0"/>
              <a:buNone/>
            </a:pPr>
            <a:r>
              <a:rPr lang="zh-CN" altLang="en-US" sz="1400"/>
              <a:t>5）重复训练：重复训练直到输出满足误差或达到最大迭代次数为止；</a:t>
            </a:r>
            <a:endParaRPr lang="zh-CN" altLang="en-US" sz="1400"/>
          </a:p>
          <a:p>
            <a:pPr indent="0">
              <a:buFont typeface="Arial" panose="020B0604020202090204" pitchFamily="34" charset="0"/>
              <a:buNone/>
            </a:pPr>
            <a:endParaRPr lang="zh-CN" altLang="en-US" sz="1400"/>
          </a:p>
          <a:p>
            <a:pPr indent="0">
              <a:buFont typeface="Arial" panose="020B0604020202090204" pitchFamily="34" charset="0"/>
              <a:buNone/>
            </a:pPr>
            <a:endParaRPr lang="zh-CN" altLang="en-US" sz="1400"/>
          </a:p>
          <a:p>
            <a:pPr indent="0">
              <a:buFont typeface="Arial" panose="020B0604020202090204" pitchFamily="34" charset="0"/>
              <a:buNone/>
            </a:pPr>
            <a:r>
              <a:rPr lang="zh-CN" altLang="en-US" sz="1400"/>
              <a:t>面向物联系统数据重建的BP网络，输入层神经元个数设置为数据集的感知节点数。通过相关性分析，得到某一时刻近邻节点作为输入，缺失节点的数据作为输出。通常根据实际数据规模进行选择，通过测试获得合适的输入规模。</a:t>
            </a:r>
            <a:endParaRPr lang="zh-CN" altLang="en-US" sz="1400"/>
          </a:p>
          <a:p>
            <a:pPr indent="0">
              <a:buFont typeface="Arial" panose="020B0604020202090204" pitchFamily="34" charset="0"/>
              <a:buNone/>
            </a:pPr>
            <a:r>
              <a:rPr lang="zh-CN" altLang="en-US" sz="1400"/>
              <a:t>隐藏层层数不宜过多，通常面向重建任务时，一两个隐藏层足以解决其非线性问题。隐藏层层数在四层及以上时会带来复杂性、训练时间、泛化能力上的问题。隐藏层总神经元个数为输入层神经元个数的2倍被证明是比较好的设计。</a:t>
            </a:r>
            <a:endParaRPr lang="zh-CN" altLang="en-US" sz="1400"/>
          </a:p>
        </p:txBody>
      </p:sp>
      <p:pic>
        <p:nvPicPr>
          <p:cNvPr id="34" name="334E55B0-647D-440b-865C-3EC943EB4CBC-16" descr="/private/var/folders/y7/_dxbgjfd16g8grhzs9syx0980000gn/T/com.kingsoft.wpsoffice.mac/wpsoffice.pRXioMwpsoffice"/>
          <p:cNvPicPr>
            <a:picLocks noChangeAspect="1"/>
          </p:cNvPicPr>
          <p:nvPr/>
        </p:nvPicPr>
        <p:blipFill>
          <a:blip r:embed="rId1"/>
          <a:stretch>
            <a:fillRect/>
          </a:stretch>
        </p:blipFill>
        <p:spPr>
          <a:xfrm>
            <a:off x="5141913" y="3463290"/>
            <a:ext cx="1908175" cy="1968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58139"/>
    </mc:Choice>
    <mc:Fallback>
      <p:transition spd="slow" advClick="0" advTm="58139"/>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900000">
            <a:off x="881320" y="551068"/>
            <a:ext cx="333829" cy="333829"/>
          </a:xfrm>
          <a:prstGeom prst="rect">
            <a:avLst/>
          </a:prstGeom>
          <a:solidFill>
            <a:srgbClr val="D14553"/>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5" name="文本框 4"/>
          <p:cNvSpPr txBox="1"/>
          <p:nvPr/>
        </p:nvSpPr>
        <p:spPr>
          <a:xfrm>
            <a:off x="1350010" y="371475"/>
            <a:ext cx="8862060" cy="583565"/>
          </a:xfrm>
          <a:prstGeom prst="rect">
            <a:avLst/>
          </a:prstGeom>
          <a:noFill/>
        </p:spPr>
        <p:txBody>
          <a:bodyPr wrap="square" rtlCol="0">
            <a:spAutoFit/>
          </a:bodyPr>
          <a:lstStyle>
            <a:defPPr>
              <a:defRPr lang="zh-CN"/>
            </a:defPPr>
            <a:lvl1pPr algn="ctr">
              <a:defRPr sz="3600">
                <a:solidFill>
                  <a:schemeClr val="accent1"/>
                </a:solidFill>
                <a:latin typeface="+mj-ea"/>
                <a:ea typeface="+mj-ea"/>
              </a:defRPr>
            </a:lvl1pPr>
          </a:lstStyle>
          <a:p>
            <a:pPr algn="l"/>
            <a:r>
              <a:rPr lang="zh-CN" altLang="en-US" sz="3200" b="1" noProof="0" dirty="0">
                <a:ln>
                  <a:noFill/>
                </a:ln>
                <a:solidFill>
                  <a:schemeClr val="tx1">
                    <a:lumMod val="65000"/>
                    <a:lumOff val="35000"/>
                  </a:schemeClr>
                </a:solidFill>
                <a:effectLst/>
                <a:uLnTx/>
                <a:uFillTx/>
                <a:latin typeface="微软雅黑" charset="-122"/>
                <a:ea typeface="微软雅黑" charset="-122"/>
              </a:rPr>
              <a:t>时空语义融合</a:t>
            </a:r>
            <a:endParaRPr lang="zh-CN" altLang="en-US" sz="3200" b="1" noProof="0" dirty="0">
              <a:ln>
                <a:noFill/>
              </a:ln>
              <a:solidFill>
                <a:schemeClr val="tx1">
                  <a:lumMod val="65000"/>
                  <a:lumOff val="35000"/>
                </a:schemeClr>
              </a:solidFill>
              <a:effectLst/>
              <a:uLnTx/>
              <a:uFillTx/>
              <a:latin typeface="微软雅黑" charset="-122"/>
              <a:ea typeface="微软雅黑" charset="-122"/>
            </a:endParaRPr>
          </a:p>
        </p:txBody>
      </p:sp>
      <p:sp>
        <p:nvSpPr>
          <p:cNvPr id="3" name="矩形 2"/>
          <p:cNvSpPr/>
          <p:nvPr/>
        </p:nvSpPr>
        <p:spPr>
          <a:xfrm rot="18900000">
            <a:off x="390677" y="429453"/>
            <a:ext cx="566057" cy="566057"/>
          </a:xfrm>
          <a:prstGeom prst="rect">
            <a:avLst/>
          </a:prstGeom>
          <a:solidFill>
            <a:srgbClr val="44546B"/>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7" name="文本框 6"/>
          <p:cNvSpPr txBox="1"/>
          <p:nvPr/>
        </p:nvSpPr>
        <p:spPr>
          <a:xfrm>
            <a:off x="364490" y="1433195"/>
            <a:ext cx="11258550" cy="2461260"/>
          </a:xfrm>
          <a:prstGeom prst="rect">
            <a:avLst/>
          </a:prstGeom>
          <a:noFill/>
        </p:spPr>
        <p:txBody>
          <a:bodyPr wrap="square" rtlCol="0">
            <a:spAutoFit/>
          </a:bodyPr>
          <a:p>
            <a:pPr indent="0">
              <a:buFont typeface="Arial" panose="020B0604020202090204" pitchFamily="34" charset="0"/>
              <a:buNone/>
            </a:pPr>
            <a:r>
              <a:rPr lang="zh-CN" altLang="en-US" sz="1400"/>
              <a:t>数据融合技术是用以对不同观测信息在一定准则下分析、综合以获得供决策使用的信息的处理技术。物联系统中，数据融合具有重大意义，其原因在于物联系统往往具有多信息源、多平台、多用户系统，任务目标通常涉及环境判断、目标感知和决策。来自多传感器的信息融合，将多传感器信息和人机界面的观测信息进行决策级融合，提取信息供后续推理使用。</a:t>
            </a:r>
            <a:endParaRPr lang="zh-CN" altLang="en-US" sz="1400"/>
          </a:p>
          <a:p>
            <a:pPr indent="0">
              <a:buFont typeface="Arial" panose="020B0604020202090204" pitchFamily="34" charset="0"/>
              <a:buNone/>
            </a:pPr>
            <a:endParaRPr lang="zh-CN" altLang="en-US" sz="1400"/>
          </a:p>
          <a:p>
            <a:pPr indent="0">
              <a:buFont typeface="Arial" panose="020B0604020202090204" pitchFamily="34" charset="0"/>
              <a:buNone/>
            </a:pPr>
            <a:r>
              <a:rPr lang="zh-CN" altLang="en-US" sz="1400"/>
              <a:t>数据融合技术分不同层次。数据层融合是直接在采集到的原始数据上进行融合，通常面向传感器的原始测量结果，用以提升观测结果的可靠程度。特征层融合属于中间层次上的融合，前提是传感器原始信息经过某些特征提取的过程，这些特征被综合分析和利用；特征层融合可以用以压缩冗余数据，融合结果为后续决策分析提供更加可靠的特征信息。决策层融合往往通过不同类型、不同模态的传感器观测同一目标，在每个传感器系统内部完成初步的决策，然后通过初步决策的融合获得最终判决，给出推理结果。</a:t>
            </a:r>
            <a:endParaRPr lang="zh-CN" altLang="en-US" sz="1400"/>
          </a:p>
          <a:p>
            <a:pPr indent="0">
              <a:buFont typeface="Arial" panose="020B0604020202090204" pitchFamily="34" charset="0"/>
              <a:buNone/>
            </a:pPr>
            <a:endParaRPr lang="zh-CN" altLang="en-US" sz="1400"/>
          </a:p>
          <a:p>
            <a:pPr indent="0">
              <a:buFont typeface="Arial" panose="020B0604020202090204" pitchFamily="34" charset="0"/>
              <a:buNone/>
            </a:pPr>
            <a:r>
              <a:rPr lang="zh-CN" altLang="en-US" sz="1400"/>
              <a:t>时空语义数据的融合，通常属于数据层融合和特征层融合，以提取数据中的时空语义特征。时空语义是包含在时间、空间、属性中的语义信息，与特征层融合的目标特性融合十分接近。本小节介绍一种从简单原始数据中融合时空语义信息的方法。</a:t>
            </a:r>
            <a:endParaRPr lang="zh-CN" altLang="en-US" sz="1400"/>
          </a:p>
        </p:txBody>
      </p:sp>
    </p:spTree>
  </p:cSld>
  <p:clrMapOvr>
    <a:masterClrMapping/>
  </p:clrMapOvr>
  <mc:AlternateContent xmlns:mc="http://schemas.openxmlformats.org/markup-compatibility/2006">
    <mc:Choice xmlns:p14="http://schemas.microsoft.com/office/powerpoint/2010/main" Requires="p14">
      <p:transition spd="slow" p14:dur="1500" advClick="0" advTm="58139"/>
    </mc:Choice>
    <mc:Fallback>
      <p:transition spd="slow" advClick="0" advTm="58139"/>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900000">
            <a:off x="881320" y="551068"/>
            <a:ext cx="333829" cy="333829"/>
          </a:xfrm>
          <a:prstGeom prst="rect">
            <a:avLst/>
          </a:prstGeom>
          <a:solidFill>
            <a:srgbClr val="D14553"/>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5" name="文本框 4"/>
          <p:cNvSpPr txBox="1"/>
          <p:nvPr/>
        </p:nvSpPr>
        <p:spPr>
          <a:xfrm>
            <a:off x="1350010" y="371475"/>
            <a:ext cx="8862060" cy="583565"/>
          </a:xfrm>
          <a:prstGeom prst="rect">
            <a:avLst/>
          </a:prstGeom>
          <a:noFill/>
        </p:spPr>
        <p:txBody>
          <a:bodyPr wrap="square" rtlCol="0">
            <a:spAutoFit/>
          </a:bodyPr>
          <a:lstStyle>
            <a:defPPr>
              <a:defRPr lang="zh-CN"/>
            </a:defPPr>
            <a:lvl1pPr algn="ctr">
              <a:defRPr sz="3600">
                <a:solidFill>
                  <a:schemeClr val="accent1"/>
                </a:solidFill>
                <a:latin typeface="+mj-ea"/>
                <a:ea typeface="+mj-ea"/>
              </a:defRPr>
            </a:lvl1pPr>
          </a:lstStyle>
          <a:p>
            <a:pPr algn="l"/>
            <a:r>
              <a:rPr lang="zh-CN" altLang="en-US" sz="3200" b="1" noProof="0" dirty="0">
                <a:ln>
                  <a:noFill/>
                </a:ln>
                <a:solidFill>
                  <a:schemeClr val="tx1">
                    <a:lumMod val="65000"/>
                    <a:lumOff val="35000"/>
                  </a:schemeClr>
                </a:solidFill>
                <a:effectLst/>
                <a:uLnTx/>
                <a:uFillTx/>
                <a:latin typeface="微软雅黑" charset="-122"/>
                <a:ea typeface="微软雅黑" charset="-122"/>
              </a:rPr>
              <a:t>时空语义融合：</a:t>
            </a:r>
            <a:r>
              <a:rPr lang="en-US" altLang="zh-CN" sz="3200" b="1" noProof="0" dirty="0">
                <a:ln>
                  <a:noFill/>
                </a:ln>
                <a:solidFill>
                  <a:schemeClr val="tx1">
                    <a:lumMod val="65000"/>
                    <a:lumOff val="35000"/>
                  </a:schemeClr>
                </a:solidFill>
                <a:effectLst/>
                <a:uLnTx/>
                <a:uFillTx/>
                <a:latin typeface="微软雅黑" charset="-122"/>
                <a:ea typeface="微软雅黑" charset="-122"/>
              </a:rPr>
              <a:t>RFID</a:t>
            </a:r>
            <a:r>
              <a:rPr lang="zh-CN" altLang="en-US" sz="3200" b="1" noProof="0" dirty="0">
                <a:ln>
                  <a:noFill/>
                </a:ln>
                <a:solidFill>
                  <a:schemeClr val="tx1">
                    <a:lumMod val="65000"/>
                    <a:lumOff val="35000"/>
                  </a:schemeClr>
                </a:solidFill>
                <a:effectLst/>
                <a:uLnTx/>
                <a:uFillTx/>
                <a:latin typeface="微软雅黑" charset="-122"/>
                <a:ea typeface="微软雅黑" charset="-122"/>
              </a:rPr>
              <a:t>融合任务</a:t>
            </a:r>
            <a:endParaRPr lang="zh-CN" altLang="en-US" sz="3200" b="1" noProof="0" dirty="0">
              <a:ln>
                <a:noFill/>
              </a:ln>
              <a:solidFill>
                <a:schemeClr val="tx1">
                  <a:lumMod val="65000"/>
                  <a:lumOff val="35000"/>
                </a:schemeClr>
              </a:solidFill>
              <a:effectLst/>
              <a:uLnTx/>
              <a:uFillTx/>
              <a:latin typeface="微软雅黑" charset="-122"/>
              <a:ea typeface="微软雅黑" charset="-122"/>
            </a:endParaRPr>
          </a:p>
        </p:txBody>
      </p:sp>
      <p:sp>
        <p:nvSpPr>
          <p:cNvPr id="3" name="矩形 2"/>
          <p:cNvSpPr/>
          <p:nvPr/>
        </p:nvSpPr>
        <p:spPr>
          <a:xfrm rot="18900000">
            <a:off x="390677" y="429453"/>
            <a:ext cx="566057" cy="566057"/>
          </a:xfrm>
          <a:prstGeom prst="rect">
            <a:avLst/>
          </a:prstGeom>
          <a:solidFill>
            <a:srgbClr val="44546B"/>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7" name="文本框 6"/>
          <p:cNvSpPr txBox="1"/>
          <p:nvPr/>
        </p:nvSpPr>
        <p:spPr>
          <a:xfrm>
            <a:off x="364490" y="1433195"/>
            <a:ext cx="11258550" cy="3107690"/>
          </a:xfrm>
          <a:prstGeom prst="rect">
            <a:avLst/>
          </a:prstGeom>
          <a:noFill/>
        </p:spPr>
        <p:txBody>
          <a:bodyPr wrap="square" rtlCol="0">
            <a:spAutoFit/>
          </a:bodyPr>
          <a:p>
            <a:pPr indent="0">
              <a:buFont typeface="Arial" panose="020B0604020202090204" pitchFamily="34" charset="0"/>
              <a:buNone/>
            </a:pPr>
            <a:r>
              <a:rPr lang="zh-CN" altLang="en-US" sz="1400"/>
              <a:t>RFID系统是物联网典型系统，其感知数据较为简单，单个感知数据的信息量少。RFID系统的感知数据形式化描述为三元组：</a:t>
            </a:r>
            <a:endParaRPr lang="zh-CN" altLang="en-US" sz="1400"/>
          </a:p>
          <a:p>
            <a:pPr indent="0">
              <a:buFont typeface="Arial" panose="020B0604020202090204" pitchFamily="34" charset="0"/>
              <a:buNone/>
            </a:pPr>
            <a:endParaRPr lang="zh-CN" altLang="en-US" sz="1400"/>
          </a:p>
          <a:p>
            <a:pPr indent="0">
              <a:buFont typeface="Arial" panose="020B0604020202090204" pitchFamily="34" charset="0"/>
              <a:buNone/>
            </a:pPr>
            <a:endParaRPr lang="zh-CN" altLang="en-US" sz="1400"/>
          </a:p>
          <a:p>
            <a:pPr indent="0">
              <a:buFont typeface="Arial" panose="020B0604020202090204" pitchFamily="34" charset="0"/>
              <a:buNone/>
            </a:pPr>
            <a:r>
              <a:rPr lang="zh-CN" altLang="en-US" sz="1400"/>
              <a:t>其中TagID表示物品的在系统内的唯一标识，ReaderID表示读写器的标识，Timestamp是记录的时间戳。这样的三元组记录了物品、物品在系统中的相对位置、数据产生的时间戳，包含了对象、时间、空间信息，表示一种物品的存在性语义，略去了物品对象自身属性。利用RFID数据的时空关联性，基于RFID系统感知数据的高度冗余性，对感知数据进行融合，减少存储所需要的数据量，为后续任务提供更加直观、有效的信息和特征。</a:t>
            </a:r>
            <a:endParaRPr lang="zh-CN" altLang="en-US" sz="1400"/>
          </a:p>
          <a:p>
            <a:pPr indent="0">
              <a:buFont typeface="Arial" panose="020B0604020202090204" pitchFamily="34" charset="0"/>
              <a:buNone/>
            </a:pPr>
            <a:endParaRPr lang="zh-CN" altLang="en-US" sz="1400"/>
          </a:p>
          <a:p>
            <a:pPr indent="0">
              <a:buFont typeface="Arial" panose="020B0604020202090204" pitchFamily="34" charset="0"/>
              <a:buNone/>
            </a:pPr>
            <a:r>
              <a:rPr lang="zh-CN" altLang="en-US" sz="1400"/>
              <a:t>时空语义数据融合的主要思路是串行的，先进行时间融合、再进行空间融合，抑或先进行空间、再进行时间融合。这样做的好处是，可以得到层次化的结果，中间结果相对可靠，利于在出现异常状况时排查融合方法中出现的问题。先空间后时间的融合方法中，首先对相同时刻、不同位置的数据进行融合，然后按照时间顺序，对相同设备、不同时间进行融合，得到最终状态。</a:t>
            </a:r>
            <a:endParaRPr lang="zh-CN" altLang="en-US" sz="1400"/>
          </a:p>
          <a:p>
            <a:pPr indent="0">
              <a:buFont typeface="Arial" panose="020B0604020202090204" pitchFamily="34" charset="0"/>
              <a:buNone/>
            </a:pPr>
            <a:endParaRPr lang="zh-CN" altLang="en-US" sz="1400"/>
          </a:p>
          <a:p>
            <a:pPr indent="0">
              <a:buFont typeface="Arial" panose="020B0604020202090204" pitchFamily="34" charset="0"/>
              <a:buNone/>
            </a:pPr>
            <a:endParaRPr lang="zh-CN" altLang="en-US" sz="1400"/>
          </a:p>
          <a:p>
            <a:pPr indent="0">
              <a:buFont typeface="Arial" panose="020B0604020202090204" pitchFamily="34" charset="0"/>
              <a:buNone/>
            </a:pPr>
            <a:endParaRPr lang="zh-CN" altLang="en-US" sz="1400"/>
          </a:p>
        </p:txBody>
      </p:sp>
      <p:pic>
        <p:nvPicPr>
          <p:cNvPr id="23" name="334E55B0-647D-440b-865C-3EC943EB4CBC-17" descr="wpsoffice"/>
          <p:cNvPicPr>
            <a:picLocks noChangeAspect="1"/>
          </p:cNvPicPr>
          <p:nvPr/>
        </p:nvPicPr>
        <p:blipFill>
          <a:blip r:embed="rId1"/>
          <a:stretch>
            <a:fillRect/>
          </a:stretch>
        </p:blipFill>
        <p:spPr>
          <a:xfrm>
            <a:off x="4914583" y="1857058"/>
            <a:ext cx="2362835" cy="1301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58139"/>
    </mc:Choice>
    <mc:Fallback>
      <p:transition spd="slow" advClick="0" advTm="58139"/>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900000">
            <a:off x="881320" y="551068"/>
            <a:ext cx="333829" cy="333829"/>
          </a:xfrm>
          <a:prstGeom prst="rect">
            <a:avLst/>
          </a:prstGeom>
          <a:solidFill>
            <a:srgbClr val="D14553"/>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5" name="文本框 4"/>
          <p:cNvSpPr txBox="1"/>
          <p:nvPr/>
        </p:nvSpPr>
        <p:spPr>
          <a:xfrm>
            <a:off x="1350010" y="370205"/>
            <a:ext cx="8862060" cy="583565"/>
          </a:xfrm>
          <a:prstGeom prst="rect">
            <a:avLst/>
          </a:prstGeom>
          <a:noFill/>
        </p:spPr>
        <p:txBody>
          <a:bodyPr wrap="square" rtlCol="0">
            <a:spAutoFit/>
          </a:bodyPr>
          <a:lstStyle>
            <a:defPPr>
              <a:defRPr lang="zh-CN"/>
            </a:defPPr>
            <a:lvl1pPr algn="ctr">
              <a:defRPr sz="3600">
                <a:solidFill>
                  <a:schemeClr val="accent1"/>
                </a:solidFill>
                <a:latin typeface="+mj-ea"/>
                <a:ea typeface="+mj-ea"/>
              </a:defRPr>
            </a:lvl1pPr>
          </a:lstStyle>
          <a:p>
            <a:pPr algn="l"/>
            <a:r>
              <a:rPr lang="zh-CN" altLang="en-US" sz="3200" b="1" noProof="0" dirty="0">
                <a:ln>
                  <a:noFill/>
                </a:ln>
                <a:solidFill>
                  <a:schemeClr val="tx1">
                    <a:lumMod val="65000"/>
                    <a:lumOff val="35000"/>
                  </a:schemeClr>
                </a:solidFill>
                <a:effectLst/>
                <a:uLnTx/>
                <a:uFillTx/>
                <a:latin typeface="微软雅黑" charset="-122"/>
                <a:ea typeface="微软雅黑" charset="-122"/>
              </a:rPr>
              <a:t>时空语义融合：时空融合</a:t>
            </a:r>
            <a:endParaRPr lang="zh-CN" altLang="en-US" sz="3200" b="1" noProof="0" dirty="0">
              <a:ln>
                <a:noFill/>
              </a:ln>
              <a:solidFill>
                <a:schemeClr val="tx1">
                  <a:lumMod val="65000"/>
                  <a:lumOff val="35000"/>
                </a:schemeClr>
              </a:solidFill>
              <a:effectLst/>
              <a:uLnTx/>
              <a:uFillTx/>
              <a:latin typeface="微软雅黑" charset="-122"/>
              <a:ea typeface="微软雅黑" charset="-122"/>
            </a:endParaRPr>
          </a:p>
        </p:txBody>
      </p:sp>
      <p:sp>
        <p:nvSpPr>
          <p:cNvPr id="3" name="矩形 2"/>
          <p:cNvSpPr/>
          <p:nvPr/>
        </p:nvSpPr>
        <p:spPr>
          <a:xfrm rot="18900000">
            <a:off x="390677" y="429453"/>
            <a:ext cx="566057" cy="566057"/>
          </a:xfrm>
          <a:prstGeom prst="rect">
            <a:avLst/>
          </a:prstGeom>
          <a:solidFill>
            <a:srgbClr val="44546B"/>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7" name="文本框 6"/>
          <p:cNvSpPr txBox="1"/>
          <p:nvPr/>
        </p:nvSpPr>
        <p:spPr>
          <a:xfrm>
            <a:off x="364490" y="1433195"/>
            <a:ext cx="11258550" cy="4615815"/>
          </a:xfrm>
          <a:prstGeom prst="rect">
            <a:avLst/>
          </a:prstGeom>
          <a:noFill/>
        </p:spPr>
        <p:txBody>
          <a:bodyPr wrap="square" rtlCol="0">
            <a:spAutoFit/>
          </a:bodyPr>
          <a:p>
            <a:pPr indent="0">
              <a:buFont typeface="Arial" panose="020B0604020202090204" pitchFamily="34" charset="0"/>
              <a:buNone/>
            </a:pPr>
            <a:r>
              <a:rPr lang="zh-CN" altLang="en-US" sz="1400"/>
              <a:t>若干传感器的空间冗余数据处理过程中，输入为原始感知数据，输出为清理空间冗余的感知数据，数据处理算法思路如下：</a:t>
            </a:r>
            <a:endParaRPr lang="zh-CN" altLang="en-US" sz="1400"/>
          </a:p>
          <a:p>
            <a:pPr indent="0">
              <a:buFont typeface="Arial" panose="020B0604020202090204" pitchFamily="34" charset="0"/>
              <a:buNone/>
            </a:pPr>
            <a:r>
              <a:rPr lang="zh-CN" altLang="en-US" sz="1400"/>
              <a:t>1.定义用于给文本数据赋值为0的元胞数组；</a:t>
            </a:r>
            <a:endParaRPr lang="zh-CN" altLang="en-US" sz="1400"/>
          </a:p>
          <a:p>
            <a:pPr indent="0">
              <a:buFont typeface="Arial" panose="020B0604020202090204" pitchFamily="34" charset="0"/>
              <a:buNone/>
            </a:pPr>
            <a:r>
              <a:rPr lang="zh-CN" altLang="en-US" sz="1400"/>
              <a:t>2.求解原始数据总条数n；</a:t>
            </a:r>
            <a:endParaRPr lang="zh-CN" altLang="en-US" sz="1400"/>
          </a:p>
          <a:p>
            <a:pPr indent="0">
              <a:buFont typeface="Arial" panose="020B0604020202090204" pitchFamily="34" charset="0"/>
              <a:buNone/>
            </a:pPr>
            <a:r>
              <a:rPr lang="zh-CN" altLang="en-US" sz="1400"/>
              <a:t>3.找出出现在多个传感器读取目标下的相同标签数据行；</a:t>
            </a:r>
            <a:endParaRPr lang="zh-CN" altLang="en-US" sz="1400"/>
          </a:p>
          <a:p>
            <a:pPr indent="0">
              <a:buFont typeface="Arial" panose="020B0604020202090204" pitchFamily="34" charset="0"/>
              <a:buNone/>
            </a:pPr>
            <a:r>
              <a:rPr lang="zh-CN" altLang="en-US" sz="1400"/>
              <a:t>4.用元胞数组将数据标记为0，对应读取时间片也赋值为0；</a:t>
            </a:r>
            <a:endParaRPr lang="zh-CN" altLang="en-US" sz="1400"/>
          </a:p>
          <a:p>
            <a:pPr indent="0">
              <a:buFont typeface="Arial" panose="020B0604020202090204" pitchFamily="34" charset="0"/>
              <a:buNone/>
            </a:pPr>
            <a:r>
              <a:rPr lang="zh-CN" altLang="en-US" sz="1400"/>
              <a:t>5.删除元胞数组值为0对应的原始数据的数据行。</a:t>
            </a:r>
            <a:endParaRPr lang="zh-CN" altLang="en-US" sz="1400"/>
          </a:p>
          <a:p>
            <a:pPr indent="0">
              <a:buFont typeface="Arial" panose="020B0604020202090204" pitchFamily="34" charset="0"/>
              <a:buNone/>
            </a:pPr>
            <a:endParaRPr lang="zh-CN" altLang="en-US" sz="1400"/>
          </a:p>
          <a:p>
            <a:pPr indent="0">
              <a:buFont typeface="Arial" panose="020B0604020202090204" pitchFamily="34" charset="0"/>
              <a:buNone/>
            </a:pPr>
            <a:endParaRPr lang="zh-CN" altLang="en-US" sz="1400"/>
          </a:p>
          <a:p>
            <a:pPr indent="0">
              <a:buFont typeface="Arial" panose="020B0604020202090204" pitchFamily="34" charset="0"/>
              <a:buNone/>
            </a:pPr>
            <a:r>
              <a:rPr lang="zh-CN" altLang="en-US" sz="1400"/>
              <a:t>在完成空间冗余清理后，进一步清理时间冗余。以RFID系统为例，读写器的读写范围内，物品停留时会产生多条数据，按照时间先后顺序，对同一台读写器在不同时刻读取到的感知数据进行融合处理。对同标签的多次重复读取，设定一些规则，保留相应规则的数据。例如，可以只保留同一标签最早读取到的数据，基于这样思路的时间融合处理算法输入为清理空间冗余后的感知数据，输出为清理时间冗余后的感知数据，具体如下：</a:t>
            </a:r>
            <a:endParaRPr lang="zh-CN" altLang="en-US" sz="1400"/>
          </a:p>
          <a:p>
            <a:pPr indent="0">
              <a:buFont typeface="Arial" panose="020B0604020202090204" pitchFamily="34" charset="0"/>
              <a:buNone/>
            </a:pPr>
            <a:r>
              <a:rPr lang="zh-CN" altLang="en-US" sz="1400"/>
              <a:t>1.重新计算感知数据总条数n；</a:t>
            </a:r>
            <a:endParaRPr lang="zh-CN" altLang="en-US" sz="1400"/>
          </a:p>
          <a:p>
            <a:pPr indent="0">
              <a:buFont typeface="Arial" panose="020B0604020202090204" pitchFamily="34" charset="0"/>
              <a:buNone/>
            </a:pPr>
            <a:r>
              <a:rPr lang="zh-CN" altLang="en-US" sz="1400"/>
              <a:t>2.找到不同时刻、相同读写器读取到相同标签的数据行；</a:t>
            </a:r>
            <a:endParaRPr lang="zh-CN" altLang="en-US" sz="1400"/>
          </a:p>
          <a:p>
            <a:pPr indent="0">
              <a:buFont typeface="Arial" panose="020B0604020202090204" pitchFamily="34" charset="0"/>
              <a:buNone/>
            </a:pPr>
            <a:r>
              <a:rPr lang="zh-CN" altLang="en-US" sz="1400"/>
              <a:t>3.对这样所有的数据行，在每个标签下进行时间排序；</a:t>
            </a:r>
            <a:endParaRPr lang="zh-CN" altLang="en-US" sz="1400"/>
          </a:p>
          <a:p>
            <a:pPr indent="0">
              <a:buFont typeface="Arial" panose="020B0604020202090204" pitchFamily="34" charset="0"/>
              <a:buNone/>
            </a:pPr>
            <a:r>
              <a:rPr lang="zh-CN" altLang="en-US" sz="1400"/>
              <a:t>4.找到时间片相对打的数据行；</a:t>
            </a:r>
            <a:endParaRPr lang="zh-CN" altLang="en-US" sz="1400"/>
          </a:p>
          <a:p>
            <a:pPr indent="0">
              <a:buFont typeface="Arial" panose="020B0604020202090204" pitchFamily="34" charset="0"/>
              <a:buNone/>
            </a:pPr>
            <a:r>
              <a:rPr lang="zh-CN" altLang="en-US" sz="1400"/>
              <a:t>5.删除时间片相对大的冗余行，保留时间片最小的数据行的数据。</a:t>
            </a:r>
            <a:endParaRPr lang="zh-CN" altLang="en-US" sz="1400"/>
          </a:p>
          <a:p>
            <a:pPr indent="0">
              <a:buFont typeface="Arial" panose="020B0604020202090204" pitchFamily="34" charset="0"/>
              <a:buNone/>
            </a:pPr>
            <a:r>
              <a:rPr lang="zh-CN" altLang="en-US" sz="1400"/>
              <a:t>以RFID系统为例，通过以上的空间、时间融合，获得时空语义数据融合的最终结果。</a:t>
            </a:r>
            <a:endParaRPr lang="zh-CN" altLang="en-US" sz="1400"/>
          </a:p>
          <a:p>
            <a:pPr indent="0">
              <a:buFont typeface="Arial" panose="020B0604020202090204" pitchFamily="34" charset="0"/>
              <a:buNone/>
            </a:pPr>
            <a:endParaRPr lang="zh-CN" altLang="en-US" sz="1400"/>
          </a:p>
          <a:p>
            <a:pPr indent="0">
              <a:buFont typeface="Arial" panose="020B0604020202090204" pitchFamily="34" charset="0"/>
              <a:buNone/>
            </a:pPr>
            <a:endParaRPr lang="zh-CN" altLang="en-US" sz="1400"/>
          </a:p>
          <a:p>
            <a:pPr indent="0">
              <a:buFont typeface="Arial" panose="020B0604020202090204" pitchFamily="34" charset="0"/>
              <a:buNone/>
            </a:pPr>
            <a:endParaRPr lang="zh-CN" altLang="en-US" sz="1400"/>
          </a:p>
        </p:txBody>
      </p:sp>
      <p:pic>
        <p:nvPicPr>
          <p:cNvPr id="35" name="图片 35" descr="空间冗余数据产生场景"/>
          <p:cNvPicPr>
            <a:picLocks noChangeAspect="1"/>
          </p:cNvPicPr>
          <p:nvPr/>
        </p:nvPicPr>
        <p:blipFill>
          <a:blip r:embed="rId1"/>
          <a:stretch>
            <a:fillRect/>
          </a:stretch>
        </p:blipFill>
        <p:spPr>
          <a:xfrm>
            <a:off x="9816465" y="953453"/>
            <a:ext cx="2129790" cy="21672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58139"/>
    </mc:Choice>
    <mc:Fallback>
      <p:transition spd="slow" advClick="0" advTm="58139"/>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918916"/>
            <a:ext cx="12192000" cy="3651922"/>
          </a:xfrm>
          <a:prstGeom prst="rect">
            <a:avLst/>
          </a:prstGeom>
          <a:solidFill>
            <a:srgbClr val="44546B"/>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a:solidFill>
                <a:schemeClr val="bg1"/>
              </a:solidFill>
              <a:latin typeface="Agency FB" panose="020B0503020202020204" pitchFamily="34" charset="0"/>
            </a:endParaRPr>
          </a:p>
        </p:txBody>
      </p:sp>
      <p:sp>
        <p:nvSpPr>
          <p:cNvPr id="3" name="文本框 2"/>
          <p:cNvSpPr txBox="1"/>
          <p:nvPr/>
        </p:nvSpPr>
        <p:spPr>
          <a:xfrm>
            <a:off x="3337561" y="3154684"/>
            <a:ext cx="5516880" cy="1014730"/>
          </a:xfrm>
          <a:prstGeom prst="rect">
            <a:avLst/>
          </a:prstGeom>
          <a:noFill/>
        </p:spPr>
        <p:txBody>
          <a:bodyPr wrap="none" rtlCol="0">
            <a:spAutoFit/>
          </a:bodyPr>
          <a:lstStyle/>
          <a:p>
            <a:pPr algn="ctr"/>
            <a:r>
              <a:rPr lang="zh-CN" altLang="en-US" sz="6000" dirty="0">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环境上下文感知</a:t>
            </a:r>
            <a:endParaRPr lang="zh-CN" altLang="en-US" sz="6000" dirty="0">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5" name="任意多边形: 形状 14"/>
          <p:cNvSpPr/>
          <p:nvPr/>
        </p:nvSpPr>
        <p:spPr>
          <a:xfrm>
            <a:off x="5021943" y="1321504"/>
            <a:ext cx="2148114" cy="1382640"/>
          </a:xfrm>
          <a:custGeom>
            <a:avLst/>
            <a:gdLst>
              <a:gd name="connsiteX0" fmla="*/ 0 w 4318004"/>
              <a:gd name="connsiteY0" fmla="*/ 3405519 h 3947521"/>
              <a:gd name="connsiteX1" fmla="*/ 4318004 w 4318004"/>
              <a:gd name="connsiteY1" fmla="*/ 3405519 h 3947521"/>
              <a:gd name="connsiteX2" fmla="*/ 2159002 w 4318004"/>
              <a:gd name="connsiteY2" fmla="*/ 3947521 h 3947521"/>
              <a:gd name="connsiteX3" fmla="*/ 0 w 4318004"/>
              <a:gd name="connsiteY3" fmla="*/ 0 h 3947521"/>
              <a:gd name="connsiteX4" fmla="*/ 4318004 w 4318004"/>
              <a:gd name="connsiteY4" fmla="*/ 0 h 3947521"/>
              <a:gd name="connsiteX5" fmla="*/ 4318004 w 4318004"/>
              <a:gd name="connsiteY5" fmla="*/ 1339228 h 3947521"/>
              <a:gd name="connsiteX6" fmla="*/ 4318004 w 4318004"/>
              <a:gd name="connsiteY6" fmla="*/ 2122339 h 3947521"/>
              <a:gd name="connsiteX7" fmla="*/ 4318004 w 4318004"/>
              <a:gd name="connsiteY7" fmla="*/ 3405518 h 3947521"/>
              <a:gd name="connsiteX8" fmla="*/ 0 w 4318004"/>
              <a:gd name="connsiteY8" fmla="*/ 3405518 h 3947521"/>
              <a:gd name="connsiteX9" fmla="*/ 0 w 4318004"/>
              <a:gd name="connsiteY9" fmla="*/ 2122339 h 3947521"/>
              <a:gd name="connsiteX10" fmla="*/ 0 w 4318004"/>
              <a:gd name="connsiteY10" fmla="*/ 1339228 h 3947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18004" h="3947521">
                <a:moveTo>
                  <a:pt x="0" y="3405519"/>
                </a:moveTo>
                <a:lnTo>
                  <a:pt x="4318004" y="3405519"/>
                </a:lnTo>
                <a:lnTo>
                  <a:pt x="2159002" y="3947521"/>
                </a:lnTo>
                <a:close/>
                <a:moveTo>
                  <a:pt x="0" y="0"/>
                </a:moveTo>
                <a:lnTo>
                  <a:pt x="4318004" y="0"/>
                </a:lnTo>
                <a:lnTo>
                  <a:pt x="4318004" y="1339228"/>
                </a:lnTo>
                <a:lnTo>
                  <a:pt x="4318004" y="2122339"/>
                </a:lnTo>
                <a:lnTo>
                  <a:pt x="4318004" y="3405518"/>
                </a:lnTo>
                <a:lnTo>
                  <a:pt x="0" y="3405518"/>
                </a:lnTo>
                <a:lnTo>
                  <a:pt x="0" y="2122339"/>
                </a:lnTo>
                <a:lnTo>
                  <a:pt x="0" y="1339228"/>
                </a:lnTo>
                <a:close/>
              </a:path>
            </a:pathLst>
          </a:custGeom>
          <a:solidFill>
            <a:srgbClr val="D14553"/>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6240"/>
    </mc:Choice>
    <mc:Fallback>
      <p:transition spd="slow" advClick="0" advTm="6240"/>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900000">
            <a:off x="881320" y="551068"/>
            <a:ext cx="333829" cy="333829"/>
          </a:xfrm>
          <a:prstGeom prst="rect">
            <a:avLst/>
          </a:prstGeom>
          <a:solidFill>
            <a:srgbClr val="D14553"/>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5" name="文本框 4"/>
          <p:cNvSpPr txBox="1"/>
          <p:nvPr/>
        </p:nvSpPr>
        <p:spPr>
          <a:xfrm>
            <a:off x="1350010" y="371475"/>
            <a:ext cx="7164705" cy="583565"/>
          </a:xfrm>
          <a:prstGeom prst="rect">
            <a:avLst/>
          </a:prstGeom>
          <a:noFill/>
        </p:spPr>
        <p:txBody>
          <a:bodyPr wrap="square" rtlCol="0">
            <a:spAutoFit/>
          </a:bodyPr>
          <a:lstStyle>
            <a:defPPr>
              <a:defRPr lang="zh-CN"/>
            </a:defPPr>
            <a:lvl1pPr algn="ctr">
              <a:defRPr sz="3600">
                <a:solidFill>
                  <a:schemeClr val="accent1"/>
                </a:solidFill>
                <a:latin typeface="+mj-ea"/>
                <a:ea typeface="+mj-ea"/>
              </a:defRPr>
            </a:lvl1pPr>
          </a:lstStyle>
          <a:p>
            <a:pPr algn="l"/>
            <a:r>
              <a:rPr lang="zh-CN" altLang="en-US" sz="3200" b="1" noProof="0" dirty="0">
                <a:ln>
                  <a:noFill/>
                </a:ln>
                <a:solidFill>
                  <a:schemeClr val="tx1">
                    <a:lumMod val="65000"/>
                    <a:lumOff val="35000"/>
                  </a:schemeClr>
                </a:solidFill>
                <a:effectLst/>
                <a:uLnTx/>
                <a:uFillTx/>
                <a:latin typeface="微软雅黑" charset="-122"/>
                <a:ea typeface="微软雅黑" charset="-122"/>
              </a:rPr>
              <a:t>环境上下文感知：问题概述</a:t>
            </a:r>
            <a:endParaRPr lang="zh-CN" altLang="en-US" sz="3200" b="1" noProof="0" dirty="0">
              <a:ln>
                <a:noFill/>
              </a:ln>
              <a:solidFill>
                <a:schemeClr val="tx1">
                  <a:lumMod val="65000"/>
                  <a:lumOff val="35000"/>
                </a:schemeClr>
              </a:solidFill>
              <a:effectLst/>
              <a:uLnTx/>
              <a:uFillTx/>
              <a:latin typeface="微软雅黑" charset="-122"/>
              <a:ea typeface="微软雅黑" charset="-122"/>
            </a:endParaRPr>
          </a:p>
        </p:txBody>
      </p:sp>
      <p:sp>
        <p:nvSpPr>
          <p:cNvPr id="3" name="矩形 2"/>
          <p:cNvSpPr/>
          <p:nvPr/>
        </p:nvSpPr>
        <p:spPr>
          <a:xfrm rot="18900000">
            <a:off x="390677" y="429453"/>
            <a:ext cx="566057" cy="566057"/>
          </a:xfrm>
          <a:prstGeom prst="rect">
            <a:avLst/>
          </a:prstGeom>
          <a:solidFill>
            <a:srgbClr val="44546B"/>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7" name="文本框 6"/>
          <p:cNvSpPr txBox="1"/>
          <p:nvPr/>
        </p:nvSpPr>
        <p:spPr>
          <a:xfrm>
            <a:off x="364490" y="1433195"/>
            <a:ext cx="11258550" cy="3753485"/>
          </a:xfrm>
          <a:prstGeom prst="rect">
            <a:avLst/>
          </a:prstGeom>
          <a:noFill/>
        </p:spPr>
        <p:txBody>
          <a:bodyPr wrap="square" rtlCol="0">
            <a:spAutoFit/>
          </a:bodyPr>
          <a:p>
            <a:r>
              <a:rPr lang="zh-CN" altLang="en-US" sz="1400"/>
              <a:t>环境上下文感知技术来源于面向物联网的上下文感知技术，上下文感知技术的英文称为Context Aware Computing或Context awareness。Context awareness特指语境、情境、环境、场景的感知，是普适计算（ubiquitous and pervasive computing）领域的核心概念之一。语境、情境与场景，主要是对客观世界的抽象。物联网构成的系统往往包含复杂的语境、情境与场景，是上下文感知技术天然的沃土。物联网包含、传递的海量传感器数据，对数据中包含的上下文信息的采集、建模、推理和分发带来了挑战，而具备上下文感知能力的系统在应对挑战的过程中表现优异。本节内容对环境上下文感知技术进行介绍，将解答什么是上下文感知技术，介绍上下文感知中信息的特点，介绍感知生命周期。推理与决策让为上下文感知技术更加智能，因此在上下文感知的生命周期中选择推理部分，着重介绍上下文推理与决策的相关技术。</a:t>
            </a:r>
            <a:endParaRPr lang="zh-CN" altLang="en-US" sz="1400"/>
          </a:p>
          <a:p>
            <a:endParaRPr lang="zh-CN" altLang="en-US" sz="1400"/>
          </a:p>
          <a:p>
            <a:r>
              <a:rPr lang="zh-CN" altLang="en-US" sz="1400"/>
              <a:t>上下文（context）的概念被许多研究者研究过。Dey等人在研究的过程中比较了前人给出的上下文的概念，并对上下文进行了如下的解释：</a:t>
            </a:r>
            <a:endParaRPr lang="zh-CN" altLang="en-US" sz="1400"/>
          </a:p>
          <a:p>
            <a:r>
              <a:rPr lang="zh-CN" altLang="en-US" sz="1400"/>
              <a:t>“Context is any information that can be used to characterize the situation of an entity. An entity is a person, place, or object that is considered relevant to the interaction between a user and an application, including the user and applications themselves.”</a:t>
            </a:r>
            <a:endParaRPr lang="zh-CN" altLang="en-US" sz="1400"/>
          </a:p>
          <a:p>
            <a:endParaRPr lang="zh-CN" altLang="en-US" sz="1400"/>
          </a:p>
          <a:p>
            <a:r>
              <a:rPr lang="zh-CN" altLang="en-US" sz="1400"/>
              <a:t>上下文感知（context-awareness），也被称为sentient，在计算机应用和系统领域的含义有如下解释：</a:t>
            </a:r>
            <a:endParaRPr lang="zh-CN" altLang="en-US" sz="1400"/>
          </a:p>
          <a:p>
            <a:r>
              <a:rPr lang="zh-CN" altLang="en-US" sz="1400"/>
              <a:t>“A system is context-aware if it uses context to provide relevant information and/or services to the user, where relevancy depends on the user’s task.”</a:t>
            </a:r>
            <a:endParaRPr lang="zh-CN" altLang="en-US" sz="1400"/>
          </a:p>
          <a:p>
            <a:endParaRPr lang="zh-CN" altLang="en-US" sz="1400"/>
          </a:p>
          <a:p>
            <a:r>
              <a:rPr lang="zh-CN" altLang="en-US" sz="1400"/>
              <a:t>对上下文属性的确定性表述、抽象的表达方式，是上下文建模的核心之一。能够更好的标识上下文、表示上下文信息的类别、存储上下文信息的数值特征、提供上下文信息特点的描述能力的系统往往是更好的上下文感知系统。</a:t>
            </a:r>
            <a:endParaRPr lang="zh-CN" altLang="en-US" sz="1400"/>
          </a:p>
        </p:txBody>
      </p:sp>
    </p:spTree>
  </p:cSld>
  <p:clrMapOvr>
    <a:masterClrMapping/>
  </p:clrMapOvr>
  <mc:AlternateContent xmlns:mc="http://schemas.openxmlformats.org/markup-compatibility/2006">
    <mc:Choice xmlns:p14="http://schemas.microsoft.com/office/powerpoint/2010/main" Requires="p14">
      <p:transition spd="slow" p14:dur="1500" advClick="0" advTm="58139"/>
    </mc:Choice>
    <mc:Fallback>
      <p:transition spd="slow" advClick="0" advTm="58139"/>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900000">
            <a:off x="881320" y="551068"/>
            <a:ext cx="333829" cy="333829"/>
          </a:xfrm>
          <a:prstGeom prst="rect">
            <a:avLst/>
          </a:prstGeom>
          <a:solidFill>
            <a:srgbClr val="D14553"/>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5" name="文本框 4"/>
          <p:cNvSpPr txBox="1"/>
          <p:nvPr/>
        </p:nvSpPr>
        <p:spPr>
          <a:xfrm>
            <a:off x="1350010" y="371475"/>
            <a:ext cx="7164705" cy="583565"/>
          </a:xfrm>
          <a:prstGeom prst="rect">
            <a:avLst/>
          </a:prstGeom>
          <a:noFill/>
        </p:spPr>
        <p:txBody>
          <a:bodyPr wrap="square" rtlCol="0">
            <a:spAutoFit/>
          </a:bodyPr>
          <a:lstStyle>
            <a:defPPr>
              <a:defRPr lang="zh-CN"/>
            </a:defPPr>
            <a:lvl1pPr algn="ctr">
              <a:defRPr sz="3600">
                <a:solidFill>
                  <a:schemeClr val="accent1"/>
                </a:solidFill>
                <a:latin typeface="+mj-ea"/>
                <a:ea typeface="+mj-ea"/>
              </a:defRPr>
            </a:lvl1pPr>
          </a:lstStyle>
          <a:p>
            <a:pPr algn="l"/>
            <a:r>
              <a:rPr lang="zh-CN" altLang="en-US" sz="3200" b="1" noProof="0" dirty="0">
                <a:ln>
                  <a:noFill/>
                </a:ln>
                <a:solidFill>
                  <a:schemeClr val="tx1">
                    <a:lumMod val="65000"/>
                    <a:lumOff val="35000"/>
                  </a:schemeClr>
                </a:solidFill>
                <a:effectLst/>
                <a:uLnTx/>
                <a:uFillTx/>
                <a:latin typeface="微软雅黑" charset="-122"/>
                <a:ea typeface="微软雅黑" charset="-122"/>
              </a:rPr>
              <a:t>物联系统上下文分类</a:t>
            </a:r>
            <a:endParaRPr lang="zh-CN" altLang="en-US" sz="3200" b="1" noProof="0" dirty="0">
              <a:ln>
                <a:noFill/>
              </a:ln>
              <a:solidFill>
                <a:schemeClr val="tx1">
                  <a:lumMod val="65000"/>
                  <a:lumOff val="35000"/>
                </a:schemeClr>
              </a:solidFill>
              <a:effectLst/>
              <a:uLnTx/>
              <a:uFillTx/>
              <a:latin typeface="微软雅黑" charset="-122"/>
              <a:ea typeface="微软雅黑" charset="-122"/>
            </a:endParaRPr>
          </a:p>
        </p:txBody>
      </p:sp>
      <p:sp>
        <p:nvSpPr>
          <p:cNvPr id="3" name="矩形 2"/>
          <p:cNvSpPr/>
          <p:nvPr/>
        </p:nvSpPr>
        <p:spPr>
          <a:xfrm rot="18900000">
            <a:off x="390677" y="429453"/>
            <a:ext cx="566057" cy="566057"/>
          </a:xfrm>
          <a:prstGeom prst="rect">
            <a:avLst/>
          </a:prstGeom>
          <a:solidFill>
            <a:srgbClr val="44546B"/>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7" name="文本框 6"/>
          <p:cNvSpPr txBox="1"/>
          <p:nvPr/>
        </p:nvSpPr>
        <p:spPr>
          <a:xfrm>
            <a:off x="364490" y="1433195"/>
            <a:ext cx="11258550" cy="3538220"/>
          </a:xfrm>
          <a:prstGeom prst="rect">
            <a:avLst/>
          </a:prstGeom>
          <a:noFill/>
        </p:spPr>
        <p:txBody>
          <a:bodyPr wrap="square" rtlCol="0">
            <a:spAutoFit/>
          </a:bodyPr>
          <a:p>
            <a:r>
              <a:rPr lang="zh-CN" altLang="en-US" sz="1400"/>
              <a:t>物联网系统中的上下文信息如何进行分类，往往影响对上下文信息的提取和管理方式。直观上，上下文信息中，有些信息比较初级，有些信息则比较高级。举个例子，我们考虑两个来自不同位置的传感器的GPS数据。我们可以根据GPS数据来判断两个传感器的位置，更进一步可以计算出两个传感器之间的距离。距离这一信息，虽然属于位置相关的上下文信息，但是其是初级信息还是高级信息？这个问题的存在是因为距离是非直接测量得到的，是我们通过两个位置坐标的上文信息计算得到下文。</a:t>
            </a:r>
            <a:endParaRPr lang="zh-CN" altLang="en-US" sz="1400"/>
          </a:p>
          <a:p>
            <a:r>
              <a:rPr lang="zh-CN" altLang="en-US" sz="1400"/>
              <a:t>我们定义一个上下文信息的分类方法（即分为基本primary和辅助secondary）。该方案可用于根据操作的角度（即数据的获取与使用方式）对上下文的给定数据值（例如单个数据项，例如当前时间）进行分类。但是，在一种情况被视为主要的上下文信息，在另一种情况下可能被视为次要的。例如，如果我们直接从连接到患者的传感器收集患者的血压水平，则可以将其确定为主要上下文信息。但是，如果我们从患者的健康记录中获得相同的信息，我们将其称为次要上下文信息。因此，相同的信息可以通过不同的方法得到。理解获取信息的渠道、方法、质量、有效性、准确性是十分重要的。</a:t>
            </a:r>
            <a:endParaRPr lang="zh-CN" altLang="en-US" sz="1400"/>
          </a:p>
          <a:p>
            <a:r>
              <a:rPr lang="zh-CN" altLang="en-US" sz="1400"/>
              <a:t>基本上下文信息（Primary context）是直接获得的上下文信息，其获取过程既不依赖已有的上下文信息，也不通过传感器数据融合等操作。按照这样的规则，上个例子中的位置信息是基本上下文信息，而距离信息则不是基本上下文信息。</a:t>
            </a:r>
            <a:endParaRPr lang="zh-CN" altLang="en-US" sz="1400"/>
          </a:p>
          <a:p>
            <a:r>
              <a:rPr lang="zh-CN" altLang="en-US" sz="1400"/>
              <a:t>辅助上下文信息（Secondary context）是通过基本上下文信息计算出的上下文信息，也可以通过传感器融合的方法得到。上文中提到的距离，是通过两个传感器的位置信息融合得到的结果，那么可以属于辅助上下文信息。</a:t>
            </a:r>
            <a:endParaRPr lang="zh-CN" altLang="en-US" sz="1400"/>
          </a:p>
          <a:p>
            <a:r>
              <a:rPr lang="zh-CN" altLang="en-US" sz="1400"/>
              <a:t>上下文信息的分类并不局限于以上操作维度。从多个维度理解上下文信息，有助于更好的理解上下文信息的特点。从概念和操作两个角度，位置、身份、时间、活动等上下文信息有以下的跨分类角度的特点，如图所示。纵向表示概念维度，横向表示操作维度。可以看出，属于位置等概念的信息包含不同的操作层次，属于同一操作层次的信息包含不同概念的语义。</a:t>
            </a:r>
            <a:endParaRPr lang="zh-CN" altLang="en-US" sz="1400"/>
          </a:p>
        </p:txBody>
      </p:sp>
      <p:pic>
        <p:nvPicPr>
          <p:cNvPr id="36" name="图片 36" descr="context categorisation"/>
          <p:cNvPicPr>
            <a:picLocks noChangeAspect="1"/>
          </p:cNvPicPr>
          <p:nvPr/>
        </p:nvPicPr>
        <p:blipFill>
          <a:blip r:embed="rId1"/>
          <a:stretch>
            <a:fillRect/>
          </a:stretch>
        </p:blipFill>
        <p:spPr>
          <a:xfrm>
            <a:off x="7218363" y="4140200"/>
            <a:ext cx="3070225" cy="2413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58139"/>
    </mc:Choice>
    <mc:Fallback>
      <p:transition spd="slow" advClick="0" advTm="58139"/>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900000">
            <a:off x="881320" y="551068"/>
            <a:ext cx="333829" cy="333829"/>
          </a:xfrm>
          <a:prstGeom prst="rect">
            <a:avLst/>
          </a:prstGeom>
          <a:solidFill>
            <a:srgbClr val="D14553"/>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5" name="文本框 4"/>
          <p:cNvSpPr txBox="1"/>
          <p:nvPr/>
        </p:nvSpPr>
        <p:spPr>
          <a:xfrm>
            <a:off x="1350010" y="371475"/>
            <a:ext cx="7164705" cy="583565"/>
          </a:xfrm>
          <a:prstGeom prst="rect">
            <a:avLst/>
          </a:prstGeom>
          <a:noFill/>
        </p:spPr>
        <p:txBody>
          <a:bodyPr wrap="square" rtlCol="0">
            <a:spAutoFit/>
          </a:bodyPr>
          <a:lstStyle>
            <a:defPPr>
              <a:defRPr lang="zh-CN"/>
            </a:defPPr>
            <a:lvl1pPr algn="ctr">
              <a:defRPr sz="3600">
                <a:solidFill>
                  <a:schemeClr val="accent1"/>
                </a:solidFill>
                <a:latin typeface="+mj-ea"/>
                <a:ea typeface="+mj-ea"/>
              </a:defRPr>
            </a:lvl1pPr>
          </a:lstStyle>
          <a:p>
            <a:pPr algn="l"/>
            <a:r>
              <a:rPr lang="zh-CN" altLang="en-US" sz="3200" b="1" noProof="0" dirty="0">
                <a:ln>
                  <a:noFill/>
                </a:ln>
                <a:solidFill>
                  <a:schemeClr val="tx1">
                    <a:lumMod val="65000"/>
                    <a:lumOff val="35000"/>
                  </a:schemeClr>
                </a:solidFill>
                <a:effectLst/>
                <a:uLnTx/>
                <a:uFillTx/>
                <a:latin typeface="微软雅黑" charset="-122"/>
                <a:ea typeface="微软雅黑" charset="-122"/>
              </a:rPr>
              <a:t>物联系统上下文生命周期</a:t>
            </a:r>
            <a:endParaRPr lang="zh-CN" altLang="en-US" sz="3200" b="1" noProof="0" dirty="0">
              <a:ln>
                <a:noFill/>
              </a:ln>
              <a:solidFill>
                <a:schemeClr val="tx1">
                  <a:lumMod val="65000"/>
                  <a:lumOff val="35000"/>
                </a:schemeClr>
              </a:solidFill>
              <a:effectLst/>
              <a:uLnTx/>
              <a:uFillTx/>
              <a:latin typeface="微软雅黑" charset="-122"/>
              <a:ea typeface="微软雅黑" charset="-122"/>
            </a:endParaRPr>
          </a:p>
        </p:txBody>
      </p:sp>
      <p:sp>
        <p:nvSpPr>
          <p:cNvPr id="3" name="矩形 2"/>
          <p:cNvSpPr/>
          <p:nvPr/>
        </p:nvSpPr>
        <p:spPr>
          <a:xfrm rot="18900000">
            <a:off x="390677" y="429453"/>
            <a:ext cx="566057" cy="566057"/>
          </a:xfrm>
          <a:prstGeom prst="rect">
            <a:avLst/>
          </a:prstGeom>
          <a:solidFill>
            <a:srgbClr val="44546B"/>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7" name="文本框 6"/>
          <p:cNvSpPr txBox="1"/>
          <p:nvPr/>
        </p:nvSpPr>
        <p:spPr>
          <a:xfrm>
            <a:off x="364490" y="1433195"/>
            <a:ext cx="11258550" cy="737235"/>
          </a:xfrm>
          <a:prstGeom prst="rect">
            <a:avLst/>
          </a:prstGeom>
          <a:noFill/>
        </p:spPr>
        <p:txBody>
          <a:bodyPr wrap="square" rtlCol="0">
            <a:spAutoFit/>
          </a:bodyPr>
          <a:p>
            <a:r>
              <a:rPr lang="zh-CN" altLang="en-US" sz="1400"/>
              <a:t>首先，上下文需要从各种来源中被收集，这部分对应着上下文获取。之后，收集到的数据需要通过一定的方式成为可计算的资源，这个过程成为上下文建模，这个过程中还包含了信息的表示与转换。经过建模的数据需要被计算以得到高层次的上下文信息，这部分称为上下文推理。最终，高层次与低层次的上下文信息被传播和分发到目标位置，这个过程称为上下文传播。下面分别介绍四个环节涉及的技术。</a:t>
            </a:r>
            <a:endParaRPr lang="zh-CN" altLang="en-US" sz="1400"/>
          </a:p>
        </p:txBody>
      </p:sp>
      <p:pic>
        <p:nvPicPr>
          <p:cNvPr id="37" name="图片 37" descr="context life cycle变革"/>
          <p:cNvPicPr>
            <a:picLocks noChangeAspect="1"/>
          </p:cNvPicPr>
          <p:nvPr/>
        </p:nvPicPr>
        <p:blipFill>
          <a:blip r:embed="rId1"/>
          <a:stretch>
            <a:fillRect/>
          </a:stretch>
        </p:blipFill>
        <p:spPr>
          <a:xfrm>
            <a:off x="3727450" y="2340928"/>
            <a:ext cx="4737100" cy="21748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58139"/>
    </mc:Choice>
    <mc:Fallback>
      <p:transition spd="slow" advClick="0" advTm="58139"/>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900000">
            <a:off x="881320" y="551068"/>
            <a:ext cx="333829" cy="333829"/>
          </a:xfrm>
          <a:prstGeom prst="rect">
            <a:avLst/>
          </a:prstGeom>
          <a:solidFill>
            <a:srgbClr val="D14553"/>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5" name="文本框 4"/>
          <p:cNvSpPr txBox="1"/>
          <p:nvPr/>
        </p:nvSpPr>
        <p:spPr>
          <a:xfrm>
            <a:off x="1350010" y="371475"/>
            <a:ext cx="7164705" cy="583565"/>
          </a:xfrm>
          <a:prstGeom prst="rect">
            <a:avLst/>
          </a:prstGeom>
          <a:noFill/>
        </p:spPr>
        <p:txBody>
          <a:bodyPr wrap="square" rtlCol="0">
            <a:spAutoFit/>
          </a:bodyPr>
          <a:lstStyle>
            <a:defPPr>
              <a:defRPr lang="zh-CN"/>
            </a:defPPr>
            <a:lvl1pPr algn="ctr">
              <a:defRPr sz="3600">
                <a:solidFill>
                  <a:schemeClr val="accent1"/>
                </a:solidFill>
                <a:latin typeface="+mj-ea"/>
                <a:ea typeface="+mj-ea"/>
              </a:defRPr>
            </a:lvl1pPr>
          </a:lstStyle>
          <a:p>
            <a:pPr algn="l"/>
            <a:r>
              <a:rPr lang="zh-CN" altLang="en-US" sz="3200" b="1" noProof="0" dirty="0">
                <a:ln>
                  <a:noFill/>
                </a:ln>
                <a:solidFill>
                  <a:schemeClr val="tx1">
                    <a:lumMod val="65000"/>
                    <a:lumOff val="35000"/>
                  </a:schemeClr>
                </a:solidFill>
                <a:effectLst/>
                <a:uLnTx/>
                <a:uFillTx/>
                <a:latin typeface="微软雅黑" charset="-122"/>
                <a:ea typeface="微软雅黑" charset="-122"/>
              </a:rPr>
              <a:t>物联网事件与事件流：事件分类</a:t>
            </a:r>
            <a:endParaRPr lang="zh-CN" altLang="en-US" sz="3200" b="1" noProof="0" dirty="0">
              <a:ln>
                <a:noFill/>
              </a:ln>
              <a:solidFill>
                <a:schemeClr val="tx1">
                  <a:lumMod val="65000"/>
                  <a:lumOff val="35000"/>
                </a:schemeClr>
              </a:solidFill>
              <a:effectLst/>
              <a:uLnTx/>
              <a:uFillTx/>
              <a:latin typeface="微软雅黑" charset="-122"/>
              <a:ea typeface="微软雅黑" charset="-122"/>
            </a:endParaRPr>
          </a:p>
        </p:txBody>
      </p:sp>
      <p:sp>
        <p:nvSpPr>
          <p:cNvPr id="138" name="文本框 137"/>
          <p:cNvSpPr txBox="1"/>
          <p:nvPr/>
        </p:nvSpPr>
        <p:spPr>
          <a:xfrm>
            <a:off x="462915" y="1448435"/>
            <a:ext cx="11191875" cy="4284980"/>
          </a:xfrm>
          <a:prstGeom prst="rect">
            <a:avLst/>
          </a:prstGeom>
          <a:noFill/>
        </p:spPr>
        <p:txBody>
          <a:bodyPr wrap="square" rtlCol="0">
            <a:spAutoFit/>
          </a:bodyPr>
          <a:lstStyle/>
          <a:p>
            <a:pPr algn="l" fontAlgn="auto">
              <a:lnSpc>
                <a:spcPct val="130000"/>
              </a:lnSpc>
              <a:spcBef>
                <a:spcPct val="0"/>
              </a:spcBef>
            </a:pPr>
            <a:r>
              <a:rPr lang="zh-CN" altLang="en-US" sz="1400" dirty="0">
                <a:solidFill>
                  <a:schemeClr val="tx1"/>
                </a:solidFill>
                <a:latin typeface="微软雅黑" charset="-122"/>
                <a:ea typeface="微软雅黑" charset="-122"/>
                <a:sym typeface="微软雅黑" charset="-122"/>
              </a:rPr>
              <a:t>根据事件的复杂程度、对语义描述的表达能力要求，事件分为以下</a:t>
            </a:r>
            <a:r>
              <a:rPr lang="en-US" altLang="zh-CN" sz="1400" dirty="0">
                <a:solidFill>
                  <a:schemeClr val="tx1"/>
                </a:solidFill>
                <a:latin typeface="微软雅黑" charset="-122"/>
                <a:ea typeface="微软雅黑" charset="-122"/>
                <a:sym typeface="微软雅黑" charset="-122"/>
              </a:rPr>
              <a:t>3</a:t>
            </a:r>
            <a:r>
              <a:rPr lang="zh-CN" altLang="en-US" sz="1400" dirty="0">
                <a:solidFill>
                  <a:schemeClr val="tx1"/>
                </a:solidFill>
                <a:latin typeface="微软雅黑" charset="-122"/>
                <a:ea typeface="微软雅黑" charset="-122"/>
                <a:sym typeface="微软雅黑" charset="-122"/>
              </a:rPr>
              <a:t>类：</a:t>
            </a:r>
            <a:endParaRPr lang="zh-CN" altLang="en-US" sz="1400" dirty="0">
              <a:solidFill>
                <a:schemeClr val="tx1"/>
              </a:solidFill>
              <a:latin typeface="微软雅黑" charset="-122"/>
              <a:ea typeface="微软雅黑" charset="-122"/>
              <a:sym typeface="微软雅黑" charset="-122"/>
            </a:endParaRPr>
          </a:p>
          <a:p>
            <a:pPr marL="285750" indent="-285750" algn="l" fontAlgn="auto">
              <a:lnSpc>
                <a:spcPct val="130000"/>
              </a:lnSpc>
              <a:spcBef>
                <a:spcPct val="0"/>
              </a:spcBef>
              <a:buFont typeface="Arial" panose="020B0604020202090204" pitchFamily="34" charset="0"/>
              <a:buChar char="•"/>
            </a:pPr>
            <a:r>
              <a:rPr lang="zh-CN" altLang="en-US" sz="1400" dirty="0">
                <a:solidFill>
                  <a:schemeClr val="tx1"/>
                </a:solidFill>
                <a:latin typeface="微软雅黑" charset="-122"/>
                <a:ea typeface="微软雅黑" charset="-122"/>
                <a:sym typeface="微软雅黑" charset="-122"/>
              </a:rPr>
              <a:t>原始事件（primitive event, PE）：原始事件来源为物联网感知层中的感知设备。感知设备对目标对象的感知，产生一些列具有时间戳、空间位置、设备属性的结果。这些结果一部分能被直接利用，但考虑到感知设备获得的原始数据需要被进一步处理，以增强其数据质量、提取更多有效语义信息，所以往往不被直接利用。原始事件的属性通常由感知设备和感知目标共同决定。一个包含感知设备、感知目标、感知数据、感知时间的原始事件可以进行如下的形式化表示：</a:t>
            </a:r>
            <a:endParaRPr lang="zh-CN" altLang="en-US" sz="1400" dirty="0">
              <a:solidFill>
                <a:schemeClr val="tx1"/>
              </a:solidFill>
              <a:latin typeface="微软雅黑" charset="-122"/>
              <a:ea typeface="微软雅黑" charset="-122"/>
              <a:sym typeface="微软雅黑" charset="-122"/>
            </a:endParaRPr>
          </a:p>
          <a:p>
            <a:pPr marL="285750" indent="-285750" algn="l" fontAlgn="auto">
              <a:lnSpc>
                <a:spcPct val="130000"/>
              </a:lnSpc>
              <a:spcBef>
                <a:spcPct val="0"/>
              </a:spcBef>
              <a:buFont typeface="Arial" panose="020B0604020202090204" pitchFamily="34" charset="0"/>
              <a:buChar char="•"/>
            </a:pPr>
            <a:endParaRPr lang="zh-CN" altLang="en-US" sz="1400" dirty="0">
              <a:solidFill>
                <a:schemeClr val="tx1"/>
              </a:solidFill>
              <a:latin typeface="微软雅黑" charset="-122"/>
              <a:ea typeface="微软雅黑" charset="-122"/>
              <a:sym typeface="微软雅黑" charset="-122"/>
            </a:endParaRPr>
          </a:p>
          <a:p>
            <a:pPr marL="285750" indent="-285750" algn="l" fontAlgn="auto">
              <a:lnSpc>
                <a:spcPct val="130000"/>
              </a:lnSpc>
              <a:spcBef>
                <a:spcPct val="0"/>
              </a:spcBef>
              <a:buFont typeface="Arial" panose="020B0604020202090204" pitchFamily="34" charset="0"/>
              <a:buChar char="•"/>
            </a:pPr>
            <a:endParaRPr lang="zh-CN" altLang="en-US" sz="1400" dirty="0">
              <a:solidFill>
                <a:schemeClr val="tx1"/>
              </a:solidFill>
              <a:latin typeface="微软雅黑" charset="-122"/>
              <a:ea typeface="微软雅黑" charset="-122"/>
              <a:sym typeface="微软雅黑" charset="-122"/>
            </a:endParaRPr>
          </a:p>
          <a:p>
            <a:pPr marL="285750" indent="-285750" algn="l" fontAlgn="auto">
              <a:lnSpc>
                <a:spcPct val="130000"/>
              </a:lnSpc>
              <a:spcBef>
                <a:spcPct val="0"/>
              </a:spcBef>
              <a:buFont typeface="Arial" panose="020B0604020202090204" pitchFamily="34" charset="0"/>
              <a:buChar char="•"/>
            </a:pPr>
            <a:endParaRPr lang="zh-CN" altLang="en-US" sz="1400" dirty="0">
              <a:solidFill>
                <a:schemeClr val="tx1"/>
              </a:solidFill>
              <a:latin typeface="微软雅黑" charset="-122"/>
              <a:ea typeface="微软雅黑" charset="-122"/>
              <a:sym typeface="微软雅黑" charset="-122"/>
            </a:endParaRPr>
          </a:p>
          <a:p>
            <a:pPr marL="285750" indent="-285750" algn="l" fontAlgn="auto">
              <a:lnSpc>
                <a:spcPct val="130000"/>
              </a:lnSpc>
              <a:spcBef>
                <a:spcPct val="0"/>
              </a:spcBef>
              <a:buFont typeface="Arial" panose="020B0604020202090204" pitchFamily="34" charset="0"/>
              <a:buChar char="•"/>
            </a:pPr>
            <a:r>
              <a:rPr lang="zh-CN" altLang="en-US" sz="1400" dirty="0">
                <a:solidFill>
                  <a:schemeClr val="tx1"/>
                </a:solidFill>
                <a:latin typeface="微软雅黑" charset="-122"/>
                <a:ea typeface="微软雅黑" charset="-122"/>
                <a:sym typeface="微软雅黑" charset="-122"/>
              </a:rPr>
              <a:t>基本事件（basic event, BE）：基本事件是由原始事件构成的事件流，一般作为上层复杂事件的输入。其一般可以包含简单的语义信息，表示一定语义目标对象的时空关联行为。相较于原始事件，基本事件更多被用户定义，是一些列用户感兴趣的监测结果，这样的监测结果往往并不复杂，能够被简单的规则所表达，因此也为用户对基本事件和事件参数的定义提供了可行性。</a:t>
            </a:r>
            <a:endParaRPr lang="zh-CN" altLang="en-US" sz="1400" dirty="0">
              <a:solidFill>
                <a:schemeClr val="tx1"/>
              </a:solidFill>
              <a:latin typeface="微软雅黑" charset="-122"/>
              <a:ea typeface="微软雅黑" charset="-122"/>
              <a:sym typeface="微软雅黑" charset="-122"/>
            </a:endParaRPr>
          </a:p>
          <a:p>
            <a:pPr marL="285750" indent="-285750" algn="l" fontAlgn="auto">
              <a:lnSpc>
                <a:spcPct val="130000"/>
              </a:lnSpc>
              <a:spcBef>
                <a:spcPct val="0"/>
              </a:spcBef>
              <a:buFont typeface="Arial" panose="020B0604020202090204" pitchFamily="34" charset="0"/>
              <a:buChar char="•"/>
            </a:pPr>
            <a:endParaRPr lang="zh-CN" altLang="en-US" sz="1400" dirty="0">
              <a:solidFill>
                <a:schemeClr val="tx1"/>
              </a:solidFill>
              <a:latin typeface="微软雅黑" charset="-122"/>
              <a:ea typeface="微软雅黑" charset="-122"/>
              <a:sym typeface="微软雅黑" charset="-122"/>
            </a:endParaRPr>
          </a:p>
          <a:p>
            <a:pPr marL="285750" indent="-285750" algn="l" fontAlgn="auto">
              <a:lnSpc>
                <a:spcPct val="130000"/>
              </a:lnSpc>
              <a:spcBef>
                <a:spcPct val="0"/>
              </a:spcBef>
              <a:buFont typeface="Arial" panose="020B0604020202090204" pitchFamily="34" charset="0"/>
              <a:buChar char="•"/>
            </a:pPr>
            <a:endParaRPr lang="zh-CN" altLang="en-US" sz="1400" dirty="0">
              <a:solidFill>
                <a:schemeClr val="tx1"/>
              </a:solidFill>
              <a:latin typeface="微软雅黑" charset="-122"/>
              <a:ea typeface="微软雅黑" charset="-122"/>
              <a:sym typeface="微软雅黑" charset="-122"/>
            </a:endParaRPr>
          </a:p>
          <a:p>
            <a:pPr marL="285750" indent="-285750" algn="l" fontAlgn="auto">
              <a:lnSpc>
                <a:spcPct val="130000"/>
              </a:lnSpc>
              <a:spcBef>
                <a:spcPct val="0"/>
              </a:spcBef>
              <a:buFont typeface="Arial" panose="020B0604020202090204" pitchFamily="34" charset="0"/>
              <a:buChar char="•"/>
            </a:pPr>
            <a:r>
              <a:rPr lang="zh-CN" altLang="en-US" sz="1400" dirty="0">
                <a:solidFill>
                  <a:schemeClr val="tx1"/>
                </a:solidFill>
                <a:latin typeface="微软雅黑" charset="-122"/>
                <a:ea typeface="微软雅黑" charset="-122"/>
                <a:sym typeface="微软雅黑" charset="-122"/>
              </a:rPr>
              <a:t>复杂事件（complex event, CE）：事件是系统中的重要情况，复杂事件是一种聚合事件，通过使用事件算子，将基本事件或复杂事件进行复合产生而产生的。复杂事件抽象上层语义对象之间的关系，以基本事件的事件流为核心。</a:t>
            </a:r>
            <a:endParaRPr lang="zh-CN" altLang="en-US" sz="1400" dirty="0">
              <a:solidFill>
                <a:schemeClr val="tx1"/>
              </a:solidFill>
              <a:latin typeface="微软雅黑" charset="-122"/>
              <a:ea typeface="微软雅黑" charset="-122"/>
              <a:sym typeface="微软雅黑" charset="-122"/>
            </a:endParaRPr>
          </a:p>
        </p:txBody>
      </p:sp>
      <p:sp>
        <p:nvSpPr>
          <p:cNvPr id="3" name="矩形 2"/>
          <p:cNvSpPr/>
          <p:nvPr/>
        </p:nvSpPr>
        <p:spPr>
          <a:xfrm rot="18900000">
            <a:off x="390677" y="429453"/>
            <a:ext cx="566057" cy="566057"/>
          </a:xfrm>
          <a:prstGeom prst="rect">
            <a:avLst/>
          </a:prstGeom>
          <a:solidFill>
            <a:srgbClr val="44546B"/>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pic>
        <p:nvPicPr>
          <p:cNvPr id="38" name="图片 38" descr="物联网事件分类"/>
          <p:cNvPicPr>
            <a:picLocks noChangeAspect="1"/>
          </p:cNvPicPr>
          <p:nvPr/>
        </p:nvPicPr>
        <p:blipFill>
          <a:blip r:embed="rId1"/>
          <a:stretch>
            <a:fillRect/>
          </a:stretch>
        </p:blipFill>
        <p:spPr>
          <a:xfrm>
            <a:off x="8461375" y="135890"/>
            <a:ext cx="3193415" cy="1518285"/>
          </a:xfrm>
          <a:prstGeom prst="rect">
            <a:avLst/>
          </a:prstGeom>
        </p:spPr>
      </p:pic>
      <p:pic>
        <p:nvPicPr>
          <p:cNvPr id="2" name="334E55B0-647D-440b-865C-3EC943EB4CBC-1" descr="wpsoffice"/>
          <p:cNvPicPr>
            <a:picLocks noChangeAspect="1"/>
          </p:cNvPicPr>
          <p:nvPr/>
        </p:nvPicPr>
        <p:blipFill>
          <a:blip r:embed="rId2"/>
          <a:stretch>
            <a:fillRect/>
          </a:stretch>
        </p:blipFill>
        <p:spPr>
          <a:xfrm>
            <a:off x="3949700" y="3192145"/>
            <a:ext cx="4292600" cy="2000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58139"/>
    </mc:Choice>
    <mc:Fallback>
      <p:transition spd="slow" advClick="0" advTm="58139"/>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900000">
            <a:off x="881320" y="551068"/>
            <a:ext cx="333829" cy="333829"/>
          </a:xfrm>
          <a:prstGeom prst="rect">
            <a:avLst/>
          </a:prstGeom>
          <a:solidFill>
            <a:srgbClr val="D14553"/>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5" name="文本框 4"/>
          <p:cNvSpPr txBox="1"/>
          <p:nvPr/>
        </p:nvSpPr>
        <p:spPr>
          <a:xfrm>
            <a:off x="1350010" y="371475"/>
            <a:ext cx="7164705" cy="583565"/>
          </a:xfrm>
          <a:prstGeom prst="rect">
            <a:avLst/>
          </a:prstGeom>
          <a:noFill/>
        </p:spPr>
        <p:txBody>
          <a:bodyPr wrap="square" rtlCol="0">
            <a:spAutoFit/>
          </a:bodyPr>
          <a:lstStyle>
            <a:defPPr>
              <a:defRPr lang="zh-CN"/>
            </a:defPPr>
            <a:lvl1pPr algn="ctr">
              <a:defRPr sz="3600">
                <a:solidFill>
                  <a:schemeClr val="accent1"/>
                </a:solidFill>
                <a:latin typeface="+mj-ea"/>
                <a:ea typeface="+mj-ea"/>
              </a:defRPr>
            </a:lvl1pPr>
          </a:lstStyle>
          <a:p>
            <a:pPr algn="l"/>
            <a:r>
              <a:rPr lang="zh-CN" altLang="en-US" sz="3200" b="1" noProof="0" dirty="0">
                <a:ln>
                  <a:noFill/>
                </a:ln>
                <a:solidFill>
                  <a:schemeClr val="tx1">
                    <a:lumMod val="65000"/>
                    <a:lumOff val="35000"/>
                  </a:schemeClr>
                </a:solidFill>
                <a:effectLst/>
                <a:uLnTx/>
                <a:uFillTx/>
                <a:latin typeface="微软雅黑" charset="-122"/>
                <a:ea typeface="微软雅黑" charset="-122"/>
              </a:rPr>
              <a:t>物联系统上下文建模：</a:t>
            </a:r>
            <a:r>
              <a:rPr lang="en-US" altLang="zh-CN" sz="3200" b="1" noProof="0" dirty="0">
                <a:ln>
                  <a:noFill/>
                </a:ln>
                <a:solidFill>
                  <a:schemeClr val="tx1">
                    <a:lumMod val="65000"/>
                    <a:lumOff val="35000"/>
                  </a:schemeClr>
                </a:solidFill>
                <a:effectLst/>
                <a:uLnTx/>
                <a:uFillTx/>
                <a:latin typeface="微软雅黑" charset="-122"/>
                <a:ea typeface="微软雅黑" charset="-122"/>
              </a:rPr>
              <a:t>3</a:t>
            </a:r>
            <a:r>
              <a:rPr lang="zh-CN" altLang="en-US" sz="3200" b="1" noProof="0" dirty="0">
                <a:ln>
                  <a:noFill/>
                </a:ln>
                <a:solidFill>
                  <a:schemeClr val="tx1">
                    <a:lumMod val="65000"/>
                    <a:lumOff val="35000"/>
                  </a:schemeClr>
                </a:solidFill>
                <a:effectLst/>
                <a:uLnTx/>
                <a:uFillTx/>
                <a:latin typeface="微软雅黑" charset="-122"/>
                <a:ea typeface="微软雅黑" charset="-122"/>
              </a:rPr>
              <a:t>种关键方法</a:t>
            </a:r>
            <a:endParaRPr lang="zh-CN" altLang="en-US" sz="3200" b="1" noProof="0" dirty="0">
              <a:ln>
                <a:noFill/>
              </a:ln>
              <a:solidFill>
                <a:schemeClr val="tx1">
                  <a:lumMod val="65000"/>
                  <a:lumOff val="35000"/>
                </a:schemeClr>
              </a:solidFill>
              <a:effectLst/>
              <a:uLnTx/>
              <a:uFillTx/>
              <a:latin typeface="微软雅黑" charset="-122"/>
              <a:ea typeface="微软雅黑" charset="-122"/>
            </a:endParaRPr>
          </a:p>
        </p:txBody>
      </p:sp>
      <p:sp>
        <p:nvSpPr>
          <p:cNvPr id="3" name="矩形 2"/>
          <p:cNvSpPr/>
          <p:nvPr/>
        </p:nvSpPr>
        <p:spPr>
          <a:xfrm rot="18900000">
            <a:off x="390677" y="429453"/>
            <a:ext cx="566057" cy="566057"/>
          </a:xfrm>
          <a:prstGeom prst="rect">
            <a:avLst/>
          </a:prstGeom>
          <a:solidFill>
            <a:srgbClr val="44546B"/>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7" name="文本框 6"/>
          <p:cNvSpPr txBox="1"/>
          <p:nvPr/>
        </p:nvSpPr>
        <p:spPr>
          <a:xfrm>
            <a:off x="364490" y="1433195"/>
            <a:ext cx="11258550" cy="2891790"/>
          </a:xfrm>
          <a:prstGeom prst="rect">
            <a:avLst/>
          </a:prstGeom>
          <a:noFill/>
        </p:spPr>
        <p:txBody>
          <a:bodyPr wrap="square" rtlCol="0">
            <a:spAutoFit/>
          </a:bodyPr>
          <a:p>
            <a:r>
              <a:rPr lang="zh-CN" altLang="en-US" sz="1400"/>
              <a:t>（1）键值对 key-value modelling</a:t>
            </a:r>
            <a:endParaRPr lang="zh-CN" altLang="en-US" sz="1400"/>
          </a:p>
          <a:p>
            <a:r>
              <a:rPr lang="zh-CN" altLang="en-US" sz="1400"/>
              <a:t>键值对建模的方式是将上下文信息通过文本文件或二进制文件下的不同格式的键值对进行保存。这事最简单的上下文表示方法，非常易于在数据规模较小的情况下进行存储。但是，键值对不适合进行大规模的扩展，也不适合存储类型非常复杂的上下文。键值对的数据结构也限制了其获取模型化信息的能力。同时，键值对技术是面向应用的，比较适合作为临时存储使用，不需要太多配置用，也不涉及太多户选择。</a:t>
            </a:r>
            <a:endParaRPr lang="zh-CN" altLang="en-US" sz="1400"/>
          </a:p>
          <a:p>
            <a:endParaRPr lang="zh-CN" altLang="en-US" sz="1400"/>
          </a:p>
          <a:p>
            <a:r>
              <a:rPr lang="zh-CN" altLang="en-US" sz="1400"/>
              <a:t>（4）基于对象建模 object based modelling</a:t>
            </a:r>
            <a:endParaRPr lang="zh-CN" altLang="en-US" sz="1400"/>
          </a:p>
          <a:p>
            <a:r>
              <a:rPr lang="zh-CN" altLang="en-US" sz="1400"/>
              <a:t>基于对象（或面向对象）的概念用于使用类层次结构对数据进行建模和关系。面向对象的范式的优势在于封装和可重用性，作为大多数高级编程语言支持面向对象的概念，建模可以轻松集成到上下文感知系统中。因此，基于对象的建模对象适合用作内部、非共享、基于代码的、实时运行的上下文建模。但是，它不提供内置的推理能力。由于标准和规范的缺乏，面向对象设计的验证也很困难。</a:t>
            </a:r>
            <a:endParaRPr lang="zh-CN" altLang="en-US" sz="1400"/>
          </a:p>
          <a:p>
            <a:endParaRPr lang="zh-CN" altLang="en-US" sz="1400"/>
          </a:p>
          <a:p>
            <a:r>
              <a:rPr lang="zh-CN" altLang="en-US" sz="1400"/>
              <a:t>（6）基于本体建模 ontology based modelling</a:t>
            </a:r>
            <a:endParaRPr lang="zh-CN" altLang="en-US" sz="1400"/>
          </a:p>
          <a:p>
            <a:r>
              <a:rPr lang="zh-CN" altLang="en-US" sz="1400"/>
              <a:t>基于本体的建模是将上下文信息通过语义技术中的本体技术进行组织和整合。不同的语义技术（RDF, RDFS, OWL）和推理能力被使用。但是，随着数据量的增大，上下文检索所涉及的计算开销、时间开销也会增长。在上下文感知计算和传感器数据管理领域，本体技术是首选技术。</a:t>
            </a:r>
            <a:endParaRPr lang="zh-CN" altLang="en-US" sz="1400"/>
          </a:p>
        </p:txBody>
      </p:sp>
    </p:spTree>
  </p:cSld>
  <p:clrMapOvr>
    <a:masterClrMapping/>
  </p:clrMapOvr>
  <mc:AlternateContent xmlns:mc="http://schemas.openxmlformats.org/markup-compatibility/2006">
    <mc:Choice xmlns:p14="http://schemas.microsoft.com/office/powerpoint/2010/main" Requires="p14">
      <p:transition spd="slow" p14:dur="1500" advClick="0" advTm="58139"/>
    </mc:Choice>
    <mc:Fallback>
      <p:transition spd="slow" advClick="0" advTm="58139"/>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900000">
            <a:off x="881320" y="551068"/>
            <a:ext cx="333829" cy="333829"/>
          </a:xfrm>
          <a:prstGeom prst="rect">
            <a:avLst/>
          </a:prstGeom>
          <a:solidFill>
            <a:srgbClr val="D14553"/>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5" name="文本框 4"/>
          <p:cNvSpPr txBox="1"/>
          <p:nvPr/>
        </p:nvSpPr>
        <p:spPr>
          <a:xfrm>
            <a:off x="1350010" y="371475"/>
            <a:ext cx="7164705" cy="583565"/>
          </a:xfrm>
          <a:prstGeom prst="rect">
            <a:avLst/>
          </a:prstGeom>
          <a:noFill/>
        </p:spPr>
        <p:txBody>
          <a:bodyPr wrap="square" rtlCol="0">
            <a:spAutoFit/>
          </a:bodyPr>
          <a:lstStyle>
            <a:defPPr>
              <a:defRPr lang="zh-CN"/>
            </a:defPPr>
            <a:lvl1pPr algn="ctr">
              <a:defRPr sz="3600">
                <a:solidFill>
                  <a:schemeClr val="accent1"/>
                </a:solidFill>
                <a:latin typeface="+mj-ea"/>
                <a:ea typeface="+mj-ea"/>
              </a:defRPr>
            </a:lvl1pPr>
          </a:lstStyle>
          <a:p>
            <a:pPr algn="l"/>
            <a:r>
              <a:rPr lang="zh-CN" altLang="en-US" sz="3200" b="1" noProof="0" dirty="0">
                <a:ln>
                  <a:noFill/>
                </a:ln>
                <a:solidFill>
                  <a:schemeClr val="tx1">
                    <a:lumMod val="65000"/>
                    <a:lumOff val="35000"/>
                  </a:schemeClr>
                </a:solidFill>
                <a:effectLst/>
                <a:uLnTx/>
                <a:uFillTx/>
                <a:latin typeface="微软雅黑" charset="-122"/>
                <a:ea typeface="微软雅黑" charset="-122"/>
              </a:rPr>
              <a:t>物联系统上下文建模：方法之间对比</a:t>
            </a:r>
            <a:endParaRPr lang="zh-CN" altLang="en-US" sz="3200" b="1" noProof="0" dirty="0">
              <a:ln>
                <a:noFill/>
              </a:ln>
              <a:solidFill>
                <a:schemeClr val="tx1">
                  <a:lumMod val="65000"/>
                  <a:lumOff val="35000"/>
                </a:schemeClr>
              </a:solidFill>
              <a:effectLst/>
              <a:uLnTx/>
              <a:uFillTx/>
              <a:latin typeface="微软雅黑" charset="-122"/>
              <a:ea typeface="微软雅黑" charset="-122"/>
            </a:endParaRPr>
          </a:p>
        </p:txBody>
      </p:sp>
      <p:sp>
        <p:nvSpPr>
          <p:cNvPr id="3" name="矩形 2"/>
          <p:cNvSpPr/>
          <p:nvPr/>
        </p:nvSpPr>
        <p:spPr>
          <a:xfrm rot="18900000">
            <a:off x="390677" y="429453"/>
            <a:ext cx="566057" cy="566057"/>
          </a:xfrm>
          <a:prstGeom prst="rect">
            <a:avLst/>
          </a:prstGeom>
          <a:solidFill>
            <a:srgbClr val="44546B"/>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graphicFrame>
        <p:nvGraphicFramePr>
          <p:cNvPr id="0" name="表格 -1"/>
          <p:cNvGraphicFramePr/>
          <p:nvPr>
            <p:custDataLst>
              <p:tags r:id="rId1"/>
            </p:custDataLst>
          </p:nvPr>
        </p:nvGraphicFramePr>
        <p:xfrm>
          <a:off x="673100" y="1185545"/>
          <a:ext cx="11119485" cy="4702175"/>
        </p:xfrm>
        <a:graphic>
          <a:graphicData uri="http://schemas.openxmlformats.org/drawingml/2006/table">
            <a:tbl>
              <a:tblPr firstRow="1" bandRow="1">
                <a:tableStyleId>{5940675A-B579-460E-94D1-54222C63F5DA}</a:tableStyleId>
              </a:tblPr>
              <a:tblGrid>
                <a:gridCol w="2921000"/>
                <a:gridCol w="2686685"/>
                <a:gridCol w="2703195"/>
                <a:gridCol w="2808605"/>
              </a:tblGrid>
              <a:tr h="156845">
                <a:tc>
                  <a:txBody>
                    <a:bodyPr/>
                    <a:p>
                      <a:pPr indent="0" algn="ctr">
                        <a:buNone/>
                      </a:pPr>
                      <a:r>
                        <a:rPr lang="zh-CN" altLang="en-US" sz="1000" b="1">
                          <a:latin typeface="宋体" charset="0"/>
                          <a:cs typeface="宋体" charset="0"/>
                        </a:rPr>
                        <a:t>方法</a:t>
                      </a:r>
                      <a:endParaRPr lang="zh-CN" altLang="en-US" sz="1000" b="1">
                        <a:latin typeface="宋体" charset="0"/>
                        <a:ea typeface="宋体" charset="0"/>
                        <a:cs typeface="宋体" charset="0"/>
                      </a:endParaRPr>
                    </a:p>
                  </a:txBody>
                  <a:tcPr marL="0" marR="0" marT="0" marB="1" vert="horz" anchor="t">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宋体" charset="0"/>
                          <a:cs typeface="宋体" charset="0"/>
                        </a:rPr>
                        <a:t>优势</a:t>
                      </a:r>
                      <a:endParaRPr lang="zh-CN" altLang="en-US" sz="1000" b="0">
                        <a:latin typeface="宋体" charset="0"/>
                        <a:ea typeface="宋体" charset="0"/>
                        <a:cs typeface="宋体" charset="0"/>
                      </a:endParaRPr>
                    </a:p>
                  </a:txBody>
                  <a:tcPr marL="0" marR="0" marT="0" marB="1" vert="horz" anchor="t">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宋体" charset="0"/>
                          <a:cs typeface="宋体" charset="0"/>
                        </a:rPr>
                        <a:t>局限</a:t>
                      </a:r>
                      <a:endParaRPr lang="zh-CN" altLang="en-US" sz="1000" b="0">
                        <a:latin typeface="宋体" charset="0"/>
                        <a:ea typeface="宋体" charset="0"/>
                        <a:cs typeface="宋体" charset="0"/>
                      </a:endParaRPr>
                    </a:p>
                  </a:txBody>
                  <a:tcPr marL="0" marR="0" marT="0" marB="1" vert="horz" anchor="t">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宋体" charset="0"/>
                          <a:cs typeface="宋体" charset="0"/>
                        </a:rPr>
                        <a:t>适用性</a:t>
                      </a:r>
                      <a:endParaRPr lang="zh-CN" altLang="en-US" sz="1000" b="0">
                        <a:latin typeface="宋体" charset="0"/>
                        <a:ea typeface="宋体" charset="0"/>
                        <a:cs typeface="宋体" charset="0"/>
                      </a:endParaRPr>
                    </a:p>
                  </a:txBody>
                  <a:tcPr marL="0" marR="0" marT="0" marB="1" vert="horz" anchor="t">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r>
              <a:tr h="783590">
                <a:tc>
                  <a:txBody>
                    <a:bodyPr/>
                    <a:p>
                      <a:pPr indent="0">
                        <a:buNone/>
                      </a:pPr>
                      <a:r>
                        <a:rPr lang="zh-CN" altLang="en-US" sz="1000" b="1">
                          <a:latin typeface="宋体" charset="0"/>
                          <a:cs typeface="宋体" charset="0"/>
                        </a:rPr>
                        <a:t>关键值</a:t>
                      </a:r>
                      <a:endParaRPr lang="zh-CN" altLang="en-US" sz="1000" b="1">
                        <a:latin typeface="宋体" charset="0"/>
                        <a:ea typeface="宋体" charset="0"/>
                        <a:cs typeface="宋体" charset="0"/>
                      </a:endParaRPr>
                    </a:p>
                  </a:txBody>
                  <a:tcPr marL="0" marR="0" marT="0" marB="1" vert="horz" anchor="t">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p>
                      <a:pPr indent="0">
                        <a:buNone/>
                      </a:pPr>
                      <a:r>
                        <a:rPr lang="zh-CN" altLang="en-US" sz="1000" b="0">
                          <a:latin typeface="宋体" charset="0"/>
                          <a:cs typeface="宋体" charset="0"/>
                        </a:rPr>
                        <a:t>简单灵活数据量小时易于管理</a:t>
                      </a:r>
                      <a:endParaRPr lang="zh-CN" altLang="en-US" sz="1000" b="0">
                        <a:latin typeface="宋体" charset="0"/>
                        <a:ea typeface="Wingdings" panose="05000000000000000000" charset="0"/>
                        <a:cs typeface="宋体" charset="0"/>
                      </a:endParaRPr>
                    </a:p>
                  </a:txBody>
                  <a:tcPr marL="266700" marR="0" marT="0" marB="1" vert="horz" anchor="t">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p>
                      <a:pPr indent="0">
                        <a:buNone/>
                      </a:pPr>
                      <a:r>
                        <a:rPr lang="zh-CN" altLang="en-US" sz="1000" b="0">
                          <a:latin typeface="宋体" charset="0"/>
                          <a:cs typeface="宋体" charset="0"/>
                        </a:rPr>
                        <a:t>与应用强耦合不可扩展没有标准结构和模式不易于信息的检索无法表示关系没有验证支持无可用的标准处理工具</a:t>
                      </a:r>
                      <a:endParaRPr lang="zh-CN" altLang="en-US" sz="1000" b="0">
                        <a:latin typeface="宋体" charset="0"/>
                        <a:ea typeface="Wingdings" panose="05000000000000000000" charset="0"/>
                        <a:cs typeface="宋体" charset="0"/>
                      </a:endParaRPr>
                    </a:p>
                  </a:txBody>
                  <a:tcPr marL="266700" marR="0" marT="0" marB="1" vert="horz" anchor="t">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p>
                      <a:pPr indent="0">
                        <a:buNone/>
                      </a:pPr>
                      <a:r>
                        <a:rPr lang="zh-CN" altLang="en-US" sz="1000" b="0">
                          <a:latin typeface="宋体" charset="0"/>
                          <a:cs typeface="宋体" charset="0"/>
                        </a:rPr>
                        <a:t>可用于对有限数量的数据</a:t>
                      </a:r>
                      <a:r>
                        <a:rPr lang="en-US" altLang="zh-CN" sz="1000" b="0">
                          <a:latin typeface="宋体" charset="0"/>
                          <a:cs typeface="宋体" charset="0"/>
                        </a:rPr>
                        <a:t>(</a:t>
                      </a:r>
                      <a:r>
                        <a:rPr lang="zh-CN" altLang="en-US" sz="1000" b="0">
                          <a:latin typeface="宋体" charset="0"/>
                          <a:cs typeface="宋体" charset="0"/>
                        </a:rPr>
                        <a:t>如用户首选项和应用程序配置</a:t>
                      </a:r>
                      <a:r>
                        <a:rPr lang="en-US" altLang="zh-CN" sz="1000" b="0">
                          <a:latin typeface="宋体" charset="0"/>
                          <a:cs typeface="宋体" charset="0"/>
                        </a:rPr>
                        <a:t>)</a:t>
                      </a:r>
                      <a:r>
                        <a:rPr lang="zh-CN" altLang="en-US" sz="1000" b="0">
                          <a:latin typeface="宋体" charset="0"/>
                          <a:cs typeface="宋体" charset="0"/>
                        </a:rPr>
                        <a:t>建模。大部分是独立和不相关的信息。这也适用于有限的数据传输和任何其他不那么复杂的临时建模要求。</a:t>
                      </a:r>
                      <a:endParaRPr lang="zh-CN" altLang="en-US" sz="1000" b="0">
                        <a:latin typeface="宋体" charset="0"/>
                        <a:ea typeface="宋体" charset="0"/>
                        <a:cs typeface="宋体" charset="0"/>
                      </a:endParaRPr>
                    </a:p>
                  </a:txBody>
                  <a:tcPr marL="0" marR="0" marT="0" marB="1" vert="horz" anchor="t">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r>
              <a:tr h="940435">
                <a:tc>
                  <a:txBody>
                    <a:bodyPr/>
                    <a:p>
                      <a:pPr indent="0">
                        <a:buNone/>
                      </a:pPr>
                      <a:r>
                        <a:rPr lang="zh-CN" altLang="en-US" sz="1000" b="1">
                          <a:latin typeface="宋体" charset="0"/>
                          <a:cs typeface="宋体" charset="0"/>
                        </a:rPr>
                        <a:t>标记方案编码（</a:t>
                      </a:r>
                      <a:r>
                        <a:rPr lang="en-US" altLang="zh-CN" sz="1000" b="1">
                          <a:latin typeface="宋体" charset="0"/>
                          <a:cs typeface="宋体" charset="0"/>
                        </a:rPr>
                        <a:t>eg:xml</a:t>
                      </a:r>
                      <a:r>
                        <a:rPr lang="zh-CN" altLang="en-US" sz="1000" b="1">
                          <a:latin typeface="宋体" charset="0"/>
                          <a:cs typeface="宋体" charset="0"/>
                        </a:rPr>
                        <a:t>）</a:t>
                      </a:r>
                      <a:endParaRPr lang="zh-CN" altLang="en-US" sz="1000" b="1">
                        <a:latin typeface="宋体" charset="0"/>
                        <a:ea typeface="宋体" charset="0"/>
                        <a:cs typeface="宋体" charset="0"/>
                      </a:endParaRPr>
                    </a:p>
                  </a:txBody>
                  <a:tcPr marL="0" marR="0" marT="0" marB="1" vert="horz" anchor="t">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p>
                      <a:pPr indent="0">
                        <a:buNone/>
                      </a:pPr>
                      <a:r>
                        <a:rPr lang="zh-CN" altLang="en-US" sz="1000" b="0">
                          <a:latin typeface="宋体" charset="0"/>
                          <a:cs typeface="宋体" charset="0"/>
                        </a:rPr>
                        <a:t>灵活更具有结构化能够通过一定的模式进行验证存在可用的处理工具</a:t>
                      </a:r>
                      <a:endParaRPr lang="zh-CN" altLang="en-US" sz="1000" b="0">
                        <a:latin typeface="宋体" charset="0"/>
                        <a:ea typeface="Wingdings" panose="05000000000000000000" charset="0"/>
                        <a:cs typeface="宋体" charset="0"/>
                      </a:endParaRPr>
                    </a:p>
                  </a:txBody>
                  <a:tcPr marL="266700" marR="0" marT="0" marB="1" vert="horz" anchor="t">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p>
                      <a:pPr indent="0">
                        <a:buNone/>
                      </a:pPr>
                      <a:r>
                        <a:rPr lang="zh-CN" altLang="en-US" sz="1000" b="0">
                          <a:latin typeface="宋体" charset="0"/>
                          <a:cs typeface="宋体" charset="0"/>
                        </a:rPr>
                        <a:t>应用依赖于没有标准的结构当涉及到信息的多个层次时会比较复杂信息检索难度适中</a:t>
                      </a:r>
                      <a:endParaRPr lang="zh-CN" altLang="en-US" sz="1000" b="0">
                        <a:latin typeface="宋体" charset="0"/>
                        <a:ea typeface="Wingdings" panose="05000000000000000000" charset="0"/>
                        <a:cs typeface="宋体" charset="0"/>
                      </a:endParaRPr>
                    </a:p>
                  </a:txBody>
                  <a:tcPr marL="266700" marR="0" marT="0" marB="1" vert="horz" anchor="t">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p>
                      <a:pPr indent="0">
                        <a:buNone/>
                      </a:pPr>
                      <a:r>
                        <a:rPr lang="zh-CN" altLang="en-US" sz="1000" b="0">
                          <a:latin typeface="宋体" charset="0"/>
                          <a:cs typeface="宋体" charset="0"/>
                        </a:rPr>
                        <a:t>可作为中间数据组织格式以及数据在网络上传输的模式。可用于解耦系统中两个组件使用的数据结构。（例如：</a:t>
                      </a:r>
                      <a:r>
                        <a:rPr lang="en-US" altLang="zh-CN" sz="1000" b="0">
                          <a:latin typeface="宋体" charset="0"/>
                          <a:cs typeface="宋体" charset="0"/>
                        </a:rPr>
                        <a:t>sensorML</a:t>
                      </a:r>
                      <a:r>
                        <a:rPr lang="zh-CN" altLang="en-US" sz="1000" b="0">
                          <a:latin typeface="宋体" charset="0"/>
                          <a:cs typeface="宋体" charset="0"/>
                        </a:rPr>
                        <a:t>用于对存储传感器的描述，</a:t>
                      </a:r>
                      <a:r>
                        <a:rPr lang="en-US" altLang="zh-CN" sz="1000" b="0">
                          <a:latin typeface="宋体" charset="0"/>
                          <a:cs typeface="宋体" charset="0"/>
                        </a:rPr>
                        <a:t>JSON</a:t>
                      </a:r>
                      <a:r>
                        <a:rPr lang="zh-CN" altLang="en-US" sz="1000" b="0">
                          <a:latin typeface="宋体" charset="0"/>
                          <a:cs typeface="宋体" charset="0"/>
                        </a:rPr>
                        <a:t>作为一种通过网络传输数据的格式）</a:t>
                      </a:r>
                      <a:endParaRPr lang="zh-CN" altLang="en-US" sz="1000" b="0">
                        <a:latin typeface="宋体" charset="0"/>
                        <a:ea typeface="宋体" charset="0"/>
                        <a:cs typeface="宋体" charset="0"/>
                      </a:endParaRPr>
                    </a:p>
                  </a:txBody>
                  <a:tcPr marL="0" marR="0" marT="0" marB="1" vert="horz" anchor="t">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r>
              <a:tr h="626745">
                <a:tc>
                  <a:txBody>
                    <a:bodyPr/>
                    <a:p>
                      <a:pPr indent="0">
                        <a:buNone/>
                      </a:pPr>
                      <a:r>
                        <a:rPr lang="zh-CN" altLang="en-US" sz="1000" b="1">
                          <a:latin typeface="宋体" charset="0"/>
                          <a:cs typeface="宋体" charset="0"/>
                        </a:rPr>
                        <a:t>计算图（</a:t>
                      </a:r>
                      <a:r>
                        <a:rPr lang="en-US" altLang="zh-CN" sz="1000" b="1">
                          <a:latin typeface="宋体" charset="0"/>
                          <a:cs typeface="宋体" charset="0"/>
                        </a:rPr>
                        <a:t>eg</a:t>
                      </a:r>
                      <a:r>
                        <a:rPr lang="zh-CN" altLang="en-US" sz="1000" b="1">
                          <a:latin typeface="宋体" charset="0"/>
                          <a:cs typeface="宋体" charset="0"/>
                        </a:rPr>
                        <a:t>：数据库）</a:t>
                      </a:r>
                      <a:endParaRPr lang="zh-CN" altLang="en-US" sz="1000" b="1">
                        <a:latin typeface="宋体" charset="0"/>
                        <a:ea typeface="宋体" charset="0"/>
                        <a:cs typeface="宋体" charset="0"/>
                      </a:endParaRPr>
                    </a:p>
                  </a:txBody>
                  <a:tcPr marL="0" marR="0" marT="0" marB="1" vert="horz" anchor="t">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p>
                      <a:pPr indent="0">
                        <a:buNone/>
                      </a:pPr>
                      <a:r>
                        <a:rPr lang="zh-CN" altLang="en-US" sz="1000" b="0">
                          <a:latin typeface="宋体" charset="0"/>
                          <a:cs typeface="宋体" charset="0"/>
                        </a:rPr>
                        <a:t>允许关系建模信息检索难道相对简单可以使用不同的标准和部署方法能够在一定约束下进行验证</a:t>
                      </a:r>
                      <a:endParaRPr lang="zh-CN" altLang="en-US" sz="1000" b="0">
                        <a:latin typeface="宋体" charset="0"/>
                        <a:ea typeface="Wingdings" panose="05000000000000000000" charset="0"/>
                        <a:cs typeface="宋体" charset="0"/>
                      </a:endParaRPr>
                    </a:p>
                  </a:txBody>
                  <a:tcPr marL="266700" marR="0" marT="0" marB="1" vert="horz" anchor="t">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p>
                      <a:pPr indent="0">
                        <a:buNone/>
                      </a:pPr>
                      <a:r>
                        <a:rPr lang="zh-CN" altLang="en-US" sz="1000" b="0">
                          <a:latin typeface="宋体" charset="0"/>
                          <a:cs typeface="宋体" charset="0"/>
                        </a:rPr>
                        <a:t>查询复杂需要配置不同部署方式之间的互操作较为困难没有标准，由设计原则决定</a:t>
                      </a:r>
                      <a:endParaRPr lang="zh-CN" altLang="en-US" sz="1000" b="0">
                        <a:latin typeface="宋体" charset="0"/>
                        <a:ea typeface="Wingdings" panose="05000000000000000000" charset="0"/>
                        <a:cs typeface="宋体" charset="0"/>
                      </a:endParaRPr>
                    </a:p>
                  </a:txBody>
                  <a:tcPr marL="266700" marR="0" marT="0" marB="1" vert="horz" anchor="t">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p>
                      <a:pPr indent="0">
                        <a:buNone/>
                      </a:pPr>
                      <a:r>
                        <a:rPr lang="zh-CN" altLang="en-US" sz="1000" b="0">
                          <a:latin typeface="宋体" charset="0"/>
                          <a:cs typeface="宋体" charset="0"/>
                        </a:rPr>
                        <a:t>可用于长期和大容量的永久数据归档。历史上下文可以存储在数据库中。 </a:t>
                      </a:r>
                      <a:endParaRPr lang="zh-CN" altLang="en-US" sz="1000" b="0">
                        <a:latin typeface="宋体" charset="0"/>
                        <a:ea typeface="宋体" charset="0"/>
                        <a:cs typeface="宋体" charset="0"/>
                      </a:endParaRPr>
                    </a:p>
                  </a:txBody>
                  <a:tcPr marL="0" marR="0" marT="0" marB="1" vert="horz" anchor="t">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r>
              <a:tr h="784225">
                <a:tc>
                  <a:txBody>
                    <a:bodyPr/>
                    <a:p>
                      <a:pPr indent="0">
                        <a:buNone/>
                      </a:pPr>
                      <a:r>
                        <a:rPr lang="zh-CN" altLang="en-US" sz="1000" b="1">
                          <a:latin typeface="宋体" charset="0"/>
                          <a:cs typeface="宋体" charset="0"/>
                        </a:rPr>
                        <a:t>基于物体</a:t>
                      </a:r>
                      <a:endParaRPr lang="zh-CN" altLang="en-US" sz="1000" b="1">
                        <a:latin typeface="宋体" charset="0"/>
                        <a:ea typeface="宋体" charset="0"/>
                        <a:cs typeface="宋体" charset="0"/>
                      </a:endParaRPr>
                    </a:p>
                  </a:txBody>
                  <a:tcPr marL="0" marR="0" marT="0" marB="1" vert="horz" anchor="t">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p>
                      <a:pPr indent="0">
                        <a:buNone/>
                      </a:pPr>
                      <a:r>
                        <a:rPr lang="zh-CN" altLang="en-US" sz="1000" b="0">
                          <a:latin typeface="宋体" charset="0"/>
                          <a:cs typeface="宋体" charset="0"/>
                        </a:rPr>
                        <a:t>允许关系建模可以很好地整合使用不同编程语言存在可用的处理工具</a:t>
                      </a:r>
                      <a:endParaRPr lang="zh-CN" altLang="en-US" sz="1000" b="0">
                        <a:latin typeface="宋体" charset="0"/>
                        <a:ea typeface="Wingdings" panose="05000000000000000000" charset="0"/>
                        <a:cs typeface="宋体" charset="0"/>
                      </a:endParaRPr>
                    </a:p>
                  </a:txBody>
                  <a:tcPr marL="266700" marR="0" marT="0" marB="1" vert="horz" anchor="t">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p>
                      <a:pPr indent="0">
                        <a:buNone/>
                      </a:pPr>
                      <a:r>
                        <a:rPr lang="zh-CN" altLang="en-US" sz="1000" b="0">
                          <a:latin typeface="宋体" charset="0"/>
                          <a:cs typeface="宋体" charset="0"/>
                        </a:rPr>
                        <a:t>不易于信息检索缺少验证与应用强耦合</a:t>
                      </a:r>
                      <a:endParaRPr lang="zh-CN" altLang="en-US" sz="1000" b="0">
                        <a:latin typeface="宋体" charset="0"/>
                        <a:ea typeface="Wingdings" panose="05000000000000000000" charset="0"/>
                        <a:cs typeface="宋体" charset="0"/>
                      </a:endParaRPr>
                    </a:p>
                  </a:txBody>
                  <a:tcPr marL="266700" marR="0" marT="0" marB="1" vert="horz" anchor="t">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p>
                      <a:pPr indent="0">
                        <a:buNone/>
                      </a:pPr>
                      <a:r>
                        <a:rPr lang="zh-CN" altLang="en-US" sz="1000" b="0">
                          <a:latin typeface="宋体" charset="0"/>
                          <a:cs typeface="宋体" charset="0"/>
                        </a:rPr>
                        <a:t>可用于在代码层次表示上下文信息，允许在上下文允许时期进行操作。在非常短的时间内、暂时性地大部分存储在计算机内存中。也支持通过网络传输数据</a:t>
                      </a:r>
                      <a:endParaRPr lang="zh-CN" altLang="en-US" sz="1000" b="0">
                        <a:latin typeface="宋体" charset="0"/>
                        <a:ea typeface="宋体" charset="0"/>
                        <a:cs typeface="宋体" charset="0"/>
                      </a:endParaRPr>
                    </a:p>
                  </a:txBody>
                  <a:tcPr marL="0" marR="0" marT="0" marB="1" vert="horz" anchor="t">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r>
              <a:tr h="626745">
                <a:tc>
                  <a:txBody>
                    <a:bodyPr/>
                    <a:p>
                      <a:pPr indent="0">
                        <a:buNone/>
                      </a:pPr>
                      <a:r>
                        <a:rPr lang="zh-CN" altLang="en-US" sz="1000" b="1">
                          <a:latin typeface="宋体" charset="0"/>
                          <a:cs typeface="宋体" charset="0"/>
                        </a:rPr>
                        <a:t>基于逻辑</a:t>
                      </a:r>
                      <a:endParaRPr lang="zh-CN" altLang="en-US" sz="1000" b="1">
                        <a:latin typeface="宋体" charset="0"/>
                        <a:ea typeface="宋体" charset="0"/>
                        <a:cs typeface="宋体" charset="0"/>
                      </a:endParaRPr>
                    </a:p>
                  </a:txBody>
                  <a:tcPr marL="0" marR="0" marT="0" marB="1" vert="horz" anchor="t">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p>
                      <a:pPr indent="0">
                        <a:buNone/>
                      </a:pPr>
                      <a:r>
                        <a:rPr lang="zh-CN" altLang="en-US" sz="1000" b="0">
                          <a:latin typeface="宋体" charset="0"/>
                          <a:cs typeface="宋体" charset="0"/>
                        </a:rPr>
                        <a:t>允许使用低级上下文信息生成高级上下文易于建模和使用支持逻辑推理存在可用的处理工具</a:t>
                      </a:r>
                      <a:endParaRPr lang="zh-CN" altLang="en-US" sz="1000" b="0">
                        <a:latin typeface="宋体" charset="0"/>
                        <a:ea typeface="Wingdings" panose="05000000000000000000" charset="0"/>
                        <a:cs typeface="宋体" charset="0"/>
                      </a:endParaRPr>
                    </a:p>
                  </a:txBody>
                  <a:tcPr marL="266700" marR="0" marT="0" marB="1" vert="horz" anchor="t">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p>
                      <a:pPr indent="0">
                        <a:buNone/>
                      </a:pPr>
                      <a:r>
                        <a:rPr lang="zh-CN" altLang="en-US" sz="1000" b="0">
                          <a:latin typeface="宋体" charset="0"/>
                          <a:cs typeface="宋体" charset="0"/>
                        </a:rPr>
                        <a:t>没有统一标准缺少验证与应用强耦合</a:t>
                      </a:r>
                      <a:endParaRPr lang="zh-CN" altLang="en-US" sz="1000" b="0">
                        <a:latin typeface="宋体" charset="0"/>
                        <a:ea typeface="Wingdings" panose="05000000000000000000" charset="0"/>
                        <a:cs typeface="宋体" charset="0"/>
                      </a:endParaRPr>
                    </a:p>
                  </a:txBody>
                  <a:tcPr marL="266700" marR="0" marT="0" marB="1" vert="horz" anchor="t">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p>
                      <a:pPr indent="0">
                        <a:buNone/>
                      </a:pPr>
                      <a:r>
                        <a:rPr lang="zh-CN" altLang="en-US" sz="1000" b="0">
                          <a:latin typeface="宋体" charset="0"/>
                          <a:cs typeface="宋体" charset="0"/>
                        </a:rPr>
                        <a:t>可用于使用低级上下文生成高级上下文</a:t>
                      </a:r>
                      <a:r>
                        <a:rPr lang="en-US" altLang="zh-CN" sz="1000" b="0">
                          <a:latin typeface="宋体" charset="0"/>
                          <a:cs typeface="宋体" charset="0"/>
                        </a:rPr>
                        <a:t>(</a:t>
                      </a:r>
                      <a:r>
                        <a:rPr lang="zh-CN" altLang="en-US" sz="1000" b="0">
                          <a:latin typeface="宋体" charset="0"/>
                          <a:cs typeface="宋体" charset="0"/>
                        </a:rPr>
                        <a:t>即生成新知识</a:t>
                      </a:r>
                      <a:r>
                        <a:rPr lang="en-US" altLang="zh-CN" sz="1000" b="0">
                          <a:latin typeface="宋体" charset="0"/>
                          <a:cs typeface="宋体" charset="0"/>
                        </a:rPr>
                        <a:t>)</a:t>
                      </a:r>
                      <a:r>
                        <a:rPr lang="zh-CN" altLang="en-US" sz="1000" b="0">
                          <a:latin typeface="宋体" charset="0"/>
                          <a:cs typeface="宋体" charset="0"/>
                        </a:rPr>
                        <a:t>，也可用于建模事件和操作</a:t>
                      </a:r>
                      <a:r>
                        <a:rPr lang="en-US" altLang="zh-CN" sz="1000" b="0">
                          <a:latin typeface="宋体" charset="0"/>
                          <a:cs typeface="宋体" charset="0"/>
                        </a:rPr>
                        <a:t>(</a:t>
                      </a:r>
                      <a:r>
                        <a:rPr lang="zh-CN" altLang="en-US" sz="1000" b="0">
                          <a:latin typeface="宋体" charset="0"/>
                          <a:cs typeface="宋体" charset="0"/>
                        </a:rPr>
                        <a:t>即事件检测</a:t>
                      </a:r>
                      <a:r>
                        <a:rPr lang="en-US" altLang="zh-CN" sz="1000" b="0">
                          <a:latin typeface="宋体" charset="0"/>
                          <a:cs typeface="宋体" charset="0"/>
                        </a:rPr>
                        <a:t>)</a:t>
                      </a:r>
                      <a:r>
                        <a:rPr lang="zh-CN" altLang="en-US" sz="1000" b="0">
                          <a:latin typeface="宋体" charset="0"/>
                          <a:cs typeface="宋体" charset="0"/>
                        </a:rPr>
                        <a:t>，并定义约束和限制。 </a:t>
                      </a:r>
                      <a:endParaRPr lang="zh-CN" altLang="en-US" sz="1000" b="0">
                        <a:latin typeface="宋体" charset="0"/>
                        <a:ea typeface="宋体" charset="0"/>
                        <a:cs typeface="宋体" charset="0"/>
                      </a:endParaRPr>
                    </a:p>
                  </a:txBody>
                  <a:tcPr marL="0" marR="0" marT="0" marB="1" vert="horz" anchor="t">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r>
              <a:tr h="783590">
                <a:tc>
                  <a:txBody>
                    <a:bodyPr/>
                    <a:p>
                      <a:pPr indent="0">
                        <a:buNone/>
                      </a:pPr>
                      <a:r>
                        <a:rPr lang="zh-CN" altLang="en-US" sz="1000" b="1">
                          <a:latin typeface="宋体" charset="0"/>
                          <a:cs typeface="宋体" charset="0"/>
                        </a:rPr>
                        <a:t>基于本体</a:t>
                      </a:r>
                      <a:endParaRPr lang="zh-CN" altLang="en-US" sz="1000" b="1">
                        <a:latin typeface="宋体" charset="0"/>
                        <a:ea typeface="宋体" charset="0"/>
                        <a:cs typeface="宋体" charset="0"/>
                      </a:endParaRPr>
                    </a:p>
                  </a:txBody>
                  <a:tcPr marL="0" marR="0" marT="0" marB="1" vert="horz" anchor="t">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p>
                      <a:pPr indent="0">
                        <a:buNone/>
                      </a:pPr>
                      <a:r>
                        <a:rPr lang="zh-CN" altLang="en-US" sz="1000" b="0">
                          <a:latin typeface="宋体" charset="0"/>
                          <a:cs typeface="宋体" charset="0"/>
                        </a:rPr>
                        <a:t>支持语义推理允许更有解释性的上下文表示强验证应用独立并允许共享具有强有力的标准化支持存在可用的成熟工具</a:t>
                      </a:r>
                      <a:endParaRPr lang="zh-CN" altLang="en-US" sz="1000" b="0">
                        <a:latin typeface="宋体" charset="0"/>
                        <a:ea typeface="Wingdings" panose="05000000000000000000" charset="0"/>
                        <a:cs typeface="宋体" charset="0"/>
                      </a:endParaRPr>
                    </a:p>
                  </a:txBody>
                  <a:tcPr marL="266700" marR="0" marT="0" marB="1" vert="horz" anchor="t">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p>
                      <a:pPr indent="0">
                        <a:buNone/>
                      </a:pPr>
                      <a:r>
                        <a:rPr lang="zh-CN" altLang="en-US" sz="1000" b="0">
                          <a:latin typeface="宋体" charset="0"/>
                          <a:cs typeface="宋体" charset="0"/>
                        </a:rPr>
                        <a:t>表示可能复杂信息检索可能是复杂的和资源密集型的</a:t>
                      </a:r>
                      <a:endParaRPr lang="zh-CN" altLang="en-US" sz="1000" b="0">
                        <a:latin typeface="宋体" charset="0"/>
                        <a:ea typeface="Wingdings" panose="05000000000000000000" charset="0"/>
                        <a:cs typeface="宋体" charset="0"/>
                      </a:endParaRPr>
                    </a:p>
                  </a:txBody>
                  <a:tcPr marL="266700" marR="0" marT="0" marB="1" vert="horz" anchor="t">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p>
                      <a:pPr indent="0">
                        <a:buNone/>
                      </a:pPr>
                      <a:r>
                        <a:rPr lang="zh-CN" altLang="en-US" sz="1000" b="0">
                          <a:latin typeface="宋体" charset="0"/>
                          <a:cs typeface="宋体" charset="0"/>
                        </a:rPr>
                        <a:t>可用于对关系进行基于本体的定义，实现对领域知识和结构上下文的建模。数据可以存储在适当的数据源</a:t>
                      </a:r>
                      <a:r>
                        <a:rPr lang="en-US" altLang="zh-CN" sz="1000" b="0">
                          <a:latin typeface="宋体" charset="0"/>
                          <a:cs typeface="宋体" charset="0"/>
                        </a:rPr>
                        <a:t>(</a:t>
                      </a:r>
                      <a:r>
                        <a:rPr lang="zh-CN" altLang="en-US" sz="1000" b="0">
                          <a:latin typeface="宋体" charset="0"/>
                          <a:cs typeface="宋体" charset="0"/>
                        </a:rPr>
                        <a:t>即数据库</a:t>
                      </a:r>
                      <a:r>
                        <a:rPr lang="en-US" altLang="zh-CN" sz="1000" b="0">
                          <a:latin typeface="宋体" charset="0"/>
                          <a:cs typeface="宋体" charset="0"/>
                        </a:rPr>
                        <a:t>)</a:t>
                      </a:r>
                      <a:r>
                        <a:rPr lang="zh-CN" altLang="en-US" sz="1000" b="0">
                          <a:latin typeface="宋体" charset="0"/>
                          <a:cs typeface="宋体" charset="0"/>
                        </a:rPr>
                        <a:t>中，而不是存储在本体上，而结构是由本体提供的。</a:t>
                      </a:r>
                      <a:endParaRPr lang="zh-CN" altLang="en-US" sz="1000" b="0">
                        <a:latin typeface="宋体" charset="0"/>
                        <a:ea typeface="宋体" charset="0"/>
                        <a:cs typeface="宋体" charset="0"/>
                      </a:endParaRPr>
                    </a:p>
                  </a:txBody>
                  <a:tcPr marL="0" marR="0" marT="0" marB="1" vert="horz" anchor="t">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500" advClick="0" advTm="58139"/>
    </mc:Choice>
    <mc:Fallback>
      <p:transition spd="slow" advClick="0" advTm="58139"/>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900000">
            <a:off x="881320" y="551068"/>
            <a:ext cx="333829" cy="333829"/>
          </a:xfrm>
          <a:prstGeom prst="rect">
            <a:avLst/>
          </a:prstGeom>
          <a:solidFill>
            <a:srgbClr val="D14553"/>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5" name="文本框 4"/>
          <p:cNvSpPr txBox="1"/>
          <p:nvPr/>
        </p:nvSpPr>
        <p:spPr>
          <a:xfrm>
            <a:off x="1299845" y="370205"/>
            <a:ext cx="7164705" cy="583565"/>
          </a:xfrm>
          <a:prstGeom prst="rect">
            <a:avLst/>
          </a:prstGeom>
          <a:noFill/>
        </p:spPr>
        <p:txBody>
          <a:bodyPr wrap="square" rtlCol="0">
            <a:spAutoFit/>
          </a:bodyPr>
          <a:lstStyle>
            <a:defPPr>
              <a:defRPr lang="zh-CN"/>
            </a:defPPr>
            <a:lvl1pPr algn="ctr">
              <a:defRPr sz="3600">
                <a:solidFill>
                  <a:schemeClr val="accent1"/>
                </a:solidFill>
                <a:latin typeface="+mj-ea"/>
                <a:ea typeface="+mj-ea"/>
              </a:defRPr>
            </a:lvl1pPr>
          </a:lstStyle>
          <a:p>
            <a:pPr algn="l"/>
            <a:r>
              <a:rPr lang="zh-CN" altLang="en-US" sz="3200" b="1" noProof="0" dirty="0">
                <a:ln>
                  <a:noFill/>
                </a:ln>
                <a:solidFill>
                  <a:schemeClr val="tx1">
                    <a:lumMod val="65000"/>
                    <a:lumOff val="35000"/>
                  </a:schemeClr>
                </a:solidFill>
                <a:effectLst/>
                <a:uLnTx/>
                <a:uFillTx/>
                <a:latin typeface="微软雅黑" charset="-122"/>
                <a:ea typeface="微软雅黑" charset="-122"/>
              </a:rPr>
              <a:t>物联系统上下文推理决策</a:t>
            </a:r>
            <a:endParaRPr lang="zh-CN" altLang="en-US" sz="3200" b="1" noProof="0" dirty="0">
              <a:ln>
                <a:noFill/>
              </a:ln>
              <a:solidFill>
                <a:schemeClr val="tx1">
                  <a:lumMod val="65000"/>
                  <a:lumOff val="35000"/>
                </a:schemeClr>
              </a:solidFill>
              <a:effectLst/>
              <a:uLnTx/>
              <a:uFillTx/>
              <a:latin typeface="微软雅黑" charset="-122"/>
              <a:ea typeface="微软雅黑" charset="-122"/>
            </a:endParaRPr>
          </a:p>
        </p:txBody>
      </p:sp>
      <p:sp>
        <p:nvSpPr>
          <p:cNvPr id="3" name="矩形 2"/>
          <p:cNvSpPr/>
          <p:nvPr/>
        </p:nvSpPr>
        <p:spPr>
          <a:xfrm rot="18900000">
            <a:off x="390677" y="429453"/>
            <a:ext cx="566057" cy="566057"/>
          </a:xfrm>
          <a:prstGeom prst="rect">
            <a:avLst/>
          </a:prstGeom>
          <a:solidFill>
            <a:srgbClr val="44546B"/>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7" name="文本框 6"/>
          <p:cNvSpPr txBox="1"/>
          <p:nvPr/>
        </p:nvSpPr>
        <p:spPr>
          <a:xfrm>
            <a:off x="364490" y="1433195"/>
            <a:ext cx="11258550" cy="3969385"/>
          </a:xfrm>
          <a:prstGeom prst="rect">
            <a:avLst/>
          </a:prstGeom>
          <a:noFill/>
        </p:spPr>
        <p:txBody>
          <a:bodyPr wrap="square" rtlCol="0">
            <a:spAutoFit/>
          </a:bodyPr>
          <a:p>
            <a:r>
              <a:rPr lang="zh-CN" altLang="en-US" sz="1400"/>
              <a:t>上下文推理决策被定义为利用可用的上下文信息推导出新的知识、新的理解，也可以被解释为从一系列上下文中处理获得高层次的上下文的过程。上下文中包含的不确定信息与不准确信息是上下文推理需要考虑的两个重要因素。推理的性能表现可以通过效率、健全性、完整性、互操作性等进行评判。上下文推理包含许多步骤，我们将步骤归纳为3步：上下文预处理、传感器信息融合、上下文推理。</a:t>
            </a:r>
            <a:endParaRPr lang="zh-CN" altLang="en-US" sz="1400"/>
          </a:p>
          <a:p>
            <a:endParaRPr lang="zh-CN" altLang="en-US" sz="1400"/>
          </a:p>
          <a:p>
            <a:r>
              <a:rPr lang="zh-CN" altLang="en-US" sz="1400"/>
              <a:t>上下文预处理是负责清理原始数据的过程，感知层设备产生的感知数据由于传感、网络传输等过程带来的不确定行，需要预处理才能变得更加准确、完整。关于数据预处理，在之前的部分已经介绍过，在此不再赘述。</a:t>
            </a:r>
            <a:endParaRPr lang="zh-CN" altLang="en-US" sz="1400"/>
          </a:p>
          <a:p>
            <a:endParaRPr lang="zh-CN" altLang="en-US" sz="1400"/>
          </a:p>
          <a:p>
            <a:r>
              <a:rPr lang="zh-CN" altLang="en-US" sz="1400"/>
              <a:t>传感器信息融合是结合多传感器来产生更加精确的感知数据的过程。在物联网场景中，感知融合是非常重要的，因为传感器的数量是巨大的。庞大数量的传感来源会提供关于统一任务的海量感知数据。</a:t>
            </a:r>
            <a:endParaRPr lang="zh-CN" altLang="en-US" sz="1400"/>
          </a:p>
          <a:p>
            <a:endParaRPr lang="zh-CN" altLang="en-US" sz="1400"/>
          </a:p>
          <a:p>
            <a:r>
              <a:rPr lang="zh-CN" altLang="en-US" sz="1400"/>
              <a:t>上下文推理则是第三步，也是本部分的重点。推理产生高层次的上下文信息，这些信息来自于低层次的上下文信息。已有许多可用于上下文推理和决策的技术，这些技术主要是人工智能和机器学习领域的技术。决策树、朴素贝叶斯、隐马尔可夫、支持向量机、K近邻等机器学习方法，以及人工神经网络等深度方法，还有知识驱动的Dempster-Shafer理论、本体论、模糊逻辑等，都是上下文推理与决策中可以利用的方法。这些模型或方法并不局限于上下文推理，在诸多领域也发挥着巨大作用。</a:t>
            </a:r>
            <a:endParaRPr lang="zh-CN" altLang="en-US" sz="1400"/>
          </a:p>
          <a:p>
            <a:endParaRPr lang="zh-CN" altLang="en-US" sz="1400"/>
          </a:p>
          <a:p>
            <a:r>
              <a:rPr lang="zh-CN" altLang="en-US" sz="1400"/>
              <a:t>在物联网领域，海量的传感器在发挥着作用。使用全部的传感器与数据进行推理决策显然是不容易的。另外，研究表明，增加上下文信息的来源、传感器的数量，对推理与决策结果的性能影响是，当传感器数量上升到一定程度会出现饱和。也就是说，选择何时的传感器数据与上下文信息，对推理与决策是至关重要的，这一点在物联网领域尤为关键。</a:t>
            </a:r>
            <a:endParaRPr lang="zh-CN" altLang="en-US" sz="1400"/>
          </a:p>
        </p:txBody>
      </p:sp>
    </p:spTree>
  </p:cSld>
  <p:clrMapOvr>
    <a:masterClrMapping/>
  </p:clrMapOvr>
  <mc:AlternateContent xmlns:mc="http://schemas.openxmlformats.org/markup-compatibility/2006">
    <mc:Choice xmlns:p14="http://schemas.microsoft.com/office/powerpoint/2010/main" Requires="p14">
      <p:transition spd="slow" p14:dur="1500" advClick="0" advTm="58139"/>
    </mc:Choice>
    <mc:Fallback>
      <p:transition spd="slow" advClick="0" advTm="58139"/>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900000">
            <a:off x="881320" y="551068"/>
            <a:ext cx="333829" cy="333829"/>
          </a:xfrm>
          <a:prstGeom prst="rect">
            <a:avLst/>
          </a:prstGeom>
          <a:solidFill>
            <a:srgbClr val="D14553"/>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5" name="文本框 4"/>
          <p:cNvSpPr txBox="1"/>
          <p:nvPr/>
        </p:nvSpPr>
        <p:spPr>
          <a:xfrm>
            <a:off x="1299845" y="370205"/>
            <a:ext cx="7164705" cy="583565"/>
          </a:xfrm>
          <a:prstGeom prst="rect">
            <a:avLst/>
          </a:prstGeom>
          <a:noFill/>
        </p:spPr>
        <p:txBody>
          <a:bodyPr wrap="square" rtlCol="0">
            <a:spAutoFit/>
          </a:bodyPr>
          <a:lstStyle>
            <a:defPPr>
              <a:defRPr lang="zh-CN"/>
            </a:defPPr>
            <a:lvl1pPr algn="ctr">
              <a:defRPr sz="3600">
                <a:solidFill>
                  <a:schemeClr val="accent1"/>
                </a:solidFill>
                <a:latin typeface="+mj-ea"/>
                <a:ea typeface="+mj-ea"/>
              </a:defRPr>
            </a:lvl1pPr>
          </a:lstStyle>
          <a:p>
            <a:pPr algn="l"/>
            <a:r>
              <a:rPr lang="zh-CN" altLang="en-US" sz="3200" b="1" noProof="0" dirty="0">
                <a:ln>
                  <a:noFill/>
                </a:ln>
                <a:solidFill>
                  <a:schemeClr val="tx1">
                    <a:lumMod val="65000"/>
                    <a:lumOff val="35000"/>
                  </a:schemeClr>
                </a:solidFill>
                <a:effectLst/>
                <a:uLnTx/>
                <a:uFillTx/>
                <a:latin typeface="微软雅黑" charset="-122"/>
                <a:ea typeface="微软雅黑" charset="-122"/>
              </a:rPr>
              <a:t>物联系统上下文推理决策</a:t>
            </a:r>
            <a:endParaRPr lang="zh-CN" altLang="en-US" sz="3200" b="1" noProof="0" dirty="0">
              <a:ln>
                <a:noFill/>
              </a:ln>
              <a:solidFill>
                <a:schemeClr val="tx1">
                  <a:lumMod val="65000"/>
                  <a:lumOff val="35000"/>
                </a:schemeClr>
              </a:solidFill>
              <a:effectLst/>
              <a:uLnTx/>
              <a:uFillTx/>
              <a:latin typeface="微软雅黑" charset="-122"/>
              <a:ea typeface="微软雅黑" charset="-122"/>
            </a:endParaRPr>
          </a:p>
        </p:txBody>
      </p:sp>
      <p:sp>
        <p:nvSpPr>
          <p:cNvPr id="3" name="矩形 2"/>
          <p:cNvSpPr/>
          <p:nvPr/>
        </p:nvSpPr>
        <p:spPr>
          <a:xfrm rot="18900000">
            <a:off x="390677" y="429453"/>
            <a:ext cx="566057" cy="566057"/>
          </a:xfrm>
          <a:prstGeom prst="rect">
            <a:avLst/>
          </a:prstGeom>
          <a:solidFill>
            <a:srgbClr val="44546B"/>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7" name="文本框 6"/>
          <p:cNvSpPr txBox="1"/>
          <p:nvPr/>
        </p:nvSpPr>
        <p:spPr>
          <a:xfrm>
            <a:off x="364490" y="1433195"/>
            <a:ext cx="11258550" cy="5046345"/>
          </a:xfrm>
          <a:prstGeom prst="rect">
            <a:avLst/>
          </a:prstGeom>
          <a:noFill/>
        </p:spPr>
        <p:txBody>
          <a:bodyPr wrap="square" rtlCol="0">
            <a:spAutoFit/>
          </a:bodyPr>
          <a:p>
            <a:r>
              <a:rPr lang="zh-CN" altLang="en-US" sz="1400"/>
              <a:t>（1）监督学习</a:t>
            </a:r>
            <a:endParaRPr lang="zh-CN" altLang="en-US" sz="1400"/>
          </a:p>
          <a:p>
            <a:r>
              <a:rPr lang="zh-CN" altLang="en-US" sz="1400"/>
              <a:t>监督学习是一种先要采集数据，然后标记数据，再利用标注数据训练模型的方法。训练好的模型导出后，当新的上下文信息产生时，可以在标签的范围内进行推理和预测。这项技术已经广泛用于移动端的感应和活动识别等任务。</a:t>
            </a:r>
            <a:endParaRPr lang="zh-CN" altLang="en-US" sz="1400"/>
          </a:p>
          <a:p>
            <a:r>
              <a:rPr lang="zh-CN" altLang="en-US" sz="1400"/>
              <a:t>具体到技术层面，决策树是一种典型的监督学习，可以从不同数据中获得分类饿的方法与结果。贝叶斯网络也是监督学习方法，使用有向无环图表示事件和关系，常被用来组合不确定性、来自大量信息源的信息并推理得到更高层次的上下文。人工神经网络是一种现代的学习技术，其本质往往是监督学习，通过模仿生物神经元系统，对非常复杂的关系进行建模并获得数据中的模式，已经普遍用于医疗保健中的监视。还有许多监督学习的方法，例如支持向量机、隐马尔可夫等，可以通过模式识别、机器学习相关书籍与课程进行学习。</a:t>
            </a:r>
            <a:endParaRPr lang="zh-CN" altLang="en-US" sz="1400"/>
          </a:p>
          <a:p>
            <a:r>
              <a:rPr lang="zh-CN" altLang="en-US" sz="1400"/>
              <a:t>（2）无监督学习</a:t>
            </a:r>
            <a:endParaRPr lang="zh-CN" altLang="en-US" sz="1400"/>
          </a:p>
          <a:p>
            <a:r>
              <a:rPr lang="zh-CN" altLang="en-US" sz="1400"/>
              <a:t>无监督学习可以在未标记的数据中找到隐藏的结构，由于使用未经标注的数据，没有错误或奖励信号可以给到反馈。聚类是无监督学习中常用的方法，可以获得数据中存在的类别信息，进而获得一定的标签。在底层传感器硬件级别和传感器网络级别的许多任务都涉及无监督学习方法，例如室内、室外定位之类的任务。无监督的学习方式还可以扩展为在线方式，实时进入系统的数据就可以进行处理。</a:t>
            </a:r>
            <a:endParaRPr lang="zh-CN" altLang="en-US" sz="1400"/>
          </a:p>
          <a:p>
            <a:r>
              <a:rPr lang="zh-CN" altLang="en-US" sz="1400"/>
              <a:t>（4）模糊逻辑</a:t>
            </a:r>
            <a:endParaRPr lang="zh-CN" altLang="en-US" sz="1400"/>
          </a:p>
          <a:p>
            <a:r>
              <a:rPr lang="zh-CN" altLang="en-US" sz="1400"/>
              <a:t>模糊逻辑是一种重要的近似方法，在推理过程中，数据中的不确定性往往影响推理决策的结果与性能，模糊逻辑与近似能够带来极强的鲁棒性，在面对噪声的环境常能发挥巨大作用。模糊逻辑与概率推理有相似的地方，但是其置信度代表的是隶属关系而不是发生概率。在传统的逻辑中，可以接受的真值是0或1，但是在模糊逻辑中，真值的概念变得模糊，不确定性是可以介绍的。因此，真实世界的场景能够更自然的表示，大多数现实世界是模糊的而不是精确的。更多地，它允许不确定性表述的引入，例如对温度的描述就可以引入“稍微有点热”、“非常冷”的程度修饰，而不只有热和冷两种对立的状态。</a:t>
            </a:r>
            <a:endParaRPr lang="zh-CN" altLang="en-US" sz="1400"/>
          </a:p>
          <a:p>
            <a:r>
              <a:rPr lang="zh-CN" altLang="en-US" sz="1400"/>
              <a:t>在大多数情况下，模糊逻辑不能单独用作推理的技术，而是作为其他技术的补充，例如在基于规则概率、本体论进行推理时，引入模糊逻辑。</a:t>
            </a:r>
            <a:endParaRPr lang="zh-CN" altLang="en-US" sz="1400"/>
          </a:p>
          <a:p>
            <a:r>
              <a:rPr lang="zh-CN" altLang="en-US" sz="1400"/>
              <a:t>（5）本体推理</a:t>
            </a:r>
            <a:endParaRPr lang="zh-CN" altLang="en-US" sz="1400"/>
          </a:p>
          <a:p>
            <a:r>
              <a:rPr lang="zh-CN" altLang="en-US" sz="1400"/>
              <a:t>本体推理是基于描述逻辑的，描述逻辑是基于逻辑的知识表示家族中的一员。本体推理的基础是semantic web语言，主要由RDFS和OWL组成。基于本体推理的优势在于引入本体技术强大的推理能力，但相反，其烈士在于本体推理对物联网场景下的缺失值、模糊信息的处理能力并不强。规则的引入可以减弱这一劣势，因其可以从低层次上下文中产生高层次上下文信息。在活动识别、混合推理、事件检测领域，本体推理都被广泛应用。</a:t>
            </a:r>
            <a:endParaRPr lang="zh-CN" altLang="en-US" sz="1400"/>
          </a:p>
        </p:txBody>
      </p:sp>
    </p:spTree>
  </p:cSld>
  <p:clrMapOvr>
    <a:masterClrMapping/>
  </p:clrMapOvr>
  <mc:AlternateContent xmlns:mc="http://schemas.openxmlformats.org/markup-compatibility/2006">
    <mc:Choice xmlns:p14="http://schemas.microsoft.com/office/powerpoint/2010/main" Requires="p14">
      <p:transition spd="slow" p14:dur="1500" advClick="0" advTm="58139"/>
    </mc:Choice>
    <mc:Fallback>
      <p:transition spd="slow" advClick="0" advTm="58139"/>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900000">
            <a:off x="881320" y="551068"/>
            <a:ext cx="333829" cy="333829"/>
          </a:xfrm>
          <a:prstGeom prst="rect">
            <a:avLst/>
          </a:prstGeom>
          <a:solidFill>
            <a:srgbClr val="D14553"/>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5" name="文本框 4"/>
          <p:cNvSpPr txBox="1"/>
          <p:nvPr/>
        </p:nvSpPr>
        <p:spPr>
          <a:xfrm>
            <a:off x="1350010" y="371475"/>
            <a:ext cx="7164705" cy="583565"/>
          </a:xfrm>
          <a:prstGeom prst="rect">
            <a:avLst/>
          </a:prstGeom>
          <a:noFill/>
        </p:spPr>
        <p:txBody>
          <a:bodyPr wrap="square" rtlCol="0">
            <a:spAutoFit/>
          </a:bodyPr>
          <a:lstStyle>
            <a:defPPr>
              <a:defRPr lang="zh-CN"/>
            </a:defPPr>
            <a:lvl1pPr algn="ctr">
              <a:defRPr sz="3600">
                <a:solidFill>
                  <a:schemeClr val="accent1"/>
                </a:solidFill>
                <a:latin typeface="+mj-ea"/>
                <a:ea typeface="+mj-ea"/>
              </a:defRPr>
            </a:lvl1pPr>
          </a:lstStyle>
          <a:p>
            <a:pPr algn="l"/>
            <a:r>
              <a:rPr lang="zh-CN" altLang="en-US" sz="3200" b="1" noProof="0" dirty="0">
                <a:ln>
                  <a:noFill/>
                </a:ln>
                <a:solidFill>
                  <a:schemeClr val="tx1">
                    <a:lumMod val="65000"/>
                    <a:lumOff val="35000"/>
                  </a:schemeClr>
                </a:solidFill>
                <a:effectLst/>
                <a:uLnTx/>
                <a:uFillTx/>
                <a:latin typeface="微软雅黑" charset="-122"/>
                <a:ea typeface="微软雅黑" charset="-122"/>
              </a:rPr>
              <a:t>物联网事件与事件流：数据抽象方法</a:t>
            </a:r>
            <a:endParaRPr lang="zh-CN" altLang="en-US" sz="3200" b="1" noProof="0" dirty="0">
              <a:ln>
                <a:noFill/>
              </a:ln>
              <a:solidFill>
                <a:schemeClr val="tx1">
                  <a:lumMod val="65000"/>
                  <a:lumOff val="35000"/>
                </a:schemeClr>
              </a:solidFill>
              <a:effectLst/>
              <a:uLnTx/>
              <a:uFillTx/>
              <a:latin typeface="微软雅黑" charset="-122"/>
              <a:ea typeface="微软雅黑" charset="-122"/>
            </a:endParaRPr>
          </a:p>
        </p:txBody>
      </p:sp>
      <p:sp>
        <p:nvSpPr>
          <p:cNvPr id="3" name="矩形 2"/>
          <p:cNvSpPr/>
          <p:nvPr/>
        </p:nvSpPr>
        <p:spPr>
          <a:xfrm rot="18900000">
            <a:off x="390677" y="429453"/>
            <a:ext cx="566057" cy="566057"/>
          </a:xfrm>
          <a:prstGeom prst="rect">
            <a:avLst/>
          </a:prstGeom>
          <a:solidFill>
            <a:srgbClr val="44546B"/>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7" name="文本框 6"/>
          <p:cNvSpPr txBox="1"/>
          <p:nvPr/>
        </p:nvSpPr>
        <p:spPr>
          <a:xfrm>
            <a:off x="364490" y="1433195"/>
            <a:ext cx="11258550" cy="3753485"/>
          </a:xfrm>
          <a:prstGeom prst="rect">
            <a:avLst/>
          </a:prstGeom>
          <a:noFill/>
        </p:spPr>
        <p:txBody>
          <a:bodyPr wrap="square" rtlCol="0">
            <a:spAutoFit/>
          </a:bodyPr>
          <a:p>
            <a:pPr algn="l"/>
            <a:r>
              <a:rPr lang="zh-CN" altLang="en-US" sz="1400"/>
              <a:t>物联网正在推动基础架构中具有唯一性、可识别性的嵌入式计算设备的互联。原始事件与数据紧密相关。数据模型可以让一个物联网系统具备监视、处理、优化和分析数据以获得对数据的洞悉，进而做出更好的决策或任何其他可行的结果。</a:t>
            </a:r>
            <a:endParaRPr lang="zh-CN" altLang="en-US" sz="1400"/>
          </a:p>
          <a:p>
            <a:pPr algn="l"/>
            <a:endParaRPr lang="zh-CN" altLang="en-US" sz="1400"/>
          </a:p>
          <a:p>
            <a:pPr algn="l"/>
            <a:r>
              <a:rPr lang="zh-CN" altLang="en-US" sz="1400"/>
              <a:t>物联网数据抽象的核心是对感知数据进行语义建模。以</a:t>
            </a:r>
            <a:r>
              <a:rPr lang="en-US" altLang="zh-CN" sz="1400"/>
              <a:t>ontology技术为核心数据模型，将物联网系统与场景中的各个“物”与“物”的属性归纳为语义实体Entity。每个语义实体包含诸多属性，可以采用三元组的形式描述实体之间的关系：</a:t>
            </a:r>
            <a:endParaRPr lang="en-US" altLang="zh-CN" sz="1400"/>
          </a:p>
          <a:p>
            <a:pPr algn="l"/>
            <a:endParaRPr lang="en-US" altLang="zh-CN" sz="1400"/>
          </a:p>
          <a:p>
            <a:pPr algn="l"/>
            <a:endParaRPr lang="zh-CN" altLang="en-US" sz="1400"/>
          </a:p>
          <a:p>
            <a:pPr algn="l"/>
            <a:endParaRPr lang="zh-CN" altLang="en-US" sz="1400"/>
          </a:p>
          <a:p>
            <a:pPr algn="l"/>
            <a:r>
              <a:rPr lang="zh-CN" altLang="en-US" sz="1400"/>
              <a:t>三元组中分别为头实体、属性关系、尾实体。采用三元组的形式化描述，当头实体HeadEntit代表物联网系统中的“物”，属性关系代表语义“hasProperty”即拥有某种属性，尾实体TailEntity代表某种具体的属性概念时，可以用一些列三元组的组合，抽象出“物”的属性的形式化描述，这里假设“物”为deviceA，则可以用以下描述表征deviceA的属性：</a:t>
            </a:r>
            <a:endParaRPr lang="zh-CN" altLang="en-US" sz="1400"/>
          </a:p>
          <a:p>
            <a:pPr algn="l"/>
            <a:endParaRPr lang="zh-CN" altLang="en-US" sz="1400"/>
          </a:p>
          <a:p>
            <a:pPr algn="l"/>
            <a:endParaRPr lang="zh-CN" altLang="en-US" sz="1400"/>
          </a:p>
          <a:p>
            <a:pPr algn="l"/>
            <a:r>
              <a:rPr lang="zh-CN" altLang="en-US" sz="1400"/>
              <a:t>具体当一个传感器设备具有以下属性时：</a:t>
            </a:r>
            <a:endParaRPr lang="zh-CN" altLang="en-US" sz="1400"/>
          </a:p>
          <a:p>
            <a:pPr algn="l"/>
            <a:endParaRPr lang="zh-CN" altLang="en-US" sz="1400"/>
          </a:p>
          <a:p>
            <a:pPr algn="l"/>
            <a:endParaRPr lang="zh-CN" altLang="en-US" sz="1400"/>
          </a:p>
          <a:p>
            <a:pPr algn="l"/>
            <a:r>
              <a:rPr lang="zh-CN" altLang="en-US" sz="1400"/>
              <a:t>可以用逻辑运算进行展开</a:t>
            </a:r>
            <a:endParaRPr lang="zh-CN" altLang="en-US" sz="1400"/>
          </a:p>
        </p:txBody>
      </p:sp>
      <p:pic>
        <p:nvPicPr>
          <p:cNvPr id="8" name="334E55B0-647D-440b-865C-3EC943EB4CBC-2" descr="/private/var/folders/y7/_dxbgjfd16g8grhzs9syx0980000gn/T/com.kingsoft.wpsoffice.mac/wpsoffice.bsrKzlwpsoffice"/>
          <p:cNvPicPr>
            <a:picLocks noChangeAspect="1"/>
          </p:cNvPicPr>
          <p:nvPr/>
        </p:nvPicPr>
        <p:blipFill>
          <a:blip r:embed="rId1"/>
          <a:stretch>
            <a:fillRect/>
          </a:stretch>
        </p:blipFill>
        <p:spPr>
          <a:xfrm>
            <a:off x="4425950" y="2774950"/>
            <a:ext cx="3340100" cy="174625"/>
          </a:xfrm>
          <a:prstGeom prst="rect">
            <a:avLst/>
          </a:prstGeom>
        </p:spPr>
      </p:pic>
      <p:pic>
        <p:nvPicPr>
          <p:cNvPr id="9" name="334E55B0-647D-440b-865C-3EC943EB4CBC-3" descr="/private/var/folders/y7/_dxbgjfd16g8grhzs9syx0980000gn/T/com.kingsoft.wpsoffice.mac/wpsoffice.YIwiUGwpsoffice"/>
          <p:cNvPicPr>
            <a:picLocks noChangeAspect="1"/>
          </p:cNvPicPr>
          <p:nvPr/>
        </p:nvPicPr>
        <p:blipFill>
          <a:blip r:embed="rId2"/>
          <a:stretch>
            <a:fillRect/>
          </a:stretch>
        </p:blipFill>
        <p:spPr>
          <a:xfrm>
            <a:off x="4919028" y="3903028"/>
            <a:ext cx="2148205" cy="294005"/>
          </a:xfrm>
          <a:prstGeom prst="rect">
            <a:avLst/>
          </a:prstGeom>
        </p:spPr>
      </p:pic>
      <p:pic>
        <p:nvPicPr>
          <p:cNvPr id="10" name="334E55B0-647D-440b-865C-3EC943EB4CBC-4" descr="/private/var/folders/y7/_dxbgjfd16g8grhzs9syx0980000gn/T/com.kingsoft.wpsoffice.mac/wpsoffice.xPlmAYwpsoffice"/>
          <p:cNvPicPr>
            <a:picLocks noChangeAspect="1"/>
          </p:cNvPicPr>
          <p:nvPr/>
        </p:nvPicPr>
        <p:blipFill>
          <a:blip r:embed="rId3"/>
          <a:stretch>
            <a:fillRect/>
          </a:stretch>
        </p:blipFill>
        <p:spPr>
          <a:xfrm>
            <a:off x="3367088" y="4586605"/>
            <a:ext cx="5252085" cy="114300"/>
          </a:xfrm>
          <a:prstGeom prst="rect">
            <a:avLst/>
          </a:prstGeom>
        </p:spPr>
      </p:pic>
      <p:pic>
        <p:nvPicPr>
          <p:cNvPr id="11" name="334E55B0-647D-440b-865C-3EC943EB4CBC-5" descr="/private/var/folders/y7/_dxbgjfd16g8grhzs9syx0980000gn/T/com.kingsoft.wpsoffice.mac/wpsoffice.gPQoKkwpsoffice"/>
          <p:cNvPicPr>
            <a:picLocks noChangeAspect="1"/>
          </p:cNvPicPr>
          <p:nvPr/>
        </p:nvPicPr>
        <p:blipFill>
          <a:blip r:embed="rId4"/>
          <a:stretch>
            <a:fillRect/>
          </a:stretch>
        </p:blipFill>
        <p:spPr>
          <a:xfrm>
            <a:off x="4809490" y="5090160"/>
            <a:ext cx="2367280" cy="11290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58139"/>
    </mc:Choice>
    <mc:Fallback>
      <p:transition spd="slow" advClick="0" advTm="58139"/>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918916"/>
            <a:ext cx="12192000" cy="3651922"/>
          </a:xfrm>
          <a:prstGeom prst="rect">
            <a:avLst/>
          </a:prstGeom>
          <a:solidFill>
            <a:srgbClr val="44546B"/>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a:solidFill>
                <a:schemeClr val="bg1"/>
              </a:solidFill>
              <a:latin typeface="Agency FB" panose="020B0503020202020204" pitchFamily="34" charset="0"/>
            </a:endParaRPr>
          </a:p>
        </p:txBody>
      </p:sp>
      <p:sp>
        <p:nvSpPr>
          <p:cNvPr id="3" name="文本框 2"/>
          <p:cNvSpPr txBox="1"/>
          <p:nvPr/>
        </p:nvSpPr>
        <p:spPr>
          <a:xfrm>
            <a:off x="4099561" y="3154684"/>
            <a:ext cx="3992880" cy="1014730"/>
          </a:xfrm>
          <a:prstGeom prst="rect">
            <a:avLst/>
          </a:prstGeom>
          <a:noFill/>
        </p:spPr>
        <p:txBody>
          <a:bodyPr wrap="none" rtlCol="0">
            <a:spAutoFit/>
          </a:bodyPr>
          <a:lstStyle/>
          <a:p>
            <a:pPr algn="ctr"/>
            <a:r>
              <a:rPr lang="zh-CN" altLang="en-US" sz="6000" dirty="0">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事件级处理</a:t>
            </a:r>
            <a:endParaRPr lang="zh-CN" altLang="en-US" sz="6000" dirty="0">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5" name="任意多边形: 形状 14"/>
          <p:cNvSpPr/>
          <p:nvPr/>
        </p:nvSpPr>
        <p:spPr>
          <a:xfrm>
            <a:off x="5021943" y="1321504"/>
            <a:ext cx="2148114" cy="1382640"/>
          </a:xfrm>
          <a:custGeom>
            <a:avLst/>
            <a:gdLst>
              <a:gd name="connsiteX0" fmla="*/ 0 w 4318004"/>
              <a:gd name="connsiteY0" fmla="*/ 3405519 h 3947521"/>
              <a:gd name="connsiteX1" fmla="*/ 4318004 w 4318004"/>
              <a:gd name="connsiteY1" fmla="*/ 3405519 h 3947521"/>
              <a:gd name="connsiteX2" fmla="*/ 2159002 w 4318004"/>
              <a:gd name="connsiteY2" fmla="*/ 3947521 h 3947521"/>
              <a:gd name="connsiteX3" fmla="*/ 0 w 4318004"/>
              <a:gd name="connsiteY3" fmla="*/ 0 h 3947521"/>
              <a:gd name="connsiteX4" fmla="*/ 4318004 w 4318004"/>
              <a:gd name="connsiteY4" fmla="*/ 0 h 3947521"/>
              <a:gd name="connsiteX5" fmla="*/ 4318004 w 4318004"/>
              <a:gd name="connsiteY5" fmla="*/ 1339228 h 3947521"/>
              <a:gd name="connsiteX6" fmla="*/ 4318004 w 4318004"/>
              <a:gd name="connsiteY6" fmla="*/ 2122339 h 3947521"/>
              <a:gd name="connsiteX7" fmla="*/ 4318004 w 4318004"/>
              <a:gd name="connsiteY7" fmla="*/ 3405518 h 3947521"/>
              <a:gd name="connsiteX8" fmla="*/ 0 w 4318004"/>
              <a:gd name="connsiteY8" fmla="*/ 3405518 h 3947521"/>
              <a:gd name="connsiteX9" fmla="*/ 0 w 4318004"/>
              <a:gd name="connsiteY9" fmla="*/ 2122339 h 3947521"/>
              <a:gd name="connsiteX10" fmla="*/ 0 w 4318004"/>
              <a:gd name="connsiteY10" fmla="*/ 1339228 h 3947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18004" h="3947521">
                <a:moveTo>
                  <a:pt x="0" y="3405519"/>
                </a:moveTo>
                <a:lnTo>
                  <a:pt x="4318004" y="3405519"/>
                </a:lnTo>
                <a:lnTo>
                  <a:pt x="2159002" y="3947521"/>
                </a:lnTo>
                <a:close/>
                <a:moveTo>
                  <a:pt x="0" y="0"/>
                </a:moveTo>
                <a:lnTo>
                  <a:pt x="4318004" y="0"/>
                </a:lnTo>
                <a:lnTo>
                  <a:pt x="4318004" y="1339228"/>
                </a:lnTo>
                <a:lnTo>
                  <a:pt x="4318004" y="2122339"/>
                </a:lnTo>
                <a:lnTo>
                  <a:pt x="4318004" y="3405518"/>
                </a:lnTo>
                <a:lnTo>
                  <a:pt x="0" y="3405518"/>
                </a:lnTo>
                <a:lnTo>
                  <a:pt x="0" y="2122339"/>
                </a:lnTo>
                <a:lnTo>
                  <a:pt x="0" y="1339228"/>
                </a:lnTo>
                <a:close/>
              </a:path>
            </a:pathLst>
          </a:custGeom>
          <a:solidFill>
            <a:srgbClr val="D14553"/>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6240"/>
    </mc:Choice>
    <mc:Fallback>
      <p:transition spd="slow" advClick="0" advTm="624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900000">
            <a:off x="881320" y="551068"/>
            <a:ext cx="333829" cy="333829"/>
          </a:xfrm>
          <a:prstGeom prst="rect">
            <a:avLst/>
          </a:prstGeom>
          <a:solidFill>
            <a:srgbClr val="D14553"/>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5" name="文本框 4"/>
          <p:cNvSpPr txBox="1"/>
          <p:nvPr/>
        </p:nvSpPr>
        <p:spPr>
          <a:xfrm>
            <a:off x="1350010" y="371475"/>
            <a:ext cx="7164705" cy="583565"/>
          </a:xfrm>
          <a:prstGeom prst="rect">
            <a:avLst/>
          </a:prstGeom>
          <a:noFill/>
        </p:spPr>
        <p:txBody>
          <a:bodyPr wrap="square" rtlCol="0">
            <a:spAutoFit/>
          </a:bodyPr>
          <a:lstStyle>
            <a:defPPr>
              <a:defRPr lang="zh-CN"/>
            </a:defPPr>
            <a:lvl1pPr algn="ctr">
              <a:defRPr sz="3600">
                <a:solidFill>
                  <a:schemeClr val="accent1"/>
                </a:solidFill>
                <a:latin typeface="+mj-ea"/>
                <a:ea typeface="+mj-ea"/>
              </a:defRPr>
            </a:lvl1pPr>
          </a:lstStyle>
          <a:p>
            <a:pPr algn="l"/>
            <a:r>
              <a:rPr lang="zh-CN" altLang="en-US" sz="3200" b="1" noProof="0" dirty="0">
                <a:ln>
                  <a:noFill/>
                </a:ln>
                <a:solidFill>
                  <a:schemeClr val="tx1">
                    <a:lumMod val="65000"/>
                    <a:lumOff val="35000"/>
                  </a:schemeClr>
                </a:solidFill>
                <a:effectLst/>
                <a:uLnTx/>
                <a:uFillTx/>
                <a:latin typeface="微软雅黑" charset="-122"/>
                <a:ea typeface="微软雅黑" charset="-122"/>
              </a:rPr>
              <a:t>事件级处理：原始事件</a:t>
            </a:r>
            <a:r>
              <a:rPr lang="en-US" altLang="zh-CN" sz="3200" b="1" noProof="0" dirty="0">
                <a:ln>
                  <a:noFill/>
                </a:ln>
                <a:solidFill>
                  <a:schemeClr val="tx1">
                    <a:lumMod val="65000"/>
                    <a:lumOff val="35000"/>
                  </a:schemeClr>
                </a:solidFill>
                <a:effectLst/>
                <a:uLnTx/>
                <a:uFillTx/>
                <a:latin typeface="微软雅黑" charset="-122"/>
                <a:ea typeface="微软雅黑" charset="-122"/>
              </a:rPr>
              <a:t>PE</a:t>
            </a:r>
            <a:endParaRPr lang="en-US" altLang="zh-CN" sz="3200" b="1" noProof="0" dirty="0">
              <a:ln>
                <a:noFill/>
              </a:ln>
              <a:solidFill>
                <a:schemeClr val="tx1">
                  <a:lumMod val="65000"/>
                  <a:lumOff val="35000"/>
                </a:schemeClr>
              </a:solidFill>
              <a:effectLst/>
              <a:uLnTx/>
              <a:uFillTx/>
              <a:latin typeface="微软雅黑" charset="-122"/>
              <a:ea typeface="微软雅黑" charset="-122"/>
            </a:endParaRPr>
          </a:p>
        </p:txBody>
      </p:sp>
      <p:sp>
        <p:nvSpPr>
          <p:cNvPr id="3" name="矩形 2"/>
          <p:cNvSpPr/>
          <p:nvPr/>
        </p:nvSpPr>
        <p:spPr>
          <a:xfrm rot="18900000">
            <a:off x="390677" y="429453"/>
            <a:ext cx="566057" cy="566057"/>
          </a:xfrm>
          <a:prstGeom prst="rect">
            <a:avLst/>
          </a:prstGeom>
          <a:solidFill>
            <a:srgbClr val="44546B"/>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7" name="文本框 6"/>
          <p:cNvSpPr txBox="1"/>
          <p:nvPr/>
        </p:nvSpPr>
        <p:spPr>
          <a:xfrm>
            <a:off x="364490" y="1433195"/>
            <a:ext cx="11258550" cy="2461260"/>
          </a:xfrm>
          <a:prstGeom prst="rect">
            <a:avLst/>
          </a:prstGeom>
          <a:noFill/>
        </p:spPr>
        <p:txBody>
          <a:bodyPr wrap="square" rtlCol="0">
            <a:spAutoFit/>
          </a:bodyPr>
          <a:p>
            <a:r>
              <a:rPr lang="zh-CN" altLang="en-US" sz="1400"/>
              <a:t>物联网系统中包含三类事件，原始事件、基本事件与复杂事件。不同层次事件的事件处理目标存在差异，一般情况下，原始事件处理主要需求为对原始数据的清洗、对数据偏差的修正；基本事件处理考虑将原始数据依据一定规则形成中间数据，这部分中间数据是上层复杂事件处理的输入，而这些规则往往面向众多简单事件中的一些具有特定语义的事件的提取过程与抽象过程；复杂事件处理则是对多个原始、基本事件构成的事件流进行筛选、聚合等实时计算。</a:t>
            </a:r>
            <a:endParaRPr lang="zh-CN" altLang="en-US" sz="1400"/>
          </a:p>
          <a:p>
            <a:endParaRPr lang="zh-CN" altLang="en-US" sz="1400"/>
          </a:p>
          <a:p>
            <a:r>
              <a:rPr lang="zh-CN" altLang="en-US" sz="1400"/>
              <a:t>物联网系统中感知设备对数据的采集、传输、收集集中工作，由于感知设备的感知精度、存储性能、网络传输性能之间的差异性，为原始数据的可靠性带来挑战。为了提供可靠语义的原始事件，原始事件处理需要解决各属性数据上的偏差。</a:t>
            </a:r>
            <a:endParaRPr lang="zh-CN" altLang="en-US" sz="1400"/>
          </a:p>
          <a:p>
            <a:endParaRPr lang="zh-CN" altLang="en-US" sz="1400"/>
          </a:p>
          <a:p>
            <a:r>
              <a:rPr lang="zh-CN" altLang="en-US" sz="1400"/>
              <a:t>考虑到物联网的开放特性，其面向的环境之间的差异可能是巨大的，针对具体场景的传感问题往往需要考虑特殊的原始数据的处理方式。为了不失一般性，本节提出和介绍在任何场景都可能用到的原始数据与原始事件处理方法，可以为特殊场景的原始事件处理设计提供参考。首先在下面的表格中给出概念性介绍，其次对其中涉及到的具体数学方法与处理方法进一步介绍。</a:t>
            </a:r>
            <a:endParaRPr lang="zh-CN" altLang="en-US" sz="1400"/>
          </a:p>
        </p:txBody>
      </p:sp>
      <p:graphicFrame>
        <p:nvGraphicFramePr>
          <p:cNvPr id="0" name="表格 -1"/>
          <p:cNvGraphicFramePr/>
          <p:nvPr>
            <p:custDataLst>
              <p:tags r:id="rId1"/>
            </p:custDataLst>
          </p:nvPr>
        </p:nvGraphicFramePr>
        <p:xfrm>
          <a:off x="3287712" y="4486910"/>
          <a:ext cx="5411470" cy="0"/>
        </p:xfrm>
        <a:graphic>
          <a:graphicData uri="http://schemas.openxmlformats.org/drawingml/2006/table">
            <a:tbl>
              <a:tblPr firstRow="1" bandRow="1">
                <a:tableStyleId>{5940675A-B579-460E-94D1-54222C63F5DA}</a:tableStyleId>
              </a:tblPr>
              <a:tblGrid>
                <a:gridCol w="2705100"/>
                <a:gridCol w="2706688"/>
              </a:tblGrid>
              <a:tr h="0">
                <a:tc>
                  <a:txBody>
                    <a:bodyPr/>
                    <a:p>
                      <a:pPr indent="0" algn="ctr">
                        <a:buNone/>
                      </a:pPr>
                      <a:r>
                        <a:rPr lang="zh-CN" altLang="en-US" sz="1200" b="0">
                          <a:latin typeface="宋体" charset="0"/>
                          <a:cs typeface="宋体" charset="0"/>
                        </a:rPr>
                        <a:t>原始事件的属性与特征的明确</a:t>
                      </a:r>
                      <a:endParaRPr lang="zh-CN" altLang="en-US" sz="1200" b="0">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0">
                          <a:latin typeface="宋体" charset="0"/>
                          <a:cs typeface="宋体" charset="0"/>
                        </a:rPr>
                        <a:t>明确原始事件应包含哪些属性</a:t>
                      </a:r>
                      <a:r>
                        <a:rPr lang="zh-CN" altLang="en-US" sz="1200" b="0">
                          <a:latin typeface="Calibri" charset="0"/>
                          <a:cs typeface="Calibri" charset="0"/>
                        </a:rPr>
                        <a:t>、</a:t>
                      </a:r>
                      <a:r>
                        <a:rPr lang="zh-CN" altLang="en-US" sz="1200" b="0">
                          <a:latin typeface="宋体" charset="0"/>
                          <a:cs typeface="宋体" charset="0"/>
                        </a:rPr>
                        <a:t>哪些特征</a:t>
                      </a:r>
                      <a:r>
                        <a:rPr lang="zh-CN" altLang="en-US" sz="1200" b="0">
                          <a:latin typeface="Calibri" charset="0"/>
                          <a:cs typeface="Calibri" charset="0"/>
                        </a:rPr>
                        <a:t>，</a:t>
                      </a:r>
                      <a:r>
                        <a:rPr lang="zh-CN" altLang="en-US" sz="1200" b="0">
                          <a:latin typeface="宋体" charset="0"/>
                          <a:cs typeface="宋体" charset="0"/>
                        </a:rPr>
                        <a:t>这些属性与特征是否连续</a:t>
                      </a:r>
                      <a:r>
                        <a:rPr lang="zh-CN" altLang="en-US" sz="1200" b="0">
                          <a:latin typeface="Calibri" charset="0"/>
                          <a:cs typeface="Calibri" charset="0"/>
                        </a:rPr>
                        <a:t>，</a:t>
                      </a:r>
                      <a:r>
                        <a:rPr lang="zh-CN" altLang="en-US" sz="1200" b="0">
                          <a:latin typeface="宋体" charset="0"/>
                          <a:cs typeface="宋体" charset="0"/>
                        </a:rPr>
                        <a:t>是否为类别信息</a:t>
                      </a:r>
                      <a:r>
                        <a:rPr lang="zh-CN" altLang="en-US" sz="1200" b="0">
                          <a:latin typeface="Calibri" charset="0"/>
                          <a:cs typeface="Calibri" charset="0"/>
                        </a:rPr>
                        <a:t>。</a:t>
                      </a:r>
                      <a:endParaRPr lang="zh-CN" altLang="en-US" sz="1200" b="0">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zh-CN" altLang="en-US" sz="1200" b="0">
                          <a:latin typeface="宋体" charset="0"/>
                          <a:cs typeface="宋体" charset="0"/>
                        </a:rPr>
                        <a:t>缺失值处理</a:t>
                      </a:r>
                      <a:endParaRPr lang="zh-CN" altLang="en-US" sz="1200" b="0">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0">
                          <a:latin typeface="宋体" charset="0"/>
                          <a:cs typeface="宋体" charset="0"/>
                        </a:rPr>
                        <a:t>缺失值检查</a:t>
                      </a:r>
                      <a:r>
                        <a:rPr lang="zh-CN" altLang="en-US" sz="1200" b="0">
                          <a:latin typeface="Calibri" charset="0"/>
                          <a:cs typeface="Calibri" charset="0"/>
                        </a:rPr>
                        <a:t>，</a:t>
                      </a:r>
                      <a:r>
                        <a:rPr lang="zh-CN" altLang="en-US" sz="1200" b="0">
                          <a:latin typeface="宋体" charset="0"/>
                          <a:cs typeface="宋体" charset="0"/>
                        </a:rPr>
                        <a:t>采用适合的方式对缺失值进行弥补</a:t>
                      </a:r>
                      <a:r>
                        <a:rPr lang="zh-CN" altLang="en-US" sz="1200" b="0">
                          <a:latin typeface="Calibri" charset="0"/>
                          <a:cs typeface="Calibri" charset="0"/>
                        </a:rPr>
                        <a:t>，</a:t>
                      </a:r>
                      <a:r>
                        <a:rPr lang="zh-CN" altLang="en-US" sz="1200" b="0">
                          <a:latin typeface="宋体" charset="0"/>
                          <a:cs typeface="宋体" charset="0"/>
                        </a:rPr>
                        <a:t>保证数据完整性</a:t>
                      </a:r>
                      <a:r>
                        <a:rPr lang="zh-CN" altLang="en-US" sz="1200" b="0">
                          <a:latin typeface="Calibri" charset="0"/>
                          <a:cs typeface="Calibri" charset="0"/>
                        </a:rPr>
                        <a:t>。</a:t>
                      </a:r>
                      <a:endParaRPr lang="zh-CN" altLang="en-US" sz="1200" b="0">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zh-CN" altLang="en-US" sz="1200" b="0">
                          <a:latin typeface="宋体" charset="0"/>
                          <a:cs typeface="宋体" charset="0"/>
                        </a:rPr>
                        <a:t>噪声处理</a:t>
                      </a:r>
                      <a:endParaRPr lang="zh-CN" altLang="en-US" sz="1200" b="0">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0">
                          <a:latin typeface="宋体" charset="0"/>
                          <a:cs typeface="宋体" charset="0"/>
                        </a:rPr>
                        <a:t>原始数据噪声极大的影响其他任务的结果</a:t>
                      </a:r>
                      <a:r>
                        <a:rPr lang="zh-CN" altLang="en-US" sz="1200" b="0">
                          <a:latin typeface="Calibri" charset="0"/>
                          <a:cs typeface="Calibri" charset="0"/>
                        </a:rPr>
                        <a:t>，</a:t>
                      </a:r>
                      <a:r>
                        <a:rPr lang="zh-CN" altLang="en-US" sz="1200" b="0">
                          <a:latin typeface="宋体" charset="0"/>
                          <a:cs typeface="宋体" charset="0"/>
                        </a:rPr>
                        <a:t>需要通过滤波等方式去除噪声</a:t>
                      </a:r>
                      <a:r>
                        <a:rPr lang="zh-CN" altLang="en-US" sz="1200" b="0">
                          <a:latin typeface="Calibri" charset="0"/>
                          <a:cs typeface="Calibri" charset="0"/>
                        </a:rPr>
                        <a:t>。</a:t>
                      </a:r>
                      <a:endParaRPr lang="zh-CN" altLang="en-US" sz="1200" b="0">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zh-CN" altLang="en-US" sz="1200" b="0">
                          <a:latin typeface="宋体" charset="0"/>
                          <a:cs typeface="宋体" charset="0"/>
                        </a:rPr>
                        <a:t>类别型信息的编码</a:t>
                      </a:r>
                      <a:endParaRPr lang="zh-CN" altLang="en-US" sz="1200" b="0">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0">
                          <a:latin typeface="宋体" charset="0"/>
                          <a:cs typeface="宋体" charset="0"/>
                        </a:rPr>
                        <a:t>离散的类别信息需要通过编码的方式</a:t>
                      </a:r>
                      <a:r>
                        <a:rPr lang="zh-CN" altLang="en-US" sz="1200" b="0">
                          <a:latin typeface="Calibri" charset="0"/>
                          <a:cs typeface="Calibri" charset="0"/>
                        </a:rPr>
                        <a:t>，</a:t>
                      </a:r>
                      <a:r>
                        <a:rPr lang="zh-CN" altLang="en-US" sz="1200" b="0">
                          <a:latin typeface="宋体" charset="0"/>
                          <a:cs typeface="宋体" charset="0"/>
                        </a:rPr>
                        <a:t>使传输和后续处理成为可能</a:t>
                      </a:r>
                      <a:r>
                        <a:rPr lang="zh-CN" altLang="en-US" sz="1200" b="0">
                          <a:latin typeface="Calibri" charset="0"/>
                          <a:cs typeface="Calibri" charset="0"/>
                        </a:rPr>
                        <a:t>。</a:t>
                      </a:r>
                      <a:endParaRPr lang="zh-CN" altLang="en-US" sz="1200" b="0">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500" advClick="0" advTm="58139"/>
    </mc:Choice>
    <mc:Fallback>
      <p:transition spd="slow" advClick="0" advTm="58139"/>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900000">
            <a:off x="881320" y="551068"/>
            <a:ext cx="333829" cy="333829"/>
          </a:xfrm>
          <a:prstGeom prst="rect">
            <a:avLst/>
          </a:prstGeom>
          <a:solidFill>
            <a:srgbClr val="D14553"/>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5" name="文本框 4"/>
          <p:cNvSpPr txBox="1"/>
          <p:nvPr/>
        </p:nvSpPr>
        <p:spPr>
          <a:xfrm>
            <a:off x="1350010" y="371475"/>
            <a:ext cx="7164705" cy="583565"/>
          </a:xfrm>
          <a:prstGeom prst="rect">
            <a:avLst/>
          </a:prstGeom>
          <a:noFill/>
        </p:spPr>
        <p:txBody>
          <a:bodyPr wrap="square" rtlCol="0">
            <a:spAutoFit/>
          </a:bodyPr>
          <a:lstStyle>
            <a:defPPr>
              <a:defRPr lang="zh-CN"/>
            </a:defPPr>
            <a:lvl1pPr algn="ctr">
              <a:defRPr sz="3600">
                <a:solidFill>
                  <a:schemeClr val="accent1"/>
                </a:solidFill>
                <a:latin typeface="+mj-ea"/>
                <a:ea typeface="+mj-ea"/>
              </a:defRPr>
            </a:lvl1pPr>
          </a:lstStyle>
          <a:p>
            <a:pPr algn="l"/>
            <a:r>
              <a:rPr lang="zh-CN" altLang="en-US" sz="3200" b="1" noProof="0" dirty="0">
                <a:ln>
                  <a:noFill/>
                </a:ln>
                <a:solidFill>
                  <a:schemeClr val="tx1">
                    <a:lumMod val="65000"/>
                    <a:lumOff val="35000"/>
                  </a:schemeClr>
                </a:solidFill>
                <a:effectLst/>
                <a:uLnTx/>
                <a:uFillTx/>
                <a:latin typeface="微软雅黑" charset="-122"/>
                <a:ea typeface="微软雅黑" charset="-122"/>
              </a:rPr>
              <a:t>原始事件处理：缺失值处理</a:t>
            </a:r>
            <a:endParaRPr lang="zh-CN" altLang="en-US" sz="3200" b="1" noProof="0" dirty="0">
              <a:ln>
                <a:noFill/>
              </a:ln>
              <a:solidFill>
                <a:schemeClr val="tx1">
                  <a:lumMod val="65000"/>
                  <a:lumOff val="35000"/>
                </a:schemeClr>
              </a:solidFill>
              <a:effectLst/>
              <a:uLnTx/>
              <a:uFillTx/>
              <a:latin typeface="微软雅黑" charset="-122"/>
              <a:ea typeface="微软雅黑" charset="-122"/>
            </a:endParaRPr>
          </a:p>
        </p:txBody>
      </p:sp>
      <p:sp>
        <p:nvSpPr>
          <p:cNvPr id="3" name="矩形 2"/>
          <p:cNvSpPr/>
          <p:nvPr/>
        </p:nvSpPr>
        <p:spPr>
          <a:xfrm rot="18900000">
            <a:off x="390677" y="429453"/>
            <a:ext cx="566057" cy="566057"/>
          </a:xfrm>
          <a:prstGeom prst="rect">
            <a:avLst/>
          </a:prstGeom>
          <a:solidFill>
            <a:srgbClr val="44546B"/>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7" name="文本框 6"/>
          <p:cNvSpPr txBox="1"/>
          <p:nvPr/>
        </p:nvSpPr>
        <p:spPr>
          <a:xfrm>
            <a:off x="364490" y="1433195"/>
            <a:ext cx="11258550" cy="3322955"/>
          </a:xfrm>
          <a:prstGeom prst="rect">
            <a:avLst/>
          </a:prstGeom>
          <a:noFill/>
        </p:spPr>
        <p:txBody>
          <a:bodyPr wrap="square" rtlCol="0">
            <a:spAutoFit/>
          </a:bodyPr>
          <a:p>
            <a:r>
              <a:rPr lang="zh-CN" altLang="en-US" sz="1400"/>
              <a:t>缺失值产生的原因，主要是因为物联网场景中，感知设备精度与工作状态无法得到保障，存在可能性不能在合适的时间做出正确响应，感知设备可能面临失灵、失效等复杂情况。物联网系统中常用低功耗、无线通信设备，这些设备终端为了功耗和性能的节约，可能采用一些不包含认证过程、不具有可靠性的协议，因此从网络上带来数据丢失的可能。在现实中，无线低功耗设备发出的数据分组丢失是常见状况。因此，即便物联网系统尽可能保证设备正常工作，对缺失值的处理仍然是必不可少的，原始事件处理后续的复杂事件处理往往需要数据具备一定的完整性与可靠性。</a:t>
            </a:r>
            <a:endParaRPr lang="zh-CN" altLang="en-US" sz="1400"/>
          </a:p>
          <a:p>
            <a:endParaRPr lang="zh-CN" altLang="en-US" sz="1400"/>
          </a:p>
          <a:p>
            <a:r>
              <a:rPr lang="zh-CN" altLang="en-US" sz="1400"/>
              <a:t>缺失值常与时间相关。无论是感知设备工作机制，还是通信协议的机制，造成的原始数据流在某个时间应该存在感知结果，但实际缺失感知结果的情况，是本节面对的缺失值。对此问题进行抽象表达，对原始数据流对应的时间戳，两个相邻时间戳之间的事件上的原始数据是缺失的数据。对于中间的缺失值，以下是三种缺失值补充方法：</a:t>
            </a:r>
            <a:endParaRPr lang="zh-CN" altLang="en-US" sz="1400"/>
          </a:p>
          <a:p>
            <a:endParaRPr lang="zh-CN" altLang="en-US" sz="1400"/>
          </a:p>
          <a:p>
            <a:pPr marL="285750" indent="-285750">
              <a:buFont typeface="Arial" panose="020B0604020202090204" pitchFamily="34" charset="0"/>
              <a:buChar char="•"/>
            </a:pPr>
            <a:r>
              <a:rPr lang="zh-CN" altLang="en-US" sz="1400"/>
              <a:t>最后观测原则</a:t>
            </a:r>
            <a:endParaRPr lang="zh-CN" altLang="en-US" sz="1400"/>
          </a:p>
          <a:p>
            <a:pPr marL="285750" indent="-285750">
              <a:buFont typeface="Arial" panose="020B0604020202090204" pitchFamily="34" charset="0"/>
              <a:buChar char="•"/>
            </a:pPr>
            <a:endParaRPr lang="zh-CN" altLang="en-US" sz="1400"/>
          </a:p>
          <a:p>
            <a:pPr marL="285750" indent="-285750">
              <a:buFont typeface="Arial" panose="020B0604020202090204" pitchFamily="34" charset="0"/>
              <a:buChar char="•"/>
            </a:pPr>
            <a:r>
              <a:rPr lang="zh-CN" altLang="en-US" sz="1400"/>
              <a:t>线性插值</a:t>
            </a:r>
            <a:endParaRPr lang="zh-CN" altLang="en-US" sz="1400"/>
          </a:p>
          <a:p>
            <a:pPr marL="285750" indent="-285750">
              <a:buFont typeface="Arial" panose="020B0604020202090204" pitchFamily="34" charset="0"/>
              <a:buChar char="•"/>
            </a:pPr>
            <a:endParaRPr lang="zh-CN" altLang="en-US" sz="1400"/>
          </a:p>
          <a:p>
            <a:pPr marL="285750" indent="-285750">
              <a:buFont typeface="Arial" panose="020B0604020202090204" pitchFamily="34" charset="0"/>
              <a:buChar char="•"/>
            </a:pPr>
            <a:r>
              <a:rPr lang="zh-CN" altLang="en-US" sz="1400"/>
              <a:t>非线性插值</a:t>
            </a:r>
            <a:endParaRPr lang="zh-CN" altLang="en-US" sz="1400"/>
          </a:p>
        </p:txBody>
      </p:sp>
    </p:spTree>
  </p:cSld>
  <p:clrMapOvr>
    <a:masterClrMapping/>
  </p:clrMapOvr>
  <mc:AlternateContent xmlns:mc="http://schemas.openxmlformats.org/markup-compatibility/2006">
    <mc:Choice xmlns:p14="http://schemas.microsoft.com/office/powerpoint/2010/main" Requires="p14">
      <p:transition spd="slow" p14:dur="1500" advClick="0" advTm="58139"/>
    </mc:Choice>
    <mc:Fallback>
      <p:transition spd="slow" advClick="0" advTm="58139"/>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900000">
            <a:off x="881320" y="551068"/>
            <a:ext cx="333829" cy="333829"/>
          </a:xfrm>
          <a:prstGeom prst="rect">
            <a:avLst/>
          </a:prstGeom>
          <a:solidFill>
            <a:srgbClr val="D14553"/>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5" name="文本框 4"/>
          <p:cNvSpPr txBox="1"/>
          <p:nvPr/>
        </p:nvSpPr>
        <p:spPr>
          <a:xfrm>
            <a:off x="1350010" y="371475"/>
            <a:ext cx="7164705" cy="583565"/>
          </a:xfrm>
          <a:prstGeom prst="rect">
            <a:avLst/>
          </a:prstGeom>
          <a:noFill/>
        </p:spPr>
        <p:txBody>
          <a:bodyPr wrap="square" rtlCol="0">
            <a:spAutoFit/>
          </a:bodyPr>
          <a:lstStyle>
            <a:defPPr>
              <a:defRPr lang="zh-CN"/>
            </a:defPPr>
            <a:lvl1pPr algn="ctr">
              <a:defRPr sz="3600">
                <a:solidFill>
                  <a:schemeClr val="accent1"/>
                </a:solidFill>
                <a:latin typeface="+mj-ea"/>
                <a:ea typeface="+mj-ea"/>
              </a:defRPr>
            </a:lvl1pPr>
          </a:lstStyle>
          <a:p>
            <a:pPr algn="l"/>
            <a:r>
              <a:rPr lang="zh-CN" altLang="en-US" sz="3200" b="1" noProof="0" dirty="0">
                <a:ln>
                  <a:noFill/>
                </a:ln>
                <a:solidFill>
                  <a:schemeClr val="tx1">
                    <a:lumMod val="65000"/>
                    <a:lumOff val="35000"/>
                  </a:schemeClr>
                </a:solidFill>
                <a:effectLst/>
                <a:uLnTx/>
                <a:uFillTx/>
                <a:latin typeface="微软雅黑" charset="-122"/>
                <a:ea typeface="微软雅黑" charset="-122"/>
              </a:rPr>
              <a:t>原始事件处理：缺失值处理</a:t>
            </a:r>
            <a:endParaRPr lang="zh-CN" altLang="en-US" sz="3200" b="1" noProof="0" dirty="0">
              <a:ln>
                <a:noFill/>
              </a:ln>
              <a:solidFill>
                <a:schemeClr val="tx1">
                  <a:lumMod val="65000"/>
                  <a:lumOff val="35000"/>
                </a:schemeClr>
              </a:solidFill>
              <a:effectLst/>
              <a:uLnTx/>
              <a:uFillTx/>
              <a:latin typeface="微软雅黑" charset="-122"/>
              <a:ea typeface="微软雅黑" charset="-122"/>
            </a:endParaRPr>
          </a:p>
        </p:txBody>
      </p:sp>
      <p:sp>
        <p:nvSpPr>
          <p:cNvPr id="3" name="矩形 2"/>
          <p:cNvSpPr/>
          <p:nvPr/>
        </p:nvSpPr>
        <p:spPr>
          <a:xfrm rot="18900000">
            <a:off x="390677" y="429453"/>
            <a:ext cx="566057" cy="566057"/>
          </a:xfrm>
          <a:prstGeom prst="rect">
            <a:avLst/>
          </a:prstGeom>
          <a:solidFill>
            <a:srgbClr val="44546B"/>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7" name="文本框 6"/>
          <p:cNvSpPr txBox="1"/>
          <p:nvPr/>
        </p:nvSpPr>
        <p:spPr>
          <a:xfrm>
            <a:off x="364490" y="1433195"/>
            <a:ext cx="11258550" cy="2030095"/>
          </a:xfrm>
          <a:prstGeom prst="rect">
            <a:avLst/>
          </a:prstGeom>
          <a:noFill/>
        </p:spPr>
        <p:txBody>
          <a:bodyPr wrap="square" rtlCol="0">
            <a:spAutoFit/>
          </a:bodyPr>
          <a:p>
            <a:r>
              <a:rPr lang="zh-CN" altLang="en-US" sz="1400"/>
              <a:t>最后观测原则</a:t>
            </a:r>
            <a:endParaRPr lang="zh-CN" altLang="en-US" sz="1400"/>
          </a:p>
          <a:p>
            <a:endParaRPr lang="zh-CN" altLang="en-US" sz="1400"/>
          </a:p>
          <a:p>
            <a:r>
              <a:rPr lang="zh-CN" altLang="en-US" sz="1400"/>
              <a:t>最后观测原则认为两个事件之间的缺失值，应该与最近一次观测的结果保持一致。为观测到的情况代表没有产生新的事件，因而事件的结果没有发生变化。假设，其中i&lt;j，是两个时间戳，两个时间戳之间的值为缺失值，那么采用最后观测原则补充缺失值应为：</a:t>
            </a:r>
            <a:endParaRPr lang="zh-CN" altLang="en-US" sz="1400"/>
          </a:p>
          <a:p>
            <a:endParaRPr lang="zh-CN" altLang="en-US" sz="1400"/>
          </a:p>
          <a:p>
            <a:endParaRPr lang="zh-CN" altLang="en-US" sz="1400"/>
          </a:p>
          <a:p>
            <a:endParaRPr lang="zh-CN" altLang="en-US" sz="1400"/>
          </a:p>
          <a:p>
            <a:r>
              <a:rPr lang="zh-CN" altLang="en-US" sz="1400"/>
              <a:t>其中前者采用向前最后观测原则，后者采用向后最后观测原则。</a:t>
            </a:r>
            <a:endParaRPr lang="zh-CN" altLang="en-US" sz="1400"/>
          </a:p>
          <a:p>
            <a:endParaRPr lang="zh-CN" altLang="en-US" sz="1400"/>
          </a:p>
        </p:txBody>
      </p:sp>
      <p:pic>
        <p:nvPicPr>
          <p:cNvPr id="12" name="334E55B0-647D-440b-865C-3EC943EB4CBC-6" descr="wpsoffice"/>
          <p:cNvPicPr>
            <a:picLocks noChangeAspect="1"/>
          </p:cNvPicPr>
          <p:nvPr/>
        </p:nvPicPr>
        <p:blipFill>
          <a:blip r:embed="rId1"/>
          <a:stretch>
            <a:fillRect/>
          </a:stretch>
        </p:blipFill>
        <p:spPr>
          <a:xfrm>
            <a:off x="4859655" y="2649220"/>
            <a:ext cx="2268220" cy="1714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58139"/>
    </mc:Choice>
    <mc:Fallback>
      <p:transition spd="slow" advClick="0" advTm="58139"/>
    </mc:Fallback>
  </mc:AlternateContent>
  <p:timing>
    <p:tnLst>
      <p:par>
        <p:cTn id="1" dur="indefinite" restart="never" nodeType="tmRoot"/>
      </p:par>
    </p:tnLst>
  </p:timing>
</p:sld>
</file>

<file path=ppt/tags/tag1.xml><?xml version="1.0" encoding="utf-8"?>
<p:tagLst xmlns:p="http://schemas.openxmlformats.org/presentationml/2006/main">
  <p:tag name="KSO_WM_UNIT_TABLE_BEAUTIFY" val="smartTable{697eda3f-2dfb-4952-8950-b5055fc9559f}"/>
</p:tagLst>
</file>

<file path=ppt/tags/tag2.xml><?xml version="1.0" encoding="utf-8"?>
<p:tagLst xmlns:p="http://schemas.openxmlformats.org/presentationml/2006/main">
  <p:tag name="KSO_WM_UNIT_TABLE_BEAUTIFY" val="smartTable{9a50c691-a2a7-429b-bdc8-d04df34fff5e}"/>
</p:tagLst>
</file>

<file path=ppt/tags/tag3.xml><?xml version="1.0" encoding="utf-8"?>
<p:tagLst xmlns:p="http://schemas.openxmlformats.org/presentationml/2006/main">
  <p:tag name="KSO_WM_UNIT_TABLE_BEAUTIFY" val="smartTable{6efc306c-0383-43b5-8785-f366dfe86119}"/>
</p:tagLst>
</file>

<file path=ppt/tags/tag4.xml><?xml version="1.0" encoding="utf-8"?>
<p:tagLst xmlns:p="http://schemas.openxmlformats.org/presentationml/2006/main">
  <p:tag name="KSO_WM_UNIT_TABLE_BEAUTIFY" val="smartTable{76775778-cbab-4dd6-8563-970181e235da}"/>
  <p:tag name="TABLE_ENDDRAG_ORIGIN_RECT" val="884*504"/>
  <p:tag name="TABLE_ENDDRAG_RECT" val="53*93*875*37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334E55B0-647D-440b-865C-3EC943EB4CBC-1">
      <extobjdata type="334E55B0-647D-440b-865C-3EC943EB4CBC" data="ewogICAiSW1nU2V0dGluZ0pzb24iIDogIntcImRwaVwiOlwiNjAwXCIsXCJmb3JtYXRcIjpcIlBOR1wiLFwidHJhbnNwYXJlbnRcIjp0cnVlLFwiYXV0b1wiOmZhbHNlfSIsCiAgICJMYXRleCIgOiAiWEZzZ1VFVmZlMmw5SURvOUlDaFRaVzV6YjNKY1gybGtMQ0JQWW1wbFkzUmNYMmxrTENCRVlYUmhMQ0JVYVcxbGMzUmhiWEFwSUZ4ZCIsCiAgICJMYXRleEltZ0Jhc2U2NCIgOiAiaVZCT1J3MEtHZ29BQUFBTlNVaEVVZ0FBQnZVQUFBQlRCQU1BQUFCZGI1Ym1BQUFBTUZCTVZFWC8vLzhBQUFBQUFBQUFBQUFBQUFBQUFBQUFBQUFBQUFBQUFBQUFBQUFBQUFBQUFBQUFBQUFBQUFBQUFBQUFBQUF2M2FCN0FBQUFEM1JTVGxNQXUrL2R6WmxVRUdhSnF5SjJNa1FmN3A2VEFBQUFDWEJJV1hNQUFBN0VBQUFPeEFHVkt3NGJBQUFnQUVsRVFWUjRBZTE5ZlpCc1IzWGZmVjg3Kzk1K1dnNG13VGF6NklrUVB1eFpKQkVvQXN3Z3ZncXdtY1ZHY1ZrRXo0cVBjc3AyTWlzOXZpT1lNWVp5WVZkcUZoSmN3UlZuVmdMczJBWm1UUnc3THRzMUcrSllnY1MxaTQyVHVJSTlnd3dKeGhTNzJuMHkwZ09wOHp2ZGZicFA5NzEzZDc1MjM4UDE3aDl6dTArZnJ6NTkrdlRwdm5kbWt1VGF2ZDdRdjNaMXU2N1pkUXVNWklHWmZ6QVMyUWtUbmR2ZlBHR0oxOFZkdDhDeFc2QzhlT3dpeGhmUWVYUjhIdGM1WExmQU5XYUJTNWZYcmpHTjB1cWNVdjAwOERya3VnVyt6UzB3VTNyMk5kK0Q2c05wRmVkZmZkdkJLKzdYOEFmNjZlWnJBUEt1Ly91WmUyOTdhQUJGZnVzRE42dWJIdmZqQWVhN3ZqSWdjVUExeVVyaEwzN3FGLzlPYVdXU0xLL3ppaXpRTzRnV3ZodFVjRjE4U2VnVnlmbDd2eVByMm9qNFRxNTZRYTJubUgzVjZQaFNOTXlvMVZUek5RQTRwelc4Y3FRbWMvL0ttdnNIQk9xRkFZa0Z5YVNMTmEzQ1JqN2JVeVdydUwzZCtxdjlmT1J4Vzc3MlA3S3Yvell1NDZ0S1A2VXFnZnhDYUZHcVBTZEEyRTBqRU9TeEFHbVNsZmFES1c2ZlYrcHAvK2FmZnFDa0hwOGtkNnNvZUtTd3J3cmd0RFpUeG9vZGFqTmRWdnNmLyt0LzhUL3ZVK29adm1WQVlrOHcrWktaV2MxOHhnM2R3ZURqay9uWTQ3WE1CMkprWlhVOHhsZVp1aDNGNXZmZjhSM2E3bys3bmE2UFVqazREUDJORjVsaFVSZHYwZGZOeGhUSE52Zm0xVGRpQzcxVHFkY1JiTDY0djVOVUQrTG1FNisvOTNJL0pYUCtNNzhJTzMwekJROEJzeVYxeGRDK1FhbS83OW9PSTU2NTRYa09iektGNmVxcjBveSs5bUdFQTdXWmJtREk5SWZ1MVNuU2c5cFA3dmhPY29OWGN1T0U3eVlQTUk0V2Z1NDRTVm1ENEJxdjBjSVp0UlZyUnZuU1V5eHc1cjJvWUhtUmx3NURmUWY1clI4Q3lsRmU1ckNITGR5dG1oSEpYRW45dWdGTnFhZGZVSVBzcVNJT2s2M0NNeko3ajlWcjZYQkoweVgxRUsvYUxSVU1SQzV4UGNRN1hNQkFyWjJjT1ZaUyswZlExNVRhWi8zblVWRXJSeENNMkx3QTFzLzZ3Ly96MjI5NzI3dTJVWHdpU3IvNzV6OEZ2WDNPa3pjSUkwbzhHYklabFRyQm4wV250cHowMXlzVjd3bUxTajNpMmxGNGoxSjdzajdKY3ZWeXpLMnVYQ3JYdmR4V2Z4TzNuM1M5cGRTM3NtUmkrbXhrd1Ixc3Bxb3ViM0lORVVWbUlIQzNSVzZTZDlvVExFdkEyT1hwWUxRRnUxQWgwZUNLbUFpaTU2aWx4c3FoamxXb0svVmF5NkFIYlpsWHpSZVRWcUFLWTF6cjkrMVUwa1pMdlBPSlpLYWtWSFFZQ2tnd1lZR3lkRXpkbkU2dEtkTUttYWE5YUFWT3BhVGNlRkwzcXZMQlFNcHNxTlNTTFp1VFpGdUd1S1FiekRiVXRrSnNVNk9aVXNscU9BejJ6b04rZnZOWmNHeG1OR09XdXhpWDBVeWdUckRpSTVTb2wrVmdDbkNoOHdKUkc2alk4ZGxzUy9rUWRWN01kY2crU3R1QlJLV1JEalZlR24wb3lPblVPU0lDdHN3MjZpcks2eWoyN2dVeWRvZjNoNEErdjlKSTVURzc4bHluTStsVklGK1QzQlpZSXpQbmhOMThCTXVndmt1cDd4UGdxU0J5dDVSeUVVWWdKYlFmV0plQVFjcmxhTGdDbWdWd3pOSVQrbVIyU3hDWHdxejYxRUFMM3hteFdnbGVoeFdWZndyZFVTTFJLZmxNSVc4UURtTTdXTnVoeGh1TVJTN1dkTGlHQWE4cllndXFGQmdEUDhDb1JBblIyU095cTF6aFJ6WjBmRXB2Y09lQ0tBMVZWNDdrY2N3SXhaelpVQXNpV0VxSm1YS1V5OWVVNmpzcytKZ3J5d0xXdlZTZUl0dXp5aGl2UTVJRHpKaGdBOEVjTU11WHVKeDluNEVmYk1pbWFvNGxKRTVTRjd1MG9DRzNNdVZPSDVLa0pQdlM4Umx2M2lEa01oMjA0WERqRGNvbEQ2OGNaK210Y1AybTdkK0dKS2JZdXlVQnlmbmptZ0Z6MFpLYkpHZVVmT1lBeDFrTk5Ma0tsVTlsKzI1Uzl0bFJsbGE3Y2ZMWWxjNWVEcm9wNkl2eHlaZG95eW5DU01zNVRRQmp3N0NlMVlyMWFTTUw3bUdVL3paOU5Va2FnenhyS2c0ZFBFNzVNYWJwN3Z1eTdmZjZlWU1nMVJ1cGZManhSbUlwaU9xK2F3YmFDYk1OV3ViMkJEN2NQMW9Jay9sb0xrcnNzY3FuVWhGN084aUVFQmZXeGhJd0NlS3ZaNnB3eEg0Slc5WG9DQXNoemNWeEVMdHlxT0xjVDRiMUFXb0xoeWNIOC84dmt3Y21Vak96d1FIRGN3R0F6dyt5S01jN0dNY3V0N0Rnb3kxTjl4V0gyQkpKY2ZZZ09OU1JDMGNZYjJTK2h2Qk1uRnVVWkFCT0VtUjU2akVwQTZNU0pVUno4ZlNWNk9PVWU4TFNtZzhDMzRaZ09EZDBFQlhFeDF0RXlCS3VrWkpWVDUxZ3djNXVtdzNpNERRclJUNE1vRGRTY2dBRk53K1hFcDBMSkVrQm5yTjZPQTE1azErdGpzQzF6WFZ2Q3BydVhrSnJiekFHNDJDTlpyeEJKYzVHSVpiVzlVVkJUSWVKd1JrU1JzVkhJbzA0RTI0SUJmR1l4V0xNR0l0RFgvQXNwSEpTMFhoMWk0ZnZseWlneGE0Tno5MnlPb040Y242MVBWSnljTVIyRllwMnczTUJRR3B4SG0yN0kyN0lWQTdaZkFwRVh5eDZiOFIwRjRsT2U5a2pIVmRwTk9NTnFrM0JoMXROUXV2NmxpQ21uRE5JZ0dEaG9FNHZWYTRKZ3NrVkM2bGxiU0ZhY29jT29wTlQ3Z2hPaCsrWFBoWEZNMkxXOGZrR2lMM0RIU0hveU9iaGQxakU4b2p0S2pCYXFUN1VqMTZ1aDk4L0ZVUzA3UVpaYlcxeU5zbzE0bWpHeTJVWE4zVEVNbzQyV3RkM0JBNmR0UVJ6clp5eThGeVVnd3Jxc1lxenFXT01lalFiaHc2aVkra3pESEhqc1AwU1pXY2JNVGY0TW1lcElONkttMGV1RDcvRGdxZ2p0cXVrVE1mcmEzV0Qyby9ZWXQ1dFFXN1k4cEFDK0xRNDJJV0p4SHRNeGZVQThWZ3FnY0RKUzRpZXp0RzZMb1hRWEpRcGV2cnhYaklsekNOSnh5MmZjYzdJbklwUnVsdGE1cFpyN1Y1UEo1VmVSVVIvOXphV2crNzZkUVRFTXZ3NWxGRUtJK3l3SU9hSTdTb3BVdkxydE5VTHkzVjhhRzViM0sybndranZHbklMcDBUZzd3U3VXRzNtRWsycVlUVGpEUzU5SWZUd2JyU2RvN25JOFppWVVnNjZHSEtmUHNyaUlmckF0VjdxbVgzOG9sTjhGak13NjJOSFBIUy90TzJubVZjRWJzbjc2Rm9ZL2p6T0NLVVJkbGlRY3ZoMmxkUklQZDR6ajRLUDBCQTlYenNDSldwdUNPZkRkQmU3eFZJL1FwMThkVFRqRGE3SHFUQlJhRVVwWmhkelRhNHVHQldYRUUwM3RaalpLNE5MR3dhemxucjBGQWZXWVlQb01OTEh3ejFzdjBRbkxkS2tSaElaMnNvc0g3bCtESzdjOERzczRuMzRkcFV3VW8vM3pIYWxUMjM1MS9EN3AxYkZjYVBwdnVScXliQ3oyRk1PWEJyTmVBT3poeEdEbExFVGJlY3dGOTFjSTZZWUZaY1FOWXdIblJkcHdlQnlqOFlNRHpXQlQ4YVhaSVVUTUwrVU4zZzUvd2tkZUpBSit5bGVDNjV6SUQ1cTM1U2l6Z1VnYjFuSmJjeHRhSVNEbm9HWGVyeW5GMHZWekVBVklIeDFROVFHS1JhYkRpdDh2RGZqSHNrNGhJa1hSalBlNEdyQW9YY0Vkams2MzY0Nmx6QklHQlhuLzlzYkdqYi9mRUUvdVNLZWJrVE1hTUZvQ3RqY01TVzdRc1NJUldUbS9yRlV6R003WHI0MUFzMjlUVjBDY2ZCRU5hWWZxdDRiZW9kRjdPdWhVMlJJaEZ2R3ppOVRvZ3dLZ0ViWVA5M29PZEYwYjdycXpERmxXMDRBQ3FNWlQzSTRvbHlXNnhvZHBTd0tBbHBxZ2lDTVVlRnRTWEs4dTEzNW9yclJLRW82a3VTUGhLYlhWQkZ1dUplbkVKbFlubDVadkM3QUpnZ2VScHpITkJlT2liNlcyNWpiVUV2RnZSZ1Y2c2JPVDNOalBjWUw2aVBzbjk3bUdkRFJ3NmF2L3JZdkhsZHBOT01Ob1UxSFRqWTZTdGtTeEJUTGxrVTlxZm45NEl5MGhNU1pUUGxzT09uQmxMdzJIbkFoYSthenQrMC9xOCtBTzI5OHlZNHV2L1UxcFl2L25xRjhML3pjZDZxYmZvbHI1bDc0N00zN3ovMVpoazNkOEtUWDZ2S1hiNzc4eXd5TTduZVdudGFQUUQ5eDgyWDhlZ0xTeXNXb3dWVlRKalV0UFhTdXI0c2dyaVNGRDVTZmViK2pvY0k3YnR0UC9TNUQyR1dEZnM5SFNoZS94L25vWVR1c3FSdFNIS2MrVW5wRm54N3Z1UUJybUtZK1crbnpJdXlPZ3Z6V21FSlNadXlmMGtpU0lDaDMwMHN0dFFlRE1IWERUYS9UUklVMzNhYWUyOVRGWlBxSDRRRnJwdXcvZisranBZcy81cXRVZXZ1OTVmMlhHNi9SRFdualdmdDRNdWxtQit4bTc1T09oT1graG9OUGFJcnBHL1pmN2thR0lDMFpvc2t4K2hyUGZEUlFEN0NyUHBzNkh5Y2RnazRVcDZ2eWw0QkV3eEhGaGZUcVVJSTJqODhqZTBkWnFiSTY2SnYyQzhydUxkNmkxSUdQRjVaNHJxalVMVXE5UVBLYUFneS9nV0cvRlovVTlzMXJ4bDhpcnErVWlLNzhlWFV4aWdXRlQ2djlNbFJzaEJITVVWQUJiU0oxY2sxMWdGZDFEUWpyTXgxMVkrakpiMUZRS09yOE84cXl5NGJWVDZPL0pmVWdCdTArY09Ucis1d2NYNWlyUXRjTlgwZnBuaEs2OU9BYWd0eFJlL2lPOXdQbVFQdFl6NDVOa2J4N2pSQXUwTmpaeTM4Rk0wSmlUdG4zVm1ia0RRZUJSbTBENUlVYVdjWXNJNWtlVU1EUFZNRXZBZy80SEVCbDYwSFp4clAyU1FyOEZ1dzVESk5lRG9RUUtWdjNwRzFIN3A0U0RINUZtOFAyc0NlM0ptUS9DOWMzZE9GaFdhZWxaODhDR2xxb2JNMHNZNVFXTXh1T0FPNUt2UXd1dEZFcWlsWE1CWjMvdTV2Sjc3RzZuZWNuYlpJN3E1NjhrOHlYSWhYYTZydldrcG1ma1NuU1ZFazlZek81aHlmTnVZT2Q4M1F3Y0U2OWRDMzVVdnB4SE1UTzQvdlVyU0RTNHd1eEQyMG1mM213VnVmOGtiVVRkK3FFdEw5dGdtZlpxQWZpZm12L2Z2UkYvQ1QzWE9rNWVMNFR2b0FkZFZremVvODZ3Tkw5WjZYSGtnUU0zWVZxNnRwOWFITTZQUHRBVHZqYVpMNzg3RU8zcTRaUEtUaHoxTERUa0xiaXBMQXB6cG5ONjRKVEJZVStZMFZJRE02K2R5SmYxRmpoSU9oUm95VjdleC9MM3dONjlVWWYvMWVDMFEyY0VQUGp3WjlQWnJabEZEeXZIdnp4SlBsUFpiM0hrdW82NDdGOWtQMzFqWTYxRERkcnFkZXRKYS8zbWNQc2ZsK1AzRnpwa1UzQUh6V1Urbk5CaWRuVkNNOEJLQVZ0Q2x6NG01OUpSVUVuY2NJeXNSZ0lNU1JMTUhYMll0QXVlR0cvK2Q5ak9PcDRpLzRIQ1h6SmJKcW1NVnRPVS9BMjMvTHFoajcyWnZWOHpXTGJSL2Vab3ZtNW92OWd3bGl5K3hSNmZOeE1PdCtQODlXT2lPZWFVSC8wc0d0YkNFeDVsenJZUVZPeFVnc2ptS2N4aVhOV1FyZU5uaEd4ZmkveW5UcGk3NnFuTzhwZDhvaGk0RUJSbHpYcTU5Vitrd3Jud092OStDR2oxK0RORE54K2RKV0E0YVZmZ1dlWnVxbFExSFk1ZFJuWlQ4cjJJVEZ0dlJkRGtGN1ExeG5tVE5FeVRqajlJYWhSVlFxZnQvOUNIaExEcysrbDhFbXpRUW9Ib2E1SGJRdHZaMjJoR1VxdXdKeDZrQ01QYUt2TE84QW9sUDFNS0ZUMTRDRmFFMjJXOFp4OWNPSnFPaitWNFdibmhHd3d3b25OTjJua05wSnQrbmtlNkVTQzdYWEdlcHV1MXNPamxkMzRXQURqclZrRCtUY1VlQjU5MFM0Z3k5ZU9wQ3lHRzAzQ1B3dGVkRDBOOFNtOENsV2JKYzJwQ3JXY3hyeUE1T1RVNVUycTRoaEE5RGlwMnE5Q1Qvc0ZxR1cvSG8zM3ZWYUlvcnhLQmxzNlJaaXd3aExCb3F1MFNoczcwVGNzcnhYQ09mUHdJZnNsT2ltSGNxbXJBN2pXRlp1dGd5Sm1QSFhBSGVTYTc0cTA1VXlQdTB3VUNNd2JkSWZIVmZRTk5saldoZlFIbVFpeUZuM0xBMVplK1dmWXQzeGJWS0plYkVVd21NbkJzazFSREo5blpTTkZYRjAxZGRLbVc4SkJNS08ybHhUTkpxRURGN1VlQUVNWTYycXFON09tUFdkaE9OZkxqS3pXTjZ6TTJIaHArNXhKdWRrbXl5NjY2Vkhjb29Ya20rZlZLdkZ0aSs4Q3d5L0Z2cTBXbkc5anB1MzNpY0JkNVAwN1ZIdlh6MlU3cE1Qa3dobFFCRThRdWVHb2U1UWxFRHFaMzF3L29KWHdMQjVRcG1kWTZIUkVxQzlUN0ZlcjFVV05nOFYzd3lOZmNOMnZibGtvZW1vUlducG02UGZrYXVxeEd2alE2NWM4SEo1SmNvNGVWUzFJNCsxYTM2WGs0RnNDTXlpU1BmWUNpS21VQWRjbFN1dE5iZ2srV3hiemJzMnZwUjZ4ZGR6aUxsTkx6YTd2TS9mWmtWK1FhYUNuMWJncitKU0RDSEVWalNJbmtRYWtQMkRiSUpvUnhqWmdxeFkxMnhSWWhHMjd2bVVqU1F4WnB1bStJUUZVRGdmQmp0ckRaMjFBckVOZTBYa0E5ZGRjbVBRMi9GM3dNN0xERzR1elBIYVI4VExzWTkyczZkMXM1WlNRcmFYTjBMQmk1TnFQNm1wRFhURkswQ2ZNNkN0bDZSanpxSG1GTlJMVThkZUdwOHN2MGNtelZlZGRYOCs3L2pxRFBpVWJPQzBuZkg5TGtzQXN2SmFZcnpOVHJJSGtPNnhrUEZoYTh2aTc3TklmZEZHL3hqb2lVNlZRcEY4ajdLZ0RHZy9LbXZjOE5aZDZOQjhiWXU4R0ljODJqZVgwUVFSVEpWMXdxN2lhTHdCc1FoU0pzN21tL3hVcU03ZzJmOU5FcVM0RGlrQzlyaHZ4UlFsamo1NmZEbDZVTHMzUm1vOTU3cU5LajdlVEZCNTJJdlNvU2lnUmlONnVaazhPVE9HMlM5SGp2V3lrbUt1cmt5TTFYYzBXd2tIUXM2YWpIdW9zbW1iMDZGeVdCK3c2cTh5NmFESFA0Zko4eVpJa1BZZW0yUVgyNldzUXhlN1F6WlpyVHJaZDBuUjQySWJ5eHFUQkFvdzhaVk16d2dmRjNBcFgzbDZPem9IUUFLMzl0Y1dZaDkzaEk4cFluOWFQdkN2TkNtdGNHa2l4ejE0SFRtbEk3N0hUNGJFd09aMSs0NFhXNkFvcXVBSWZTNm8yMVlRWktycVo3R2RMVk56Q3Q5UElKYXRHYzhxenJVRU50dmtzcnVNT2V6Z1lsT2lieW5ibVpIVnQ4b2lIcWNsTVpzekZrbExtaUVMYlYxeHRrVUZBR2lsQWwrNHlGYW9jUWFDNW1YdlFSRk5TYTNpZGVnUjFTTjFqTUthQ25TWHdDTjhyYmc3dkRkWldnTXVlckpkcEN2RDFNMTBQV3QrUUgyWXZKK0EwMkcrNm1pMkVnOENqeG9sa1E2bldzc0dFT3puWjZDbDFucTRwTi9mT2NudlJaZnFoOFRMc283ODlGN3JadzV6amRkbnlDNDlDVHRzWkY4Tzdva1ViOGV3eUpzUy85bmZwK3YydllKdXVudWl3YkFFODlHOFIzM3NiV25maTFzdzZlckN1RzhpOThxN0ZGQ213bXlrZ0pWcDhVWmZzaFY4ZFlYTW4yK1JBMCtUR1lyQmdlYjg1ZFY5MzMzVkpESFRjdEx6Z0lFdkluMGloa2pFVExVVGNhcEZ3bTlPd2pzZzVjWDVzbTN1Wms5VTBWc0Z0eDdQaEVrMXc0eEJZVW5nTkwvSmNhcGhaMGZIZFRIVVpqRENzT0d2QVJibTU2VzlSekZiZDVENTZoSUJBczhRUXlOMHdaWGdaaDM1dWpPLzFqS3dhUW5rVUFsTlVtQml4YnBuTHVHY2pDWVN3Mk0xNHZCY05BbzhhanpWSWVPVFFKNFlteUFvcWx2ZXM4LzJlMVExK3g4TVlHaSt3aitub2JOck5uSlFlaTk1ZGdxd09Ud0xha2hQQVhOQ3F5V1dLdWY0NmVDM0QzUjJlWTMzK0hVZkdSa3MwOStvZnM2WDdQT3VvZE5CM0VyaUFKUzROVEpJM09rcE96MEdBV2VabVluRVBnTE1QNDZQckQxaWw1ZUdpMXJQYTNIUFltd2owaFprR1h0V204ZUExZ25Yc3NhaHU1dytUekFndmRaNnZNOUV0eG92dnBIOE1RNTJpcCtsRHc4MkJwTVl6dTFiUkpONWIwMTBHUW90ekpJcHl4c3VqSFpibVlqNTBiclFnZ2dTRTZkN3FMSUczUElJZ0tOWllXdytGalhrNUNVMnh6amlRdHNKbEVTbTB2UnlTUjRoSzZCMVBDdGNTRFFLUFd0TWk3UG9JZ1dGMTYxN0pSNzlUYml4cU5yZEJFR1JmQ0kwWDJNZUV5ZGpOeU81YlZuYWQxNzBhOWRuL3pEZjgyZ1VCQ3BLdTQ1amJmTzIvOEIrdldUYmlodFk5VzYwZEZSc0YyUWhGMkdBbmkrd0xWZFp3MFRXM3Zidk82T0M5UU4xRDd5c1dCUjFtdGVsczBvWm45MVZjQk1JbGkwbnZITUx4S0Z4aXVJeUpaLzRaTjRxN1BpWUVDcTlSbEg2dTIzWVVkd1NxTEpLSGNsb2k0UTNBallwUXUyOWJPaloyMmk5dkkzTjJjeUxWWmYyMnBPMFliUjIwQXBEbTlKUFNVS1lEUWpJUjNlaUMzNWplNnFJSkE2WWw2N1BNMnZwR1dya3RHZm92VE5Gbm5KNlhCbEFPRWlPbjdqQUdUd3JYRmcyQ0hUVnJCUjJNbGkwdWxodGpYdjA0eWszaXJpdVZyYk5nU0MxTmFMelFQbzlwdGhsdTVzWjJtME5zZVRXSVpuQkZNU1RlY1pNRzdPYzZsbEdnaWIxbzRYWG5CeFl3VjMxOEJzbW9JTVRPeld6YXY2cENDMXl1QzVSaU1lNVo3WFI2bmEvNUdRQm0xcUJndWNEWTUyLzhFU01CREpzc0N4YS9rc3pUUGhsRWV3eE4zM3ZVaGl6S29aU1lyYzd1MHdRR0F0T0RmL3BxQWI2aHdWQ2JtNHQyR3M0YWI0SmI4SnhJZDFtL3lNWW1hU245a0lJU0hCZnRtYW01bXg4YmdBQUdJM2ZnZUl4WjVIckZ6ZUdkSnZkaUNFSkljeEVzeHhUYnZCUm95aHlraUt1dkFwOFZkTUJ3RUhqVTJFaEp6VTkyWk5mTGxxd3JHRlVkcmdOKzhNbHJCakUwWHBaOU10eU1Sd0RKa3BtRyt1Z0JJOGU2dzdoaTR2amxnZUxnb2FzWnhiWXQyNFZkcDdiclU1WlQyY2FoYnpDV3RVR0t0UEFtaklQZlhOQU00RkJYS09wVDdQWTZpTW9PU2huZG9tT3pJRHFzZ1lnby9qRUx6UFJnY3A2V0FEaVRKM0xVWE5oZVFhbmhzeWlNbERPZE8vTmdaSC9IaEhicmk0Y21TUkh3VlEwUWFwY3Q3SXdKc3lJWXBMdXNvL3lTWlZtd0I4ZlJEc3UyMG0yVzdJUXA1QTc5dDMxdkEyc0pHbCtFa1p3Zk1MUUJHTmxFUDJVVXB1Q2hvVDY2VlNFZmlkbkZkNG8yU3pFd0hBUWV0UXFqbGYyNGlzRXMrdkcveXlmQjNvZVlPalJlYUI4akluWXpDRmxpNnJKMWh5a3lCVWFPRytEWG5GK2d3YXRDZ1VKTVNtYmo3eGdWbDAzVjl6eGNsMnJlK2FLV1VhcUh6RDFzeGFDb1gyWjZYdXNIekhUNTRxWjJMTmRKVExkMXB3UWlHTjdZRWhkTTVudU5oZWtnbWY5dU5EZlMvaVdJU0FROTB0cXhNSEIxTVUveUV5UlV4SUI2UE45R0M0bVoveWc1dFFGc0VzN3NGbjNLWU5EeklteVg5ZEdRd2RQSStnTktyZmlhTE9rZUlsNjRBRnJpdWE4VGd5MkpteTVUQk9HT2Mydkx3VUpUdU41ZzArTm11dDZqQzN0NUpHWVgzeWxoMklpQjRTRHdxSzFiTkJsYUdzNERLT3ZmTWhqejduR0N0dDR6MWdMK29mRkMreGdSc1p0QnlJcVhiZm8wOTBSQTRHRWJ0Z0VPSUt6Z1YyTXNGWDR3TEc1d1c0RGVETkNIU2x5aGV6R2RqOHZtSWN2UU1UUkZRRDhEVGRtQ2RJaGtNcXZDZi9GK1M5dTF4NWhtMSsraDdOc3hMKzl6bTE0d09DT1FQL0ZhVC91WHB6R2xzby9rTForb1lSMTFMaDFUVVBUeXdsd3JlWllaSzZFMlRjaStRd21DUVVhWE1aRlNGdXY1Q1NYNHVDSmNZdGxXU0FHR3cxbzdYTTYrZzlCaE0wYlZyUnloS2R3Z2hQdW5IQ1RtbHJvakZwdEFsR29SZzRDMnVyY1p4c0ZOYnc4bVJzYXo3aW1MaUZ3RitQSy9rOHg3MG5pUmZmb09VWXdYYldGWGJZTUU2NUZyMmdhWXpneTBydnNudURUWWV4WW44d2JtTG9Yb3JCdVVLWHVINUpWTW90R0FjTkxEQ0M5QjFRMkxnR0lsU2Q3MkYrL0RPci9qaUVTR1J1dTVnOU1taUs2WE85U3lkMEc5TU5rdTFpU1JKeGNsNUVGdXdRU1RpbTA2Ykw5RVhyc25XTmdpZ2MyVWhOcThSWVB2QkpNQS9zTTZvd1hTZ2k0alRMdXhZUUhiN0dZTUNPOWRINytnZ0tOdUg5bnhoa2l3TFV2S0NhMm5sN05OQWJ0enowQ1RneFFxS0dyb250dlVDN0Eram5hRGdJYWFWeDdqNEFSNjhJTHVhZUZkWC9saHBiN1hjNEtwY0YzK3BRQ3k1bXE1OXBGdTF2Ym1sbUFkRURZdHEwWndaT1RuSGlicllWdWNKQUZ6TjJuTGZjT3R3YTQwODVOTzB3a1VqcGg3NUpjVkk0YUs5dm9lN2lGYVlDMkxFR3o5a0l5V0RQYmx2cUVucjFrM1JYeGlqTzFtcGV5OTBiV0dCUXd1cjJFaWswbWcrbUtJNkd2a1Ftd3dENldJYVVNSmlKZHRBKzJ1MXdSU3pibFZWcGQ3SWhBd1ViRERZcUMvdDcwN1MrcER0cXVXdHA2V1Jjb2F4U05UVkZoZXNIL0tRMkxrMUwzTFNYbmNJZ2FCbXNTb0NWTWkzK1V0S0puYVhNRkwrWGRiNEtzYy84QjRQZEhqcW5RTTZXWlZud1pobkJjZEp3UUVkNkFBOFM0VElHMzNMQlltcTB2a1BLRW9WUVVoYzJ0dkNJVEpGWStZZS9UU2lSbHEyc2lxVzI2NTlRbTMvK0dtRk4vd00wcXVUMEJoNjl0d1NldmdqcVBzY2o2T0pNREZHZGNhRm1EZ2lvVVFFeGEvNENXSCtLalIzRnRLUVpHdk16bUlWMnc3N1EwbEtwWjFXODNxY3RzSEFrY1U3TEFjMUJYa0t3bUMrdWlPMTlKWk5YVnNWWFBPTXdVd3VHZjZxR1VnZXpsZFc5bm53OXFpRllkRngwZHUxSVFwaFFkQTk0TmJibm5oeC81SnVGUzRjTGJGekFMamJlZlpweUVHbTEwSEhMckJUQ3FySzh5MUhaak9yM3VZdzhJTEdWdmMwYjdIVlh1VWxwUjJHRExSZTJxLzk1V1FQWXhSTVJETTBzQkZMVjdkSi81STFoOFYxSGlWMWx6ckdvaGVjeHhCSFdUbU1SS1NBQkdnQkxrdjd2b3RDSlJ3VEFEdWU2U3dSTW91aHlEVWFPbTFvd1BpVmR1K29MTWpod3kzNHVRcXE4dmw5S1FHVzdmaGNXeDhBZTVtdWdwUTFWTURmRlRISWN2NWdlWFhjc3JtbWFMcmU2WTMzUVBaeTJsYkU4bzZJQlZnc0tZSHlGRkR5NnB0d2VMSUhvQ2V4cnBycEFlVXVYanFoc1lEMVpMbEZkcW43Z2NiRGM3Y2JUbVRNSExPME1WQWZNazVRd1BTcllETUc1aXp3N3YyV1hGdTdJQVRLS1RPT1VzaFV4aDJ3MEFRVDkxV1JlRFVmRi9nRFlHL3o1YlFFVnpHeFJvdXl5VHFHZ2M0ckMyWll5UkVkTHdJTUpHaFRTQ0ZSVnJMS2lFSU5kci8yNjNKTmkrQU9uYnlaQ01LdUJYN1QwYVhhZnB1RUpxNEVIUGNoa2VBdVFpcDNFTjRoNk9HbnpLWU1hTTdZUzlHTUpqVWF0ZklNVVZMWnRCNVNCRlhYeTN6dUhpUUtZbEJBRUNPR2t5NVpyRVJYNWR0RVlwV2JERzhmUnE5b3F0dndJSHg4dTFUOHo0Z043VEJBWkFZT1R4VmtLYnpjNjhlZUdHb0dkVW9wMStQd0tmZGpJNGF4cXpHYzI4bW11TTlwOHFDV09xRlVKSDRkeDJ1YlovQ1BodVhZZG56NndtYTNkRElSRjZ3bFVYaFpMc2l0QVg3QVltUE1zMHk5Z0xmQkJVNGVCZjkrcm50M0ZsakNyZks2RExGeGFibnFFc1FscGJsY2NCbHc5WWtOU0pWeFNObGxlQkw4ZDZFemdGWERHNmVLZmhwczhiS1E4b1NSekJ5L3FYTVJqRUlhSmVqSmpac1BlOEJYdEdZM1p2S2FITW1DNHlYYngvaFptSkRpKzBzcjUrUWdwRmJzc0pvbjl1MFpkeThxV3VCRjNvTUxsR3EwK2VLdlIvWFh6RkIzMDBwS3Y0RjNxN3JRME80dmFmQVlMbmViMGU4Z1BYdUQ2SXZwak4xWGdDSjJKOEJnTzI2WjVkVmdyK1psUk9OTFQ5UHBPUVVHWVd2cFJTMDZwZHV2Nm1UZVNCUndLMFdMU1YwaTBNZXpZZWRpREdXeDVVSUpLdlF1Vy9yTkhXWUdzelhKVnE2akxGeDJMWVZvamc0NXBraTJEL2xJYVdGR1FoMWJ5T3JVUTRDMnFYeUlpYTNuUWZRSkc1bU1RS3M4RmNsdE5veERZeVhheDg1MkF2ZTNCam1iM29oWXVSby9EZDlpeC9Tc25jZzN5eEtZSjdLU2N1SGphNmdSWEV1Nyt0N1grZTlvOENIa24xUlRVNkpKNUlFMzNWOTZHWnFqY0Z5RXlOSUFKanBGOUVacmZ1MnpMSDhRVUU5VW9EcC9CMmhhSWxyZ2dsaXBKUE16ZTVPUHJUbmFyWkFRQjZxa2c4WnJLREZhdmpGcHB2dU1pa2U4d1hhYWd3VDlhcGZZaVUxTE5zWFdCbEYrRklzcStaN2tHT0tjUCtVZzVRaHpJQm91amV6V3VVZ29MM3VsVWNZZFFHcTVDSUQ1ZVk3V1l3MGJMN29KbXhYR2kvWFB0TE5lbDVGVE54bEw2VGhSdzZtNHhpRmRzemNEWU5HSVNIbEY1NkQ5dmQ0WnpVbFo3SEVUWmY1YkI5U1V0ZFdDaDJkV3BYQUJiZUtHV2pMYmZLNm1WcGpzTGd2TUhkRXJGbGcrQmVwVUpOMndsRGF3MFNBMTR5b3ZFOElYdWMyWUZkc0dWR0RKWE9ydjVPTlUzc3dPdDlldFRoKzR0S00zUFNVNUZZN3R0cE5pMEIveGFBYXZGYklRUENpb2pRTHFOM0l0bE1US3lLa3hZVlBYRzJUek1scTJhYkEwc0h4QlVRNVNMRWtWNmZwTG8zaEdycGlFQXhmYnNKOFlZR1locnh6cHJuSEdCbDNFTm11QmNiTHRROGEzR0REb1ZqRm5wOXRFQ0JaeUMwQUFCSmhTVVJCVkNKR3JpSE9ZL1FRckJzbGFMQVhNL1J4b0hiYWljOVlUZWR2dUduTDRXVVhhSHp5cnJSWW1Lc3ArZXl5OFN5dzVxelpFTXVQcDhBa3F0Z2FKZ01OZ243bEtFbituSEdRMEd1TXRzZlVYK2g4MUNDSVJKNHBvcnUxOVZmWEFPLzRmTU5LMXVDSUF0VnFZSHpUWHZSMnhkemtxUW45cmtqNm1uZWFqQzZqazlGOElLWHNXZUovbFh5NGJIMXovbGNBZ0N5WFY1anRxZ1l6YW5TSEwwV2pnYW5od2x1T0tTQmlTZk9aWGNFdEJ5a1M1S3Zvc1RzWDlWQ1V0bzNEczdYRlhodmJyeVdMaWhtaVBRQmRoWUV6R00zdE1OTU9CNkhBZUxuMkVXNldpSzA2eG1vVEhLMVdZdVNnN2pLTDB0OFlhWm9hTkZSYnZpRmRxdnFnekkzNnE2cm9VZkZ5TmZnbU9iZkwrMzNnbjMwZDlDV2VMc05HNnhMWWRyNWhvQ1hub3d0QmQ1aW00ZW5oR05UZnMzcFN0UlQvVmlWbTl5Smh3eHdiZE5kWGh5dVE3N3lKRzZPN1RXWExPNERYdk9tczVDcUIweGVreFh4cE02RTFBVGJFN2xraThPRzRyU0ZsUDdreXVveVpGTXhVSXVIL2Jackw4RGE5ZjF3RzBoa3lDNGFlWjVQdHVMRVdjVWxmNkt3TlVOeFc5RDJJVExFQ0ZHMEtwR0ViR3IyM2hCdFliT21hM3FJNUpBdEszK29aM2ROWWNoQzArWngxWWFRTnl3aXlLeWpxcm1ia0IvaFRFdmVib1QyMmNtQzgwRDdraXRZK0dLUjFLd1FISjI0RVNtWUdhOWVnSitndUxKYURKUVdyWGQ5UTA3cSt3NHl5N21qbm9HeWJaMnhvdVhRRmIzTlVzbWhHaHZtRlJMT291bjdwS2lZTzl4bHFWOUpTZGwyM2twNFo1KzRlc09DaUxybXlMRnBDRWh6UFpwcUg3dHBZQmZKWDQ5aHRiMU80U1orOFFDT2xQcnBDQWRzWWdIeXdobDRiZ2h5cThmUUlUdk1zQ29ZeGlrNlVWSm9Oai81OUNNSEtGSHZHTEhvcVlOWGt2UkVZUFFhRUJsa3I1eXI3QUdFd3NDdzQ3MHJhZ1NsVzJSVG9aVk5qRjJuZ2NwQTBRdFpIelNzWU5OdHNrcU9MSExVZUM5U2JwUzJRZFpmd2taWFBiSHNYV3JDaE1UUmVhQjk2aW1mdHMrdmRES3F3RGFFR2paWDl2eFl4Y3NDUk93TjQ0eWJ3Y0RXVXoyb01KUHdFWWV6bHAyejBnajNQK1FlTElkbUl0WElncStDbmpPWjN5bjNMbW1MMnNwRHhtMzFkYWZNazB1Tk1QV3d2NHFNcittak5CdENLSnNFSGJHd2RIS1VvempBTzN5R1hNTTdyb0lEUjY5dUdtcmFpL3U0SW80bzczSlR0YmFHMEQzNjJ3L0J2T3VBb1pNMkJnOGQ3V1YyR3I4aTVOd2Mzd0N3eUMyYzNXRCtaSi9Ray91ME5mTUFKYU1MUmhXN3Q0VlpmMUxXc0R3cFFZU3RZZVVCb2lqWG9vZWRsM2ZiYi9KVkFEbEtXT0EwcmMxOGlqR0FROVBpNVVZT0lUWXN0dTFvTHZIK0czaUdqUGVDZVJWMndoZ2lORjlxSFJGajd0TDJiQVlmdEhHb0ZWbzlhN21qZ0lrRlF0UTJ3am85ZUZpWnZZTzY5MURUVXpDcEIvOHdiL1pHZkk1eDc5ZXRjZVpoQ1VTMEpkT2lQVWZUWHJvc3g5RmR3YkRpMEY4cGJHa3U4VzJjalhYa1ZEUzBmZUdaczR1K1NJVFEzM0ZvakUzbk5NUFVCdWtVQVQydW43Zm1Vd2VRYkY4d2Nubi8xSjBOQ0d1ZVZBSVRYd3UzdmhSTFlkUnZkNHVtZzBURk9ycHRaWGZadkxCTDZwekQzUUxHa1NUdWhRQTJqakZTUHR2NFBTWVJWOWdtYm4zVzJOTnFYbjlDMzZQNkdzWEFKbzRZaW5vaXNKREFGUlhsamlwbzE5d1VkSW5LUWtpUkxvTTRsQTNkd3lnU0RvRitYV2VZMnNmMnlYUzMzMFFZUFlBemNMOUV3VWRMUFpGMHJKelJlYUIvQ3RmWVJiaWIybDFZcis3MUxtR2ZQaXV6NmRJMGdwMXdjYUx1Z2J6R2pHNWlyMVFBMmEyMStCaFArZEJCM1BSckN6N3F2RFY3YUR0WWRtQ0xnVXZhQkZtSFl4VG9ZMDY3cGZobXcyWU5KUzJxK2oxTjJpUVByUlZiTG0zSWhFc2dZL2c0N05sSGJYU0lRMEZmcHJqMmV2T3UwaVlHd2FhQjNra0NESmNManExQVc4bW1SM2pNdE9QeGNZUnk2STdWMmFtWjFPWWpuaFZKRmZ5VmpneWoxendGU0liaXNXZlNYdmVraEw3OE9CZjFJYm1tVHNMSDZ1LzJUbzRiQjNDSlB3SmxxTUJjRFU5Q2NOS1lvV2wvcDZjSEtRY29XcUpkd3RVR3k0cXNyQjBFUGd6T2FEd2hCVnhzeWloZkt5K0JJSGRxeW5PdTJCR2ZmSUpBMVhtQWZhakQyZ2QxY3RvRXVVUU5kb1ZhWWlid2dpcU1nd3ZOenB1eURIeldrTGpBUEZ4ODRpb21XclVXU2gxQ2J2dWgwODdFMCtHaEl6MFZpd29YbkxRbWFDL3hia2dTckNRR0Y2dE0xR3NTeU02Rkl3MjMrdWJ1alZFVWpVSXgwditxMVowRndOVU91dHdoOUM4MjU3UnByVkp2VWp0aW03enF1VWl3MVU1SjZ6M29RR2k0c2MyNjRxSTdmU0piMUhnZVNXcFJsTjd4L1pIYTVLK1A1SmZwMVhTemQ2eVRCL2RnclZkeGx6YUovNzRmT0hlM28wUnF3aFJNNGN6eURQbkpNY1lRMEZuTHBvSlhrKzMxcm5pbXF5c3hpODN2RU9mYlM3N212Q21hMkNIUzJiOWdZRElJZU5hYkdVc1VPR1hRVkU2M3ZlTHg1ZnhObGNIZUhBRldiNkVmR3k3RVBPTHZoN1hrVlE2MjZUaE5rRE94ZldvVUdVMU1hejA3b2xKTUZjTFNMaW9YK0pqdHllWlVDTms5dVNVUDlPanlURGJCRkpmaWZDRW9HS1lUeXRTMkZkVVhUbjJoakJvay83RVBkTXBPaHJaN0hQT3JzVlIwM2QzZVZPNnh0eDNHR3lkeTlycE9vS2VPa0dPa04zVUlKR1kyNStYb2o5ZDROcTZHa3BMTnZpdlE1VS9aRFJ2VXpWaGxvL1RLcXU2dnVzMW9LZE40YXRzc1ExV2ZrK2RLelVRUmtpeUR0Q24zR0Z4UmRBcXhPSC9Sc3hUS0VHUEx5QzJhaWRGQ3JVTHU4dW1HZnZvUUJYaFB0T2Fib21EVGp2REZIRGhJOWUwZ0xwQVZDOWw0SUN3YUJuTkN0RG1MN0JWc3VnY1o0QU95L3dRem15bm9xbkZjSFd4WTB4Yk1oTWw2T2ZlU3B3TGJmWCs1cTE3RHhpMktUOVlHNzVkL2JRR0tQM1ppMmM4dXNWZFlkZHBFUk92bFRFS3dTWW9IOEwrTTMzS21OZ21RNFl3azZ3SFdLdlVIajFzRm15MUdoeTMxWG9ZTUNIdnRwZGxpRUxlNExqRjBCY3JsSkZEMFhJR1pjWis3bTRBQjNkUDRlWlFkRUcxMDlUVVkveVU5WDFjYXQzWWRyTkh3RnM4K24zcnNkdjBHa0o2MGkrS0gyZk51Z2I5TzIyejI1c2xOTFRTNDJHVjNHa2MwaU05cldPemtnYlFFeVpjTVJOOW83dkovd0tXemlncjMwZlY2OVR3OXF3OWlwRFBXZHhUUUNQcmFEUlBST1BEQmI1U1o5enpiRnRwbDdkZHYzYktRa1U2QitPdTNHT0pBVkRnSkd3Zmtha3NZbGk0cXVWbEMwWFJXYm1aYlphSnVmK2RUSVhVNzBJK1BsMkVlNEdYYnE3bEZPVDA4MmRvME9qTGhKM0F0bDlhaVd3aDh0VmhGZTRQNm9nQnZsSGYrUFpjeG5nTy8rQTlTTnRKbm42Y2VFcXhLYnl6QUJ1emFEQnJ1ZjkxMEJRVnM5TEo0eWROeERPczJyeXBGc3ZzckJZVUhzbGtyVWZONGNJK2svTjlGRWY4eFdwcC9IYTJwUVcyZ2ErSmR1QlV0L0FiS2daMG5OT256WEJNeHB0ZFdqZFkvRkVjV1dKbmNmbU9GK050eVZrbFBWNDRUZnZuVmh3RkNXaFhJMDFUY00ySGQ1bDBOMjhwY20xMFRRV1FmUzdtTUcweXR2RWdFZC8vazMwNEc3U21pdGI4RlJtN0MzNlZZUlJOOGl1TGlnUC9YUVhHLzlJZFMydUdidTJhYm9xa2ZRUE05Qk14c0pEcHdXbU9EdjBIRGRIMG94dFhBUTVQWUxTK1VHVTJnUDRLNmV0ZEV0U2I3RUxsQmtXOCtWMklFaTQrWFlKM1N6S3l6dmRPQWFPSHhyVjZqcGtuK01hREE3cE9MYlAvUnIxR3VsbnZDeGY3dG00TUhuekdmdStDZzE3My9zUno5TTErMzZoNm1sMzJDTkRpaTRRdnNITjFJTUhPU09HYkhwOGFwcS9aTDZoN2IrK21oTmVMTWVWa1Q0b3ZrYko2RDF4TXE0VFZGdm03SXdDajB2MFBma0xaYUdhblhqdFo4VEFSd2VhRjNXb09Nem5udjR2emJNTWY1THZDbnpSS0R6Y0tJWDdKNVpMYWozUE1DTzBSOHI4MzlqQU9BWGh1bHZLdVgxS1IyajN5UFUwNjNZRWNoSmtORmx6SW0rUm4wdi8xZG5oMWk1dnh3Z1ZmamFBMktiMXIyMk1Rdlo0Q21BWGNDOEs4SWhlQ1ZvZ1lDOWtYZ1gzaS85NEVQYUN3NjJxRVZjMmFhNG9OY0M4M2NaUU01R292d3NFSmo4NzgvY2NlOE5SdTFuL3RydEgyNEtPVlFNQjBHT1dwY2pLckNDcmhiZ1M1ckxuUzdqdUhUUTE1QkN6VGFoRmhvdnh6NDl0cmwrVU9IOFBOQUswL2FSTTJURWVmcGIxT0NpZjVtamhNWmRxS1l1cksyWmwvRXdRbSs0YUJJUmQ4VDVYTlIwZU5WR1lvTUU3ckRaVS91bzRSZVJ2SVZNYTFHOUNpZFNueTBkTkUxZG4zaXNjZmtzVnZyUDhWSnpsNkwvTUNyOGhQa0ROb09DTDlOK0lpbDhVYzRTVEpwdk1MMjl4M01QK2RIbVhKRjlGNFB6Z21UbWd4akVRbG4xcDBwYmhxcW9WR25ETXVCYkFjRHYxUlZrN1pmN0RMYjNtUkpBQ0FNUkhEUHJVWW1aN2pKK01QOEt1dmExb25xcFJieUVtUExXS3IvSEl3ZHdEeGhuMURlVHozSG93RnlBNnI5VFFtUzZoS2p6ZWp2UFR5SGN1bWdPR2h4VXhOZVQrMWFhdjJXYUFtWlpMYnpSdlQrU1k2OVlJSXdjWE43aHJMaGdFT1NvMWYxT0JGMGxEMkNId0grclFlY3YzS2Vld3lyanRhdy9Rdm10SGZNbmpob2NHaS9IUGdnVnpCVUQ1RDJtckhibWloVE1jRUdweDJaS1A1ak11Zk1hQTZjelZLTGVWamRldk9YRkwzN1JMVGVXM0dnd0J0M1BsUUlMY0dWLzNTRzFVdXVFYlJyMVA1OFJlRFljOTNrVHdaVjY1dTJ2TGl2MTNhN0JGS2JLYXY5bXBhNzBIWHhYckJ1WXREZXJYK0dtTnlwMUViZ1ByaklBZCt3ZkwySmJlcjhIWWRYMWZUUGcxTng3TS80MStBcWJuazdhRDVST3YrN0MzelB6R2pWYmZWNmo0dG1hMGx4VnFhZis4OS8veWtlZzhrN2NtTHhULzVGek00TEQ2L2NrS04xbHZSRzdwYVQ4bjZoamt0K29IbUlOZWREb1RxeGdsckkzUzRLRHM3SmVXalhWbHBYMUJ3ZjMyM01DRGVCdkhUT3ZpeS81bHhaUjNySk5RV1pSUCtMd3NwR1NTQ0JXWVhqbXJTOG0zN3psUmtWdUVGN0JJTWhSNjRuMU0rcnFHekRjY09oUGVrNVRWYlVQMDZudjhxRFFlRW0yZllTYllTS3RPR3FwRlRMQ1BmeGJKWnpqR1R3VUZtK1d6MkFjM1dpRnFsb2FqVENYYWxkd05La2RmdFNOTHZvLzMraWErOWZsZzFkUTZPTHIvSTNyWEVSK2M0UDNSMndlUGxMQ0Q5NzdWaXBOdmFhMC8vZDJKT3lEVDVXMTdQSlBsNTdXOXkxenJ5azk2V2QxOWN2VjV3cGVDeFdQWTB2ejkrbU80RytxbzlIUTdiOXoyLzVMK2pITm1UaDlTSFVaRkY5K2ticjE0MEkwNUR4ck0rYms2dE9CV1pJL3ZXM2ZxRFAvbW9OUE9LUWtrWE5QZ0E4clpwdmlxNlhnSHo2eWtjQjJPSUhCSUloUm03MXh4YXNZZWtEeVo1R2RrREYrOW1aMTArTldQUVZTeE1oNFdmYVJidmJwSnd2cU83MXJZT05aU1pJN1N4ZC9XYlRyNGlubHN0UzRhWmk2M1pvT1EzSVU3bW14a3M3K0k0MWRlTk9MU2pmOWF2OG95bXVydmJHWW9jOFhQbnJ6L3EwZkg2SW5EYk9tWnJBNlpsREJIRklkc3hUQi9zUUZDdG5IVWV6bWpseERaS2xqU0ViV2xoOWdSK043UG04SE9ScTdxMGJWRS9GM2RDWHFPUSs0UnVjNElPV2NQR3Naa0dZc3RCTVhPSmEyUnhPM2NrZHVXMlNwUi9QSnhUZ2RuSURub2czVGdKTzlZZEN2V2R6NjFpUlVxMTB0YTB6eDFuVVN2UmlFeDRrTEhFU3BNWEE2dVNPSEU1a3grRHBTL1hCcHltU0dEamhtb2FOV3grUndUWkRYK3BOUUkzeFZlaEljQitSeExuN1dNaURkeUdnbkxuQmtUUWNqekIyNW1Ra2R0WFRvWUlSZXFaN2cxVTJmYWsyUSs0bXhpbjdjY0RTNU9NSDdtOUVveDZVNnZUY3VoeUhwVDF6Z2tQb05pWTZUa0p6TTRadzQwQmlTcVVSSGZvaGRUVzlad3NZdW4xT1BqczNqNmpPWUcrN1lMa2RoZlZDZDAzYTg0RjdsZVBtbnVKKzR3SlFHRXdYUTQ3MXNoZzE2dVdIOEN3OFdkL0FxUUhOOFRvSkRZZko3U01IOXBJcm54anRIbmkzanRZSHd5ekVucGJtUlUydWVyTHpreEFVZWIvL3lvMlo3TXRzOS9mS2xmcVY2a2gyWmtIS1RWR2w0WG5mdkRVOGpLS3JtQUxrVmZvbGRJQnh6c1RDUmxIa0lKVTljNEJDNmpZSnFIdTlsVUJZbWRJNnZuOUNmR2kvQ3A5VTdJOTVzU2JkK20wQnE2K01vaXRmcDlic3lwY2s4aGgxZWxYUDBCdlJKWGljdThKZzdoOGQ3MlI1d2ZqSlA5L0JtR3A3QWJsY20zSTM1dkV4NXduS09rOTJNZTQxd0pDbDRuVVUxOVh1VUd5UFJqMDNVdFc4bGpzMW9VQVluTG5CUXhVYkV3K085MVV6U0xnM3NKSzdpZm5JdTgwM1FzWmpYM0RlaXhtSnpOWW50OThKSFZXRUJjMitUdm1Vd2tST2JFYlNvTmtjZ0dvZmt4QVdPbyt3QXRIaTh0NWFKVnAzVWtGNVNMNHkvY0pZcGNEamdtY2s4K0I5TzZHU3hhNHRqOGNQY1E5S0hKd3lQSDR2TnlNVDhwYmVSR1F4TGVPSUNoMVZ3U0h3TVhmYmNtOVpmMmhxU1d6YjZmNzVSdkFPZWpUSThkT2JiL2luRDlIZ3BKNzRNU0x1RmxuZ25mM2dyamtQUk91bVU4OFFGam1PZEkybnZ1YU9LdWZlazIzOGhqZGxRL1RUd1dvTFVKNS9Ibm16M2RzZDhSRG1qdnJXV3ZKRytXM2RWcnZuSkhJTVBydnVKQ3h4Y3RWRXdhNWg1K2tvVEYzT2V1S2N4cnhKa1ZsV3VrdVFKaVgwak5tdGpYWCtpRHNycW9Ea1dqOUdKcDE0NU91MUlsQ2N1Y0NRdEJ5WnE3Vis4OWNYNDNxSDgvckVoUG5mdGI2ZmFhYTBIN3ZqZkRzU3YzcmIvOHAyL0hWMjUzZ3R2QWZOelZyNStEWmJPNXp3Y3VRWlZ2YTdTZFFzTWJJR3BiNGRIMTl1VGZtQS9zSG11STE2M3dMRlpvSGZTMzRvY3BTZFRKNzNiSDBYSjZ6VFhMVENVQlFyNlphV2hTSzRHOG44Yzk3VGlhaWg5WGVaMUN4eG1nY0t2dTliL0Q1RTQwY1pOa0QvK0FBQUFBRWxGVGtTdVFtQ0MiCn0K"/>
    </extobj>
    <extobj name="334E55B0-647D-440b-865C-3EC943EB4CBC-2">
      <extobjdata type="334E55B0-647D-440b-865C-3EC943EB4CBC" data="ewogICAiSW1nU2V0dGluZ0pzb24iIDogIntcImRwaVwiOlwiNjAwXCIsXCJmb3JtYXRcIjpcIlBOR1wiLFwidHJhbnNwYXJlbnRcIjp0cnVlLFwiYXV0b1wiOmZhbHNlfSIsCiAgICJMYXRleCIgOiAiWEZzZ0lDQmNZbWxuWTNWd1hHeHBiV2wwYzE5N2FYMGdJRHhrWlhacFkyVkJMQ0JvWVhOUWNtOXdaWEowZVN3Z1FYUjBjaUJmZTJsOVBpQmNYU0E9IiwKICAgIkxhdGV4SW1nQmFzZTY0IiA6ICJpVkJPUncwS0dnb0FBQUFOU1VoRVVnQUFCUlVBQUFDeUJBTUFBQUF1ZHpXeEFBQUFNRkJNVkVYLy8vOEFBQUFBQUFBQUFBQUFBQUFBQUFBQUFBQUFBQUFBQUFBQUFBQUFBQUFBQUFBQUFBQUFBQUFBQUFBQUFBQXYzYUI3QUFBQUQzUlNUbE1BUkpsVWRva2lFREptcTd2djNjMVFKTitmQUFBQUNYQklXWE1BQUE3RUFBQU94QUdWS3c0YkFBQWdBRWxFUVZSNEFlMWRlM0JzU1ZrL2M1T2JTZTRyY1pXeTVEVVJCS3RFbVJSL2lDWENwTFFVQzllYWdDVlF1RHBUZ0ZyaTZnUUVIK3d1TS9pb3NsZ2xLVXYwRHgrSjd3Zm9STFI4MWVMRTkyUHZaUzVJaWNEZW5maTJFSGZDVmR4N041TzB2Ni9mM2VlY09UT1pSK2J1OXFuS25PNnZ2Lzc2NjE5Ly9mWFhmYzVNb3VpdTUwWURYQzhhaUdzQVFZRWxJSkNHd0R4anEybGxobjZPc1EyVEM2bUF3Q1FRV0dicy83TGwxaGs3ek9ZS0hBR0JVUkRZWXV4MmR2MFNZNS9PNWdvY0FZRlJFSUNWL1c5Mi9mSkFGcHN0SjNBRUJOSVJnQzErSnIxVWxRUmJWRWlFKytRUUNMWTRPV3lENU9FUUNMWTRIRjZCZTNJSUJGdWNITFpCOG5BSUJGc2NEcS9BUFRrRWdpMU9EdHNnZVRnRWdpME9oMWZnbmh3Q3dSWW5oMjJRUEJ3Q3dSYUh3eXR3VHc2QllJdVR3elpJSGc2QllJdkQ0Ulc0SjRkQXNNWEpZUnNrRDRkQXNNWGg4QXJjazBNZzJPTGtzQTJTaDBQZ3FXU0xQeGplVFIvQ09CYWZOd1R6V0ZpZlFyYTRFTjRISHNaa2FteGxHUFl4OEo2QkxYNy9aMy8xZXo5MWN3eTZEeW5pWXVZYjdQbDMvdVRyL3FTOU9xVGNKeWw3aTIxUHVXZlR0MFY4and2WEUxUHVKNW9yWmI0MTNPU3E3WTZrMnNVMkY2SStlbzgrZDNNa2VXZFZlVzc2WDdjclRmMjk3a3Q4bUFiNGtzMjRSNkdkT1FHRUdZM21EdXJLQ3ZYOWVEU0I0NFpoUUhrWXB0MEJXY2ZGVnBxNkxlYSsrblVZOHdHK2ZPaDM4ZWRQVm56U01QbnpqQjFsOEgvT043NFBGbFRONE9wZnZQU3E5ejVFWm5qMEhMcSs2Rk5JOXU1RVk2d3d0dGUvcDJNdkxVM2RGdEVGekxuOW9YdHk0VlFHYkpxcE1YWnNjbW1wTnV1bEZRMU9MOEwrTmlYN2QzUmhseW96dUlpejVsekFITG8rWlNYT3loWjNoKzduemtEZldFd1gyNEtCcEplcWt1eUZYSEgydVpkdFZlZmFqSDIwRC9Oc0ZsMkVMZTVQV2JVenNjVTZPOFVlRGY1bGxDQXpCM0JaSnJqNTBScVI4cHVPQzc4WERubTZqdkh0eHl1WlBjMWdLQUN0UTVjbjMveVFUZkN5ZHRFcDA2V3pXS1BSYUhWb2ZRSE9LWUpNM2N4bDFHZVpKb0hkNHkxZDVkUUplTUo5VXhreUIvbWRHRk5oNUZUSE42UGhKWGFnOU9OdU5TQm9FN3lzWFhUS2RPa3NiTEU0eUdycGQ2ZzEyaUZER2VDeWhpL1V6K1BBeWZNR1BzY0FlWXExZGkwK2VQUXhHTGdsTUNNSjQvZk1LS05DdkJnL3N4UlR1dVRPWlM4Ymx6RTBCUktuLzEzOVR1YnBTa0kvN2gxRTBZUjZncFJuTHdTNm1Vc1hKdnRlcW94QkM1YlEwcmJGakdrdzFlTlV4SHJYcmVaUGs2emZ4QVR5ZnJhbTVlNzl2T3hwV3ZIcW5JVXRuaklvKzZ4TlQvZGhzaGZZZlo2RkpOYXVNN2FlV0RBTUVUdCtKd1lCeHM3cU5veXMwL0F1ang0VE5COXZ4U0pueHB5SFpWNzJOSXA2ZFlEVDFQMGkxcEJSSWordkI0TmxDN2ZwZWM5R0ZqUGdhR1R4WkpianlNclpzVytoNVpYTVd1TmpRSHRybzBuTHNlMmlieGlMalAyUEpkWExXaVduVHA2RkxjSXE5ayt0OENrcmRxN2pyRHQ3QzRFUk9HVURWcldhZDZwZVFNdmJWdm1razJVM3NEdEZjNWVQbzRydjl4QkMybEdvbHoxRkk3RXFKZC84WXh4RVFPOEdQay9KZnRjSVFkbHVZak9USTg2ekJrVnhlMWt0ZERLZnpXUkpRUG1PZmJ5SVBEQWV3OG8vUU1PU1pmUklybnlMT3VFK3B2S2lVQzg3c0haUFQzZlp3R204YTNTdWxZbDdmYnB1Z21DcVB4SFJBZU5CQm1TSVpBZjRCY0FNSVZIVDI0SmlKbWRpa2lWem1ITGZvdzFUbC9QbTRTc0tqSjA0RlpmZFpjWExPcXo5TXF5M25sWmNHck10em5Xemd4VzBXVTNUWjBMMDV1TVJBcHpNMEFDUjdCaE9YOXJld1ZBVExhZDdnN0gzZVBSSTdnSU9ZcmU4b0pjSWRpZTg3TUM5YURQMm1oVG1NZHZpVW9leHYwMXBTcE5QZGJ5b2E1OG1zUWkvQkorWGVYWTR0dU5GSnhnQS9OT2NmS05IY2x0WUhPcFEyb0c2N0VhaFh0Wmg3WmY1VHNoOWZqSkRhYXgrY1I2d1o1cGlkS3JqeFdUMUI2UmVPUVlqUUxDRDc2U3FpR1FQa3VoRDBTZ3dYYmRxME5FM3RUK3Q2N1NSbk5HdmV6MktscUgxcGlGRmtSZUZlbG1iczMvNlFRais5VVNXMGpodDhXMW81dThUbTdHSjR3bktiSW1aNlIwNnRzVTh5VHBLcWc5dzdKUFpHQjB2Tml3dXNzMHhSS0dXeFA1SkhDbXQ5dWZJS0YyaUV5aEljWjE1MnoxZTlMSVpJdTNpTjBIeUg5b0VsUzZOMFJaZmowYitTUWxPdjQ4bktFdVhIeS9KdDNkQjdNU2VKTVE0QytNNENJUnpkVmEzSzhnZnhwcWFIR0hMRGV5R2IraCtla3BFdllCSjZzdUxRcjJzWmhzazhSYUkvcGNFeHRMNGJESFYzcjFteHhLVWVUTDdaOC94MWFhVmZUQlZjYTJvdjlTMDBycDNHbEpqNC9DMmFhM0Y2V1Z2Y1kxelpGQ0tGTXBncFhjT1JiMG8xTXRtU1BTSzM0WWw2bU1lRGRuUzJHeVI0b0JmalRkZ1U3NzhrWk5mNEROdXo2YSs4YmZiMXo1ZkUrWWU2b0ZIWEYvL2x5cjFrdmJmMlpPVXlQbFhQTkw3eE5jb0Jyb3Z2T0pUdlEvN2JGUkFzWGhFUnkxWlMyV1huMk84NkFPOWoyOVREZnNTdXRzVVN2L0FlenU5ZjJ1NFZFRHF0RlBVNGVKTHJyNi9Tcnk1TDJsL2NzMnA5TmJmYWwvN2pVMUZlckQ5OFFaUC8wejdnNjlXUkhGM3dKcDc2R0d4RGJqcmtaTmYwbnh1SlBjemNlUTBaM0tDTm5wUlJKRUczZFhsUmFGT05sa1BWVFBoVHZ1S3Y0alJ4MmFMejRidUtmc2oyV2orYnRicnNEK2dIZHE2MFNQL3pSZ3F4dFNyY1l0ZDFsRW40ZWp2cm1COE43dkdhT0d3cnFVV1k0OHc5dnVHOUxZT1E5MmtWL2NvRm8vaVR4Sk1WWmxDSlB1WmFPRWVVdE03QlZPNlIyL1dCa04xSG9UdXNTWmhlL1piQmJSL0YzSHFPWGFWSCtibXV1anhTVlUyU3JlWFFBN2U0cFdrOCtBN1FqdG85QnBqdjJieGVXQVZlMjMrV0JQWWQ5aS9nKzk5YUV0ZGY4UHJ1Y2pkN1I1Zlc1S3RKTi9vUmRaanFndXdISFgxR3BHWFJjMllIcGEwNUNTZHQveWxBeVg0U21QeWl5K0ZzbW5uUmxLZE1ydFpqWjUxdklrbUcxckRmSkVkL1ZTMFVGYnJRZUZtZFVrRnlXVTFpRGxZK1k0YmtDKzEyY2MybzhWN1RFeURLT1NQcXRFYkV4NFE4VmljUHp6eTdGbHJJUk00RHY5MHROTjdiUlI5aFdmNlN2ZHpqcG1kWjBjdmpxTHY2TGhQQ3dEem9TVVpJWW5zWFBFZk1SOVdNWFFuTDQ1eTNiODJQRi9CZWw4VDVjdktuWmIvRk1QeTBTajZNZmJxQ0crRk56U2pCOWE1NDhaNXd1b2MrNWZONk5rOURDMmEwaGVmRHk1eXNLOTFMU3cxc2NOclloRldubUJaeTBSaWhlK3dOV1VGWXVKNnBNcldCWFFPZmRNenh0SjRiUEZuY1RLNnJodEtUTnpIamhzb2FCMFU3YUNzd2s2SW11L2N3bWVFQStrMVFyVEJNMUJYTEhaYmVDaS83SnhDdzMyS3M2T2lxQmZSUFA1UHF2V0FOWFpjU2hUeFdKeFB1eE5KU2JsQnh1SGJlOXNvUldpK1lURnAzWGZzQjJQNUx1OVJOTytNTVBuQkE2c3VFTDdOc3psWXl5V2tML1JXb3VoTmxyRi9KK3VoMTlGQ1J3eitJdmF2RjFFOHo3NFExSnJWYncrc0FzeTVEVHR2L2lrcU42bnllL0IxTDd3YmR4TzM1NUhJeUVWdW9CMjIyT2hGMkdHcWJpeTlDdkl3R1BoOHpqZEVrWmVOb3JnZTFIVEdsV3ZoVGJxcXd3U2szRm50bEtwTVdlR3BDTzRkaXduTCt1WmxyaTI2ZHZtMi9jejNIV3FtYmdrenVVVEQxcEhQamRGOThaWlNHN2hldHEwQUQ4aWZFQ3FjaythVjcwcTdYVlFJR2hXTFlvbmNncEtHbUpUQ2p2ZWcrd2U4cEd1Zi95VHJIbDFoL3lHazdEeHVTYU5CM0RCNStGcjV2T0l5WnRSRnZNSFRRaTFRZTRvSFp6NUN6djJpdXhjeEFURXJxaFh3VTRvY0hyOThzRHFBcGNYMkw1NkFvY0RZdnVDeUk3bThpMXhOZVdqQm1meDVUaHpsWURZNmIwRzJYUERzYkxJZXlkSU5kYkdKUFY3RDVNZXpSdWNyZUhZSlhQcGVCU2FzaHNaR2gvWVlaQTQ0aGNwVnFsN2N4WWVDZFVkdVNNK1JSUzZid2FOVmlhMkNCdmZTRnZXaVo2b1JqNXJDOG5neC8xaVFiZ3NqNFp5MUdBNlZxalAyQW1uak95cFFvTEpFM2JFWlVsWnlSWGNJekxRbXJ5aUpVVlJoREc2THJ0SjFYbmdYVFlqN3dRUUw0bGRGelNzWUphRllPNFR2WWV3YmhZT0htOTBWZkQ1WWN5U295RDVkaE54OFd4L2tMeXRzVUhyQlJXNUhyVGhDWVBKblRYU0dUdWloaUw2VVg1QUVLNXVpaDY2WmxsZ293bXhXck5MUzZINHhKdE1TcjVPWVpvaUE2T3BZejN3TDJvTG0rVEFzMGdBQkJlRm5NS3BIVkdPTHNuVXplT1FOaEROZndCQ3NFUXNzWEJwMVZGWUpvdE1sWW5IeEpFRlEwajZoRGorSlJIbkJjZ09PN21aYmtsTno2bnlicXltbHVzZUx6ektEMWxybnU5TU9WbFlLMDlXOFFDLzNaTlUyOTIzRjFRanJzMGFwcFR3MHRPTjlwVkpLa1AvRTRjQXh6UWh5eG9kQ3lwWm1rOGpWTkhKTjNhaGdUZndVR3owZWUwcUp4QVlNYkZ6dGJJb2VpY0lkWXI2Q2xZcDZJcS9TeUxZWTk3Vkt0bjBIUWlzaVg5YW9VUWRWZ0RBbjRLVXM3RXFDMEJJZW83VUJLa1pDeThOYXVzY3pkSXk4UmltSUp5YTZTalptbkNETlp4bk1WU0trWGhWZ0l3c2hVTE1odlNJeVphMGE4bGZVSThXV2RQbUNwNDdacnFybWZ3NFNaZDBGbW1la01PWFJrckxmcG1GdmN1c21mNGcxV3JWWmxCNDZCbGFOcG1oWGJOcUpmMCswQ2gzUmtMZzg1TnE2VWNVUXY4K3BkaUhSV21Fd09ZU0RFRFhzYklvZWNkRXhpaGZibFl3NXhGZ05BZjJqUUM3cFNvaEJrOWpNTStndGpWcDBydzZQTWRWcGlMZ0hoS1BZRnlMcTNGUXBsaWNIMEJORWZPTGxDZ0YzRFlCUklmeWpIdit5OFZ5aVFsc09rdjhrUVpUYW4xMERmOEVhVVVmM0ExMWhTOFpUbUR0eVllZEZRUFRtdC9Icm5UOEJnVWZVTDdybXlmaXdlK0FoTUpqa1FHTlU5WkNYcVk4NTZpZE85OVFzNVVTUVltQ1ZxVjl0eHFNVjhvdFZaSEcxOUh6Q1hLK0NBTFNJemhjY081Z1FSUC96a3BvakhlZG95bzVDVWNYT3B1amhDMDdNMDU3MzVhb0VvS2hPSzFMQ3ZaeHFpMGw3OHdRQnNDOWFtdWlxTTdiT0V4ekloa3hlNUc2SWg0c1lMMms5NS9rTU9NZlJNWTZFZ2lucCt3clNrYUhLTFNrb2FoMnFsTGlmVjRPa25haGJidVdZVVczSDJLS3IrNGJtTDBvMTRaUHNpVnFFRkhOOXVLcjRyeEJUVGJxWEMreTRJUW9LMW42aVJQRWNqNDdSb1gxUkh1MUlLNFBWeVNxd0JDcnJiblB6RWw2d3lmNVI4cHVnSUJMSWFXOEkzRFJLa2psK3E2aVowZFVvRTlPeXNIbkZiMmRUOUZDcy9lLzJXU0M2UDRvdExuVVN6aXdUV2krWU5SVEpodURBSUdxSFV1T3A5Z3BLd0xBbUdCWTVkcGZJOEREeDlkcTdwZDFwWGFKYjBRRStvczFkVVZsOTFsVC8vQ2NKaWtIZjRlRFVFaDFWbERQaCtpZ0RoR3Frb2JnNmNzY08xYTRyR3U0ZHBxOFB2di9GcG1DWkJybWtjSGhEUTVUQW8wdXZoVHc2dGg3UmR0dWVzRHNDampoWU5NZlF0dWpld3BjSmVVNWd0MHlpMEN1SkhBQTRsRnlwdHdVZDZ6U3RQU1pYYmMycUJFMTFObGtQaTdsdkV1ZjA2aGtKd0ZGajFhZEsyWjM2bWpQNVdZNHVOb20ybk55Z1ZIUWtWck9XcHk3TjJFWGhIRFZEeExIYklnQ3hLR2djT3hxSUpkWmJRU0h0K2FxNDAzVkZXYnJJWXMzYWx5bjROdzIwS25UdUdHNjl2bHRSWEtMdXFLaTF2K2ZQTm8wYzdIdU5wb1lNazk1SHJtajZKc3Jnckc5cnJpMmFVbldLeTBxbVF4WGhyR05nOGJVY2ZkS3dDREYySk1lUk15eG13ZEV0eGhJWDljeUFxcFpsbE0wNlFYV3NiSW9lVWZUdUl3dVdXRU9hOENBQUUrK1FvZE5XaTVyQlM2QnBnNWdwbzNmRVBtYXk2U2tBZEtSS3V6clowdjR0dW85SFBmTThsckorMHFhemoxcmxWWHpVelJxQnBVWUQ5dVlxeXNoUVZiaVliM0VaUkJXWDJCUlJHa3I0UGxQeXlCdnM0a0JSVEl6bzZxN2FBWjlwVkZXaU96eVZDakZzTXViZ0J2SWQzWGxaV0RDTE1iZkF2YWkwaHlJZDQxR2d6R2RReXlnbndEcFA0NFlZbU5pdHk0N2tLcXNvZ0FYdWl2S2FDVUVFSWVIVDdQd3c1azhZQmlzS0phS1ZUZEdESE1TdXFkOG45UzRnOWp0VVhockJGbDhQSVVudi9zVGJCUjU2aGRXdUh4dERGVG5teEtsSTd2ZFIxYXdwQ0lsMlFYaEdGUjlBcG9FYlhSRG1oZUJiaHZKTWYyeDBMSjV1SlVJc2o0bklYdWlDZDFOdHVMcGJFN2VONS91Ymd0MzZoQnRTdmJLb1NGSTNMTEd5c0dOejc5QnEvK0FLaXN4VXdMRFRQRTBCcTI1WDV5S2hMdGpGeFpFcjZMZ0M0aHVxS08ydU5ucmNNclQvb05EZW1lTldsZzlhWEk4SVFIalRKSzFOWlVlbDA5dmkyNW0wNTdRMkRCMG9ITW9jVE8yV1NGTDhKc2J5clIxcjhiU2ptdmEya3RGaE9wU0RXZHJIQytCb0trcis2Mk5lWHNmaVpPUk9ZS2RFNjN0Qmp4cHRqNlNXa2F1N1hzVDVjUW83ZWFXdUxSTzBXMi80UkpXSDAxUmlCUW50Nk9pQ2h5L1hPUjAycTllaER2ZUxLV0NWWW8xaFhxNnA1dmk5cVZjUndPU1VKR1QwUm8rSHlScHlKd3BGTmN3TTdWdTRsTGdldEZqcDBVdG95U2JSK3ZxaGtmeGlXNjN6dHRqa05QQThrQ1VJeWc1RmNwa3Zjdm52Lzd3dmNkN3pCWGxWOGtaNm5PRHdsWitpWTR3RHhTRHU2QW9vMy9mT244QVMySENMRmxqdnFyckF0dStXdXJtS0dTdHJRaVRxVGhYTGtJY3V2TllWVWdmTnBWZzUrQXJaZVVtRTVab0JKeGQ0d0F0Z3MybzdTL0VueGpRRnJHS3NNV2kxYWJWSW9ZVHk1WHBEN1pRN21ScFRZRjF0VzZFUXhUZjIvUGV5Q1hFd3JXK09KM1dhOFRPMDcxZ2JZWTBHU01kcnZ0RGt2TFhBMEdudm51QXFBR1Z4SGRtdklaYU1kK0poTVdlR0JhdkJzWVVKUWVUdzVQVjdWVUhTbjVpZDluV29DeElTNHUxRlhvQ1ZUbXBwTjJjSGxPSTVIc24rSjBkVXlRcU5uUUxLd1BRT0hHTE5XQXJvR0JIUktteDJYL0pSNTFhNGw2SzJjRGxnZFhTZ3JNUmFrUnduR1Zkc3oyZkY3ZDlidkFuOW9ZdnRLQlJFTDBzeHhZbm1WWWszVkZVcTg0NDNPeERZbEJ3dzBpcVZyVFZEOCt6QUdMZDFybCtDZGcxVnliQ3NON05GMUw5eDQ3OSs4UXUrMUtscjFwUm9YZ2ZQc0kwRHlRV3oxTUlFQ1NQSGJ0eDQ5SStmODFWVlFiQStDMGUvcVMrd0tZTzJPRXpTZ21KTEx6REp1bE1sUFFYV2pRanVJYlFIdCtrOFhkZWRsMFVBOXBibWdySElKUUUydXl2SjFOMEdGNXNBRnZ5QmNucEtpaFhKY1JJOC9IVlJac1VkaXRtLzU5Z2ZhN1NhYUxpcUdPd29GRFF2UzNHd3I0ZXFPY2lkSHQwOXNUbUtMZElUbk43NklHM0JuL1FVWDBHN3ZhNi9ZQWtXNjZ6Mm9nNmFVRXVaUGNaSkN4TTFJRDUxV2V6c3FZYTUyekVEYjhncUJkdlMwV0JGajBPeTdyd08zc2ZnbHpNTUhkdTZsR2gxTCtuT1N3cTQ5MVVoMzF5Slh0Wk5kOG14Z3lNWkxEZzlyYklRQTN0Mkk3bGxiZjVXM0tHYjlCS1hyZDBLN00wRXZqVTNDdld5cExtbmh5ZTRiM2F4QlcvZkdDbGVqQ0o2Z3ZPYXZzMklRa0NyUFZ4RjIwM2IrRHBMaGxsVEVDVHBHS1dwYTlHakN5MU0xQU5xOFJWQ0ZNMmJxYzNIMHgwbnExa2tUU1JMWnF2Q3VHVGRSVTFNUm42dEdFRVUzaDJhckpjcW1tN3dFdUkyazRYOGU1WFRTOFlNbHNXYTMwNEVDelc4eHVEOE5HaWVLTUJrMnVKbHNZK3l0VzdRREY5VEhEdHVGT3BsYWMvczZhRXFEbkRQZGVGK3FtQkVyNTFwblZ5M25MUkdnNVdlNEh4aGNoV2JXckNxbTZBTWRWZHRMcEdHSDloWDFKTEd6ckkvVzVoZ3hIQ2xoY2wxdTNNdFN3M1ZoSFVIK0FjeWl5QlJMYlIyYzBaM3lmZWlEcVBydXBHQ3FkUm54UDJ3eWc1Rytjb241NVIxdkxnbGxJYllWZE9LU3NYaVQzcVFiV2tEdnBaZVJXb1VrL1c5OHRaeEJzV0VlaTJpMTRIc21sNDJIZ2ZiekJucHVRNU1jSk9ZU2lQWllrUlBjSDQxbzdFbzJqSHJsb2tzeUNkc3g2dkNzRllWdGFuS01kdjFHZ0NOdlpXMm5tNWp6WDBsQy9kaS83Nmk1UTNKalhtdVBFU2k3bHBvL21sdGRFUHJKdDVlWE5mRlhzSjBYaGFRNWE1b3BpMDlBenBNTDVZVnJrb0tXSFdqc3BRQzU3ZXFCVkxDek5PU2NiWU9oOGxjc0lNZllLRHh3RHJoekhZdkc4WDFNRUl6VXZpeWlEcW1oWUsyNjBpcFdFNGQ3UWVoY2ZLdkFGaWlVUDFRWmsxUWhzakd4Q09HR1FPeXBuTDZkQUl1YTE4UkxXR1NWSXRacCtMTkdWa2dWY3k0S0FiN1hqQjJnUkU5a0VWV2MwWjNxMXF1NVVpRnAwcnFsYWdBMDdQTUZqVGFHQmxaYUVyTUFGaWVjc3RSaHp1NkZMQktSbVVwQmxobytJZ0V6NnZpa3FMZGxtblZTaFVVSzlGbzA3UXFDOUc4WGVSbHVVY3pVMHJXR2V6MjFyYjVwUkgwWmlSYnhCYzNzays4Z2NLQlZNMEVaUVJ2Z3I1bEU1a3NhZWRRczZZb2hGMTM2NkgwMEtXbzNPVVRsYUw3amdpOWJKS2RyaGg5Q21ZNVEzTUhrc3ZvYmxlRFBXazkrYlBLcEY2SkNuQTFiakFIZ3JYMmRkWHlEcHRWcnA4Y0lvd3JCU3dvdDJucnd2dFl0U25RVGpWcE9WdWJ3MHAzRHF3TUhjUHZ5VHpTYXAwZ2lwZmxLNDZuaHlXb1g5TDVwWkhTcUxZWXZSNDZaendKYkpvWkpvT3lwMi9TT1lDOUpDaU5yVkRrc25ZaVpSSFVveGIzYmdvaVdhZHVlVTBsUnR6eE80TFdoYjQ2dG1rVlVkS0tCdVVZZnpuYVM5UWQzSXNOcWtOWDA1YUtOaXpMRkF6Nk14YmV3YnFOUmhROE5qZ3ZUUFJRVm9JdGtiV21nT1hIbjZTTUJQVXJoUURFai9zaVpUdGJRZkUvOFNPVkZna1RRczlDTFdWK2xUaThiTkx4NGpPdS9xc2xLeTFKdG1PT1o0SGRhSDR4aWxKK0JjQnFIME83THJOMTRlRzZEWXBrTEorZ3VjMnJFMUhoUUZFN2dyV0RXdlM0WTFmUnhYMDU1aWxsZVY0dk1weXdsV3o5U3BpRmhIeEMwYW55S2I4dU9hRDdLcEtrTzF4RGoyNTBiZG5XaDY3cTVWVVVXNSt5ODRZQ1N6Tm5BaGhobVlITnF1bUc1RzNpVHdRTDV1VVBubnF4WkZHYUpPcnZpdllzWnlzSXNjKzZFeFBTMU5pWFBJaFpkbmx5aTFPOGJNTHg0bjNzTWZZUHNuTDY3VjFvNGc5TmNTbmVIVk9vVXhoL2pvZ21PQWw2Z2hQL0ZRQ0xwV0oyS1dodmhhWTVTdU9UbXFwWVlYRnJUY29BTERUQUFsOUlXSlYwZVl1NUcxVjhvYmVwa25Tdk1iTUsyM1NSUmpTb1lpSWtxYnU4UFZkM2FNUjFweGx4SUdVczJ3YlJNY3VyTExadUJUKzh3MkpueHIrdWwxT2sxbVcxTFRuUEVzR0NubnJwRVB4WXk4VkFYWlJHQ3JPUm9peG5LMlg3dDZaNjNaa1hVRmh3S0ZtQTNEWlB0amJvNW1YcDFOL1ZJOS9aamJyRzQwc3AvdTBaYU1IZStKYkdZSXZSVXFmL0c3VVl1QldwU0pHYnd4eXRZMFhITHk1SVgyMzhTazY3VGNCSVFjOTU3allBeEtvVVJyZXRiVHJkdW01UnZsdTFGUlhjQ2JTTXZtOWFqRzRTNjZXS3JPQ2hLTW5mc0haMVIzV3V1ejFReTlaQXdGUHBBWFRGVTY3aXR3OHh4aFpSdWk3cWxOUml6ZDF5ZzRpSllGa3FpNHAwNkN3Q3U1cU03OURuYlZGbU9Wdko3TjN3Zy9FT0JWMVJnRUNoS3BVdGlKdVhwVzJPNGhRU2FDWVUzVTJVS0xBL1g0WUdubThUSU5aMzgzYXhUR05BM0dIMWVQZzNEYW9lMFdTM0RMWnRIaUJkSURlMzQzaXBCK1RTMXRZdDhaZnl1UkJNN2owa0x2SEpKek5TK2dKZTVZRjNPWlJaM1BLZGRabkp0NjhiTWxJWUZ4TVI1Vjd3QzA0aFBTaFg3R0RrN2QwQ2g2TTd6UTZ1TzVyVTNEVzJyeVZSa0VWVmt5OHJJcFVNYWtsRkZtYk01eHFTVFkwTWpGVU1UeUpZMW9tb2xJZHB1YytUelZWQlFWZldSS3F1VFIyUEwvM09FOHY5ZXU2TEN1Z0tBVUNYT3UvazMzR05aUW02QTg2blBuYUFaTXVjQ0NteWM4ZlgwcnhmR2ltcHpqcDhmcWFjWVl0UnJnVWtxMzQxbFRlQUFDdHlCSmRvMXRadEw1SHZRSDI2dXRvV1M1S2kxNFRDUGpHNFh2QityQVFZUld0YVBxQWh2YUNHZ2FyaGdtZlEvcGw4MUlZZ3kwOG91U3FUTlRHQUJWTEEwWjJNaGVzT0pkaTY1QzdwbERnSVVYUlpiTjNpV0JkTnJHbk5oYlowUS94N2d3ZGNRQ0pZME0zdEF4MVE3eEkvLzNJdkpUQnpWK2p1dkFFYTd6d3hORldJUWhsY0hiUHl0dVEwNGQrTkl6TVRzMFptQ1NOWER3cTAyeHBPTHMzL3VCdkIrN3BMTE1YeGNSbDRycHhsaTFIZmI2Wml6ZHNXVW5mRUVzeXRDdU1wWVVMWk8zcFZ3ZEZVZm5xaDNSQ1VLQ29JcSsxeUlYQVZoNm9BVHZDalNPTUw2NGJTL1N1VjN2Rk9WekRhU2c4S2NYUjRLUGpSeUpxc2lTU2xlSHZKdW9PS1NTQ3VibTlUSmJtNU4zVE9TOFRDS2o3TEZGT0ZLUWdvQU9CZGphS1NJaWFDQlQxWFZIVnhSeGMzS0tWL1BRQ0VOVjZVaDRFTEh2RldoMmQ0dEJzN1ZPWGkzaldEM3BXRDBsM25SVjZXeHNmUmd3N2owSWx0VjU2ZHk5K0R6WmhmWGhxVExVWUxSUXlQbzVGcEczdVBYWjZqSmV3MlVzME5mRUJiUVVWNnNhTXNxQ1RuWEhURlJGSVlFZkRNMFFldXBtVjV6enplQktXbTZpRDk0MnBFY1pDc3pZV3E4YU1JUFg5aFRGNXh4YmpwRWlQZkt0cEwxdjA4TzE0bmtiam1iSnV1UTZ3Z0ozekd3aXF1a3NRTWhxbzJuaFFBSFBENk1DQ0pTeUpZbHNxeU9YUnJuWktWQS9yRWhUYlhlUUllazRKMGZzVTdEM0xaVzJjcFVsRGhtL2ppZG5SZUF1cGx5YzNTTU9pTHZqNkdocXVhNENmeXFIR3k1bE5McGtHL3lNcVh6UlN4cUc2UzVCL0g1QXVlcnB4emhkdEZHcm04VUxOc2x0YWRFOVdaWmRXdjVvR1dMMDVOK0Jma1FMdmZnRG92Z2pNY2phanFTK28zYnNoYmVtWkJhL1N1RkVwcEY2d3VOMEJlWE9BdHlPUE5STjNGTjQ4NWM0MnRTcG00QVNneTQrUUxQdXJBSzRHeDdRbFNpV2tJeUZURTF1TUJwZ1BjSkxEaThTZVFXSWU4T1QwaE1aVkVBeFd6S2VUZTIrMDhEMzBPWGVVNkNMc2twU3dPcWtweVluaForMlNXVjZqdlUzQ2dUZDhWaXh6NXJhT1ZHTGswTmx1a253dU0rMTNSWUUzNGppVzJ2a1YrOGJ4UTg0cnU2N1BOZUVvMG8vUFd5cmZNR1l0eTFPQkIxb1RZWEVkTzNLNnlzVnhYZVZQU0JqLzJhRjM0YlRJMXh2eHRVT1V4Skl1MXBWM21RUzMvc2pZNVhiNmNlYnJURHpUeGE3R3RXa1NXL0w2bHQyUlJ0MlUvckVKQlFZYkhjQ095ZXp6Ryt6ZnVnZklkOWplcWNoSlk4YkdEKzl3Z3FTWm1hWWtKRDFqMVRvUy85aURkcFJKUHorS09ObFdPN3U5R0RXV3dOZTRoYzJvbDlyTFdxK05Dd0hldFU4ZGlVWUFveENMWWhKVTNWTTdjUy9IK21FS2RLZy9nRjhHTXJWRnZYVmV5RW5OaWhKcTNBUVBtMnBhWTlmbXVYREpmb3I5b2pqb3RqbG0rcVZZc2tQQTdoL2pneXpFSkxjbEZlcWw3VXFVOG9rMjVtc3kxamh1Y2tQdW1Ea0hKL2xsYWJaUi96d3VBTnE1UFB1ZTF4RUhyb0prQUlNQ0JhUENjOXBKMWYrQjRoVGVVTDhvK29JVXZlaThKWlVlLytieVg4ekwvWThzTHE2Z2Mxa3NxTHJiWW4ydjJHZ3lxczRyc3N5enpTQUFMS2h1Yms3V2I1SHJGNyswSXlyMThIdWViMTZ3d085YjVwMzJBYTM3eVhDa2wrb0ZYUFNRb3YvaThCbWdYZUR5amY2bkl5eWJwZ1JYK1VBbno3clRQdlZuMWlKUXREV1NMbGNGc2tiOUQ5cHFFVnRETWg2S0ZlekIrK1E1Ym1XdXZDNTZMUE1MODRmYzVYMnpGQ3ZYeWFPSHVrMDFMVG9kVkYxdTBTK0ZYcmsydlkrUytqcG1RbzBXUGtoWmYwVmJ4OERKSEVoLzdzZzc4anJxRVUyNlozM0hpTEJpZnh5VXZiU0dyaTEzVlhxTHUrZGJKMTRMOWU1cmlWeCtSeE81Q1gvRDlDZGVPQ1NWTTZUUEpSYnk1WlowelJ1QmJ1ZmVrRWIzTENmL2pZRGtxUzRrUFlFWjlUMWQ3VTREU3hua3lvTC9YY3J5WTcvcEhySGc5cFhoUDZWVlJGRkVMbzdhV2YxbXZJWXU5YkpJZWVhYVdLaVZTM2VuOFQ3d2pwaWpxWHJDV0prV0wzNHVXMDRpWFdoUjZoeXpwaGNZRlJHTmlUYnlQOWRyNktmQlVUdllBQUFmMlNVUkJWTmxMR2J2V1pzdzk2WU4zdmRidWJWdFM0ZmVPMlJQR09MSGdIRC9DMk4rdGFKNjVEdXVCOG9TaVhHRlhienoyMzQrWWN3VThzN3Q2NDFHUXJzcEZjYjc3a2ZxQnJzLzNscnM2NjdTWHJEc2c3ZDJBN3IrcktzMkxGaDY3Z1NhVUdhc3ljUy9vdllCTnI5QlBNck9QbU43eDQ4V0ZGa09YSFA4YUF3dkJ5b1l0aWRMNUZuNWcyZm5CVjN4ZEV6NXh2V2FISkg3bnU3MXJqejUyQXhXVnVCMTI5ZHFOeDBDaTN4ckZSYU5tRGF5YlRkSUQ5cW5HUXNrVWQ0eVVla2ZNTGVCSHVWZzBzNjVtd21xUVhBZnZrT200MmVaWWZHSDc0Wi9taEx1NkgyL29raC81Yi9ib0w1dXNvTi8xZ2ZZbjFqUUxUM2kvZ0o1N1llZjRrK1NYOUxYNExUNUZGNlVtbGcvc29ydjFEOVdEaXQrcWIrakNaTjBYWHZFSSsrRDdQVDExbmFURSthc2JTZVFYZllvOXpPTUdWY2lmQitBMzlEL3VDWStCZFkrdHNxeWRleC83Y0ZWSjR2ZHZmWWg5NHFmSjJUWnNzdHQ1dXlReC9mVDI4Zk90QWplYm9NY1ZwbjJzVlExSm1GTGFmNlBhUW56ak1pZmxXbGJnbTFSdTBkNWt6eitMUG9QSit0NE1Lc1hQdXZUQ01UNEZXNTV4VExqelludVRvSDZmLzBaVmh4OUxxT0dSNEZmRmRzT2pKMlhmZHJXYVJKNUIydGJxRENyRnQxVzN4cStZdnkrWWNPY3JhUWJUL0ozVXZpMHoveFF1aVJWTWgwbjBPNXRXV3A5Si9iRjVHei9ZMksrN0JqN2h6dXR6MHlFZ3h2bXJHMGNrMVYwQTAvV2tnanViVmx5WlNmMHYyVHZlRVRYTS82Z1VnTWN1ZTQ2c3lYWmVuQUcvdE9vMG1aWEJKUFJPUFJOcVlGT1V0a05QNEw1alNPM1oxTFEyd0lnTXFubFJQWWJDdnFEaFZKcHM1eS93eUs5VGRack15cENadVJNbW9RWW1WYmJCSnRTYmJkTGl5V3pxdDVOMkhESzh1dkEwOHBpbTZXMVJKOXo1T3JXN2VEeWN4clQ4SG1aVm9hQ3lrY1YweDVXZlN6NlJQdk4rTkFlSjRBZlRzcVJlQU1HamtiOTJxa3k0OHlXS1RpOE1DM0I3Z0dQc3drQ2JiYWV2ZDBEbS9zdzVlRGFkRUs4Ymo2VnRtTFU0c2RPdmppbXhFKzU4aFI1NDFmRTMxRlZVNnZhcDFUSnZiUFRodXRPS2loc3pxVEZXS3ZXcTFzajZkWldqS2F1MVdvbWNjT2Y1QzJpdGJkWGFnSGY0UFAzQ1ZVb1ZQRnVNUDRSUDRiMXp5QXZwTDlTY2FTY1F3ZXVYTkVaVnBDUGYvOEFTdmV2SW1uVG50N0FKbVI4NkhzY0pBbHQxOUl4bDZMMkMvUmoxVGllWXI5UE1Wayt3M3pBdmFZeW9XcE45aEVzUUwrdFl3aWJkK1lzd21HTHlVM2xMQ3o5SmhwYlI5enBZWm5NOTh6c3pURjY5RGpsTW5XbndGakxIWTNBdFN2dWNGeTgyZWVNMzZjN25PeWN0NTAycmdYU21qYlIrUFNPNVJnVXMxZVNpTzVlNk5KTkxkUDRyZnh0Zzk5NHYvdVB1eU9oZU9kb2tHUlgxN3pHVndNbDNmdjZoaDlkVWE0UGZzZGZxYjJsa3JRTzh5ek40aXpQQldYQWZpYzJFVHRaTGtJZGpVU2pmK2Q5cXRGaHhYeUtENU5uc1BQOHFHanZvMTNONlREandteEg5Qk0xVTJjdXFNNldPVkdaSnZYZTVPeDd0M3NKZjY3VC9GeEtYTzV1ZEY5K082L3VPMGc1c2NVelFqQWZnSUdWd0JONklseGRmT1RqN0dYUFNpVTIvcHlvNEQ4aFl4TSs0QTZINUp3OENaZGlhKzRESTZkdjlLTzdyTngzdWtBa0lqSUFBeFlQNk8zWnhPVGk3ZnpLK01CYnZhS0NjUFFLMFQwN2Z2ZEE3T3YyVzhMUFhQMmp3SkVLZ0JHdExQWmhzb2ZEMms2aXpvU3N6alFEL1pxLzExWGhiMlhmQUZNTXUya1lrcENlS0FJV0V2VVpTRS9pbXQzb0ZMcWs0MEFJQ1kwYUFkaS9KTHlyUkhqdmxtK2RqMWlHSUN3Z1FBdmtPbWR4L3hzSDRicUwzMldQSGF3UktRR0EwQkhoVWFQMUdoWlQyRmpMRjRCWkh3emJVSGhLQkZyZTZWN3UxNkIvQkRQRFd0MXNwNUFJQ295SEF0OUxlanl3OW5adGkyRVNQaG15b1BUUUNKV0Y0Zi9hNXFtYnVpd1VsbkMwcVJNSjlTZ2pnaDkzRTllR3YrdmJOL1BkK3pndGw5cmc2SlFWQ013RUJoUUQ5aUc3Q3RhN0t3ejBnTURVRThKdVI4ZXZYcHRaOGFDZ2dZQkI0VTl3VWY5MlVobFJBWUlvSXZONDNSdnVYU0tlb1IyZ3FJQkROTlcxclBEckZGN2tDaUFHQmNTSHdOTFdkWmlldjVGOW5ISmZnSUNjZ01EUUNQL1M2UDdseDQ3OSs1Y3VHcmhncUJBUUNBZ0dCZ0VCQUlDQVFFQWdJQkFRQ0FnR0JnRUJBSUNBUUVBZ0lCQVFDQWdHQmdFQkFJQ0FRRUFnSUJBUUNBZ0dCZ0VCQUlDQVFFQWdJQkFRQ0FnR0JnRUJBSUNBUUVBZ0lCQVFDQWdHQmdFQkFJQ0FRRUFnSUJBUUNBZ0dCZ0VCQUlDQXdIUVRlTGY2LzVuUWFDNjBFQk5JUndIOTgyVTB2RFNVQmdla2hnRjhHM1p0ZWE2R2xnRUE2QXZoZlY5dnBwYUVrSURBOUJITHM1dlFhQ3kwRkJQb2g4SVpxdjlKUUZoQUlDQVFFQWdJQmdZQkFRQ0FnRUJBSUNBUUVBZ0lCZ1lCQVFDQWdFQkFJQ0FRRVVoQjR4dFYvVFNrSjVJREFWQkc0anozRy9tR3FMWWJHQWdLSkNPUTd1MUgzSkxFb0VBTUNVMFhnNG1laXFNakN2M2FaS3VpaHNVUUVkcTVIVVl0dEpKWUZZa0JnbWdoMHFsSFVacXZUYkRLMEZSQklRbURwS0lyd1duZDRmVEVKbkVDYktnS1gveWVLempOV25XcWpvYkdBUUFJQzlmMG91c1RnSE1NVkVEaGpCTDVyUFlvS0RNNHhYQUdCR1VDZ3lRNW5RSXVnUWtBZ3lvZHZwQVlybUJFRWxoaGJtUkZWZ2hwUGNRU3VzTjVUSElIUS9WbEJvTWJ3R0RCY0FZRVpRS0RDL204R3RBZ3FCQVRvQ2VCZWdDRWdNQXNJNUJpOXBmUFM2aXpvRW5SNGFpTndnVzlkNkJXSmNBVUV6aGFCT3YyWXp1THgyU29SV2c4SUFJRVN1eFZGRjI0SExBSUNaNDVBaGUxSEViMGlFYTZBd0JralVHWUhlTE43KzR5MUNNMEhCS0pvQzBjNjgrSExWOEVVWmdDQmkxaWppeCtkQVVXQ0NrOTVCUEtkazliSjVsTWVoZ0RBTENBdy85RERPT3dPVjBCZ3VnajhQMmlkSlpqTVFLTGxBQUFBQUVsRlRrU3VRbUNDIgp9Cg=="/>
    </extobj>
    <extobj name="334E55B0-647D-440b-865C-3EC943EB4CBC-3">
      <extobjdata type="334E55B0-647D-440b-865C-3EC943EB4CBC" data="ewogICAiSW1nU2V0dGluZ0pzb24iIDogIntcImRwaVwiOlwiNjAwXCIsXCJmb3JtYXRcIjpcIlBOR1wiLFwidHJhbnNwYXJlbnRcIjp0cnVlLFwiYXV0b1wiOmZhbHNlfSIsCiAgICJMYXRleCIgOiAiWEZzZ1UyVnVjMjl5WEY5RVpYWnBZMlVvVTJWdWMyOXlYRjlwWkN3Z1UyVnVjMjl5WEY5T1lXMWxMQ0JUWlc1emIzSmNYMVI1Y0dVc0lFUmhkR0ZjWDFSNWNHVXNJRXh2WTJGMGFXOXVYRjlwWkN3Z1JuVnVZM1JwYjI0c0lFUmxjMk55YVhCMGFXOXVLU0JjWFE9PSIsCiAgICJMYXRleEltZ0Jhc2U2NCIgOiAiaVZCT1J3MEtHZ29BQUFBTlNVaEVVZ0FBRHVNQUFBQlRCQU1BQUFETkhJWU1BQUFBTUZCTVZFWC8vLzhBQUFBQUFBQUFBQUFBQUFBQUFBQUFBQUFBQUFBQUFBQUFBQUFBQUFBQUFBQUFBQUFBQUFBQUFBQUFBQUF2M2FCN0FBQUFEM1JTVGxNQVJKbTd6ZS9kcTNZUVZDSXlpV1oxTkpvTEFBQUFDWEJJV1hNQUFBN0VBQUFPeEFHVkt3NGJBQUFnQUVsRVFWUjRBZTE5ZlpSMHlWblhuZmU3WitaOVp3d0U4TFBISlJBeHhCNERDMFNFSG1VM2tZK2NmaE95Q3pIZ0hVajJEUkdPUFJEQ3A5aHp3QkFpeEJrZ3Uyd2kwbk1TVUZHUE0wZUlCRkc3TlVRNUNzNFFqWnlEeEo1REVFWGx6R1QzbmRsc05ydlgzMU5WVDlWVGRldmUvcGp1bVg1bjUvN1J0MjdWVTA4OTMvVlUxZTN1SkxtNGlpVXcrMDNGYlJjdEZ4SzRrTUNGQkM0a2NDR0IvaEtZKzJ2OVlTNGdJSUhhNnkvRWNDR0JDd2xjU09CQ0FoY1NPSkVFbXNzbjZ2NTg2WHc5Nno1ZldMM2c4MElDRnhLNGtNQ0ZCQ1lrZ2NmdWJrNEk4N2xDVy8vNHVXTG5ncGtMQ1Z4STRFSUNGeEk0QXduTXBXK09qdnFDTDB6ZitEMXFOcDU1ZFJUZ2VWVjVKZHZQOHp2MUlxcjgyMy8wVzErWUx1VXA5MnRtUHZ2QjQxZStROVc5Y05GdmVuNC9YUWptK2EzLzZlYitwLy9ZTzkveTRCUFRUZU1GZFRFSjdCNUhscmt6cll5dXUxdm8wZmxrck50cDF0MnZpTEVmeDYvOHpkTWNuY1pxUFpzYmNicEVsQ09QS21wS1pHdlJObGY1bVZxd1g0V2F1V3pMMVo5SjZVcXFxRGwyVTMrbGVmVHdHeDk0NE01RDJlb3BVelExZ3Ztc0g0bGZmM2R5QWprdGw1dUpjL1lqUDdJL09kNGEyVU5rVVEvY2VlU2g3TW5KRFROaHpKZVVvenhWUE1yTnQzeEI1UHF5NGc1VDFuSlpod0xGSm4yODhRZGNVSmd5VW9ja1p6WmJ5ZldZYjJSSFAvQi8vdkQrN01uTnBKSStuV3MvM1lxS2xib3RQSFc2MHIrWkxZY3NUNWVJUXVyMGM2cmt0Ujl2NU5wZnpiS3YreC8vN0wrazJjdVQ1TkZzazZ2UDZMNXJWTHhxeDUreFNqKzBkYWRTbUJyQk9BbFlVWmpDMXFRRWNXb3VWdzFaNHVmSjVmbnpQQVRkanljbHdZbmp2YXJZZUs1NG5Lb0N5SDBVZDVpeWxuYU85T3picDR6RVVjbnA1VEtsU2l0N29rdm9QaTM3aHVUS3FhOHVjb3o4NFl1L0lDWDV2K3crdXQ3U1JQSHVUZzVxd0lyZnU3czRJS1FEcSthbW9ta1QwYTNHWDNMa2N1bXpQdnBXaUtwY1VqK1ZaWjlQOERQMW8yN1NPUE1JZE9QREwvNGlVdlhIbVllazhvT3FJcnY3SGNQcnpTSVpvVEE5Z3JsT0FvbGUzUkg0R3F6TFdGMnVaTWhXbEM5VWZxcWswd21iM3ZuaUw5U2pmc1Yzdi9USFRvaXJyUHNva1NhT0w0WnA1cDIvbFdiWk0vRU9WUHNMcjBBN1hRL2ZVVmVxSHJMaURpZHZpVWFoVWRIZSt2QmIxRjdMa3lycTY3RHcxYU1pRzZUZkNOVEhGRFBBVU5leTlRRHFROWxUSms1dkgrMjBzcVdnK1N3ZWFSdmxkVHp3Qy9BdzZpRUc0bGVKbWZJSS9yMlM1cExKYVJOUnEyQnFUYk1qbjVmZ2FUN052bDlYeldhdnZ6NnlWQU9zSjN2Y2dIcTlEYjlmUW9YS0MwNkdkNmplVXlTWUJiRC96WC9uUC8zeXU5LzkweVNhUDQvU3IvejZQMnFodURrVVMwTUNqODNseXNZRkU4ZC81cC8reXJ2Zi9lNWZRL0hKUC9FcjcvNTcvK28vdmgzRnlXNnRYY1lJVDNYTENEdDUyeWlSSmo1cUVTWXNkRy9IZTVoYXRUOWlNOVg1OTZaWm4zQlFpcTEvWTZzZ0N2WHZXUUJSQThGczVETjRtT2hjTkR6MVJZb3A0TVpXejRVWjVXeG1YeGFheTE2Vm5mbjVIbEY2QStKZXR5VFQwNHA5R3Fwd2tHV2ZHS29EZ0sva0JwczJFZDN5eENQNFM3UGNIb1pvVFpMdHpHWVRuYnU5YkhMYmVkNm81US9rV3Y3YXZJN2RsbE8rcGtndzIxbjJFc1A5TGlURGdvQ1l1RGlSKzloY3JvUTYrTkVUTzdxZDluc1BEU2htZXk2V2RENUJFMkpsL3F6b0JQaGlYUTlHaURReFBFbFNoQWxUN2xxOEI5ZlcvYlVKVkhxWG15WndMNHhDSTQrMTRja1FUeE1rZndUcWl4VFRsOStOWUR2eFFBUzRLbXh6c3krR3lRT1FqK3k0WVg0UndoK05yRWJtSmhtSHI3eDBJSWRXb05NbW9pc1F6MzZFQ1p6SjJTazEwcHpjeXJDZGJDNUtpU2U3dHVDUit0eWJud3RLbGlUUWRrNEJzblVTNVdrU1RDdXorMm53Y1p0QzNaeGsvSUZNUjNPNW54SnZ2dlZYekhWM1FrUVJ6MDRndlZ5UzJ4L1hNQkRYTU5qV01CMEdnUTFZSHlYU3hJY3B3dFNPTzcxQTBwUkhOS2pmZGVZam9FWXVWbHJlYi9JVlJhR1I4U2N0YjA5eURvTDR5dEdSOWVrNUNQWGpVdkhWYkU5U2c5QzdhSi9oZDhHRWJKdE90WUNFenRzaHJZKzZ6SVd2RGJ1eFhNbnR0MDZkaUJiQTFrNUVJVmhGbEhKYkZZZW1aTityRVJ5blhWWEovakc0T1pURFZvZmVtSkM5UnlsUGsyQkVkZ2tWdVkySTFNNitvM0RZdDg5b0x0ZjBOZGRubEFVWFFtbUczMkx3cTI3MjVhcXgzdHNZYkt3SUNWbkFPb1lvOWIzQnh5L0N0QjEzZW9lWTNvTHpIT2xHTHBRNTRCRkt5RnhrcjZJb0pHR0dLNmYrMWpuT0F5YTN6QjJFK25HcCtKYS9zN3dyRjBaei9zN0VjQUliSTNSSHBQZUVGaW5Kc3lPaHIyZCtnakVBa3V1NXhkL1VpUWkyR0JVSGR1aHVsM0NJemJ4OTF3d1pMN21uTXl2TlpwdndORzl4ZmpDbTJEVXdUOU1rbUZuM0VrTUN3YmlOaU5aa0V4R1lnemVuRCtSeXlQRWNnZjNGdlcxUDZoTE04RzQvN1hxMjNyL3pDU0F3V1kwOWRvZXMxNGVQTkFVY0ZXR3ErY3VRZkcrUUZPeWZaMk8xR1loeFU0eGFGSVVFeUhCRnpENSs3dFVZbTB6emhBeEEvZmhVM1BUTXIrbHBxUzdTNmp5WnAxWnpFQVJoeXQ4V1J4bjkvZkc1cVF6VmJtNG1tam9SemFYeFJBSnA2Rm9KYTllODE1UmdjMXNsd0tmVmRPazQ2UVY3SzdXVjB4cmNqRE5OZ3Juc3RFSWhhTldLWXNNdGVHM2RHQXNqdVJ4c3lCSFluNWk2WTZFamRYN0Q4ZHdmeVFnUXRZSVVkUVJVdGt2SStnaVJ4dUx5QzBXWW1uNU81SGVpSjNvRGJ0MnJGZ0wzNmtkN3FQdGJvRVZSYURUazZFV0hEZnV5ZHp2WUtKZHRKeTBQUVAzNFZMd3REUnhIN0R1QytvMmhzbGJSY2J6RlZyaEwweHZPdHgwMWYwVG1aYTY2cEZUM1Vqa0FUcUdJWnY1b2xBR1k2SDYwUVZkdWVGdGZZR3RvMlpRZ0g3WHAyaE1KeU02Nm9uOXpYVHljUm5HYUJMUGczdDZtRUxSaytaL3cycjgxaXNzdFNBSXRwWVVGa2QxamhuZmZRcmpseGFEQzdpTTNOQ2NRdW5Pc0R4OXBpdmlKWStyM29rYVMwSkYxMTBQYSs1VDNlTUlIcVRKQ1ZSQ0ZSaDRsZUowZ1NXN0t2R3hrdEFVZCsxTS9QaFZmazd1UEhUOTEyaDBxYXkxZzV1VFZhYmhEK3FnODFUbzUvaElNOHlJVWFMRHBGRkdNaFcwL2Z3cEFzR2lTYStCNVAyY05nRS90c2YxSjllYU9vS3dTeEkySmt6SlZndGwyVWRJNzcwd09EaWNxaUpGY2JuZW9uWkpab1ZqTThHN0plOHM3SXh3N203a3p6bkdNTUJ6cll4Z1IyNXg5RGx6YW1YL1ltaVFiVDQ5aFlFYUI0eGVuTXE0YzV6MThuUUMveXpTVWZZMlRGc0kxUGhYZmtEdjhOZmxHVFlJRng5SzRDUjhCWDI1VG4vWk12TzN3RVpBTzJPVnk1bUtlN2pLVklvcHlVMzdhQXhrdWltNzUxOFJFNCtrVnQ1OU9ncGVuWnljYmdQT3NUWlZnNnN1V1FPKzhNK210Mm9ZSkZFWnp1WTJoZGtvdXV3VzhmMHg5YzdMdmJOSVo1OHE0WlRZYzYyTVlIVlo2dXh6TmR2QUZkM3pmYUp4cEdyYkZ4am1ENTNucEJLOFRxTit3WGNuRG5WYk4rRlJja2Nmd3dUdHVDM0xUK2JSWXk0MlQyOVJQeUd1Nk9iaEpWTFJ6Ni95cEZGR1U5ZkxUbm9VZ0I1NXd6aHFsTUY5Wlc2V1hQK1dSK3lVUm1mUHdFNmlaSnNGVVJGcUVFQ1Rtb3BxYml5Y2dnOUZjTGpqZDYwTlgyLzNJR00zd3F4Wjh3aHJIWkJWLzk4RVNNRUpoT05aSEdDRHMwdWRGRFlEWHZLKzFVditEUHBOME9FYnBjM2kwV1FvOFN1TkI4QVlQL1k1QWJnRTBDdUlSKzR4UnhTMDNyMklxVzVVRUxVekYrVjV1VXoraHZhRTlTZWpFeWh2aE9OTXBvaGovZlU1N3RtVUFSLzhKNTZ3eENpTjF6U1gxNVgveG5iQnJZMzNOTWpKa1dEVk5ncmtsSmxtRUlIZmVtZFFuYXYranVaeEhZQ2pXM1BQQnFxM3lqNmt2UjkrL3Q4QW5MZEFaNStKSmtZVDloMk05N0QzQ2M3djhSUTFnYk9ZbXFJMlZFUVlxNnJJdzNNRjlFWnJpK2xadTZ4dzhUOVkwaW9sQnl4aFZYSFhiTE1oY2x1V3dWNFhIeS9yVExlYzI5WlU1clp3S0VjM3dWWTdwRkZGTUZrZ095azU3NnQ0THkwbVNyc2FRbkhKZGhkSS9PTFBMQXBQMnAwNlpobWtTekdXUmJ5QUVmZEtKb3JIdnl1TXZqZVJ5UTU3dTFkY3QzZjR4OVJYdk8ySVdhRndGQk82eG4xVU15Zm9ZV05rdWZWRURBMFNPckh0cll4aVlVZXhLSitYS2NkN1QzTlk1a3FWVE9rK004REZPRlMrNHlBeFA4N1N5SU5McUNCV25WTlhKYmVvbmpXQjdkMUtVek9kMFBKMGlpdkhmNTdRbjlkK1VTNmJpMkI1Znk5WGZibGl4SEcwZjJ1THBGS1pKTUcyUk5DRUVpY096ZEhHUzBoako1WVk3M2F1SVpCWk9KZmJUcnJvZDUwbndXSjFBNEI2TzlYRndWZjZpQmthZ1Z5SlcvSkZxZS83emlaNDJwTXBPaENuZU9mODZBZjBldzlpVHBmamdrZHB4cXZpeVc2MHZCRnBhRUdsMWhJcFRxanJJYmVyVGJ5Vk4xaThOYTVlY2JFek5kSW9vcG9rK3B6MWg0QkVMeXhpMjA2bFRiODZRczdtbDdXUVBMU05zVFpOZ0RsWXNnU1NWMi9ZcEVWT1VxeHhiYVNTWEcrNTA3NVpZc0hTOG41ZGJFSm5GMkRoeWlIb1QySjRjam5WSHkraWw4aGMxZ0JkZnFRa1B4V3I3bzQrWDZ6bkdvODBjYnFySXYwNmd2c3N3MFV3elNvaXBIS2VLYjdsRFBaaitvUnkyUFZuamwwT1ZsRnY1SGRKYWZoWXVRVEI2MDBKdVpwOU9FY1U0YkdmWmVxeGUxMUVFbDYyVnljWndPVlJKK1lyYVZxbkxZNVBUL2xydVZBbW12bStGNVo5M3pvblRiZ3N5dmtKckZKZkRXblZwY0JJdWkrMWp6UEJpUDYwak1vdkI4UTBNMlpoQXVqNGM2d09UV2d5SWJXTng1aENEb3lVaHowOC9yZ0hxL0J5REg3WXVsU29idHZNQThQblhDZFNQZSt3UDBIVWlJT05VTVdKTTF4QzVHOHhrdXlzVG9YNUlwS21YM3F2T21ITDdXTnlRWXhTQVYvMFVCRkRUS2FJWStkdE9yNUZtSEUxays2SitYaXc2UlBVcEY5dHFXd1dVMndSQXZyTjdLc1JNbFdBZWNpeFRDTnEzajNQZXp6SGE2bkVWUm5JNXVNYlc0QVJjRlJOcnk0czduYlhCc1F3UEdUbmpIQjVKMkdNNDFzUGVJenpqUlEyM0VSVHQzNGE5Y0VPOXEwcTFUYTQ0K1gyY1I1dFJhakRGaFdrbHZXdStIZ1UraGNxeHFyaHArZWdFYk43b25nSXYvWWFnWlVmb2hLMEpiQTdGNk9pRnh5SEpWSW9vUmpwOVNTQmFyeXRKcWlMb0pja2svNis3aEE2L3FhcTJWZUJ0MWlSUC9XdTVVeVdZZHp2eGtGQjIzT012dStMNFM2TzUzSVpMbEFZZ3FTTGlmK290cXVkRXl3Q0loZ1NKbkhFT2lTRUNQaHpyRVFURFZtSDJPU3p2VXhVSEpEYUJMZTh5VE9zNGp6YWo0M2J5Yi9CUTFya1hCVDZGeXJHcXVHVmZVMjZEcDdWaThqL3duZW5EZjVxYlorOS9yZjduOE1wN0h6eDYwejVYOC8xbjN0SThlbFdYbi9UOThlOUtILzViMXAvZTk5RExkcWgrNW5QVFYyNXBnT2huWkZNL3FYczdVVW5pVVpiTTNuLzA3WXpxaDcrUlMrOUx2MjZSeStaZWVmc2pSMi80VVZrNTkvWUhqNzdaZ1RWeUtpNFhrZC85ZlEvOTVhNUMvcDRYZ1hFNURKVXIvK3VMc3RmK2psOUxCTDNwRDdodTl2NnZmWWtxditDUnU5L0hsY0ZkOG1xYVpyOHJmU1ZZYUFhdkpQc2RLZGt2V1NtZFBpT0t2TjRxM2VET21TcWdmQ20vK2piOEVhUytwSnlQV2M2L0t5WEprRDViWE92ZCt3akdzN1JUOHdGUTJBblNZVVAweC9KV25jemZmL3czVmZPdCs0OWVwWHpNY2ppQUFBQTdnTXZsbEpEQUtjTXZPRVNBTENXaWtNdHlkQnVvdDI1c29VL01XK1NNMHlKUC9BaWw2Nm51UzZRVUkxejVyQmRFR3VuWXBiSFQwUlBCOUE4ZnVRdXA0RVdOWlFjV0svWGNxbVEyMEV0VXNBbkNaaWxWZnJEMGp6WWpVU2lRcGZUUmZDeU1NSERnN1h3b0FJenBIVjFFakxrb3FIS1VqNFpVbi9vUHBtL3FxdUUrbHI3MnZ6dkN4cXJpQTVzd1VTYjk1S1lieGl0Vi9sdVdIV2NaLzBsaTYwanpYNmxsV2RPdFNreVhEd0sybWZsL24vaysxT0YxVUdPOWw3S0gxTHRKTXcxZ3ZTdE4yaHRWLzNWbk42akRnR0srQ0NpYmI0Q2dOZDBEV2pLbFg4MGVsbjJvK1ZZOXl4N0pzaTkxeVA4K0VFdXk4MXRscFNMeXUxL1B6SG5IVHlqQkJUdmg4eGo4amhPbm9tRldFL1Q5aHFEYVVhcW0vRThub3I3YVVTbEs4NDBqeTZ1cGZqd0ZwMDl1OWp2dFNiTXNlN25BNUJWUG54RTlmR09KN2pUcmZWeFhKTmVlTlFWN00vd2xsVDlxcXNpU2xEVUlPY2V0MG1mTFl2UUxaWUlKTE8zVWZBQVVIbmdtenlUN1Z2MDIvYk1oUGRnTnFmYnhGTWJ4MUNiRDRqNlFBQVp4dVVBSmI0WEcrUG9HTzE0QVpPdkRBczN3eGt0RmsyL2FOOUpsMVhaaTN1UVpweGhORmYwSXBWcy9wcUxXa3pzV051QXF6N3F2RTlVdmNPeHl1N0VqSlhsTWxiZGwwT25MazNZdTRycGV1dFJ3UG5SWkhKU2pFWUpObmJ4dnBmd3Z0T1ZVdVdCNVBXVlZJd3ZzMG1pK3FxZ21TWHhabHNkQzNjUC9iT1czenBGbk9McWp4aHdMcW81d0RCQUxxVDcxTnhGTmFBNkVwQi9Pc3U4bG9zYXY0bDE3TElEdENpd2ZGMzNlelJPQzJKUC9ONW5iTUFkSzE0KzdOOVV5YXVNSWk5MFhCaXNxTlAxOGt2eWJwb3lYUDVjZC9XaFMyZUJEMk5xMzRUOWpsaUNFdXorZnpEUmVGeDFUVldLU0N6ZjFrMVN1Y2dQS2t1b1RPN2Y0YkgrRHQ2eG1zcGNnYW1FOGQ5MUtzNyt4bWN4L3hMNWxrQ0JtZi9sTzhvSHNPUU9FVGFpdWcxZWxNaEVGM1Z2RUlRTEZqZXcxM1dRbURkTFNYdllYTnBPNTM1Zkw2TmswKy9xZDVISDJwa3NrWW5qTHBleXJOcE5QZC85MEppbVN2T3A2TEJGZmtzdzAzOXp2dEtkR3VyWjdGaEpuRXNyaE5CalJCSmpEd0piN3JUcnhHMFUrZjlnNE40YXFMQ21RODBIMitadkp6d1ZXR2VqSDU5aytsUWdtc0xUVDh3RVFCNW13V1ZwUzhVMFFhZFZZd0syajdjYlI0bXgyRE10T245MkJERDdsd0FjVFFFTC9wVmZ1Y214a3JBU3lKYjQ0V2FMTkNtV0pET1RvQ0VyK01UVTMrcWJkMDNIajVMd3RnRTRlSXJnSEVVcTEvcy9zR0x0T3Y1RVdjc1ZzMDEwQitUcFJTQUxITHJjYlIxUUUwMGIyeEU3eUdjZWIyL25JNVBxcEVzZzVORlg2RFFuYjdndDJtME5sT1ZVaVdKSUU3YVY4ME1lb0JncGtXUjVDTEdtaWtBWUhYMmlpNWM2U0JZa1pjeVNvQ3NJUlNtTWgxYWQrNDlYNGxhczNKOG1Ic3YrZVFHOWRqR2VaUldFOEtsNnd2a3puSExpOGJSUm1zWmZkcGVFclRlM0NCNWdrVTNpNC9uTkxiQTB0TVNBQk5ZNjc5SGhEaFFBcUpja3ZaRWRidU0yWlJka01wcENyR1BqNkVaVDJTK0g2a3pydzFYSHhsNnRvR2VSbTg0Q3llWXJiYkpFTmZzOXE5NVAwR3dzaS9DQTF5LzZhUWxqaldvU3NyNkdheDNpaVJZV0NFQjhsSWdxNjMxSWNZbTNiVXV2YkRwdTJSdmF1N050VVljTXRmdWZxMlYrbHVuOWhwRkZWSXQ1UFdxK0cyRm95djlNbzhPbnhxbW9yZFlYNDhsM2tCb2NXTGxLb1FvYVFyTGV0YnNET2dCRTk4b3c1ZE5vRlpUdTZLdnhhcnVVUFM2TmxCVElia2ZNbFpYaUJWUVpzR1daenR5ckpKUzZZd05KT3p3ZEFaTXJKb3lUWXQycUVwQ1cwN2o1RG03eHJ5Y1lUbXpBYzlnUTBEQ2dBdFlrZC9zeW01M0k1SmZ6aGZmZmQ5eUtrd2JpOWRBc2owWlVEMHRXUlR3cWxSdDJ1TlREdFZMdlB5WG1yaWpOT054cVZnZ2lsR244MU85cW53aVVPQ1RtdWNxejdPcUhPb1dPWDJnMTFNRmNlMDA5bXgxMDAxbGRxK2NqRXZmU2Q0dFNLcWZML3ppQVFiSU5qYnlsVk1samUrakRVM01neWZONzMyelJFZ0pHcUFsbVd4MExxRUY2dzIyQ05Rai81TDg1eVk4WWNDYXFTOENTSmhWU2YrbmxZNG1XSTVFYjJlU0NwbzJhTThhdjRHZ3M5b1orWW9Pdm8rK0NzL3ZVdVhudnQ2c08xZEl2OCtqQ3A2dzNQbGplYlhjbStVdmMrZUpxeElFTHF1a2UxNzF6REZIZ1p1WFFkdFRDUFhGTE4vZFNPbXB1V2REWFprNjBMS2J2NkhJRDRUMjNCa041VklYcjlQMExkWUxiNXVMRFNNRWpuMlZndjUwNm5Ta1FVZHIrcU9NeVN5M2RWT0VFcTM5WFVxOC9HWFMzaVcrN1Zob05NMTFWU25iODBRWEk5dTMyWmFxdjVuSS9RMEJpV1Y2ckFmb1BXVC9QMzh5YXJBUGlETnRqbytycWY1eHErbndVamVteitRWHVpYlU5WGhmK1dtK2RQVzVLVTh3NWJaVDNEN01OWHlCYlhoL2Rpd1lTV1JqWjFPajZncGs3L2RUY2l1K0piZFNmTDlsRmJYMCtTWHZiTXpXd0xEeWdoYzFQWG9BTG83M0o1SldDQXkxbTJxZ2ZTbjFFZ0NXRExvRHZ2LzQ5NnBvMElURzQ5QnQ1Nk1sdTNKS0FRUmlocXcwSjlUY093SFVhNThsajNkVUs5UThjbWlFSzcwY09wenh5bW1WUkhwbXZQbGIrb2dkNllrZGlGNW55OVBDcmpJeDNpS01FaXB5dWpLaGNzNnlJMDVxTlFLTXZ5V0NoWXRrVmdVR216clVDaEt1cWl4aHdKcWo3aHNaRHFVMCsvOXdiWjdmUStTU1BmekpEUHEydThLcjd1REw0RHB0UjE5OGYwU1B3SlpTc2E2SnhuQjVYcVJMNldmZktLeVlhM2VmNVNIVnBNNkJVN01mWVlBTExjQXREMktxV08yUXZvWlA5UkRHazR3MU40SWFIalpTZzN3Uk9ZSE5xeDlTaExhdVFrUEVNZG1DWHlKWnA0Rnh5amF2QWxoZStYVXBOaXYxQlRoc3FXaWRSWGc1MUpndThvK2VBakZGSFkzWEM0MVZoV3cyQ2psd2d6MTNVYkNCdnJwZ3FLTmdBSGlpTWo0by9YVmltMmVqODlaSHBnVjM0SlJlYVZhcEdNck5EZE0wOVZFWDVRR3FtdnY5TDEyODZDRVUyQi9scXVmbjNudHE1cTdubkVSZmd6Y3Q1M2NsN2lQNm14bTJhRUkyVEx3eXNlQ2dVVFd0b3Arb0FXaWJBZlRlOTEzNnBoN0YyYW5ORjRrRDNiMDE3VFpzY2JXQURxRi9GTFhTNXFaQXQ2amMyU2pHaUttOEk3NkJadlpwalcxaElLMXJRUk5ZaWlNZkRXY0dlY1ppUnpDeU1VVmRkTXdqNzNWcE84eGJtU3JPY2pUWUZqRjhST1IxUWVVOVhrMDZEQ0xUbGNCMW02QXBCRlhmRll0aVJiV3N0NHNvSzE1MCtsMW94SXJYSFlZTWxMR2NLY2kwSkpLTXZTV0Vnb2NoZEc5SllvQkxDQnVpMERHZlBtU0ZEMUNZK0dWSi82enFIeXRZL3F3WkdRR0tjYnI0cEJsdUZEdmFvSXZ1ajZlcTVUOTZwbDlvYmlXdjM0YXl0N1F1a1BFTHR5TnB0aGU3aVo4djRVeGlCTjA1V3FiSjFTY1N6OG1wU0NiMk00YW9sZnpmd09LVHJhOVV0STJUek4zZ2liVHl0c0dGZVJzRXVQYlRtejE3Tm5GY1JjYWxpREhadTVPOWt3aFFYamNaSXdTci9NNVlrbzE5MXcrR0lqZ25scjVZU3R5aW5jUjZ4Y2NGWnV4cm1xaEdsRWZFenBDeHdqdGsyc2VJVlphRjZwOXk0ZDR0RjFEVDI2cWxUMGNjQnNaRWZyRXVZc0dESGpMNWlFbTNaUmRUSDhXcTdIMzZMcVJqa0xERUxJZVpWL3NVcGFaWTR0eWJOWExoSk05ZXg4UUhHWTdYdGs0a0ZaZGNkYWRVdTVrWXJVR3htckgrbjVqdW8zdUFDd2I1S3pOdWx5RVNVUU1WWThhcmc0a0dvS1AwQTNLOTQyK1c1TUNqNUUyeGg0ZzJBSVUrN0tSU2hBUUhaN0N2RDlIQnZpWEVuVzg1R213TEhqc1ZQUWxjT0VFUEptM1E0RmhUbVI2RWpGQmZDcHF6N2c2NFYyVGwxOHBHV1BGa2RwUk04RlM1REN3Ukw3eXB0WUZNZ29sSk5sYVN3TUtOZVBGTC9DQnRpSnNXVmFXdkQ0SEt5alFkVW5QQlpTQStwcEFxWVZuUkd2M1NjYnI0b3hBclNncndPTVpxNXY1VHJjSVdFOVFWSDAzMEpGbTZKOHd4Mkx0SzNmby80S3p3RjEreFBGTFZ0S1dqUWh6NUdhT0JQcm1Ya1JYZk1YZEdsbkpXNGxmV2hEeVZPbS9vY0VHakh0ZFoxQTEvZlF0eXEwaUxHWEZUb2lZb3RLRUNvQjBiVnQxTm5oM0VGWDY4OENFWVhkMWM4NUVmSVYzYzJ6U1lodVUxWERxVTA3Z29vcFVYeFp4M0xhaUpnTzdHbWJTSk9MQjNjRnZDbzlxZk45YlRZT01GWVN1Y1B4amdBNEMwYk04TlZuVEtHSDEwUlZNZmhhTHV3dzVNOWEwb3J1Q3prL3gxK0s2QWlyRE5reUkwVnVCWUk1UXg4QWtkSHp6c0NxVTVXMExWQzBnQUNOb0JEK2xoU1Rnd3Vndjh1RlNxQUJOb1N3aDdQRTFDWFFpbEw2Q0V3YjdKUDluNXczUkFiclozWXdLb1FSaXVvYW5BVTNUSVNQMkIvQlNkWURuYWhrYVlXQWNHbkhMbzJkR2xCOTVqQkJnNHU2SFFNZUNzaElzWXJOK285KzlLTWZmc3VEWUhoVEFDakJJb1UzL1JGS1YxUnJHVlg1WUlrNXcrYjVnYXFBTFpSbGVTd1V4TGxpT3pJbk5NR0tnWUFvOWt5Umd6V3BTelBxZ21wQWVDeWtCdFRUT29XaTdhTEd6dHNjWTFZeDVHOEd3TVpraXVITWhjSDVRcGEzWXNvM0ZQREJNaDVUNXlvZE1XMWo4bHBWd0RCdnMyRUVEWEUwQmZFNHVMbEJLenI0a1RwbzNSYXRxcVA4b0FYZXVxeEFlUUYxSzdvdVI1bktEUkZuYnV2MmR2WXNDaXExZ3lXNEk2TWE3OUtEY3BWeFlMVnJ2d0s2WVVKS05aOTlGNGtvMS8yVzRaRFRHU3k4clFoQWo1a1ZxbmJuWXNOSkVOSUM5UnRHeEV1Z240U3dveG1Tbi9ReUNmbXg0Vld0YmRjMEFJSURMNXBsRDFuRzNneGZJbVUrRTBZTVdUMW1wQVBDdWxUSjUrd0dBQUhDOGFmVnhaYkU4cUY5WVJZMEhIUEg5TXl4WmVwanQ3aGdjcFoyZWo0QUlpRVJaN3lHYUczVnNHVDlETTZSekNaVkVtTExoaVJ0VEVoeUkvWnQ4SVMzUGk0WFVRSmhrS2Q3Z1NWYXh3cEhVcytrTVZhOEJWQ203ZHdZN0srajdlUzhVVGpkczZPNFFpNUNvUW5EdjA1QldKdnF6M28rMHVRY3U5UnVIRVY1VEUwT3A3UThXSGFRc1ZJUGZQTEZHYWlDeThWSEk0NHlxbkxCMGp1NHowV2huQ3hMWTJHTWVyWHpTY2JzWGVESFdGTFVtQ05CTlNBOEZsSjk2bWZJbHhCUmFkS2dhNE9kUzFoM1hqRkRxeGpSZVYvaHA0L1pCaXZLbmphaU5qVVJFTVhMS3RHZy93NGpROFJOWGJDQkhWT2tFeEJ0RHpCdnMyRlVkWkMwamR4TjFCOTBkVXlxZEQwNzd0ck9ZUUYycjZPdmFNQm83RGVwYTlXVXFhTmNUT2JHSkc4cUV2Uy9Yb3RaNkpiZG1LaWFCUlc2MkltbmZxZ0hPK0NsZ2hpN1FFUzU3c3doYjVsQnlqd1RrRE9iK2JESGdrRjZ3cEEwd1lJVUZ2RW1EZDR5THpoN2hDUTFZbkxCOGtxUzUxTjByRlJ5SnV0M1RwS2ZoUmoxeGIwQWNTYU1HTW9hYTZhQVBGWFByY0hYY2ozK3RGdUVjcVpsekxwQkExTlQwc05qamkwREVyMUZCWk9HbHNZSzJqYzRZSlU3RnQxWWZRQllEMno2YW9kSXRGWHJ0UzFxWWROa3dlcHNLdVZRUWJYSzdvWVFRQitYaXlpQmFKS25lNEVsY2dBanNQd0ZDam1SY28zS3RFRXpXVGd1c04vRjdlUzhYY0ZnaTRReHVLcnNpS2lIMlhTcEdZTnUwWjIyTWJOVkt2Um5QUmRwaWgxN256RGkycFYybzZ2b000ZkpaZ0RZWkhRMjdqcDRwUVpJNWt1L1FHcWFBOEdDVnkyT0Vtdk9CMHNLT2tzOFhpNEtWVU5aaGo3cXhVSkc0OTlySWh5YkZ2VGlxVEJxelBtZ0doTE9QRzRTUmhOU2ZlclZ5UVd3M3paakhyQnVoSFhuRkRPOGlqRjE3cGtSY0p2LzI2d3B0MHJDM0duZmIraW9FZ1VYekF3MmZRVnBEa1V6VzFFUEFGaFZoVGtYQVpTRnJTY0xGQWEyZWVCLzJWVmcwUThrbGdLMUJ1bWhUbmZKVTVZdUFxYkt6b0wxSklVaDlWWWF5REVieG9xSUZkVGphaHZkQXVlYXJrRXVZVW85MWRuVXVsdE1STG51ek9HSzZRZjFIMW9VMTFoeTI3emN4UnJxTmpmRHRqQmRHaEhyY0RYM1Q3bFIzdE10UEVHS2RLTUx1dWZvaGlJeFhuNzlXaU16MTdJRlBCTkd6T2cyZ3dQMTJkTlUyVGI3RFJyQTUwODNSZVJzcy9vTlp6bzV0c3lROFZ0RU1IbExPejBmQUpFdGtaSXh6UXRrenBDSnNXb2s1MlJoOUZhbVNMZzQ3QXdoZ0hLWGl5a0J3OEpvRFIxNENDelJVeUkxZXhmb3RvcTNEY3FtcTlhMHdUNDFuWnkzQlF5MmFVZXhoWHlFVWh5WitFWTc3VjNBRHNCNkx0SVVPZ3NVVGFRQUFDQUFTVVJCVkhZOGRscUs4akVMMHRnenpTZ1NQU1VYS0NaalNQN2VyeldsWGhCV3RsQ0wvblREMVdNWEtiSG0zY3dFZEJzc0tVM1lVdjN4a1ZKcDIxWGtaUm54VVVVY1k0amNtekpjNm5aNElNYzBVTDFtT3RsZ2pkZFhqRWh0VUEwSmo0VlVuM3I2K29OTWFBNE1XOUs2eDZGaVI3OWlZK2EvZ2plNnRneFhTVWVzMEJvVXlkWDZHMW1YamVvMW5qcW9pNFgreUdzMkZRcWtsbllKUjlwYTB6dEVOVmEzQWlyNGFJdTFLWU0wN1M1YmpySjU1Wm9DczdLOFhkTHdaYUZGWU5qUzJHNWw5TTFndFdUZjBUWEpGYmJubWxpWW1qWjl5NG1JVnZ4K2Q3VUhCanE2cGlPa3RXcUthbVdxb1c4KzlIbTZzaUhDRHZUN2xCWHhvZTJVSzJoZTYwNktTTTk0SlEzN0xPbHBVZjFKakVzWFdacTZ6b1FSTS9hTUZTRzl3S01XNmY3WGNtUDhSZVJzbVdsWnE4eXpaY1lzdXVVRTAzR3lUVTdiQjBCa0tvWm5tcFZWdzY2TW9pR2RaWnB0TjFVMkxBeUJKRG1NQU5xbExoZFRBZ2JBYnVMVFRKamFWQkFFbEZzaUVEckZHeFNoRyt1bC9CaDRxNHAxZ2lNWExoOUdLTFUzenBaMGtMMmFnQWRnUFJkcENoMDdIanNkVFRsTU1JRWQwOXh6UHU4NnlCS1NBOTRndUNUMWdzeUl3RnEyZjhQTVUyVVJIYzY0cFpHYllPbWRYdWVpVUY2V0VSOWQxUWlMUG90ZUo3aXRPc1NOZVlIbFk0TnFRRGp6S00weG9MNU5OcnpOaUZSR3NrNURTdXZPS2FaUkZMdUxWV3lUR0VKTzEzcytCeG9UdFhWWC9rbTFvWENURmxOSWhsY0ltaTc3b2dFOTVLeTZLcFp3eE5CeTB0c0RYSk8zVjZsVDBRVndGWHhGTytuRGJKYmtLTHVoR2xLM0ttK1NsamFXOE5GMm15RkkvZTNKMkkvdkVHck14NXgyVnVxOEU5UHlySlhBN0JXSUtOL2RjTWhJeWFtWGJlOEZJVHBWQ1JleEJOSDJ3Wk1KaTloMXNyMjVvSGlGTUpoY091Tm5jRzg0N2hDNVY5NmJRcHFXOTRnY1RvRVJROWROSndKd29oNzQ2NUFhd3VkdlJWV0c1TUVxYnh0OHdzRHkrbUdZb25zb21McFQyYW43Z0o0eExWdE1jbThKSlV3RGE3cWlvM1liWjJsekN2TXdRMk1OU2M0NmpBQzJTMTB1cGdROXdDcHU1aW9BNG1idkRycWQ0azNMVGQrTkVXTXBDSXlCdDU3YkNKSkVWSjNBVk1oZFJ1T0JxNnY4Y1FWY3dCVmt1OHJJd2toVDdOZ3IzTVdMblZ5WmoxbUkrbmJmc2FDTDYwd3J3ajM5V0hIRW9VSUwxc1VNRmdlSG14WEc0WWJJQjB2djRENFhoZkt5REgyMGYzQkNDTXpXbVJSemI2TnVTWlhqeHJ6Z1BGVDNDQWxuSGttNWZBWFViMU1iamcrNHVXWEVPRzRWaDZSaXZIOE85dXlLQ2FzdTVuOG1WV3FmK1ZMQXRLMVdhWllsdnpaWGlxOFliZklEM1p1MlB4NWd5YXZKcCsxNHUxOFNPQ2pYeEZyYU5FR1VabjFkUUJuc25QUFRSSjBQMG5BMElYVU5Cc1NwWUI3ZmRUVXZ0UE5XeVpRYmlDamYzWEJveGJJZ3BFVng4dWdkaGhaMXcwVGhDQUoveHdtTGVGMkMrV1VGQWsrMHlSUUV2MlZBTU55NkQxMzBORmVET0czK2ZDYU1HTkt1Mk5NTHNpM0ZpdisxM05UamIwOTFDK1dNbmtzR0g3SVJGbitlTFFOVGN2TUVVMkJwR0UyVEFUeHVORHlBMVBINVFNSFhjcFZWVi9rd3pweDN6djk1akE1eldqT2NJVmpROURXTUFHQVExcVFNRnVkeXhObVdxVjBRM01Pa2wwdzFiZ1ZBRGtDVURzU3hGVmNyMDRZYm15MXBERThVallHM2hzWEpRNmw3VTdvTENGcEZMWGhZVjQzMm80QXJ5WG9ZYVlvZE8yNDNkaXdWSW9PWVpZT2FqQmF1aHloaFVyTkgxbEl2T3F4Z1FqT0N0U0xtY0JPaEN1eTUyR1RHU0YyZW40dENlVm1HUHJvZzdFWVFMWXJJR1cydzVtcW94ZFR0T29wY3NNNEgxWkJ3NW5HZE1lSWVVUC9CUmRTNTE5U1N1ckhxY2F0WVc1aWdBOFYvQWY1WTBIVFlzcW1hSDIrNkNFUExWU0tRTHFzNTlkUUEvTjNmVkVYMVFmNjZZeDk3UEJ3VUgzcTJCWEtGcHQwNHMzVmtUeXZxcVlBeVZCOHlkTHJQcGFiZFppUkxwaDBFY2JXNHB2TEROazVENEFHVTZPQ0xLTnFkbHF2R3ROWHhDVXRMZnowcWU1VjdwbkQ1akVXT0ZOVWNSMjZ6a2RtMlhBRSt2V29xU2M3Y1h1M2ZrMEh4RzV3dXVKd2RJOWh1ZjQ1Sm9tVWFxZGovV203QW54TmZJT2N0ZzBaVXg5bXl3OFVMVWpBRmxnWUZNUmtUOUFIMUVtVzJINld5WlZOeThNZ1E3Y3hDd3o0bzd4aEdBTENIUThaazdzN2xpcFN3NjJaaW5TRXdocW9URVZmNWQ1RG1GQytiSVBQYitsazY5TWw0eTlqUDVVRHE5d2gyYkUxUHVSUnkyZURVZHlEV0NZdUlOQWVGamgyM0cwdUVMdmlZV0Nzd3RUNlJjd0hFTXlxYklYRUZ2WkpyQkl0UUkwTGN0bE9Wc09ZTkQwWWhRUUpxcDM5VkVVU2hVSmFBRWM2WVZOMDRsaWEvQUh5V2ZtNXAyTTI0RmxNa2d6WHRJMlplVUkwUXJyWXd1b3lSNzRKNlZDRlR0L2JZTk1uQnJyUnU2dVlycGlCMkY2czRaUVV3Q1RRdUJ1TkZ4NExpdGZMVGYrcHpzK3d2T3BpYWs0bzdVS0xtRGVJOXUvczdEQXFPN0JzdHRDZGg1a3UvRXdNSGQ5cEVYZzdxT3FqYlVuVUZsS0Y2aWZ2WXlkNXNUcW42bEdsZ0tDeFJpS3AzLzl2ZnhXNTNsMnNidWRERExYU1hJb3AycDRuamtIc0lhZWx2emFMTHE3cmMyblFUcDl3RTlEb3hySC92dU9rU2NyYjcyRDJuSEI4Kzh2UVlTRmt6OVNpdTVPUndLb3dnSzNHV1M0dEtQUGxmeXkza1Q4b1pqRzhhWGtSMW5LMklMTHdxSVJpWUZHUjdOajRBbXBCbFcwUDJTQlJyYTMzZXFWcTNIWFJiQjVBaEJGRHVja1ZLMkhCeVY2dnN3UzB4bGJPU1pBNHkzOVBQWUgrWlcwN0VHMllTRTMwWTNjOVFBVXpsSWhUR3REeG80SUZZQjZpTU5NMitqaTJzVkE4alBnTk1LNmFwLzRzYVZVZThPZ0FYT0ZHRVlKZDBEYWFwRlYyaXo1b0xHb0lxNkVmQUtHaDV0S2txT2w0VXlza1NNQUtoSEVmMXpuKzB4UzY2YVlVc2VKNUhhU1VmcENoSHd1V0NhcG9uM09QUkR0dHgxS01PeVFFSEluS0ZmUUxia05hTjUwQXhxd1NqTG13cUdhdUpDOU9BeGFaY3lrVFk0bEEwbC9jcitFMExRQ2E3WXBEaDlxaUIva3VtcWhOdXVXbjM4VHU1N2w0Si9HZnJYbzA2MHpaS3JacVJvS0FmRlVEYkxvdFNSK2FxQ1hiS2toUzdoS1lYdWFLNXZtVEhZaXFmY29XSTR0MDlzUWhwSVhTbmVyQzdpM29zTXFjOU95eWMzWnphZUoxc3UxZm91ZWk2NnpZbS9NTjFyMFArUWNTaE0yUUVlcjN0YUd1by9WRC9hN2srZjJ5ZDZDTXRxZUdDcHd2VUJXeTU0ZUlsSVppcVZoZytQVXNUQ3BKRWpOY0hRRnduY3Q2cGFJWi9tQVdQakFMaU5BcUVZNmRsR0FHVXUxeVJFdXBPN3Q0Mk5peFJhQ29pWjdKOW9YZ0JzVzEzYXNEK09qZWNpRGNFQWVGb2hMTGV4UWZ3UDBzUCtrclZCQzhaMWZXeVJuTGxzUTVRRVdrR2NHemZiZ3dKNWlZd3laaUZpWExaQnd5ZmVvNmhHVEVCR2pBSWRsRVhGenh4UksxWkRzekRZR0paNWJLNlk3d2RVeEdUSlpva20ySWNENHQ3QUlXZmNFK3FSS3BiVmFVQ1l3NkRhb3h3V3A3bXpWRlFqd0dRSExBOTBraEtVdU5XY2RPdHhSUkw2Z05xWlYzVlVMeHo1eXUrNDgvOEU5ZU1hY05wbFV4MjNiVlprWmk2RFJzV0FFTkd1S1JnMjU2NlZWWCtBL3huM2FBNnRlbE9uTExFYmJZbE4zaXBUZ3VGRllPSXRNY1dvcXRvbUR0MzN2akY5LzBkV2Q5bnluVWlpbmVuRThrOU02UU1pS2lxWWp5NmpGMVJndFkxa0NvQTZEZWlwSWh0YTFCSW5RbEJ6cHhVaU1WUEFCOTdiTEF4azdsRjVIQXFqT0FkdkRWSDNEWUkyUXorTGJlUXY3YVRNeGkzYjVOMXJGVVdzT1dHS3lnNXdkVE8wQWRBM0lIYmMvSkp2VzVWaDIxUE0vbDZwMUU5VlQyTUFBaTI2NCtTcE5ibGlwUWdUdmZVb21CZ1M2VHRXcUY0TVhETFJpQ3dieWtTSjIzRDh3YVg1ZGxHRDZUZldBVlRWblljb1lEYzhxQmhCMklkb0NMU0RPRFlIV3VsZWhUNUdXRGkyTFFnN0YyQ3UzTERIV25wRjBwZEUwcDFleGhSbGVLUTRjWlJsUStXaXNNbEQ2TWZoWEt5Qkd6YjBSekVRZytSZWFoSmhlZzZ5TUxzYlJZWk01aFJsd21xTWNLOVdjc09MS2hISFpJRHRrZEMwU1V3ejdyeEhDaEd3UkJjMHVINEV4ZW1nc0dIWHVYTzdQT3p1c05ZT0IyQS9nNjlOdldBWk5nZVZCNElsMERqQ3pYcm5EazJYZHFnbHUxNnJTN1BndlBZdVFiOGg1djY1S01ydWoxT21ReTdsNTlqVEZYdmZNdStrNmFieVJVWjBOM3IyZFB1QWFWQ0VjVzdTdzVsUUNSTUtRYWthMDhOQUM0RlFkdDhtQ0JGN0JIaUhwRGVXQTRoamR1bUJkVldPUTdZbHY2VUxhbkNoaFhvMlRFQ1FveGRLSkxJd2RhRHIrVVc4Z2VCTFJxT3dMZzlaZXBacXl4Z3kvUVJ0MExCWU93ejh3SFFWeE5xRnVTcVBVSnRRblJBeHhUQzNhMVIxRlgxd0FJQThyNHVkOXRRSUkwTVlkVEtuYjdBTUtnbHFrV0ZWTHpnenVYMExlZWRKK050QVdhMUtZWklMcW1Vdk9ub3RSSEtxMU5kQ3JqeVdRZGt0U2pTYkxOZXBHTWZXQ3VWZE9teXdBUU4yaENCNnNVOHNLd0JtMndNbDNPQkFDTGt0TFRuQktzWXQ3Q09LajgyNlVFNlBQdVpNV1VVYWtaa0NURHd6alFIc1ZEU3pXVWdZZnE1Q2hTWkNhbkltR2RTc0UzWG51b1RJOXc3VW1iTWtuclV0WjM2TGdNWlFZMWR4YWxhc0YvMWVRUWR2RUJNYlVSbUl1bU9YTVAyRUx0NUN1UnRJSld1UlhxQ2hzVStDS1VvT3dxb0p0V3RhaUlmYmJ2SmFoc3BHbmYxVXhxbERBWnQ4NndGTzJtMjNIQWR4NXZCQ3B5Y1lOaHg2SjBUMjF2VkZvb28zbDJlV2NCTVZnWG01QVpJcDB2YmVOdmpFb0xSK2JVVXNld3N5bjZnbGVtWlZZNkE1bUxLQlgydjJyenU3QmloelU5dEY0b215aTlYazIzSkJOblJtaUVjemFKSldCSXlSYXN6OTRwREFWdStGT2lwVURCcDFOS2tnaWJuQTZDcnlTWVJrcnh0ZlFFOExwdFc2UUFRR3FvSEZnQXd0RDFqVkNqUjNiaGNrUklRUnEzY2xjZkhOUldTajJlYTRYY2k5UlFkMlkxVFBtbFI4d0xYSXJVZWxyZXEyN3ZUUXk2UUE4WWlGS0tzdFRZTk9oRHJCTnB5a2FidHlUTHEyS0hkNk1IMHA0K0o0M0hTY3dOSWFGZEc4T1pWU1RLNzVPcDFTVXg1Y24rOElLSjNjc0ZTYmJwc1NxeEJGSUxCbVNzYTdjTll5TUR1N2l0RTE2ZldIQXFOMlErcU1jSTlIbms4UVQxVk9aZWlRMjkxeE9kWk44RzBuQWJhbzZnNFZiTkJaNVZ3MlFzNzRYeThrZkZXc0cya0FseGx4VlRBUEJuVzFMeTNpVTVtbHZIMzFKMjhZcnZxcHJ1N2dYK3pUMkRyRGx5U0ZxY011Y2x0aGxaZnRGSVB3bktxbkcweUZNbVdFejlibDU5eUMwVVU3eTdQRFRxY2V6SDYyYzhGOFJ3QWRqMHVVNWFzRURGM0MrOFllYzNVa1ovdG16S3Nlc1VVSTdjNVBqSXdiUmgrVHhmUGpoRWNnZGtzSHJTUTAzMDg4YjZXVzh5ZnNDVG9mdFZ3SlN5NGdDMEQ2RzdGZ2dFNVN3Nk9TMEpCRS9RQkxRMXIwank0dXJzOXdvN2JvRVNnWTJoeXZuMjFHSTdZdDRmSlBteDd4cWlxRDZ4N0ZDa0JZV3ZWWWlnQ3NnQ3kwQmJMTjFtZk9EZUdiRzBRT0JsdlBjdUlHZXFBQkJXTFVKSUhEU3RycEg5NXJCT29pRFM3Z25MYVRqUmVXV28zZWpUMUtUQlZSY3p5SmtvQmJvdVVzQnFQdG5XdTRBUUxVa1hnamxNbEIyWWNic3RmMThDLzFreGJUSmJVSkh5MFUwYWNRb05zQzN0YzNvVlpqejBRb3hVWXN4ZFVZNFRMV2N1aUY5UlRuWGhaQU9wVDIwVmpWN0UyaEEwV21pWUZabTQycHlqNjdldEsrZGwyZ3NQU0lqajJTQ3AvTWtVM3RZWWorUzNhbnVCQ3V3L1FDblhiOXFCUXM3bU5iUURpVmYxUVFCbEV1TVRRclgxVGdzcnNyc2wyRG1uYmNzc2Q2UjcrK2xTaGlPTGRKWWNiK1ZUK3h6OEN3V2pKZ0NCTG5BZ0FRRnZzT0pyUUF5ZGJNc3F1cmszS2U3b0RiZzNlc1FwR1A2TjFnMGpkVG9NUmZIUEtadkUwYUl1U1IrOXJ1WVg4U2ZJV25PNFJkOWdxNDJ4SkZuVzVVREFGbGdhOHJLQUorb0RlNi9UZGsybDMwUWMyMURXMWlKM0xwa2pCZDBldFhDTjZaU1QrdlpiekRwb3JWalZRa1JLUVNTOVpORVZBRmtBV1FMZW5lTnZtVkNuV3V4UXpUOEJidzl2L3hsREt3bUlSaXVxNmxoWXFGSEhsc2E3aHJET0RPVnVPTzNiRWJ1eW9HTkgyUG5CYWtmWnVZYjBDSmxVUmNyMG1QRGpCSW91d0F5Z2oyVE93Z2lxdzhLa1FReHJNZVNCdTBjREVaSWttU2ZOR1BoWUdBOURpdU92WFFjcThVR2hIZzVRRzk0TnFqdkJvWUJUVUV4SjhaNFdIN3BrUU1uWVZheU91TC9GQTZnNXRtSUNGeVRma255Q2dDaFl6M0dCVmRaSWZNM1VURHFBK2NVNEtlV3U4MEkxUXQrd3B5MDF2QjVGYTNGNkZldEdoSzZGMWVWZWNOTmlURytTbHR4a1VOQnh5V2Q4N0VidWlWNk45Q2d0RkZPOHVPWFNibkdMZ1Q0TmtsdWpaSTRqa3RhT2d0cDJJMVhQa28rRk9lS1NjcTZVOUx3ZEpJcUQxZ0VrbktvZlRZQVNSNERuSkgyaktmdGxhR0xVVThpZkpnKzczRFJyNHlhb3B4dGt5amVKV0tKZ3o5WUdTODA2c0tmZ0l0ZWE4ckoxbDY0WXJ1Q1pGcWtFRlFMMmFPZThRTGxla0JBeXdSWjNWVlFURTdkNGRkSHVLdDQxUTVaWit3UGpXWDAvR1d5YjN2NEY4WGtVMlNTKy8rK1hYRVIyeXBpcjh5Mk1kY0lXUmhoRGtIRHNhTzJrNFhBV1kvSWxTZy9xZkN4akpyNUZQVHJCSXlLeGdpeUw2aGdlajhNQWIyT28wM29Jb3hMSUVrUFRSYUN5VUJLckRCcTlDdmMzQUNUUUVucDlMTFhnOHFITHp0bEFjMXducVVZWGtRSzhKVVc2YUVESnVGV09NTmFDMyticW1CQm5XaWk1UnVORWw3N1BtYWtIUm50ZW1IbUJoS2wyQXczQitndm9HWjZtb2ZqcmZLYWdCYlRhcE5VMVY1NklGbEcyNFZ5VFUzMGFwanBKR2tMN3FENFJXWVh2Y3RoMVlWc0NsRTFHOHU0Z1VvRFMycEFlbHl6U1lSeEFjemFSWnFONWtXdUozaVJmRDJmUG9ubE5PcE9OQ1FNdUI3WGhtaklES1hYWXBSVEZDVWZiYm50MFY4aWZrVE1uTGp1RjQxMDA4Y2JieWtpa1VUSUdsUVVHTUJFUHNjZG5keCtFRHdFYkNZTFljY3BTQW41MUlKT2ZiTGtkdTYrZzRxQUNBc3R6bGlwUndJQWtzQXZKSTU0Y201K0Jjd2ZjTmEvMWdmNWxyVDhRYjdYcXVNaWE2WDFhUkNmVG1JcFJmUjdCRlhIbXNBdzZ5dHBaUWsrTjVqazBZNlpMUXVzWjl5alpnV2pFdC9rVHB3RjFwVjRRQ1Y4dWxEU3RZVUxUQ3RTb0s4WU1ZMldOQnR5UHdlYjRhUktHY0xORUx3anMweUNVMGp4ZmMyellFY2dQU0RKdExnempHeGMzeUR2YVV0VVFJVnp4dVNtQ1VBM3FRSFBDRVRxNndSZEFIMHJyeERBcjJxSjR1YjVnQlZZd2gwWC9HSnNZYUUyUzBya3NZV0o2eTZVcWFPMldBMzBHMStyR3paTDdMRUMwTkFRdXhrR3B6UlFQQWoxWVlzdkFPL3BrTWhtazZkZ3NvYXprSHVtYVhxUnRhYXA5SkF1OEpGOVpvMjJJTnpBUFIxd3U5L0x0WVJQSHV3cUFoQXpKUzlmTmlTZkxyUEFUT0NGYW9ESUxVbmNyMDIzeEc1K0w4UTdYa1B4QnlGZDd2UlJPUTJkV3JWczRNVlVldXFrM2pkR1BONW5WbnhnZ0kyYmd0U1lWYlo2OXhkb09tUXY2RW5CTjN0a20rUUZaSkdvK3pKWWZUNVVMQkZGamFxZmdBU0FQOU1SZFVNakZTQTRWV3ErQ2NlWVBacjJvRW5uUzVPWEl2ZDdraUpiU1l3QjhFeWlLZ3lHaHFobytUWmxFUysrdmM5MFM4d1YzMHRoSmowd3FQUlNqVTJmMUZEVjNFbGFXVFdNY0ZrZS9neHBGbWhlclV0V3NkdThodUdOTGNKYWFXbzl6WXV4b2c2T0U2UGh0dm9kcTZqWThMT3BZYXd1TlU5WExCa3ZTclZYWmpTWTBpbzFCTWxnQVNQdXJIUW9VZy9OZ1d4cXpiTUZ0WWptQU9FWXVKQmRYbEVMRThVdVkyU1QzcVJIS0FGcDArakZ2RlNDRDI2ZnZiUzB5RHVtTmJidE5VOE1CZU8xemN5c0RzRkRTNmdNQ2ZUZENOcmwxdHRDRGNIZFpBVytZQmd0dlRjQ1dmNEQvcmV1MlhwU3RFS1VNeVlKMmx1c0tkRFkxTndnWlRYdU42ZllmdHJmbzE5TlIyTE5KanNZaUt1bHNPWVRHcndIQkZ6YVVIMlRjUU9sekl1cFZWZUFTMW1Eb3BZZzJmK3pSNHJ4RmV5SXFEcnVtcGg4dDFTbnAyYXRadHFWMHFuUmtqSUtUdTZ3U2E5OFh2ODBjc0dQN2F3cEtzZWRITEttckdKbzNIMmRMTXk4OWl3VVF0VFNwb2NqNEFBcmNGVzVKZVd2NGFxWW5rWEo1R05aVnpEeXdBSUM5M3VTSWxwTWF0NXlrMUtBTHlTRGNQTk1QN2ltY285d1Zjc045MXRkYTVoK2NOd1lNM3F6Vys1dE4wajBVb3IwNEJGM0hsc1E3SXdralRZazZMN0VZTkl6NGtwcHBMTzR5OXEzQXJvRVd4WG5wbzV3UmJWZHVzRlozT0ZWQzF3VlE3L0pnYnRNcDJiNnRLR1lVOHVVV2p2UmNMSFZKWkFyTXFVcm82Y0xUTVR3dXhZTjBucUpxK2trZEdKNmxISFI1NUpCVDFtbXZjS29iUkwxSWFzc1kwcVB1dWkzZE5zVXExTUppb2VRV0ppWU5pL1p4S3JhR2hGUU8wb0ZGZ3ZlSkNQTXhGV1htU2FIVmJmUEVDbUxZSnU0Wm9PWW1RZFh2cklJTkRITzdYdDB5ZG9WRkZCSXBnUzZiZTNERE9pbDlEVHd1Q2NEd1dpeWplWFhDNHF4Mm1jd2cwTUVwTHRaa3NEZ1JCc0FxVDdBZ1JFeld4eStCVnBvL3NVUnVJUFRscDAzQ1JxK0ZTSUdxRmJQWU0xSmt4Z3ZFcDhSTlhEWEpnQzFQVlBuOTBtR1Q0RTNJR0t5d0RTRTlaSmNXVE9GdGlNRk1zRmt6VTBvU0NKdWdEb0EyeVlMWjhvaEg4MW5VTkpnVFdOaXlJY3krUXBmTDBRUVVBWEFBdGNia0NKV0NuVEJONG1mTHdBaUJOYVBBSnVnUEZNMEJxdVFEN1hIa3kzaFl3MkNhand2MkdqcTZ4Q0lXbzZLS1c2bExBbGMrNjhpYVN2bzQwQjFtMnBEcmpJK3JZbnQwd3BMbWJObzJwNThTMHJTZEtLNU9nR3g3QkpodER2aEc1S0NtSnJnMGxEdlVIVGJUUGFmMU5Vb1hSbGhTdysrZ3dMWFVkTjNhMUZhb29GSk1sZWxiZEdhcUI3cFJRMkF6cHg5eHRNNjJvTjBlQ2FvUnd5YU5sUjFLUHlyWjFLZHB2WENXd3Nhc1kxTzdRU0N1RTNWNzE3SFZjcnRtTkNLcVowNy9qQ0FNMGN5ZDVHTzF1M2lTaGdEcXI3UVd0UWxRNTQrMVpobERhSkh5bEYvaDNvaVpJZUtpb2lGSUdnK09JNDM3c0RQMkkzSnRxc3VuNFZyUzdUMmhYQ2IyNWZuRlJGZXlmSHV2cVloSEZ1d3NPVVlTTWs5NHlQakM2OVJaamlLaGEwbU9vZUdYSUZ5TG14dkJlMDBMc3JhRUJldVFwQ3ZRY29zWjlROHJyVjNGVHZxcS9uQjF0R29Belk0UkMxWTVISlltSm1MQ1h6eDlwMC9EWGM1WUVHREpGdXNDSzFYaWNMUTBuUGtzRUU3VTBvYUFKK2dBSWJEcTJCTGtvTG5Ed2s4bTVXUENDY2JWY0dGQUFoTHp0ZVJncTBOZTVYSUVTTUtTV2U0ZHVCVUNFUFhmUkRPOHJua0Y0RmlmMkxRRW40dzB4VkJ3MDBrU3dSYVBGSXBSWEIrdDhyb2dybjNYZjdwSk9QOGVXZHNPTTh4MkN0eFpNcytPaWFhaXArR0VtU2dhV2Q4eVlRVFNYcllpUE9qMUtrcm9TeHlVZGJ3cXNXYklBTkFpV3RHUlJLcHN6bWdOQm0yaFNVY2lUV3k4VzdWRkp2VlVzeEQxeVVYS3k3TlZqQkZjUk0yWlFXUlpVZ1l3SXA2bUtST3Bka25vMGdMbXVhVWVMS281ZHhlQkFqZVRSZ3BSbjN3eE1oOGRjeFAweHJTQnN6cSthV3BOQ1g2T0ZCeDNCY1gzSGJMbnpzaHpORUNhdnNNVEpnY0VUdVlGL00vK1l4aGJ2YWFqbktHWEk0dGlrcm5DQmZndUFkSFpWVFVybXdhQ2NTL2VKN0VQemlGdWx1YTRlTUJlNVNsSkdrWWppM1J2T3Y4MGlxYmtGZkNDYS9YN09EQUNDMW5pa3RpMkw4dzl1RE8rcERrYnBJaHJnYUNxOG9naDhLN2kxMXZHUkpDLzRZbXAyRnl4bzB6MVI0TEZpT2pORzRBMmVyTldmTy9oeHcrZHZGUndZL29TY3NYTjQyN0JtbEt4TzgrTnN6WHoydDBzeHFNMkJJc0ZFTGUxMGZFQ3ZqNWd0bitJRnUxRUtzMWszYlZnU0hKcGl4MnhnRENnQTZyVmQ2bklGU2tBTTBRUzJsb0NpQUlpdzV5N1FIU2llUWV4cnNXSmxtNXlNdHcyWi9VT3VxUWxzc1FobFhNdFE4LzduaXJqeVdWZSt0NHhPTnRLc01UK2VZNithV2hrN0daRHZ4b0kxcGwwM0UrZ1RrK3M2TU9hTUdMMlI4dGg5SzBZbTdsYXdtSHdwR3F0aktkckVzNUZiVW1Xb01QMHBXR0xUUmF2c3VsbEt5U2lVeEdSSmIvNXd6T090U1JVTHNiWU9uUkFESVVCWlkxYmpRdXM4YmVBNVpzd0gwYUJLaWpDWElweDRYT0Vhdm52VUk2alkyUTdadzdNS2FPd3F2cXlrVVRQb0RTSFhYR0pKZWU4bTA0ZnBhRldWRjF6KzF0SFRzOXBYQUhWV1d0dW1WSE80aEZxWkg0czVWcWk1bFp0cS9rVS9Ia1FwZzNwNUN0bGVaYVNHeHVwdHFnQ1J0Z0cvUUk5dFhuaTFtRTRmTStZQjAzV01rNlZwRFJpY1FrVHg3czYvb1R3aVNXOFJnU2RPSTJaTkNRUlo2M0RHQ1JIdm1iRUtiZ2F2K2U4RzUwb1lZZ2xkMGgzcWg4ek9vNXZZOS9BMjNlQm54UWpJdkdaWE1rUzA5anVQVEFRSVN1cm9BbjlydUduK1VHOTNVU0F5YXFCTGFqek9WaStRUTVsZ29wYUcwWmJVV0hhMFNmaUFGZ1d6WmNZek44VERSVjNjY0NFWmxjK1lkczVyQnhRQTlZSnNlYk5FSVFsY0xxNEVwRHFLd0hudE1IRWdRNU4vMi9haXFXeExtUTY0SWVlU2xFeWVnTGU2STR4R2VqOEg4bGlFcXJsSmdpYm5GZHF1amRsZndMcG5kMlJSeTh5VDU5aExwdFpZcWJJYkJ1UzdhZE14QzdhMnBSdUFrK3o5cXBaREx6UmlOSUVrTmd2ZHhmKzBnc1hVUnBHb2MxdTFZNFFsQXlpcHduQ3JwaG8zQ3BaWUhPc0pjRmZIVEQ4S3hXUkpzbU1mOVdJaEZyc1IrakdrUi85Y3cwMHFHRDVtekxWb1VGMEZ0TGtVNGJRcnRNYzE1dTVUajZCaWQxM3MvRHgyRlY5VjBtajZ5V1lyZTdNbERSSll0QS92T3RwUjVhbzFBYXlTbEtQVjE5R0FmTVFlVkRiTWZtWEg1ZzBRc09tZWlKTURpenRmYUxxRW5ScVIzeHc1VXRUYzZSNlpNdVFwWm9xWlM3dU0wdERZMktjS1NQbVFHNUJERUtjMTltK1VLNDNYNjFaazYxMWRVcDhsSW9wMUI0ZnNvaWlTZFY1V1UyMHJ5MVlNMWl0bTkxNFFoQW5TakU1eWRkeVpIdjdONERXTCtaYWExd0VCTVdYclNDQjFMZ28wN0syNk4zTFkyd0xQOWV4NDB6NmVFU01ZZjlmUEM1VHQrK3dYOENma1RLY3YrNFlYc0Uxc2FZMFhzR1VWcFB1VUNPWU1mVUE1bFdYTGNHZHVpQXBicW9nRm05Mks2dWdFRC9XSXFjYVlCaE1Bb2VyamNuRWxnSTQ5Nm54RldUZzhrREpNWEw0bDZqci9zMldKOWV0cFlXVGNCLzlNZHNpTkorTXQ4ekxyZVR2M0FDc1BZQ09VcU1QV0hybEluS3VBZFk2R3VVampPL2FXR2E4cVlpZVR3SGZUcGpFaHNPN3JoZ005dStpWkdNYlBZdUp1NnJqQjh1TnFiY2tLRnZaT0l1NnRxU1lNdDJWZ0pGVWlOaUUwcW1EWk1BRzJzYTdnL1NqVWljaVNvcjFSSmhWZExLUW4yMklHejc5T0FJNWZiUnRSaUJoenF6U29NdUd4a09wVHIwNUc5L1ZnMnp4WmpWM0ZiZUlabVlOZEgyQkFKSlk3ZWx4OFF1aGFLU2pQTjQwUDk5d0tzS3FFckFQOHpleDQzWFNjWlZuQ1doWjFIZGo3VnRNYTIxVTNUZTZHa2UzMGhOcVpScGE5M0xVV1VJYXRNYk1MY1lVeks5b3VvL2xuMXV4aHRjUUUrMEkxNFhTNEQ2RCtQYWNGeU0zMjNYQmxJb3AxRnh5QzcwTWcwbDdTeTc2RmtXNnprVHVDcXRreFMxNkltRHNFZDRUVTI2amFwZzk2UTl6d3ZRMng3U05TNjBtczVRdFJuZGFKYlJxY0VqMmp1cXVQTTJJRVl6ZWNzalE1Rzg1M2RVVUJmMExPZE9MRjBxc3FqWnUwSThZV3pOS2xoMnFFZHNZU1ZJOVNNR2ZuQXlBRlN6c3Y5OVBpb0Uvd3ZxNmVrSWpiWFlJRHk5ZWpIRFNTd1FRQVZQMWNMcTRFeUZMUjBWdFIxTVNCVkZQNGtZb2xyTi9XeS9UOGpVV1ZXeXFlaURlSzc2dDJrRXJQcHA2eENPWHFFSGhTU3N2alhBV3NGMGFhdUdOWFJleTBsSm1DRjdPUS9xK3BldHAxcFlTbXRVZVBHRDB3WWxRQ3lMc3o5d0FBRUpKSlJFRlVxZDNHSmFEZ3NvSnRhZG1uaXdxZ0Y0L295RFRjcm9jT2xpMnRtWnRtY2VWSElTZTNlTFQzWW1HYy9vN1AwNmZEdGpjbER4RmpMZytxK0tjZHZhd1FQREpDbjNxVkpLNm9ObVN4WnE0YnU0cDNLZVNTSW8yRjAzZzlJV1o2c1kzeUVuVWQzRFhNdTIwU3VEUEovcHBLYk1WTE1CM2Vwd0R0eTdyM2RzYmRFMlFPSzdxeTVCTXp2OWdJbUsxbjJWLzFvV09VMGU2QkpyTGxSdGhWRVVrZE53UERveTQrbVpjV01SSnI5VmIybFR4STNlVWE1U0tLZFFlSHF3WVI0dGdLaXMxOWVuWS8rVEJuZDFzc1FkQ0RIWjEzQmFsVC9JSWZrbVROc1FnR1ZHQXoyZTltTkplM29WZGNUUWhSbDlTak9xM0wxazFaUmUxRiswQzVWazRPcDhCSWt2eWtlNGZMVU5NT1kwa0JmNEk4UkdlVFZGR0FWRmFKZEJKWGpDM2srRzZDVmxEYnFGaFhKZnJBZENZRUU3TzBVL0VCVUVKMHNWWXNlYXBnRElBYzFybHZDK0E3MUZ4cDJoM1p3UVNBUGdBc2RibTRFdEJySFoxblRiSWFCd0pBN3FLNFk0T0wzNnBkVnVuQmFlVkV2Tkg4dEdRSGVadmpOQmFoWEIwQ29FcG40bHdGck1QdUNEZ1hhWHpIdGpPaWpKMldNbFB3TWZFL2lWYWZxK2sxa2xKeDNvalJHVUtTT1hVY0w3WWdqbE9TdmNsSzVYR3JSNVdOVFdRY3k0UnNROXZhOXVzMVpqOEtPYm41MFg1VkExTk90NEtpam9YMDFsL2doR2piOEk3QzNvZXR6UzNVdWl0aXpLVkIxUklPSHUwZUxLUHpxVmM1d0RPcTdUR2I1NDVkeFFlMFVrSjgrVDAzdjF6UGpycE1FdTVYckFZLzNacXMyNXhIRWs0SzdpbHRKSFdlTWVaVHUyeXBtbjBtREtLQkFMNGdQVnVQUmRMbjYxQlZVYXpaMTQxSjViMnBDQ3VtTWtZWlJZMTFhcjlwWDhTbDRZakdtaGtlbWRZV1FjRGVtcy9xUW9PNW54SExyWjVhUkdxQWNoRkZ1b1BESmRNVkJ3UnJvRWV2UXk3YnRPTkRGZ0FFN1N2WW5rc0dzTVkydERFVzlmWS9TMGl0bTFYcWUwbmpKV1BlSXRDRFQ4Q005cDFHMEVOa1V4U2VueFBmaG1uWmJ3bFRYeGdsS0tYTHlXRUNqQUNsdTJpMHg5TXMwNi9DMDVPNnJvZnNGL0RuazJkampiWksxbmlFTFRyeGNyR2NoaXdUVE16U0p1QURPY0dBckE4UW9lOVFNc2w5MVBXRUJaTzNzeXVNN1c1dmhTQWZFMjQ4a0FEUVp4dVk5cWt6cnBqTHhaV0EyajEwcUpyMVVCd293dHZjQm9iN3hLWWFMZnlBZmxRRGdYUzU4U1M4VlFqVHVzSDBiK3A0c0hoakVhcEtNNXU2UGtNbklYR3VBdGJ6a1daZjRmQWQyNFpHR1R0RCtmZ3hxNlBKdVpXdHExL280V0JDWEt5ckVlekg0Nml5VzJXMjFoVllzQWZQcUgwY2N4Z2dqbHY5aUo0UGxoM2xtVE0ySS9XaVVCS1RKVmhiWWdKa0xGVEh6aUg5bElZOXg5RHYrWnc4ZzVFZ1ZSQlV0elFhRytVaklSVjhJK0p4REtVZHBWZXBhUm41NmpjWUlzYW5Zb093UlVOZXlaNnROSThOaGJPcE9Na0ZWS1ZoRXQvM1pkOW1PaUdvMisyR0c1UTYzREFIZ284ZEx5cVFTczBseTVBaFlaNnZpMFhxcnJlR1VGMGdXM3NkSmovejRlOXUwT1BYM2ZkUlhDLyt3aFJsdXlPcjRQRVJvUXkxZFJWK0tpM2V4RWJWVFpyS2Job2FLYkJvNm04MTd1NW9YTzh5QVg2MmZ0elZOZmlzWnMvWWNybUlJdDBsaHh1VTJXMjhXU0dyTkw5SkkvMEpNYWVZMzViOG9Fam9wSWlaQ2hJSVg0ZW83RkVPMDlONGlhdlhvZTQ2UW1ZZE91VU5od04wc0M1T2lLRE54N0svVGlWY1B5ZFBjdkY4T293c01CTjBUK1orNjM3MS9OcnZNY3BRbE0wN0MxUFBSZndKT2NNM3JLLzZHbyt3UmVlTUxoRFFFR1dDaVZpYVZOQzRmTUFYVFBLZjMvbml0MmpaWkcvNDd2cyt1bThFNFc3NkRhQks2MkYzM2draFBIdU5GRDdURk1jd2d3aGdJSmVMRzFtTERQeUdUdmt3ZEJUSTUyMytmMy80dTc4Z1ZYby8vdUx2ZU9uL2NEeVowcHlLemNsUEhUWGRDY09ZZVB2d2R3SW5McnZZakVVbzFDMHFVbjR2KzJwTlVwUXJyQ2xYSk91KzNVRVNhdUl1Y214cE43NTh3cGcxcTdlQldzOWhta0plYVpaMW9SSFB2ZlBGMzZsWU80Sk1DOUkwQ0hFTkRGMDY2cmJKWFRaV0ZYZUYxcHdQbHRmVlduRkRNVVo5L1NnVWsrVXV5eExRTWhhcWZWenBoSlUvMVBRZmZjZExFZlUvL0pZSFNVdnJOSWk4OHNaY0VGU0RLQzk1dFBoODZqdElIcHRMYVB3TXNaczlOaFdiUVZQS2FoZWdoWGRsUjc5SmRZODN4VnlnZ0M1bmQyRjl2L2JXN0crb1IzeEExZGlUTUZjajY4N1hYNjhmS3ZXN1A0YlNlMXJaMTNBei9XZjlVOTNreCtzeThoL2s5OHFVcVppUFEzcHpNcmlPL3JURHlLVThaV2pCQnRJN2tybTMyZFVrQVRlem5mazZ6MDNKVEpyOVRjU2tIOHJ1YmxFalhYVmFaYzIvUFQzZVY0L3FZOEVtdW5nc0YxRyt1K1R3Q3BLQUQ1cGROK3loL3BVdXNvVi9tTjNGelZ5S29BcCtrbnVKYTN3Um0xb3BrVVBVWFVOTzhFR2JTTXhteUhmK2RZb1ovVEZNVno5bmxyWklhby9zMm8vd3dHTXhnWHdqeFpQS0QrYzJHMDZGa1FYSkNPbkxYRXRFSDE4TjRsQmVjZjZFbk9IdHppcWJaSldVZzZncnp4WTBucVZyM0U3M1VzSGtMVzBTUHVBTFJoMEtzR3h3RndtZ29SdXZBSDEvTXZlUjQvZTdEU1NROWZHNTlHdVMrUllGVkhzTklJQ2FHRW9YSXk0WFY4Smo4SlQzTkhoWmdIT3FpQ1g2dkYwTEJ0dXhsSExoUTlsVE96RG5iMDNkenMvb3ZMV0M0ZFNqOFJBTUdJbFF1aTc1ckhyMlZZYWlLRmZ3TlkvMVdLUXBjV3dSTzMzNVlFdy9abTFuMzBTYVhxVHpnc1haZEYwVFZmZU4rSXBrMDg2SmhuNitLY0UrbnI0K21VRytmU1BycXZwQ2E4NEhTeEN3VmZuWkk5MFBuZjBvRkpQbGdZajJYaXdNblJDdktZYlhheWhRQlZmZW1BdURxb3p5SG8rTTBxY2VsQzYrSDRINVA3ak5IZ3FuWTFLeEhoTXoveWJXYzdTWTNrQkc4Ykw3dmdpbjFhSDkvNE1zZXpqTnNtOW5NcUVzdDRqRlhIMmNQZ1VrNnBwdFpFZDNBUHNYTEN3S3ZZeHkxVzloR05SVXcyazkzRFY5bXkvNm96Zit1YTdFeU9VY1pkVHcrMFR1MFQ3RDBCMDBacFpHeWtxejQwZXdoRjYwTUxQTjdBZzFUN2thbXJ2RlhGVXVvbngzeVNHbXVFZXk3K1d4Zmhia1lhZ250N2dDZDJ5Nlk2VnlMQkpUVDhRR1VzcmtFSFhBMjNSNEUzeWhvNmsya1N2MTdLRnMzWFQ2MjhmdmtDY1lNem9yejdJMzNQZlpVTXFYR2lpK25Rb2pDNUlSOEg3MDhCc2Z1UE5JNnIyT25ueG9pV25pZTVRL0lXZllzdXZqYXp6UFZuS2o4UzN0RlVhTmV4L0I1Q3pOVTlDWWZNQVhUQUkxUG56bmpRODg4TUFyN3R4NUtDUEZoZGRQS2J0Wjc3anRSU1F3aDhrdndOeXpyeGYrbGd3Z2dNRmNMcW9FWlhCUHVQRmlRRDV2K05MN1EzZnVnTFVIN2tEemF0MFU4RlpwVWRUNEJCWmxkbW9jbmJmUGtSYkg1YTkwSStZamxJcUhpR1JITHVyRnVFcEMxbjI3NitmWXdtNTgrWUEwSDlNY1hoM1FXc1o3RHltTEpERGlTeVJWR015ZFIyQXVZcGZQTVlxU0VTeEtMd1RLait1Mlltdk9CMHNpSVBzOGl6T0lRbjJpdlI4TEEvcHZwS3diZlgvNEwvOC9PNHdvUkl3NUZsVERLTy94eU9oODZsdTA2MVpIR0QwU29YaHNLdFpqcXEwTnZUbEpheDY2WHRObGN1ejlOMTZSdmZGN1pQVkh2dEcySmNuN1VqRjN6YjM5a2V5MUw5c1N6U2krOThIc2EzOUhWdDE4YUU4K2psN09VVWFvWHZCRjZSdTJmSndma3pRaXZyNm9lZnhLV28vYmEvNi9oalVJd3ZadEhLUU5id1pvc1loeTNUME9aKzhYbnB0ODRMdlNvNi80czNaa1ZaaDlVWHIwWlYxWjU0bFlOb2p5TFE5djh1OGVQUHB5RmZkbVhuU01aYnk5NUpTcnQ5ZXhsVUhYMGVkYkdDNmNEU004ZXZrOXhwK1U4OXRlSS9wN1ZwbmsyQ0xJaFJVQjMwOHdPVXZ6Rk9TTmRvbys4Sy92ejk3d0IvVDdLbDNEeWxVMU5iOHZmZmo3Qkc4bzloZUFEMS80RkZOQ012UFc3SnQzUkpjb2tHZ2ZwRGozWDlMakw5L0UwdVJUREQxQjNuSVJDbU8rSUl4NlVhNUMxb05JMDhleFBidGhQczNkeHpUL292UnIvMEMxdktEeHBxNEQ5WXpZVlplVTV0Nys0TkdYcURqeHNlWTNxenVBaTYwNUh5dy9NejEraWNBZlJLRSswZDZQaFlFVENxeGx4WWd4eDRKcUdPVTlIaG0vUjcxSy9rRGhtN2E0bWU3alZmRmx0ZjMwdzlwZDN2T2lSNDVlK1p0eXNPZDNPYld2Q0NUSlBTeWlpbm5CU2luemhrNStLKzk5UmZyYUgxaDhmdXUzdlN6NHY1Y0ZVM2ZKWWNjdGVBVnpCVVZQQUFVd1oxeU5nNUhiVE1KNTQ0MzVPdEg5SHRCaEtYL1RSTC9jVWlrbCtpU05iWEg4ZFJJODU3SnZEMGZjNStDYWYrSWNNREVKRm5hWEpvSDFESERpbFNrZVZTeDR1YXI0Zmc4SVlFR2NZWjAzM29vVk0wVExQYUREVW02bWlYNjVwVkpLOUVrYU44VHgxMG53bk11K2JmVlZuSHVldFZrKytibm5PUmt6QTl2clkwWjRSdWp3M3BqZGZHMjVGM3o3VTNNUENHRGI3WmtuNTQyMy9nb2FBT0llMEdFcEY5TkV2M3Bab0pUYU1UVGl4YzR4WURtbktLN0xWNWJ2WFI0dm1WY2s3bDBPSmtSNTdkN2VXSy84dXBFTE5sL3RGcmw0d2JlLzFLWlhBRC9kTmRUWDNRdkx5VG5ocmI5ZWhvR1lYaDBPeHNVMDBZK1hCYXdqRFViOThGQnpzWGNGaDBkelRudWNFK2xjUFR5bitqa3BXK2xKRVp4dC94ci9WTm11V3drT2R4bzF0UUs0eEQ5VWg3ZlE3UUwrblBBMlpxT1pXaDBPeU9jMDBUL1V5d0lEOGhlQ1hlS1h4TU9HaTJlU1FPMWM3QUhzcmx4b015YUJlZmttZHd4Z3V1dXdDMllPNlZ0dUpZalRxTUgzTktaWEFOaENYbExTQjVOMjNYRk9lQnV2VlUydkRnZmpjNnJveDhzQ2k0T1JQVHBVMnhuMDZFak9iOC96SVo3YS92blYwRWs0dS9UY1NYcWZlVitjY3VxY0FTdkIxekUxUTUxR1RhMEFjRGh0dm9XOEszNTgrM3p3eHBvYTAzMXFkVGdnZjFORi8xQXZDd3pJWUFqV094Zkx1SkNyc1QzZmRMdGFZOE41Nm9ncTA3UjFjK3JjbHd6NDZMMjk0WTc0b0wvOWhkOGMybUkyOVZkWCthblBmV29GZ01uVnJBVWE0bldLODhGYkg1ME0yenkxT2h5UWthbWlQL3FiTEFNeU1pQllSZjYrMG9COW5sZGdUZkg3VS9jcTQ1ZnNGMGp1VlE0bVJIZHRiMEtJVHdkdGcvOXJkSU0zbURGdVIzeW5waThaVXlzQUpCRTZpOEFQQ0MxWk5zNEhiNWFkOFJTbVZvY0RzamROOU9ObGdZbkh5cHNYMzhvdHQ0enE1UGYyeXdrWVEydkg3anFPQWRrNVFqRW4vbXJxWG1TcmFhWWo3Q3V2V2ZweEdyVmxIL29VcGxjQTEvaVkydjVKTGJGeVBuanJvNVFobTZkWGg0TXhNbFgwNDJXQlR3NUc5dWhRbld4LzlNN1BoNTZYM0UvZjNMUHNOaTUwSE5YZGxYdjdLQmZmVXRWL3JhWC9Uc2l3MkJLL0lCL2xXbFJPcndDdVo4ZnJST2ljL2pzaFEvUDU0TTB3TTZiYjlPcHdNQWFuaW42Y1p6dzlHTm1qUXpYdTdYYzJSMmQ4NEo3TmUvNlhtK3gvUVE3TTgvTUVrUDlNOTE1bGQvdTJvbndtRlg4eGdsOXVML2c3K3dpWDB5dUFXZlBqNWkrVUczM25oTGVJSWs1UU5iMDZISXlwcWFLL092a3A5NVo3MDNFd0FUMy9vRHIzL1B0bEJ4Zjd5bEd6dlhXUDd5c25WNTdjSk1aNjJhdVp2OGRmalBQZDdHdnYrMjJ1S0wxUHN3QWFMeWZTOFI5VGk4ekMrZUdOT1JySGZacDFPQWgvVTBSLzVRZS9FODV6OUxLWGJnMUMrS2d3N1hOd1Vqa3E3d1AybTgzb0g0VHU0V3ZtbnM4WkppVDhxdjJKaFFrTk1HbTBsZVluZHBMNVh1YitOSytHbUtHdWdZYWVaZ0U4bHYxb2t2eEdKdjRpN3Z6d05wQnlCZ1NhWmgwT3dzSVUwVy8vcS9kd0VNSkhoYWxmL1BodVg5RnQzT043NzdOZjNaZkY1eWZBeis3YzYzei9oUHFMNTllb3RhN2k1VUQ5OGZCREEzNE5ZWm9GVUtuUlAzUWZmWjVUMGZuaHpmRjA4dEkwNjNBUTdxYUkvbHZaUTNjZWVBWCt1M2x0RU1KSGhMa2tYc0FmRWNYNTczWnpvaW80Ly9LNzRIQnlFdmdBL2l6M25QN1g1dHdQcGNkZnRqZzUwVjFndnBEQUdVaGdRLzZQNmhtTWYyOE0yWnY0VjdYdURUbGNVSGtoZ1FzSlhFamdRZ0tqUzJEMll2MDJpUEJ1WEh5UmFoQXhYY0JjU09CQ0FoY1N1SkJBaVFSMjcvbnZ2NVF3TjhhbTdYdjlQWnN4eXVJQzFZVUVMaVJ3SVlFTENZd2lnVXEyUGtxMzUxK2Z1WmM4LzNpKzRQaENBaGNTdUpEQWhRVEdLWUhLOTF0cy94L0hqYzNzdkJOSkZBQUFBQUJKUlU1RXJrSmdnZz09Igp9Cg=="/>
    </extobj>
    <extobj name="334E55B0-647D-440b-865C-3EC943EB4CBC-4">
      <extobjdata type="334E55B0-647D-440b-865C-3EC943EB4CBC" data="ewogICAiSW1nU2V0dGluZ0pzb24iIDogIntcImRwaVwiOlwiNjAwXCIsXCJmb3JtYXRcIjpcIlBOR1wiLFwidHJhbnNwYXJlbnRcIjp0cnVlLFwiYXV0b1wiOmZhbHNlfSIsCiAgICJMYXRleCIgOiAiWEZzZ0lBcGNZbVZuYVc1N1lXeHBaMjVsWkgwS0ppQThVMlZ1YzI5eUxDQm9ZWE5KUkN3Z1UyVnVjMjl5WEY5cFpENGdJRnh6Y1dOaGNDQmNYQW9tSUR4VFpXNXpiM0lzSUdoaGMwNWhiV1VzSUZObGJuTnZjbHhmVG1GdFpUNGdYSE54WTJGd0lGeGNDaVlnUEZObGJuTnZjaXdnYUdGelZIbHdaU3dnVTJWemJtOXlYRjlVZVhCbFBpQmNjM0ZqWVhCY1hBb21JRHhUWlc1emIzSXNJR3h2WTJGMFpXUmNYMGx1TENCTWIyTmhkR2x2Ymx4ZmFXUStJRnh6Y1dOaGNGeGNDaVlnUEZObGJuTnZjaXdnYUdGelJuVnVZM1JwYjI0c0lFWjFibU4wYVc5dVBpQmNjM0ZqWVhBZ1hGd0tKaUE4VTJWdWMyOXlMQ0JvWVhOQmRIUnlMQ0JFWlhOamNtbHdkR2x2Ymo0S1hHVnVaSHRoYkdsbmJtVmtmUXBjWFNBPSIsCiAgICJMYXRleEltZ0Jhc2U2NCIgOiAiaVZCT1J3MEtHZ29BQUFBTlNVaEVVZ0FBQmJZQUFBSzVCQU1BQUFDUlFHV0pBQUFBTUZCTVZFWC8vLzhBQUFBQUFBQUFBQUFBQUFBQUFBQUFBQUFBQUFBQUFBQUFBQUFBQUFBQUFBQUFBQUFBQUFBQUFBQUFBQUF2M2FCN0FBQUFEM1JTVGxNQU1wbUpSTHQyVk0xbTNlOFFJcXMzVmFXREFBQUFDWEJJV1hNQUFBN0VBQUFPeEFHVkt3NGJBQUFnQUVsRVFWUjRBZXk5ZlpCa1IzVXZlSHVtWjNwNnBucTZiU01IYTNaZGpUQzJGaHVxK1hpeFBBK1BxcENmYk5sNlFUY1lHeGxocW5oRXJMMEkxRzFGYUpkbmVGVFpHS09Rc0tyRGhEOENZMWZqQUN6UGdHcjRrdVVad1Mwak5KSWxndTZ3QXkwR3I2dHR2bXd3cmtaaW9LZEttdHpmeWUrOEgxWFYzZFZWMVVQbUgvZm1QWG55NURtL1BKbDVNdSt0N2lEWVpicjJ4dkR1cnpXbzh1VEg2VHE2bEhuYUg3NzB4bkIrZEFva3RqejU3RHZiZDcyUkY5MVFTT1FZTmZGdmZ1NzFYNzN6OFZGck1YN3RUN1lZcGUwVnFOYjgzbWoxRTZwczdrbUpHMWpuM09uYmI3Lzk5Sm1RM2E4bDNjU04xSmYyWFMvU1JiMHlMeE8xM2dtK0dVWW9qVjA2eERXOFBIWjZqVnFoaVNycmZQbVAzbjBUdTlnSU11R1RvMVVuNUoyMHVpY2xjc0lWK1ZXYms3R0lNbnU1MEY4elQyZnNVLy81Zi95bmtMMG1DQjVsamY0cURaZnJCRGZwMG5BYkhmL1dNaTMyK0J5cGVSMzdTSENNclkxVzQ1OTk0VGZSVFJ0N1V1S0hydjVxbGZmMUIvN2p4ODBzKys3bi9WSkkxRmRjVGVtcmRXUzMrMnJuYzR3OWsvU1pMSGJtZ21wN1Q2b05vdklmYnhkaVlpWmYvMUlZOTFTTS9uMU9lQWE3TEx1NDNObG9zZm1Sd3hHeXpwNTF5S0NuMlV1aVltamx2bDhScjhWRFB3SHFSTWkrSmVwTXNVK2U3S3VLYW1KZjdpZFRmQmhUOTlsOWFmRGdDcDFpYkZWcVA4UGV6c1lnbkF6WkFPSkd4TzF4S1VmaHppWGRWZlJVMFUrcG1UTFRTMzF6Tzg5R3ZCOEpnaHBqMzAxU0ZyNjltVVQvUHFiVkVJbW90SWplYnFpSFVkMFJHR3RuMnIwT0NFcStFNnVOS2M4T2Q3NkFxS1FSWTRvUXBoa2lFWmttVWY5SjlUQ3FPeXhMeEdmZFRGS2pVbTNNMmtWM0ZiUks2UHZSaDVOWVNMNnROZHAxQmw2NEZhdU1xYzBKZDRwOVROeUw5aGhwc1ZIdlI0SUFsaVhHMVdWbjNNWnMvejRrWk8xSllLYS9DSFIvWVVKUUhQZktuVFpKTSt4U3JGSXpFcWdjWSt5SkdKTkxtSEJtUXdpWWQ4dUgvMVJrYkNHcDFadzdicE5ZMG1tWjEvTWRkdVR5L1BRS0I2R2s3cmhBY2ZUaFpIQTh5U3QzQ3VWaCtIWXBWcWtXV2M3cFhMQVE0M0lJeDlsRjYvbklHT3hIdnBReUh1c0pHd3hMOWU1WkdKYVFuRVd1dTRBeExNVithc05TYTNuMDRXU0F1TEZrcWJTN0xHWmtOaGVyaXBEQ1hjN3pQV09NWmFjRzRHckVwQTZiOEY4VFZkamJOZ1hSV2xKS2JHblk5dTYydmFZNzJMT2pEeWVEY3BKWDd0UytXZlJVdkU0WVBTWjdsUFZZcUJDbGJWcHlKc1pnUDJLcFkyZXhUWEhIclYzWU16L0xQdkJMc1ZSMTVyMmVNc2FOSVdmdmxBTE1tZk1qMXpDWDVKVTcxV3FST2JHRXFBNUhkVHcxQ0JEYmIzY1ZEWWFDeFpBWi9mRzJwWTJUaGFabkhjS09IbWFUem42YkI4SzNmekJ4OXdIckkvdTJSQk4zQk5MZW1lc0pYcmxqcWZta1ErQnArUGFxSXdxVFhVTG9ZckZnL3JlZWdOZklqN2NkZGF3SGJGTTJyVWVlZmRsS2xKTDJuTmp4QjhLM3Iwcys3UThDOU8yYWJlN3M2TU5KeEkySnJ5WnNOWHZucTBrSGlaSGpiVWloeldUYXNPZU5sQ05CeUJqc1IxS01YNCtPVy9DeFRpbUZPMG8rc0w3OTV0U29FdHZqSmR2TUU5OVh4OXV3dk43amhMc1lXVVRDTlJ1dWNjcVgzVk1CcmxxWThOMUJzczRIMWJmZmd6Y1c3bEtzN1l1K3A1M3Q1d01MWFh0Zk1rTTgzb2IrbU4rM3Vwa1JmZjgvQnZ1UkZIV1RqcmMvajJYcHVTbjhMdm1BK3ZiTjZhNGR6RWFtcmRuUmg1T0lHeXN1N3J0NDZ1OTRHNEpiU2EvbXJRYWplODJrTFpmRlBzSnM0dkgyVlhEdWYrNUhxUVBwMjVrODNxT3ZwSm5YakV4YjZ5UC9Xb0tPdHhmUzFPMmIzdWZ4ZGhEa0ltOXpJaTNReVlwTnlveCtQMktyWStWVHRpbi9CQU5lYnJHbFpRK2liOCtnODdZTGFSWUYyVWpYWml1cHJNTXFXSFJQM1hiWDdHekVKNFdVTUg1TUJuaTY3Vnp4eHQwNVdabm9mbUs0TzJVSFVndW5Bb2xmNFh3YUZ0RHZoWHFrQStqYk15MmM4ODZsMjlXTWZEeDB0QXR2dXBTQmx1VGRtWEozc2pGQTdGZmxRa2o4ZUp2SEpOMitLS0VxWjIwVlhtYy9qRk0rZFp2eVFNallYL2JVOU9ENTlrUVJId2R0ZERGc0hYMjNtVm8rYzh1ZG5UOHZxT0xienYrMjhQeUhyZ25QL1p1aXFudm16MTdON290OFc1TzU1VXpubnZjcWpxbWJQaUgyTmRlZTJmNjZJc2J2VmY0MjVkWlhkKzVaalJhKzdjejJWNkswSVBqYnI5WTdieGVhNmNKODBuUWNQOTRPQWdEVWJmdE1aNFNYdGRSWVp2Z0EzUlorcWhCUlE2Q1MvaFhPMFpDeGV5TjFZbzhIenJjbnEraTVicTRkMEdjRStKVmtjbnFnemxpZHRRdWk5Q1FMaFJ0Z2xXdkhYSWRHMFduRzNtOUxtZ0x0REZNL1dnbHluWkJIMHRlVDFOK3pHZTA4dk9tSllPWVU2OVNqaDdPWm00bjRtaUQ0VE1PdWdPMVMyMmdwUzJCNGZJV200KzNJR0tBendDNitHd1FoNnFESjVEUjhnSjdPemtYMFZhaXNwMytGTXcwalA5WklOa0ZSRDVwdlQ4R21KN3JiaEpVTTdsOVFGanAzK1BDdmJBU1BxVzlnVys4TDhuUVlmcFI5ZEM2WUROMXpjUlM5cWhITXZNZmVCazZGN042TjRJTEMvRkI3N2pBTmprUHNuWTNnK2s2YVhwTjBjRkhyWUFWNFM2UVhsMm1jL2tLN2NjajVUT0F3dS9qV0lQaUh1aHRad0tvdHh4aDZ3RUNPZmRnV2RwKzNhYS9KMkkvRlJISEM4QUdheElsZXpUMkdWS2lVNCtOV2F6MVZoWlVOL1ppVU9XQytQWTErNjdVV3daTW8vZkpHM0Y0Y28vMFdVUjhSYzkwMHZQRUU3YnRhZk8vVmRKZnloOW43dUlSbFhzaXpNMFgyVjVUNW9uVFJ4ZnRwRmx3Tld2Z0RLTmdHYkhLbStBWE5ibjJPSDhkakg3ZGdsVC9JMm5ONExGWnFkaWlkcVhJcVJseko0aVd6bHF4bmtXM0dnM0NLT2R4UkVhbTFDQVpVZTFPRVRJOGpBQ2lMSTlwWlowWFNxR0FRSnVnb1NaUEZIckVwcEs3RXE0L3RPL2NMWVQ5N0NJeG9TcDJ2TnlLbVphcnlBR0ZDSERlZkFLeDRpeGtjMmQ0Z1RxenY1R2txVmJjYlBEdHR6c2hxVE5BeW9aaG82Z0N2eU00ZUlTbzg1cXlxR3JuajlLNVNGVkZBMWY2d0RTdEZoVmlQWDNLK056bkczaVVFMUo0VWQzNkYyem0rTGxsaWtWUkFnOEFNUjB1Q3l0SmhJcVZQdlZWUjFIMFVBSVhBMFBtZ1BBVVZwYU8rVDdRd1FPME8weVV5YzZCOCt3RjBTQjluUDAzcU9FcmJyM1BOdlVGL2hkL2luMDZXMS9oWGN5dlZKYzZISTZkTlUrR2svdlY0dFNTcGNDL0pVT1BmRjAzUjIzeDhkWmhidzFjY1lmclBEdGNaZS9abElhTm1ydzJMYkp0VEk5N1lVc0hOTWR0RnlTUGpQWm1MQitGSHdkajFkUlVkbElqMHV4R0JJd0RvRUcxN1orM0FLZ1VWZ1o5OTdYRVdmS0RtN2I5RGgveU9iVnhLbnM0T1pMclhab0VMcVQ1ZjVwbGlpVS9XejVOSGF3Z1l6aHIrUlRWTG50S2hRRTVIRGlkNFp4d2gzMnV4TnZraUJrWkNPQ3pFWVVvUE4xV1d4b05JYU85RElsZTMzeVJPcWxuM2NHaWYrYzJpQVZYVDNGRnp5enp4SEcwditkQ04wTTFqRFJ3aWRVcUdpajlXTWdLQXNrOUNnM1hyNXhFT0t2SE5zNjF2OTNkNEI4bTNmeFRkOFhMYnROUjhUZlljYmgrMm1MSW0yQzJUYi9NWGNqUWRWZ1FUQWxVQ1dxYXFERVVRdEZRRUNVNGpjeFMrbFBDMzJJaTlLdnlTUW9ZbHdSZTc1bkhzSVluUVFSY2pYeEFQeTdhSEhsTmFGT1cwTG5nVzQ1RzErT1l2MmlwT3ptTCtydHZrR1d2d3R6ZXNJaWkwSUIrSEJsQ1JXb1J0V28wVVZIUzVuY0dCQ211djJoUTdmM0Jpa3V2UVpkK3lWVS9QSTJMVGFVNnp6WVRHVjVicGJ5Rk0wN1I0QXB3YmdnZHJ0Wm52OUs5UmdQdW1LRi9Xbk5qbTBSUy92SVFDdERXUEc4M2JVbzdndHE1Vkl4alNHcXJFZkMyUk5hTW1DTEpzalhOZ0ZwV0JESC9NSjBYUjFHcUpGNXZMTEdnVjg1aVVRK3loa2pVenpvd0FvQWtPV290MXRKb09LZ1J3MS9RbjJGZUp2OWNaWnpzd3ZvMXZXdGxQeGZWUHB0QUJrVXozYXc1NHNlN0k0aGJJeHk3aDBqUnY2TEVhR3Q4K3BPS1B2SHBERFYrakNqekJweUNydWtwL0oxSjZhMHNlcXlnVzZ3NldrbnlzR2Q4K1pQNGUxTHFaTUNtQUZ6MktsVUMzaDlvd1NhdXZaVU5HTEFqUGdyYWdPWkl6aEtaSW5ZYm1HQVZBaDNqWVpTMUpMaW9sclZ4YTVqZGh4a3VTQ3crS2I5TTNyU2ttSkJrMjhldXE3MHpJbXRjVE1CeHlFN1ZteVpQTFpwTERVazB1TDlKeE5jbVhWVHp4SlNzY3h6QkFyRTF6RHJ4Y0hMak4vSWFxR3IxalVLaVFKTWliR1dyUnVDQ3lCVjJyTG1kZFNGN1RSUG8xa2FXZG9sUDhvZkxxRGp0ai9xN0s5UDJITVZSRUVnT0pDdklqQUlpT3FnaER0UkdpOEVRTlRHVG50TUtwbWV0aHhuTVRTdytJYjk4TTF5NGxHcEJHbkh5eDdMc1Z5VUVUN0liTUgrT2dMWjdGWTg0QWlDbGpUVExRMWwxeUh6NHZsNHVxbXNEQkE5KytIRXpTUW9wS1c3cFNjZ1lUc1A1elVDMDFaSGd3by9TQlY1bXFldlU0OWRHR29XS0FKTVR6NjlhTXAzanJ3RXJsdTl4L0J2WlEwbDQxRW9DeUJCNjJOQnJEVU9IT3gxb1gvWFZSNmpldkI4SzMrWDU0VlJ2VForYWhuK1I5VjVIc0FIQmJaak5GL3IxRmZnSFBkVTNGMzN1MXZHZld6T2VpRnB6THVBeG1tb3ZCWVpxd01YTXVTYkZwTjhpdHFESVRUU0prMTJ0SzFTaEJFN1RTVTFXaU8rMVZTemFCNTh2eElKeGUzWFQ3bkVUTHlOd2FndFUwTmhLQWx1ZWhEMFlvM1NpNXFHaUFSR0hLbFE0WlhwbFFkaEI4bTU5anJpUW8zNHRFaDRZNmhNNGFON2hCdU9OMUcveWdRYi9EZ3p1VHQ0dUU0TlBkcE1DSnpYRXp3cGQyTVBtcllFVy9sR1NWdEpzbEY0Nm5oS0FCUFdXcXVJWkxDUEhxdFJHVGhRR1NzRUxuNGtFNEhZTEVBL09ZUENJUXNHYWF6QnJkaGdjUTlVR3diRXh6VVZGWUpXcHZpTlRQQ2U4OURvQnY0MjlwczRzRlk4a09jbCtFMFFvZlNIbVNWODI4d1hvbGpRbFl4d3VMZHRSTHZzVGVialZiTThPRXo2SXloQzZiZmtsVHpKSUx4MU4rQjNsYnNnYVdCSzBFM3pTeTdSZEZoYzFDblNpTi96UlNDVkdGcEhoRlBmUzR6OVRCWEpKTXJaRUJoTS9DbEtJdUtnb3JWWnAyZndCbU9KKzBjY1lENE5zWXlwZm4wcXpxVHMrZzc5UTVtdWp5eno3dDkvRisyNGl6dytXYzdUMVlIQ21aRDAwaGFrMjNadFp2cDVJdWR6SjVJeGZuNHNvWElhOGkyUkJ2S0Nvb3k3emg3ZWM3TW1pUEZWK2hLZjVZY3ZubzRDZnBPNG9JbDN4OEJNeWJNbzlzSlFoR0FCQUNmVFVCMmI5amRsR1JTcWJjam9ZSlJoOEEzMTVuN0M5U1RPcEpoa2ZJNEpYMllqTFpYMUVoMHFnb0tWYm9MZDZoRS85MlFSVFRUbXRCY2RLcHVQUTBwNUl1ZHpKV05JMTYwaGV4RzlVenBoMlEwMy9vRU1sOUJadTNIRUJMeDZxamhTZ2lHUFVzcUdpcGQwS2xJa3BIQnhDY21FNnNLRVZRaVk1YndaUndwZCtybEtMMEErRGJGRUQyL3BGRjFERHhESytSSFkwSm1wMCtmZmRyci82MURac1ZBMGQ1ckQxOWdBWERnaWM1cGRBOFBxZHJOdFYrRFRPbmp0ZDFhU1Jqc1dUMVdRdkpVNXJNR2lWUVZUdFp5WlpUTmRHTUlaTlJSaWxCRDYwNDNuQ201U0IyVFpTTkRpQU0rSXJVTHgwVnlaQjhvOCttTGplaVpRZkF0NE1MNks1N280cW5QRSt1T2dYQVNzN2JGSVk2UmVLaGJHSnNLeGFtc2ttMHl0TUM1OFFFM3hGVjZGcFc3MVhzZU4wVU96bjRxbzZtODlxaG9ZK1d0MmlVb0pvM2lIYmRRUVBhbGlPV0hxQlUxQ2lhQ1NveFJrUDRlWk9sM0xMbUhoMUFNRi8xV2hkVVhMMmRwNGtpbHRFNWgwUVBCOEczZyttdzk0OHNwR1VuWEFlQVg4bDRHNU9EOUhJSGc1eHhEdUM2WnBjZFJhdVVoR091NnlpRWVGQk5MS04ydkc1WHR2SjIzQmlxWllUT1Y5Uk9JTWdiSlhpOW0zbTdqc1BUWXIxa0NSVlpWeWxPZzUyeHFkeXVGOW9QZkhYYUZKVFJBZFF5NW5kRHhWWGNlcHFzWWhYZHNBZ3lleUI4TzVpcVEvdEdYUHM0cGJubTBPQVNNbVNZVlZHRVUyNGZiemVkeUFCc1U4L2hQaWFDbXF3VDc0WnF1clBqZFZleWZzS1lxY2dIcUtOMlRZdHE1a2VSRlpBTHhsdGhMOUthcklZYkxkWWw4eWh6WlNOUGxkV1M3VlRGTThJYTlSaGt0ZEdqQThnYTVWMVIwVXE3R1hLT0p4b3VqVDhkRE44T2FHaGVUaGlhTVl1V054MFNZbWo1VGNhNnp0a01kcmk4ck9NRnpmR1pVM0FwOFRxOHJDWndLalJiSG9oZDBPekptVm5EZ2xsZTdacHFKbjYybFpBaU1qOFRvbUVkeXZCWGR3blRjYzRJVVcyajNwcktKOXlQNnNWQ0ZEWjFQQUJMN005WFpGMWJ0K1g5QVFoUmxEYTBaZ3l5VzA0d1JKT21ZZkc5RGYxb1pRNklid2NVVXZWekVsaWN0NHpqK3pMcFRPakVoTk5TTzF5MlRsbU5qT3VZZkdlR2p0M1NaSnBGeFVnck81R0RackF6aTRZRjYzNUZGbG55RURqcHp0VVZKNHZPQkR5TEZuV1p6dFJ0cFRpVmRvUkNNODNrWkk1RVhsbENPY25lSEJWQVdOZk9LaDE3b2FMNHpQMUN5TmhmbTBjN2QxQjhtMzZPMk04Ym5NZ3Npam1oSXN4RjEyM1pob3U4RlM1amlrODY4UURhUzhTYnMrZERkSWM4QWdTNUlVU2xYdlBHS3hkTllJR0tGVm5GRHNpTkZJd2Y2MEE3Nnp4SkxreHQwU0FjTFNUTXZrYnFiTVRHbXQ2RmpBd2dOTHlnRk95SmltSlU5d2NBUWRvSjhZSHhiZjZDZUh0RjJaUnluNHdFcGZEZGttQmR0MllIVTltS2hlVXBLMytSSGdRL29IalVEeEx5eGhmcEUydTFDT3pzZUJ0ZDE0RGd0K0hTa3VzQkhxVVNMNk9pWUdLT3JwUmEydTN3c0J5UHJNVTM0eVZpTmFsdU9ZcWhtdHlpaXZjbEthYzNBT3VqQWdpbWJVQWJibjRyQlJWamdKdnIrbE9zZytQYlFRYkJiM3ZWdFMzNmRKak5PeVFFQVExQm1MWG5YYzJERGwyUUQ5Z1ZyaUY3akVjdTVoOVVJclJlSWc3MHdDYmRlVUlYYlBKTVAwR2h0UjZFWWlxdW95OXpldFNwVDRXcWN4QnAvZWZIckQxdkYvVm80dTJLQ3dVZ1ZNa2t2QysxSm50RDE3bDhKQ1lKMlpPeWJIWlVBTWxZc0U2V3VLZ3NnTUpSMGVwSE10MS9pbldBZkRzSWJzYVpjQ2xpbnZ0NHpISkFLc25xT0NQNVFHUFJ4TUtZaTB1bzBkekNCZkhBTm00OFNlK3ZtUm1GLy9YMkJpOU1ESlZGUFhVRmkvb21DbGtLR0NZNnVPVDFKaTRvOC9mRkdSNVBMNXZsWVZickRuYVdGRkxCcGtnUTNvb0ZLVW9OZWErNmUwbU1YSElnU3FNQ0NDclFXc0pCaWFCU29HL1pTTGVVUkp1aExqL0ZPbEMrSGZUOGhjSzZEbUlGSEVYOVkzWE1jV3NXUkY4bzhJZThudGNKMWczUThrdTROQUVhTDhkRmVqOUk4NHFFOEVVdTdjaXBlVThWUnU4V0MrSWI0dVkvN1lZVEZ5UnJqaXN4UlJNdXZkbW53VVZwMXRwaHdnR2lrVFU0MXFPek5JenNQbTFuekpqbGJSeGhuUWJQOEEvUjEyU1dia01EQ0RvVEtJZjVvSE5SQVptalF2b2tKUHJ4VVBLdkVnVHp3Zkx0b0pjNVpkZlZNRkd1U2xDd3ExUk9BMHFtWHVMMEttdkxjblhTVFg5eUpLanBWL1h3TnBwbCtlOHFOM2tHRi9pVXpGdnh1aXljZlBaWEZKdTRnMlZOVW1hRmc1NmdzQ2Ryd2dueFF1Y2tEUmQ2cTZpNG0rYjRvTi9qN1paV1RMUVlVd2JuUWcxUkpLNkxmQ0hoK1dFQlpEZFBlWVNOUzNUalIwVU9LclIwY2xTSUxaNHcwYVg5bWt3d0h6RGZEbm9zUXpsN0hYZitwZ3NpWTJ1R2ZVUzZ0RGxua3lmaFltbk02WWtadjNjU1V6U21GK29DbnN5SWdMY3VLS3E0NTZNVXNNeExscWI0V0cxeERjOGcweWhDZ21TYXMwN1FZU1h5cklRN3BiTE9kVG5lZGc0UHYyRFVGaUppeWtDK282LzFYMmFIQlpEUXpGd0J5aXFlK0krZ1hGUm9hOEJSTWN4V3JuZUFldEI4TytpK2ZjQWZrN1RNeDFIRGgvU2ovWi81TXRWUGNqcm1kU3NXSnQvbmYzS0VEakVxc3VJeEdkWEE5N2NrQ1ZHR3FNNWZXUmNrVmR3Z1VZc1VsRVh0eFBUNUZkSG9KOFQwVnlEb2hsUVRIc2s3RjFRZDZGZDF1TUJIZ2c2U1JDMjYxbzFPOUlpWnQxT2dqRXB4WlJCVW4xV2x1SjlrN1laK0hBNUF1am1WQVNpa0F3Y2xCUlhGYXQzN09WZzRjTDRkZER2Mm9RUGZUWU1BdG9RYitxbkpaMGZ4K0NNZFFiZGlZZmpCRmdyRjlKRm5IMVQxeW1wNmJlbndkNUhwditxUmo2engxRG5HTzdrTWk2WE1JNkFwUHZ3UVFXL3ljb1FKUERCb0xlRHhNR3VYT0pVTytOU3dBd0VPb0gxZWxvdmd2S0tmK0x2YjE1aEg1T0xLcklzMVFuRTUveUI0T0FDcHB2Vzl6S2NqQVFxOThOM2tKUTRxbWxkbk1rQzE1NEh3d2ZQdDRBRTRROHB4UFNFaWQza0VRMTY3SXg3ZzZBMGlJazJyUDdobnhjS1lseXNvcXE4U1E1YmlBNTVtOUc4UEgxWGJORFR5TGxVYyt4S0VqaTZzQVFVK0U4REFRMm1uZDF6RUVWVzVEaXhleXBFWFozZ3Q4ZWM2dVBTbURtWHcyRExCRXkva0YxaGtSUmhUUlNiK0VLZGhpQ3RUUnBXU1pzRFFMdWlISVFGazJwTTVjZFI1WEE3a1JGUmlkZWpIY0JjTE1YS0VjQUI5bTMvem12eEJOenJyajgzRWZaSjE1aXh6cTZwa3Nxb09lV2ROTEJ5RVZIeFlIRFB3UDE3SnF6NURleGdtZHU3M0dESG1MTUk2dXhZdDRZRFo5aDRRTGErYzVRTWxoM2FRbW1KZW5tYWxMTTNic3VXaUdqWVRvVklTdkJjZzFEVEtxK05TQmxXb2hLRkJQK3kxaGpYbmlTdVRaNWVzVThBVys0aVNSZmVoQUVRaHRVbG9kWmF2cDdrbG9Va3lLcUpNWHljdzFDL2JYYXRMbk14QjlPMWd1cDd5UWZjeDlrU20zbDRSRms2RlZyUU4wc055bnpsVmJDdGNzdGJFdFV6ejlyS0l6ek4xK2V1N1QxdDcwN0p3eHF0WVJ6YkF2NWx5Tm5QaW9FTVBCOUlEcTZ5T0xmQjN0ZUhFTXNTZEVzZHZyVXY0RXdiWVM4cWw0cEYyZ1dvRm1aeWFraWRmLzd3YnVUTnN2L1paYitKbGRQbmJGL3hIbGFpZnV2cUZTTSs3TVVSZXgxR0tpMDVkSEdYZ3ZndVA2RVh2TFhhMGpUcERBU2ptMnc0b2lNVDRMaU9DaWpKSTNDZUxtQzgyWEZyUzB3a1ZUdHFGNjNyMXRxbGpsRS83ckhFV2MrL0RyUE1pVXZWQzNmSkxybnVSL2xMbXhDMWhlMVdaVWpOeEN0NThmenU0U3NiaHdZT00vc1JwNW0xc0d6ZVpKa1A4NjdjTURtcm1GWVYyYjAvcUI1RUI3dUdtUlhOWTZteGpvcXEydDJYOGZIWG1GSHdaditvc1RJVWxYaWxUNUg5ODlxR1crRVBob0szRFAxWENHSkFwcDBqNjN2a3hWV2J1eFlneUFVWVIvZzd4eHdwZ3dVK2kxZkJSRllZQzBLeldHQmxxbVVBcEtsQ3dHQ1dnb2hUazl5a002aWNhRGluNVFmd1Zta2paYk1LZVBNSXk0c2RKMlBkNEk2YkU0alpJeXppY2ZzWFZyOFlxSGhuYkdCR2RNMWpOQ3JyZW91WCs2UE16N045VkVRN1N6NEgzNG9vaTRJNkk1eHhrdjlHUUVLY3NtQ2VlTzFyOTRIckZvb0ZsVXo4K2pQODhjcmtoSDJjUWlZdjQ1VUhXQ1ZVOGdaN3JuQTRaZTVXcTlDanJuRDk5OSsxM25ENGZXdkUwVHNEczFMbjdmemVEVU5YRUhpT21URVY4Q3Y2QnE1OWRaK3hYRFNmUERRV2dXVnR2YXRZQkpVaEd4VktVNXJWN0d4WWhOVHYxaVlTaXd4OU5JSTRYYWFKb0R1S01abmthL2pRaFVjSy8rWWlraVJmWDIzZlpmNVA3OEhuTE5hZHU2bGl2WFI3N1J0aDV4MCs0QXFhdUNUdS82RWc5OVRHWGd6L05WbXppelRZTC9tMlJxVDl4VGZpSjkzTFdhNnYzYVBMTUxXZllmYTlZc1VYc0plOG9JK0lockdpVU9zK015UjBTUUpGMi95RDhWTUdRa2xFeDVhM1ViMW9OendIUDRadFhOZFVaUzk2d3dmTVBYWE9tY3hjUFRFelJFSFByUzBOc3JGZFRqakpIUDh6Wk03ZmVFZDczNVVLdnF1TlpubnBJTnA3cTdrcXJ6S2xQN3FyZS9sZkt6dTkvRzMyM01GYks5SzExRjhiV0s3c1UrcUo5UnFCYzJ1Y0dkaUorckpUWmllS2VkeHdSeUJYR1NLdXhVbWFNY1BHcTdBcUJjRmUxOXFuU1dDbXpUelo2c2NOQ1lJSU9Jc2NsalpVeTR3S0sxMk8zQ0J6Q0cvU3hTV09sek5pZzRoWFpKUUtQYnUyeTRuNVVHeXRsOXNOQUwzT1lDT1FXaHRsYWo3YkdTcGtldXZyaWNVZGdobi9zTXlaYWpwVXlZNEtKVjJQWENQRC83TGZyMmdPdU9GYktETmcyTDI3b0NLZ3ZrWWZlY0ZLRFk2Vk1rb0tlZG9BUW1CNm5rR1NzbERsQW5laFZUVVJna2Y5ZHFzU2k0UlBIU3BuaG0rOWJIQ3dDYnhhZklnNVc2RzZsalpVeXV6WEMxL01JZUFROEFoNEJqNEJId0NQZ0VmQUllQVE4QWg0Qmo0Qkh3Q1BnRWZBSWVBUThBaDRCajRCSHdDUGdFZkFJZUFROEFoNEJqNEJId0NQZ0VmQUllQVE4QWg0Qmo0Qkh3Q1BnRWZBSWVBUThBaDRCajRCSHdDUGdFZkFJZUFROEFoNEJqNEJId0NQZ0VmQUllQVE4QWg0Qmo0Qkh3Q1BnRWZBSWVBUThBaDRCajRCSHdDUGdFZkFJZUFROEFoNEJqNEJId0NQZ0VmQUllQVE4QWg0Qmo0Qkh3Q1BnRWZBSWVBUThBaDRCajRCSHdDUGdFZkFJZUFROEFoNEJqNEJId0NQZ0VmQUllQVE4QWg0Qmo0Qkh3Q1BnRWZBSWVBUThBaDRCajRCSHdDUGdFZkFJZUFROEFoNEJqNEJId0NQZ0VmQUllQVE4QWg0Qmo0Qkh3Q1BnRWZBSWVBUThBaDRCajRCSHdDUGdFYmd5RUxqMnh2RHVyelhJbHNtUDAzVjBLZk8wUDN6cGplSDg2QlFZZE12akErMmdMVHNROGlaYmpOTDJDclJ0Zm0rMEtndFZOdmVreExHUTI5TXVhQ21aZXVmYzNiZmZmdm84VzlPMG9XVEdDZG9ndUpQand0NXZUSCtFblQ5OSsrMTNuQW5iaG5ZbDVTYXFyUFBsUDNyM1RleGlJOGlFVDQ3V05PR1dxM3RTSWl1NjBQTGpTVWxoYkd0UGtuZGFlYXlnRFNZa0NwWWZMMnBnZG1yYWdlRFB0TmpqYzZUcGRld2p3VEhMSVVhaS9jKys4SnVBZTJOUGJSOTl3Zk5lVFgzMkhTMGw4OTg1Z1czL1MwSFRocEFaTDJpRDRQVlhmN1ZPd0JnUUxqeWJFOWhkUHpZRU9JYmZ4RFBZWmVsSzVjNUdpODBQWDROSWl5SHJSQ2k3ZUZ4R0YxNjA2LzBUQ00rMENVUElqeDIwUVhDVWZIdkpzbjJteGVUY1poR3ZrT3dVWTZ2U2xCbjJkc1pXUm01WHlDN3ZYWWNjOWFFY3MwSmFFY3ZTY05QNFFSc0Vod2lYcDJ3Y2pyRE9uUDE4QmVWclZwY3Z3dTdHcUczTE1IWnA3enJVbndOYjVtMDVaZGZWN2FKOXlvOGR0TER6K09OMXpOTzJ3Vk91cTl0RkJ6eVBYVlpCbTNDU01XdWZvY25EeldDMisvYWVXOHl3L3dlK3ZXWExXZnl1L1RTRS9QaEJDNlBYdjFjR01MYjFrNnhrUDE1QithdzlTYzVFaHZSSTdNU3E2ZmprcnBTWVlvMHdNdi9YbkpWNFYxSjNWbW44b0lYKzVTZFB3TGRYTFV1bWg3NmVXWTBuWkMrODRPcDRldFp1d3FhNnM3RW9zaEVmYjhQVzQrNWVKOEg2UGtpSDJrRStzZ2psS24zVUd5VEwrRUVMNjNKcmgrSGJhNWFkaDdhdGh6SElGcUZmUEozZHVXYllObTlZdFpiWmlJKzNvY3M2RzhBaWVmeHhrc1BzMFY0dldZWU9JVHVHME1McStqejJNMDdRZDN6WXNWb1A3TU80WTRPeUM3OXN1bWNTV1dkRTkxQmluNHJMcmt2dXJwWDE3d1hZUExCTlV6dmpPTHFoNzF0dURLRU5nZ3pPd1ZyTTZmVDF2ZTl1Qm9vaGEvOVNMTjI0bS8xdXpuckJBUTNYM2FPRmdlcmNyN0NjdTlYcHQ1ckxWMzR5b0hlUjFtaWZjalpRTHZlK1BJMGh0RUdBZlVpd0NHQWF4dVR5bHNtUFF5NHBMSjdwNHRzL3VKQ2lkV1RmTmpzR3g5dDE5NTFMaXVJOXlMazFMTCtNUFdIWURqbHZjZ3g5MzNKakNDMk90M0VPaGcwTnMvd2h0N1J2RUJqQkwxc3grUjY1SGZyMmRTd2xwc0o1MjVyZDFLdzlvTzJDNGVVUkRxWW91eE1kNnZOQlVHUDJDODVoaDVWakNDMEF4RDRrbUladm56VmdEbVVmd2pvbDAyTDMzTTU4Kzgwc2laOWFPQkk1a3ppQllUM2lOS0RqYmN3VHMraERNMTBNTzZ3Y1EyalJzOWlIQkFGd01jZGh3OW1IaEl5OXBFL0hzblRUTlZKamt2ZGcvbHJWYkU0R1o1MmJObUhXZVdObGx3d3RQNmpqYmZGNnVhTDFIcTNZVFBFQUFDQUFTVVJCVkhaWU9ZYlFBZ3ZzUTNBT2lPK1pOUzdEMllkOEh1UHB1YnJOcnBtZCtQYk42YTVOVTF2RmJtaldqR2ViUE13OG9rRkhwVjIxZlpqV0g3eUpzZzY3aGhKV1dzcU9JYlRRTHIrR1N4UEF6Q2xWaDdRUHVRcHQvck5xcyt1OWY5L081UEVLdzZ6TUVhbXdjc3NtclZzSEN6WjlpUGwxWjZPenk0YVA4ZlduYUw5bUhVcFlhYWs3aHRCQ3UrbzhMZ2lYekhuWXNQWWg5QjNteXkxOFVyTjkrL1lNclQrRlZEblp5SHZwYkNXVmRWZ0ZpL1lITHJ0dGxJZVZRUmx3TnFTSWpQWFp6RzZsN3FqZUdFSXJqcmZwSU5BNkhWMDNYN252eUw0ZE0zOGFyYjZ6ajFyOStqWjluSHRSTHo5eHdVM25LQUZmOTNiaGpkZmVGMHArRU1mYmkzejlvUzhuU2xMSjRZU1ZGaUpqQ0MxK0RTdkdlbWlkUlExdkgvSUFtdjFMQzZHVWJKKytQVkhFSzZpTkZCbEVSZ0RnYmlZZDNwbGI3dXo4ZVVHUmJqdi8yOEx6SDdvbVBQZHZpcXJ1bVQ5N05idnYrZXBKM0RPM25PbmM4MTVGbTdycEUySTNjZTJaN2E4cll2eGU1ZnVjVzEvZHVXYzFXdmkyTTl0ZmlkS0M0RysvV3UrOFBUSW1lVmpKdjhOZmt4VVN2cHFZK2taNFY4R1daMXZZVmhiK3ZtMkQ0bmFSVVZUbjNoM2E0TEYvRGMvcDM3cE0zWFNmK05sRTV0WTdFK3hPc3ZEQ045QUpEZFhpYmVkZndidDU4am5oWFN1S21IRG4rNUFnV0xZK3RVbjR6Q2FLczYwZVU5MHkvUnhiQWRXV1k1WWlxdnRST1BlOTZpSDEzcDl2VDFZUmNIS2Iwd1RSeklaZlNTYW5CK3FNMVZtN0lFcFBzbEI4OTR1MXBXMk5lMUZLbytnMHMzOWxpcVVQdERPTWZVdEt6M1ZDL3NyZ2VwTDZlNUlZdStGNCs0bGc1aFRyMUZtbjVKUm1iaWJpYTRMZ013MmJqazFLMjJncFMzaFlpUmZNNW5kbHg2M1hPSUxwUXNqTzhaK0kvamRaNlJBN0wxNUdXeFptY3FTdG52MGxwNHVNSkVadVhhSE4vRFFIVWYwb3Q5VVJBWEJ5YTBrVzNvYjZvWjYzU0hPeUR4M2VadHRkZWx6c1EvaVVWcEQ2MWhjaWlzZHhwcDdiQkpldG5vV1JxUjh4eXhUSTNEU2cvRmdqUm5ZSmZmbjJGQ1E5MFYzU0lmUStlN3pnQ3BkUDBQNVhOb0xIMURld3JmZmh5N29sK2xIU1IrZUN5ZEQ1ZkJEN2IvYXFSakR6SHZ0OTExVEk3dDBJTGlqSE9OU2VPMHlENHhCN1p5TzR2cE9tMXlTNVk2MkRGZUF0emxjUE5ObGduUDVDdTNISStVemdNTHY0MWlENGg3cnJ1dkpjdTJWK1Z4WUxLNC9Tb2RSay9VTTRFWlAyNXhJc3JMRm5OcUNKKzA0emdrd2lldUlITGluUXdra3UvbWt3c3l5L05UMUowRkFUeXgxTTN6ZEVXa3V5OEMyczg2WWdzNnplY25ITjUzRzR0LzFXK1BmOXlRb1JWWjZEMGFjMjZFcEs4WDFJREdmZWN4SDFwdG5qLzJ1QUhwWlNwQ3pYTEVGMHJsTlZ1RnZESWNVZSt2SHQ2YkQzQ2dCUG92VExHN0VXQW53SytWdEVmVVFjRjAzREcwOFFsaTMrMXJEcC9uYmpZZlkrTG1IWnZGS2NLYksvSXRvWHBZc3VBdklRbmRuQ0gwREJObUNUODhjdmFIYnJjL3c0SHIvS1hyREtIMlR0T1R3V0t6Vzc3ek5WVHNXSUsxbThNcXdNc3JCTm1oWU5Lek5GcnZLUmJieWxXK0pWcHhJc1BNVEY0akJ4M3BJZVFjWXFzYk5kb01WTXNFMjJaT3JmNWpWcUhKb1N2dTRxNFRuU1dwS0ZuMmVkRmVLc0N4Z251ZWFYZ3BPZFFoRDhVMlJLQUo5SlloL0NmL0QrbEtERzlpRnhuTXNKNnVXU3ZDQmlsbW5XNUNhTFBhSmt2RmxLT0llT3ZMdkJrdHRINUk1eFJLbno5WVpwbitjeVZUa3BUSWpqNWhOb0VXZEh3Ukd4NUdIa1UrK29WTjF1OE95MFBwY0lha3pRTXFGd2pEcDZvOGpPSGlIcW92UFNWd25oOTJNNDNxNitobWVyOWdjeWs2SFE0L2dsNTN1VFkreGRvbnJ0U1V1TURDdnhxMzA5UHFKaDVRMDhyTWRISjNpenRjU3JIbzladUJFVVJleFV0RFdKSW1PMTYyUlRvUTBlVm10WmRwdlhDRGswVzZxMWxuVXFIOENHbUlVWWpvTDJxSmhoaE9hZG9BZ3FobFRIVWNONUVQc1FIQVhxVDIyaSs1QUVuRVhQV2VvOXBid0FEckZoNUVmTk1pVldicUxWL1hTakg5OStBTjNheDRsTEUydzhiYi9PVWdEWkcvVDc2aFlmNGVVMS9xSnZwU29jQWNkSW02YkNTWWFoelZPMUpET1kzRFpGdHNZSDRsUWJUL2cwamo1aWdyc3oyeFVGbjdpdU0vYnN5eUpiczllR1JlbUxOQjJheFNGb1ljcmk2WmhGREdSWWFYODVFUWtySWFiQzZ5MUNYb25ucElXcnhzTDVJeklXS2R1YVJKSGhsUk11VFVqbUtRb3QzRWRPVFNlNWEwaG92bmRNdHlZQjRFSVRMTXlycVJsT2ptRVJTTTJ2SllnZlJaTU5YakhwSXZZaDlxYzIwWDFJSEdlcDNpV2ozdU5CVVh2QnZHNG1hcFl1Y0RNOVRxWDc4TzIvZzRtLzR3cE5mQUk2S3Qxck02RHYxZEt3ekRQRlVrQmZSRDlQNG8rQTRhemhYNVR1RVp6U0FSaENMMWwrZ2s4a1I4ajNXcXhOdmtqbnExdW10cE9EcjRXYmdyTElxTE5FUW5zZkVybTYyUi9TTENWZCtuQ29taU91MlV1Q0YwR1EzQzVFdzhvc2F6YzREMzBVVitBNUdwYXVoV3ZxWFdiV21ndGp5UERLQ1pjMGFHblZJbzlFT3NvekVwckhXOEpoRUVsWk0yK0NoWWZVU2tOQkh2V0M3SnY2L2NpWFlRK0pUazdxeDJRbndMWEtXU0w3a0FTYytheUJ2MkZqMUd1cmQ1bU9GMFROU3RZQU0xc2UrMkFKUUJLUGRqeXIwSTVKZmhTNnY5d3FTOC9Xd0NuVGh5MnVyRjdNZ3pMNWRvWW1BMXJpSzRJSlJ4QlBpaHhkcTNLcXdCcFZFVlE0aWN5UnY1VHducGZZcThJdk1hZnJNU0RZelRVUHcrVVRkTkIwNUF2aVlka2VGOGVVRmtVNXJRdWV4YWRrUlMwdEVsYWlVK1FyaTZOTXRqSVR0L0NTMHFScHpZWFFaRUZLNThqSWZNS3RCdEV5MmRDaWJiWHhuZUsrelY4R0F4b1JvUENEMllZV2wyQmhTM05pc3NEWTFwb1hVQ3R2dHM5YWhzNU1xaENDZW1DTmt5UDdrR3djWjlWemxubzFVWmUyQnRvTFltYnBWcU1aSE1Td3RoaFowU0o2N3VIYjEwSDFieVhWaTlPd2t1ZzBwNHRuUW9QZk1ubkJORTJMTk5vM0JBK3NVdjRUWUdzaW5XQ1JxVUFFSGlnNU1UblI1TEs4aElwb2F4NDNtcmRWcVJCbnJ1aGpKUmpTR3FxZ3JwWmh6R3A2MUFSNFdPTWNtRXp0ZFR5UEJubHFvcVU1eWtYQ1NzeldtNXlCdGxXaTA0N0dMZFNhb0UybDcwd1VHU0VtNlpvTWJmQWxZOEJSUG1CclM2Z2RHcnVodEdvdHlVTGdxUkRDMlZFSHM3L1VuSDluVUxaS1kwb2RCamRQNkQ0WjFFZjJJUWs0cTU1VGpVSTlwUi9BVTlTNFdiSFdEZUZQc0NsNG8zbDBjOTE5RzkrMHNwOXlLNlEvMGJHTVRQZHJMbml4Mk1LRFV0ekM1ZGdsWEpwcWhTZDNObFlGaDFUOGtWY3JIWHlOS3ZBRVQ0YXM2aW8vQVJEZTJwTEhLb3JGdWtPVmtueXNHZC9HTXF5VVd6ZnpKZ1h3NUJjQkhlcm85dkJZM1NRaUVoWVM0Y1NSc0RMSE9nM09RR2ZnWWhhTldnZ1R0Q1psbzBrTUdTRW04Wm9JTFhueG5HUS93aGNtQlEwUTRpbXJmUWVQY1FzeDVCVW5SU0J6dW0rZXBOb25XVnRKNThLY3l6RTlBUlRWWk9EdVE1SndqcXFIOW1VZ1NKTVViNVFhaVpubHRCeDUrRTJXL3MxclY5L0d6ci96a29pd0xvOFR2NDZHZURJaGExN1BhMWgzTmxGNWxzWm4yY3c0Q0NhM3RNempjdW9EZzV6QU1UZWRWY1VZQnNDQ2hqcWdFSDQwOHh1cU1IcUhSMGtSdEx5cWFZWkMxQVhKaW14QjE2ckxPUnlTMXpRUmphM0tCNGdUNkx0aEpjZ3FMRUJXUkNjSkZtcE5sazEwRkVQR2FqYVdUWUlXdzFCN1dKUG5KRFJpK1lDTW1tbU5manhVNFdLMWhUT2hnU1hJMHZoVG1ndUUvdCs1bUJxYW9QY2hCQ2lmWmlMN0VKQmpPQ2VvdHlZbFlnblprdG00V2JyVnBNejFhUCs1U1FYZFl4SkVNNTFTY3JVVTZ1U0wwUktsRmNsQVM5YUd6Qi9qczh6aVdUem16SXlEQWI0bUdlRDRpdnZ3ZWJsY1ZLMjVCYjU5T1pna04wVWxCWVd1RzhrQUloa0kwODVUZDNlb1d1QUJwYW1qVjQ5VEgyMFlxZzRyK2UvSytDUlRkaHJHNUt2V1VqUW9paElzVkx0cDJnTkw2WEZrVExOSnVSaTB0UGlwdG9NcUxZNEtHcjFRNW5ScktOWGN5a0pzZXN3U2xhVTVTR21lMUw1TDAvc1EvcnV5RWdvais1QUVuQlBVMDM2Q3JkU2FiQ0ZtbHFTbjNkSy9lVTJmdC9rdWREVk5ZaHI5b1o5a2xDcXlIRXU1Y3F0TWtZZHgrUVVVMVRXVnRwVkxXaGg4VzlVVU5FeUc1TXNpWWNhNUdCeW1lUkpScnFta2l0MDc1RllVeGNSK21CLzBtbEkxU2xEUEt6MVZKYnJyc0pKL09jRTFjY1BLWmFPSWJqQnFJWlE5cTRTYUkvVTRNb29uN1I2Qk5pZ2FDeDlrODZpbG9La29DVlZqYklLRmk1WmVRWmtNa1pwcmhKU2MrRjN2UTJnVHhNMXo5eUZKT01mVXc4Y1FTckxWb1RHekZFL2FuWTQ3WHBsVW1PcmIvUFJ3SmFsS0R4b2RHdW9KSld0Q3FodUVPMTYzUVdjbGVpV25xWHBCUzhRMDZHNE5ZTE1LeWZqUDg5ckI1SytDZTkxRXNMcHVKR1BKUlhOS0NCclFjNmlsQkEveTdtMUVSR0J6b0JkOS91VUV3ZUdHbGFGWm9uU0RVUXVoN0x5VWJCa2VSeWJXZW96Z1FJdFZER0VFVDVNaGQwY0ZqY2F6dTRWMVhSOUNhalJ4U3MwVldFSjQ0bFh2UTZndk9hVHVQaVFKNTZoNnFNbG5PMm9BR0VtdDQyWWxLbUFUQ1pha056Q21xdzAzblFIaUR6Nnppd1ZEMjBIdWkyaEt3UU1wWW8rUWVZTnhad3FYZGJ5d3lLeW9GM01mWTIrM21xMlpZY0wzZVhKRkw1dVlKazB4U3k1Q2VyVk1ROTZXcktIalkvNWNSY1BiTDRvS00yRWxoVUcwRUxoaEpaMDhxenBXZzN4RFlGdElnNEtTWlhnckVSbkJsbnExb2NVeUx2YlR3WVc2Y2d4VUxCczh1MXRJdW0vb2x2SXFLSUNLQ2l4ZEdNL29mUWlQTDJuSmMvY2h0VFNjWGZYMFBHUElLV2JGVmJBb0Q3REl4M1dpTE0yM01mQXV6MW5WZDVETjFNMG1CNDFXZ3VDelQvdDlMTVpHbkIwdTU0eDMwQ3NJbnN5SHBoQzFwcHMyeTdoVFNaYzdtYnlSQzdpMlpCbmtWV1JXeDhmOGVaazN2UDE4V1NodkpxeWs4eHhhamR5d0VzdUtEbVdzQnQwTkFRb2FVcDVsT01SVjRzaEl2clNiRGUwc2J6dnpOei8vSE9jTmhBV04xUm9FUmkyRTduS21vTmFLQ2hpM1Vvb2kxajRreU1JU2pCRjNIMUpYNHZpTXBOQ0hORXM5ZElDWTl4enliTEpaS1lwSTh0SFFySitHTTgyMzF4bjdDOE8xczl5aTduSE1IQ3JaWDFFQjFvb1NhWVhlbUJXaEk2WHRnaWltRGRlQzRxUlRjUmtLT3BWMHVaT3hvbW5VV3hKbDFvSkhnWDdGMUhpVXR4dDlCV3ZDU3Y2NmlENCsxTDVNZGJObWhjTHJKS3ZJdHJCcWZNaG9rb0tNVVNnNVo2RGxCeFJDNll0dnNwZ3RhR3dseER0MDRsY3ZtWnZSaUVWZzVGYXlCTnRaYXgvQzM4UE53MmtyRmtNNnpwWjY2SUExVlNkVVBadG1sbUpNdnRNdlowcXhvalRmcGhXcmo1ODJ4T1FSQVVyTEdRR1RBRHQ5K3U3WFh2MXJHelluQm83eVdIaXZpbCtJQTMzSGs2VFJQRDZuYXpaVmdHYUZyYm93bXJGNkxxdlBXa2llMG1UV0tJRzYydGRLdGlBVFZ2TEZIdk92RzFZdVd5R1QxYUFkUDlJbVRvZVZzRURLVDBIR2Jqd3BiNkNsR2JCOSt2UTcvdVhILzZmTmFFTmpXaU9PcUlYUTNRUWZOSW5NY3puckRpeWNGTDlZK3hDS3MyaitkZllocVRqYjZzMnFKdm43Q3VVRnlXYkZWYkFwOU5uVTVZWk40ZmswM3c0dWhMMC9iRlhTSmxkVmp0OWhtWnpDMEJVNkhyVll5aVltdEdKaFlwaEVxendKMzhjazBqSDF5dXJRQ25EcWFOWVVPem4wcEdiSmE0ZUdQbHJlb2xHQ2F0NGcyclYyQlNCYVlTVi9sMXFLaEpWVmM5UmdOOGdIUW9Ha0lxRkFoNVhRUkE3VkZHUkVGZXVhQ2kxOWRyQmxNY3FzRFUxTnQ4WUxJeGJXamU1OEl5QnRMYnV3eEZzZ2lyVVA0ZHZ3NzBiMklhazQyK3FoQTFha2VJUW5hcHdsbTVXc2hxUk9GTEdnUzF4dFJvTzdvWXJ2U2FiRFBuN2FJQ3FkY0VGR2I4cnpCYXpCMWtLdFc4Z1pqd2NLYTVxT3pGRzBTa2s0NXJxT1FvZ0gxUkR4SXZVUkU5clJkS2lXRWRxTzY1T1B2RkdDQzcyWnQrdjByQjFXMGh0THFPcUVsWmlGMkNhdjNDV3N4RWpYWVdWZGE1S0NqQlJtYnFuUUJxRVRVNmthTmpSV01NU0xIUXRKOXlWVmkrK1VOL2lUMVRlNk5KYXg5aUg4UFVFN3NnOUp4ZGxXYjluc1F6Q0hyY2xHa3MyS2FXQVJVbjhVbHU3YndWUWRxMm5ERXBLYWJhNDVSWWkyNU11NldXczl0bGlzb0tzWlhRS25uZ1BRVlZDVGRTS1dVUFZtSHpFaHhreEZ0Z2gxMUlLM3FHWitGRG54TWJIZUNudVIxaWd2a2gxVzhzT3U3N2hoSlFheG50bXRCbEhac2hBNzREVXB6d0JEUjU4NlVwR2xpYmRVYU9sdk9zM0hxMWpRSU01UTcwd2xuMjJoSFJMekQzemtKR1JwSHBldUtQWStoSitPRnR4OVNDck9sbnJZdnJhVnZLenhnbVN6RkdQQ25kejBpVVpDUWRkdnBXaEFYQmFqT2FtcW9TMXZtanh5QUZXKzhGclhPWnZCRHJxV2RieWdPVDV6Q3ZhSmc4R3ltc0NwMFBRR3hDNW85dVRNckdIQlhDR21lMzZLcTlZK1d3a3BJdk16SVJyV29ZeHp2QTJXRmkwaVRsaEptNUk1V2RuUnlSWU9UZVlsRDZaK3BRbllKVWF5TE9XV0NpM051NnZ4U3BZYVdEQlVhNHJQc3BEQzVJS2lCMWsxL20zTmRXa3NZKzlENlBOTXR1VHVRMm9teG5BRld1clorNUM4OW9JVXMySWFhTUowaU5pNW9SL3RUSmQ1Rzk1VWhIT3J6ck5yUmZMRmVZZUE2VXlDMmpRMldoeDIwR1ZXYVl2aE9pYjlZZG1PS2RGWGNpTll0cnZGcW1kbEZ3MExsditLTExIa1FVbkxpMlg1Wk5HWlRwMndrdTl6LzlIeUIzRmtxZHEwR25UT3NjbHRsQTlDa3pYSjMweEVSZ2t6OTFSb2FmZVgwRFZsWXpmbVNOV2FrYWN0SkRRTkdjQ0lMclA3eGhSSGM5b2lLcURWNnluM2VEc1ZaMHM5VEZWNmRKdW9NY1dzcUFMNitVTEkyRi9ySnpmVDFiZnA1NGlzanpjNGtWa1UwMWxGdE5LMGZWTTNiQVZkOFhXVGN3R2JKY3JrN083QnFpK1BBRUZ1Y0w3MFM5NzAzS0krbkNCNUZWbkhEc2lOR1BTNGJJTm9XVGxFUlRsOGhmMGZsai93dUY5dko2d0czUTNCc2hxUi9NaXdKR1FGeWNqSVF1dVdDaTA1Z2NXbnNyQlFaZEhFZ3NxYnU3SVFuYUJEQW43QXlRR253RnZ2RGt5bFNHNUNIemJ4Z2pxQ0FtY2ZrbzZ6cFI0VVVmREN6VlhVbUdKV1JBSDkrQUJRU0Qycjd1N2JRVjl2M3FQL253cjRsRVRyNi9aZVhDdGtoYVp5bGVhdlk0UGdCeFFMbHJrSzVmUEdGN2xueUlDaWo1alFpcWFCWndPeTNvWkx5OFFIVW9tWFVWRXdvV2ZBbHIzNVhUNUxoU3BSQlBKUjdjdEVoWm82YUJZTlR2NDc1N1lzUkZqWlVSS2d5UWJ5MUdZeU1vcFIzOU9oeGVLdDVXcDJaeGNCOEtnMWVwR2VZQ0dRTjdiQXVlUWlZQWZFbGxnM2U5UnR1UVpWbk9QdFZKenRUUTcySVFwZU9BeTVPWUdYWXBiYnZuN3EvcU93SHI0ZFpCRDh0bGUxc01UTVlSMVFpbUlzdlEyUm03WG5YVjBYL2JvZ0grUzZlWXc3cmZrdmlzQjZpVGlXelRrRWQ4eE5YczBONFRncGRySDJVYUdZaXVzYmZCMG9TVllvTVk5c2RRNlhhZGFoRzZXc1BXOFhOemxOWGVBQTd1NE1mYUxtRytoRWJpNE1JYzlkTUxVdXEyd28zS21PeG1ZVGtWR00rcDRPTGNKVmE5NVZGV3hvWkxpWFlpR21UYTBYRFZMNVlHdXVoTWJ1UjB4TktvTXRscjFFeWVuWmphQ1lCNFZyUVo2cnQ3ZW90WWtDU2pKcVBFNWVrR2dXNTRwZmV2d29ySmR2QjhITkdKV2x1RnlMY2t3cktZaFpiVUR5TExESVdFRld6d29RbWx0NEJ0cmJrZ3dMdVcvVUJEQ2NDbHpra0VrTWxWVk5jUWVMT2xSRzloS0lFelRYNUUzc1crYW5xeG0rZ2krYjVXRlc2dzUySjZ6a1BlYkc2Smo3U0RRbHhLblU0RG9ad2w5QkZYZ0c3Um9lYUVKRFlZWTBTVVpHMWpHM2RHanRveGpEYjBFakYvcVpGQXV4Q3VrMWh4eFFSaUpXM3hpcDBaeTdEK0VIaUxwSE9XOEt6aFNhNjAxTzF2UUZHaTJoWHZNc0xuMnN5YndKWEdoYjF1MUhZZG9GVkFYYzdkOUw0ckhuTHhUV1djV3FUZDhtM0MrZk1iR3RXVVZmS1BBSFdONlFWR1Eza00wdjRkS0VxcElNM3k1UUZxUjV1bE9DSThsSkVqblpFNklrNFdxeFlFNGk3a1BVazNEaWd1VE9jU1dtS0xxbUdFLzRKTTFCR255NEplbG1FaW1vK0RnVm8xRnh3MUpxcFV5RzhESFU0QmsrWXArU1djbHptR2E5WkdRa283bWxRNHU1MFo2M1o4U3JkTXR1WktuaHd5a1d3bWpqMjNuaFhHQkhybUdhVDhsbGxVV2luUERUUGNkSnlUanpQdFE5Qng0RnIraUxJTCtKeW9sbWlYWWlWL3BSV01xdkVnUm5INzRkOUJKU2RsME5nM05WcW9ISndYS0dUTDNFNlZYVEszS1UwaCt1Q0dwbU9acVJzU1FXcTAxZUJaZDFuYmVqV1ZFNitleXZLRFp4Qjh1YXBNeUsrT1lFTFhoWkZWWUdRY2lWT0VuRGhRSnB4ZDNVUVNCNndnMHIrZS9LS3VEWENWT2ozQUhRc3JvR2VxdkVDeTBMcmJBU1BFc29QazdqSVJtWm1CM3AwQkpjdkMxeGVVU01lOHR1dVRMUW54eEp0REJVWVFnUGNsV1VJYllObHVDa2JQNnNTeTFhS3k0dlNjYVpmNDJ4cHFwYSt4QVZOUlpRbG1pV3FtUGZNZVgyK0E4Sy9maDJyOGsvWjYvanROenFvd2JFRVhxYzRnOUx5WW5HekJnWThUcGVvQ0JOVHN4WTRVVU9zeHQ1QTAvR1grQ3RDNG9xN3Zrb0JTenprcVVwWHUwdXJ1RVo1QlZCaG1UcXpoTTBBeUhQU29JY2xIVU9obWc3UkNIaWprakRKdktCOHB2Z0NqYzRxN0dRbXFRQ1N0QmtGVGYrNjVaa1pQTFJCdEtocGJIZUlLazhaZXByL0k3VzVubEd0NVk5aStja0M4M2Z4cUFQZ05aa0xTc2dscFNFVzMzSkpaYWp0YURHaW1DeGNlYjR6NnVxT3NSWDcwUDQ3M0tTelZKMXJIdnZVTG5ydXhzanFYdlFidjErZ3FxMDFCOEFRZDcrOTNHWjZpZTVSTXpyVml4TXZzLy9yZ1p0cml1Y2djYjMvVHdIMzkrU0pDeXhvcm9UellwQ1NOUWlCV1ZSZzB2SDBrU2pINkxTbm9sdVNEVXhrTGlmZ2JvdHFHRHJORlEyeU9wOWp5U0ZKcVFSbEJZZm1zalQxRi9DVGwvTTlKYUZ0RlRJSmttVEJuaTVKbW5JUk96b0FpMjhwZ0JwSWozYzJlQVoxKzRHYU1VU0xra1dOczI4bjJleXVoTVFvMTV5bW9pTWNGcTBWR3dtYWlUanpIdHVSY3JFbWtmVEdpWEFSVjdBZjBOTnc3QkFSSjZVV2VwWjMvczU0dWpUdDROdWh5MjB5ZHZVclFZSVFnWE9SR3FhaFMvNEVRa2d2SlJNb1FTcnRuRGpIb1pRNzRPY2lFdFpEZnVXQm0yUnRaWFl2RDFqVVJWQWFieVR5N0JZeWp6NG1PSmVCMEEzZVRsTndRUnRhd0dYdzZ4ZDRsVGFFcXBoQjBMVkJLU2llTm00Z3lCa2xYbGx5RnVGSW1JMFdCWlNpSy8wWHVTUmx2VC9KR1JpZG5TREZ1TitVMmlCRFd0ZGpudkxicmc1aWtWclNSYWlzWUtvajE3NHNKUmtheTVKOGRzeHZUYklNblQ1bHNPV2pMTVR6YVBPVTdJTzJqK0xyUENDUkxNYzRYakl3TTd0bFNnMSttejNwU3FMN0NVNStRRjBYc29oT2ZtSkNpYkFtOWZ1aUFkWTBPRDFhV3A3bDhoWkt5QU1xWUJZWDZXU3JMSVZpNVR5cWtkVmZJTkdaSFg0WE1TUjZkREJlQkNKQW91TWYyaXVvTkNDQjdsRUY1MndlQ2xIbG1lNDMxbDd4cWJWYlEreVRvTmttYlFlYlJpbThOSko5dnQ4b1ZnWEpsZ1dZbU10NW5Md1pYbDFIZ0FuSXhPem94dTBHRFZxaWdocTJ3MmhwV1YzVTdUR0o4Y2tDek9oaXZmS1RGV242S1FpSktWZk0rYXNRREpoQ0VacUplTHNkSXUxRDhGSW9PcDgwMFg3L2JoWnNoMTFvN2N1Rnd2cUtmWGVyMi96YjE2VFArakdXUDlqTTRXY1pKMDVxN1dxS3BuVXMrQXNNdzRVVWpIZnlpTXkwUWcvUXpOZ1NITy94NGd4d1c4MHV1T2JQRmF5V3NVNWl4b2RDSGdwbTBNN1NFMWg3elFyWlduZWxpM1RuM2JrYVNMVTFiakI2anQrV1h6UzNWandFNVlWS3F0OUYvMERSZk5Mbk5PMThMS3NqYVdic2puQmcyRzJLUW9NTXVodjV0alJGZHBqWEJ6SnVGN2paZGt0V3BNYUpWbTR5RmN1V3JhVWsvT0FlRUZvcGEra2swcGJvTklmYzlvdTZHS2VhVVdqbEdTYzdXNUJITE9waEhBdlVIOCtMY2tzeFNqdUV5M0U2bk11TGVtcGI5OE9wdXNwSDNRZlkwOWs2dTBWSVgwcXRLSnRrQjZXN2pCVmJDdHRzbm94cEVGYXdlVkR2RzZtL240aDQ5T1dDNVdGZ2xleGpteUFueGk3MFIyUGRuWDNrZ3g0bW80dCtCK2tQdHh1Y05sVFlpNXVYY0o0Z0tQSnBlS1Jkb0dYNHE5WkwvQk1NUFBTbTNoLzN2ZTFEVUhnMXdsN1NlS1VNdDhZbklSZkY5RlZhbnEwTE1US3hHZE80blkwU1VLR29uYkhqcTdRNHMvQUNtMXYwMytBQ0hacmFJNnliYXdPMHU2NGhmeEluakNka0g4Q210dGphYzZmY1NHZFZOb0svdjZySVQxMDdySi82NE1WcWFEWXhUMFpaMXU5cHBxMVVDRlBneXN2dkNCSU1NdVZQVm5FQ0xhN3hTMDJUNkgyQVVQTG1GWEJFSUVGblB1SmhrMFIrVm4wNnNPczh5SjZ1bEMzL0pJWEYrbEhUQk8zaE8xVndZMUp6c1FwV0FPL0hWelZrWW8reUg1M0R2UEMyOWcyYmpKTmh2aUhhNW5yN0M2SEJ6eXBpdVVkMW9hYkZzMWhxYk9OaWFvRUxpampQekxNbkdvWDhDZXJXV0VxTFBGS21TTC9DNmtQdGRodlNTRVUrWW8wTHluOFZ0MnluNUNmWWhEMTl5RUc1U1B3cXJmSTBLeG1MRVJVWVpTdHM3bUo0djFLUkJ3WkRCRFhqdTdRSHVIejV3OS8wL3hBeXJHN1NxMTlVclFXdHhEMEcyajIrMHpSTEhGdTMwZzlKUTc4dGtVYmZwSE1BZ2UrWS9aeEpLK1hpTE90WHRsZ2hKaVN2S0FoRzR5YkpRdkViYXFhN0lZT0UzL2dmN1FsU283c0RGVHhKS1ErM2xCUCtyNjRqZXd5RHFkZmNmV3JFUWRKUjFYRkdCR2RNMWhEQ29xQUFOaWNQMkNRbm1IL3JvcHdrSDRPdkJkWEZBRjNySmpuSVB1TmhvUTRaY0U4OGR6UjZnZlhLeFlOTEp2NjhXSDhlNHZMRGZrNGc0aVVzUktlRUU2SGFwc0F2RHFuUThaZUpiblFhdWZjM2JlZlBoTjJDb3BFOTJmTTIwK1Uvd0w5cHc4U2t5bmkzMm1VaUVRaHZyWVFVOVU4cDlIRjBZVG1pZ2d5UWRTTzd0QUd2d2xzb1BWWGRBTU9OR2d0MUhiSExLUTZPQitwTS9iQkJ1VkZzalJYSk9ISzRycUZLdWRQMzM3SDZmUHM0NnFjN2hNZnRaOG9uNGl6clY3V0dsTHdncnJ4Z3JoWnRuQ2d4dTV0MkpUVS9GdVdFb3BPelNjUVFab29tb000dzhFWEUveU5CcDd3Yno0aWFlTEY5ZlpkOXQva1BuemVjczJwbXpxbWE0TEh2aEYyM3ZFVHJvQ3BhOExPTHpwU1QzM001ZUJQc3hXYmVMUE5jbHY0S1ZOLzRwcndFKy9sck5kVzc5SGttVnZPc1B0ZXNXS0w2RFAvZzNkMmZxVkJ2SlBYdFA5WjFyRXR2Tm51ZG1oU2tEeTR4WkNoSXNlT0h0QUdQM1FIdS90cjJnalVkcUJ4V2t1MDhOWTcyU2VlVDYycVpHdXVhTHU3SitKc3FYZjAvTHdSN0hwQjNDekRTUXZIWDF1UGc4dmltMWMxMVJtaGI5amcrWWV1T2RPNWl3Y21wbWlJdWZXbElUYTJqMDA1ZG93SHRQdG83YzVGcHg3WDdWeFVwRWJtbEF6Z0l2VFJQMmJuUjYvRElEUzRVdXdZQkJaSk1scXZUS0plMmJSeTZjcXc3MHF4NDhyb2pmR3dJbGNZRHozMnFzV1ZZc2RlY2ZEMURRS2h5UjdvM0pWaXg0SHVoUEZTZm9JT0lxK0FkS1hZY1FWMHhkaVljRWkvL1JzYmxYYWx5SlZpeDY2TTk1VVNFWGgwSzVGODRJaFhpaDBIRHZneFZqaTNNTWJLN1VDMUs4V09IWmpzV2Jzak1LTy9SdWpPTis2bFY0b2Q0NDd6UWRKUC9HYmpJR21jck91VllrZXlkWjY2R3dUVVI5RzdxVHRPZGE0VU84WUowd091eS9RVkVwSmNLWFljY0hjYUsvVVgxWjlTR0N1dGRxN01sV0xIemkzM05kSVFlTFA0RkRHdCtNRFFyeFE3RGd6Z1hsR1BnRWZBSStBUjhBaDRCRHdDSGdHUGdFZkFJK0FSOEFoNEJEd0NIZ0dQZ0VmQUkrQVI4QWg0QkR3Q0hnR1BnRWZBSStBUjhBaDRCRHdDSGdHUGdFZkFJK0FSOEFoNHRuV3hWd0FBSUFCSlJFRlVCRHdDSGdHUGdFZkFJK0FSOEFoNEJEd0NIZ0dQZ0VmQUkrQVI4QWg0QkR3Q0hnR1BnRWZBSStBUjhBaDRCRHdDSGdHUGdFZkFJK0FSOEFoNEJEd0NIZ0dQZ0VmQUkrQVI4QWg0QkR3Q0hnR1BnRWZBSStBUjhBaDRCRHdDSGdHUGdFZkFJK0FSOEFoNEJEd0NIZ0dQZ0VmQUkrQVI4QWg0QkR3Q0hnR1BnRWZBSStBUjhBaDRCRHdDSGdHUGdFZkFJK0FSOEFoNEJEd0NIZ0dQZ0VmQUkrQVI4QWg0QkR3Q0hnR1BnRWZBSStBUjhBaDRCRHdDSGdHUGdFZkFJK0FSOEFoNEJEd0NWendDMTk0WTN2MjFCcGs1K1hHNmppNWxudmFITDcweG5CK2RBcnR0ZWZMWmQ3YnZlaU92ZlVOaHQwSjh2VUVqTU5saWxMWlhJTGo1dlVGTDM1azhvY3JtemlwWjNELzdmeWFuLzh2aTJZL3N5emlFN0oyUVBjTUl5RkdsVVFFd0tudTd0enRSWlowdi85RzdiMklYRzBFbWZMSTc4MzZYaHR4SFZuZmJ6S1J3c1lUci92cmIweG43MUgvK0gvOHBaSzhKZ2tkWlk3ZnE3NzNlcUFEWXUrYjdJU0hUWW8vUGtlRHIyRWVDWTJ4dFA5cm9YK2JQdnZDYmNNeU4vaXU0bkNjVHZGcVF1SWt1OCtDZVBzZllNMG5hWkxFekYxVGJneE84WTBrakFtREhlZzZud2pQWVplbEs1YzVHaTgwUHA5VXVyWVNzMDZXMGU5RXNIUG5QZisxLys4ZlBmdlp2bHBGOUpYTC8zdy84M3hUb05McFgzRlBwUk1pK0pRUk1zVStlWkkvdlNkamVLbzhHZ0wzcHZHKzFweGhibGNKbjJOdlpTR05Gb1VmSUx1L2EyakpqejVXVnMzQm9KU2Ruc29vMHlIdVpYVkxpbXR0NU5zb3R5MmdBVU5hUDJiMkdTRVNsUmJoRFF6Mk02cDVoeGxOMnJFT0wvWjZxVTJObWpCeG0yNHE4RC9kcGhraEVKb3AzUjdsbEdRa0F5dmd4dTZNdkNsb2xCR3VqakJXRkhsaEl2cTAxMm1tR2JUZFVGUVFpWmdJTmQ3OFVLSG5wOTBYMkhWT0ladGZNMDlCekl3Rmc2RmIyMTJEV25pUm4yRWhqUmFIeEljYTIrdE05empYRjd0ZkUwSjVBVzkvVjlJRm5Ka3hVQjlsTk5zb3R5MGdBNklIb2hSZGNIVS9QMGl0ZGo5cDdLSzZ6SmF0MjBacnFMUEpRczhlWm85S08yajVpdGdzWXA5WUV1bXltOEIwSjdJZjVPTHRvc1IwWjZaWmxKQUJZMWlkbGkraUplRHFieERwUTJsSDN2RzE1cExHaXNHeWRzZEp1Ylp3MVhqWU5PT2Uxbk5wVE9qdnd6REt6aFFQUnhzQ2I2RnZnU0FEb29WMFlkMnhROW45VDBtUk9JSnExcHJvZUd1OWJjWm14WGE5WFpST3AwMEh2aWxheXRxV3pnODVnZ2RpMFpFNk1kTXN5Q2dBczR4T3pyUDFMc1hTak14OGtWdHN6TVdkdmc0SmczWnJxOWl4N2x3Snlleml2S3k3cFJrL0F0eHY2S2IrbXM0UE9ZSDlRc0dSbVJycGxHUVVBbHZHSjJhUTRkMlp3dnYyREM0bXRCa0ZrM3paclRYVXBOZmFkWEhmQzF4MDFsN0c4ck9tYytlU00wKzlJWWgvTXM1R3htTlNWZllnWkNNdndBSGpaU3Q4S0p3RXlPTisranFVY0UrQzhiYzNXY2RhYTZtejZFUE00M2s1UnRyY1MwMjNEVTNQT2ZJcHBnOXRVMkcydUhBbENoaEJKcHFvNlBBQllwNVNxUmFSZ1gzMzd6ZlpKcjlNd052WE9oSGJDY2c2SGNYZ1Blem5lUG1LTkNwd3pXMmNqMWRWOXM2QVlXV2ZDdFgxcnFxZmc0UUVRTXZhU251b0lCcnNmVkpWQnpkdnZZYXlUMHJVSVNqZFZjM1NmSGVXbkVFS1J2Unh2cjFzSEZnRGYyb3FIQlNGOUg2N1JUd1JHdVdVWkhnQ2ZaK2JyaGg2ZzdxTnYzNXp1MmdGaXhZcXQyYXcxMWRuMEllWnh2TzJvdEpPbWE2WW1IVytmTlhYM01kYkNoKyttSGVSR3VXVVpJZ0JYQWVCL2RneFBlOWczMzg3a3NhZGFTV3UyR2RsTHJsdFRYVnFkZmFhdk03YXcyeWFLWm5seWo3ZG5PcnNWMmJNZURTS2JLYk9QdzhodUp6RS9UQUQrQ1lhL1BGR0xDSEcvZkhzbWgybWxFR25NUEdZajN5VmxLNlpzUkxsRjkwaHRSMXFjTjl4MHZHMDhmY1k1eFRkY0E4amhqYnZWVUJCTXVMUDRBRnJZZ1lpaEF2QnBXRTYvTStxVjlzbTNaMXFNWFp4TGI3eUplTVV1UGRxRjErYmJ4M3plblFaMzFOSm5EVGNkYjIrWXgzODAyUUhuSXNGUEVMeHV3QTNzUk54d0FYZ2daT3d2ZTZ1M1A3NDlVY1IzbmxZUHgvUkFBT0J1SmgyT21WdnU3UHg1UVpGdU8vL2J3dk1mdWlZODkyK0txdTZaUDNzMXUrLzU2a25jTTdlYzZkenpYa1didXVrVDR0UHFhODlzZjEwUjQvY3FEMTl2ZlhYbm50Vm80ZHZPYkg4bFNndUN2LzFxdmZOMm9abFYySXlNV2xuMEIrR25DaGFYeUY0VjNpUHEvMEY0MzM5eFN4LzcxL0Rjajdta3lCUE9MTjEzdTI2NWl5RXZjNkdhdXVrKy9wT2RJSFByblFrMjd3cERhbVlZQUJ3Tkdidlh0VGZoYVY5OGU3S0tNOTZOaE5ZMGlXWTMvRW95T1QxUVo2ek8yZ1ZSZXBLRjRvMGJscUoyN0F5YVJ0RnB4dDV2UzVvQzdReFR2MGdKY3AyUVI5TFhrMVQ5bGJWZGdmSndsU2VDbVZPc1UyZWRrbE9ZdVptSXJ3bUN6elJzT3ZZMGJhT2xMcWtsZXR6VDJUbkxFVzhXWDU4Y1p1YzVDR2pnSEdQL3JrVkFtWi9tdGpwV1djVWlHekpHV2lVbkYwUE9FNEdxMVJIZnZXUnloQXNydVhKMmhTRVhNUlFBcHFIeHh4cXV5ckduL2ZEdEtUVDhSUGVHRDZGZjJPT0ZtRHBFZ0EvL3lrYndtUG9HdHZXK0lFK0g0VWZaUitlQ3lkQTlGMGZScXhyQnpIdnNiZUJVeU83ZENDNm83anJVbmp0TWcrTVFlMmNqdUw3VFNHd1R2emhrK0FxZzFzRUs4QmJMQzRsNW1jYnBMN1FiaDV6UEJBNnppMjhOZ24rb1B4R1IxNHJzSkhqeEpINlVVOU5uZEllbGFzc2ZEOHJzUTBId0RQWmZBaWd0cG5EaWg3dGQvTk5nWnRtSnB5UHRCRUdPTUV5WjJ5TVk4cm91VkNjSkZocGp5eDFNM3pkRXpzcDNoeUZ2WmpnQVRGWGhQdzNlWU9wbEgzeDdPdXk5WU1DVEtQMXl3dVNPbnY4dFV2Y1IwZG5UOE1ZVDlNWlFmQW5kZEwrYWVKaTlqNXUyYkY2ZXpCVFpYeEh0aTlKRkYrOFBnaEJlMHNJZlFNRTJZSlB6eHk5b2R1dHovRGdlbTdRRnEveEIxaWF2SzFacWR2OW5xcHlLRVZleWVKRU5XY0lYQzFrY2NjN3FYejVnMFpvSDV3VGk4aU5ROGlqN0tUdzFkWEdBQWJ0TlRXYnEzOFkxTlMxeUNDKytLWUVoZ2lIbmlFQlY0N0NVZ3BQY0FBVHY4NWFjWFdMSUpRd0pnTWxpajdBWGg2SUpCOHQ3ZTNkekFjYjFEdlF4N0NoMXZ0NndJS1ZzcGlwZmZVK3dDajJmZ0lKNGl4a2MyZWJqQU1jUTFPMHFWYmNiUER0dERzQnFUTkF5b2VpdStnb2NrNTA5UWxTNHcxbFZOWEkvaHVQdDZtczRzV3A3SjFhS0NsR1BYM0srTnpuRzNzVjVnOXFUNGk2dnNSMGUwVE1oZERCZld6ZkZBUWU5eTRNVGJ1UjVGeHhtZWtsNVdDMDUyVzFIZHVRQkd2UDBxYmRHQ21JWTh2SUlWS1JTa1cwRlJSR2x0YXloRlFTN3hKRGFHUm9BRTYzdXh4WDc0TnNQQU84K0RtaWFvbDl3VVBnNnQyZHUwRitJdHA2aWt2SWFoUk5zcGJyRStmQm1mSk5uK09Xay9ybEx0U1NwOEpaTmthM3hjVHRGYi9QeDFXRnVqWHpNZVdjbzJPUjFuYkZuWHhiNW1yMDJMRExoWUxUU21NVWhhQ2xQUEdZUlVaMk90emVsU0gwN1NXOWRaL1hKVUUyTXorWVdaMytoR0t5STkyVTlqQ1k1NFp5MFQxeTBOSlVoTHhMcGQrY1VUZHlqR0JJMUFwV0U1WHZIUk9pUDRFZ2FUN3k3eFpEcURnK0FIc2ZNZy9mdHZ3UGF2ME0yOWtnRWdVejMycXh3SWJXU2lKK3NGRXZVTCt4NXNnOFFNSncxL0lzTXBaUk82VEFjb2FvZ0laS2hZMGIrcFVPTHRja1hNVEF3VXlVblRPbmhwaWhhdEQ1Q1FudUlpQ25WS1NCWGFWTDUrZUZRTlNlS29HbzhTczdTM043VW43NWl3aUhtM0R4dEl2U1BOSXRxdFlBbUsxUk9wVElqSHFQWEdpcUwxQ25aWlRFTXFUQUNsWVRsOGRhU3FKblZJdy9QdThXUVJBMFJnTzZ2QndmdTJ6OEtyRjh1ME9weHJjbHV3ZTNERm12V0JMdGxjbkwrdG8xVzM0cGd3dlJHamlKVFZZWWlDRm9xZ2dSb1pZNVFMc0dsaUwwcS9CTHprUjREZ3QxYzh6aVprRS9RUWRPUkw0aUhaWHRjSEZOYUZPVzByaW9nbG81UHRzVUZGTU5sSlZNb2hoL04xNlJSUVpCemNyWEFhRkw3MDZudXZtM05EKzBOS1p0dTBKa2FwTVF4NUxrSVZQeEZNR0RaNW9YMEFiMko2bmFOSWNrYUpnQTRZR0x0VldsQi9LWm5TYXRvOS9IMmRlaXFiMW1TdW1TeDh1cUVUcFpwSnRSb0I4czBUVTdUdEdqaGhZWDRLY1dNM1poMFIvak5wcUF1RzlmQ25IZ1d4d0JMS0VCYjg3alJ2TDBoK0dMWHFoRU1hUTFWWHRkcmRkYU1HbktmTmM2QktkSmF5MEZxSmh4djA2YVJKa05hUnBCZ0FzVXhrL1FJTjFLT3ZDekx2MlRhT2FyOG5xb2xwQnRnajB6V3JuTW1paUhWakVKVms3QW9NSnNXTXJ2R2tCcUNJR2tuUFltMGJ3QUVmNExXM3FpYWlkNEg2dHY0cHBYdithT05KRDdUS1k1TTkyc0dlTEh1cGVJV3lNY3U0ZEkwNTJxWTFWUjNVQnd1QTRLOENnVGdhMVNCSjNneVpORkhwaFNaTm9qV2tzY3F2Tnk5Z0tVa0tUWGoyNGowbFhMclpqWWtSeVhmNFBPdWJvOFRVTmQxZGxBUGNTM2xiTTBqVXJMeEVBWGhzUGNzcjBmN056SHVRck5iUHFKbWVza1N1eEhnSW5VYXVqQ0dJWlZFb1ZLd0FCMmVzc2EzZDQ4aFNhb05GWURnTjJIK1M0UUpzZXNnZmZzOUdFUnA3Y1FheGxUeTY2SmJzTjNWcFhrOUFjTWhOMEdlSlU4dW02a002L0NXNWo2dUp2bXltc0F4NlNsZndWUkY4eU01REx4Y3pJNHp2NkhyUmpMb1VCV1NCSGt6OHl3YWgwYTJvQ3ZWWmVRRHlXdWFTSm1XTmJoVUFmL0lFUTNvSFNJMzRUZzlZc0NVSkZ0TmhObUlVdlRnYU9xY0VoVzkvM0JWWWJpa2kySVlVa2tVS2dtTENrbklKWldBWFdQSUJRd1pnT0I2QVBCY3BicDdWNERiMUYzR0pEZkR0VXUybko3NXlSZkxubG1SckRUQndoZDVPc2JQRHhiUDRpRm5wakpNcEd1aUhOZFp4WDM0L0U4SklycDZWUlhEdHkrTGxSK1Z0aFExNVE2WDBqdkZsaG95UEpoUit1Uk43MlBFcU5YajFFY2Jqc1JRbHhoeWxobzNPbUJlWFFLQlI3eGxaUUVkYW5NM2Ixb0Nxbm9OTThLaXVaK0J5WlRVRHB3dlVrcG5nU0ZWaVVERkF5S29wQnZJbWFHOWF3eTVhcUdsdjlKMVh3RkkvK2JWWUtJVW9TWGNMUHVHMmlQSE42MnJQWmhpeFEvOUpPK1lpaXpBbmxETkpKa2kvN2xDZmdGRmRVM0YzM3UxZG9Qb01GVlRDTURrYUlJOXpLa1hnOE0wWVIrM0t3bk82QlZ5SzRwbVlteUU3SHBORWQrYlNCNmpwNm9rN2pRNHo3b2tlTzA4S1BEb1RWSFFGRTVjWHNLakRzTDVqRSsyRm8waUQ3SjVVYVByTlhOcmlFWU5RbkVNcVhvRUtnVkxSWW11YWtOM2p5SEpHZ0VBZEg3eFNtV0hmUitVYi9QRHhoVmJjcDk1T2pUVVl5bHJ6cEJ2RUQ1ODNRYWRsZWdORi9VUmVZQkk4QmQzSndFbk5zZk5DRi9hd2VTdmduWGRyUHlxYXZSdXlVVnpTZ2dhMFBPaHBRU2Z6Kzl0UkdYZ21ZNHVOcU4wc29HT1NRcWlvQ1pXb2F2bzBRd2pjdXA1MnZOcFhTZERQYTVFeGJRcllXL20vNnhSWDJKSTlTSlFLVmcwbHNhNjNXTkk3WXdDQUhLaHBGY3FwdTlJTTVGMk1XL2piMm16aXdVbFlFZjNMMEl6NVV1UThpU3ZuSG1EY1djS2wzVzhZRndFZkpoc0dYdDd3VFJYTThPRTcvTmtDRjAyTVkzaGRYT1dYSFNQV3FvaGIwdnlZVHJUU3ZCRFJiYjlJbGNFUGVIY3d3UkZUbkZMcnlnd1VwVmdHT210YUoyUFdoTFE0TVVYNnRZb1ZoV1M3ek9vcStOMmlFL0FNQVlWSkpYMWNBc3M2MnE3eHBDVUd3a0FEOEQ4aE8vS0J1VGJtQll1enlVRDM0dWFRY2VvUFJOMHJBVEJaNS8yKzNpL2JjU1pVSldIM2tZZ1FnWks1a05UaUZyVHhXWnh6aGx2MHFXUlRONndvSHVVUTBOZVJUSWlJRmRVVUpaNXc5dlBqMGl4VHlzalJXWmlEUFh5VDZOV2hYOXdjeG9Wc3p5NnlQek56eituM3hjRjFNNGpxTHdwRzBTMkVzY3dCaFc0TFZnc2lHSHptaFRGdjNhUVFhTEZyRXNUTW5BRXZXTnlpL2NUZ0tPaGZ0OWxOVG9nMzE1bjdDOHNxVHZLTHVwZ0ViT0hTdlpYVkZnbEswcWlGWHFMZCtoVVlic2dpaW5ZVzFDYzVHZHlVWGNxNlhJblkwWFRxTGNreXF3QWdkYUlpcW54cU5ReitncTJhUWY4aHAwZjFjakZBRXFxWllvMm1HY2xGOWxlNEtHTEZKMzRFWlF0MHNwVDVZcDRUc0V3RXdxeENpcGl0bUF4RU84QlE1TFpIQWtBOUZPWUVqWHZwQUg1Tm9WWnZUK1FjbHJXRC9DYXRuaEFWN1BUcCs5KzdkVy90cUZMa2NIQVVSNXJPd1pLTUN4NGtzNUNrOU9jcnRuRVY1RDh3WTdYZFdra1kyYVZJS3ZEQ3BLbk5KazFTcUNxOXFDU0s2ZG0xaUMzQUl2Qm1xQllJUTl0Y2pjbEg5WUYwajBITUU2ZmZzZS8vUGovbFBUK2JsVXRQZ1hES0ZRUWE4UFMxTDZ4Qnd4SjFaRUFNTkVDN0ExcTNra0Q4dTNnUXRqN3cxYlY4T1NxeXZFNzBKVHJIZ1dGVHBGNEtKdTQwSFlNRkU2aVZaNFdPQ2RjcFdQcWwxVXdhOGZycHRqSndWZDFOSjNYRGcxOXRMeEZvd1RWdkVHMGErMEt1RHk0cGc2Z25RWm05ZEN3UWg0YXRRb0xSRkJrZTlVSmZSd1J6c1BQTzA4VUkxVUVKUVhES0ZSZ3RtR3A2VWxoOXhqeTluUERBa0JZeTY4VFJhelFtQmVpYVZDK0hVeUhmZndTUXJSK1lzdlJBbjRsNDIxRUE5TExIUWJncFo3UmMyc3FUL2VqYUpXU2NNeDFIWVZRR2FxSllOWUtKb21lbE94b09sVExDTG1lMmdrRWVhTUVGM0F6YjlkMWVQNUJsUXFnM1diSzJubGc1SklxTTFRS3RDbUNDcldUS3A3a2UraVNGL1VDa0lKaEZDcFV0MkdwMmpaYnh6TTd3WkJyVkZlZ3UvcnhqYXQwdjhFQVlPUlBWckZBYjVobm5SdVlid2RUTU92eGhoYmNKZE5jY3dvUjFjcHZLbVpWRk9HVTIzRmhVMDkva21YcU9ZeVNDR3F5VmlocnVRbW1vb29yTWZhRU1hTllvSTZLaHhldFNjZ0t5RVh0VzJFdjBwb3RpemFFWjIyQ3poZVpXZ0dhZXZtbjRhZW9GQW5SakE4Qjg3cFNlbVpHR0t3WlVIdEJQS1JnaUVJSEtqeGJzQ0RVVTUrMVFKSXlIenlod3NWaUZ1MGtYNGNHZ0dtZS9PNkpobmsydWNINWRrRGo1M0xTK0RHdGlkenlwa01Cc0hJZFg5YzVtOEdPQzVkMXZLQTVQbk1LL2tEYk1ENDM2TWpDT2ltR1dObnh1bEkwTTJ0WU1KMnBxYmRtVGdOdEpXVGx6TStnNTAwb1ExUXM4enFBZHBzd283YXNaM0NhNXZVY21lZk5rbStzdWpVVG40N3E5VVFVTjNXMVpBd0Zsd1VWQ0JZc0NBdVZ6VkJ2bHhoU0cwTURRQmlFNjNTSVlMaWhIKzNNQUgwN29Mam44cHd0UFRsZm5IZm9pRWtrc09naGRiSnNjZGh4WVYydm5SYkRkVXhPZHN0MnNJcitraHZCc25SOXEwbzB1MmhZc0dSV1pMRWxEMHFhTGxlMUo0dkdaVGtONHlMWk5iRVlxSmRBT1JQY3dKUDFIRm5uU3dDZFV2U0JZSEJFN0pLVklyUlQzQkFQelVRTUZhT0dDb1N5c1JtejhwcGtzV3dXbjVjTHVSYXprcFYwSHhvQXF2RUxJV04vclI0aWR3MjVSZC9GdXh0Um0vOVZrb0lsS1RrYm1VV3hQNndJUnZUTFZyd0s4RkpVYSsyMCtkQWZTL1NjTTEzRVgreklTUkhraHMyZWtNOGJoMXMwTVFNcVZpU3pIWkNiK2hnL2V1SWxLbnhFK1poaG9od1l4UXNWWjY3R3FGVmptU2JzRmZISzJxMlovRFNyUWdoWlhOTWJsV1FNdFpSbEUrM0RPa1ZHcFFXWkIzVk5rZW5nczM4TXFkYlFBSkFxUGdEWVVnK2ZCK3JiUVY5djNpY2pSNUh3M1pKUWRUMHhXclZpWVhnWVRmSDhqWEVRL0lBMGtGNkdWU2lmTjc0WUJGbnRPTlk1cnFvUnZWdlJORHEzZ2VLMzRkSXl3YTlVNG1WVUZFek0wWlZTUy9zVWY0UUJIWjZKWHFEaFdVR3o1MnByMU1MNUtZUkdhYktBaU1CRlBkK0xncHhlQUpJeGpFR0ZhcGJOQUc0REZQbzRZUGNZa2laREE0QWFDNEx1di9JYXJHOEhHUVMvN1ZYUmNOcjFjR1MzaENDZ0lYaG43VGxEVndkZUMvSkJycDNIK0d4bi9rRWxWdndsNGxpMm85Mldlb0MvUkdZNUxWcG5MSlpRVEZWMTlITk9qenJxdEhsd1YrZHdzZjZ0WTFiTmEwSlMyVHBZRVJSNWhlS2JJbXZOMVRUTGNiMVJndXdsWWxEYllzR2NlczFIWXBKUUx3dXpTUmpHb1hLUHQyV29SOVl0YTAzUmVFczk5SU1oS1RzMEFEZ3lQWDdsTldEZkRvS2JNZk9VZU10cGwyT3FteVZEVnJzZU9yZ1NyN1ZvNHNLc2NMYm1Gcmd3MDIwclp1bjlOVFBQMGd3b2gweGlxS3hxaWp0WVZEaU1MRG5aQkUyZmVSTTlsM25Ja09Hck9McS9JdXJoNU00Wk5ybkV6VEI0TVg1TG9vbzFWOU9Ba1ZSYVpkYUlvWTgxaHRpcTdsNFNnM3VCeUVoSkdDWkF4VjgvcVIwRXF0TTZNRVBXMVhhTElUVk9zd0Vmb3Z6QnZnd2FBSkpObTRkdXYvTFNmV29wc3V0NG04dm8rUXVGZGUwWm9zMmkvbWtMK24zTjB1TUxCZjZRVjA3S25XMER0UHdTTGsxWXhzdHhrZDRQMHJ3aUlYeVI2elp5VHlwcXl0MWlRZlJBM1B4WE1YRGlncXlCVG12Z0dJQ2lUOXJ2MGVDaU5PdnVNT3Q2V3l5SzlYVldqeEpycnFaWmJrNnlRRDdQV3Q5Um8yUW0razVmY21mTXNPYVVJNnpUa0VWSkdBS1hLRlQ4VXpJRkM4eW5VTzh3V1FmZWVTa3EyQkdHdk5Ld0FLREc2RWRIS2I5S0VBWU0zcmQ3dGxsMlhRMFQ1YXJRaFQ2UVZFNERTcVplNG5UelhrSE5hdlFuUjRLYVdiNW5aSkNLeVdHVFY4RmxYZWV0ZUYwV1RqNzdLNHBOM01HeUppbnd3aVZrVDFEWWt6VytGN0kyQ0NkcHVFQkx6ZDFVWVRUb2ZKbDNuam1SWHlDVmRFYUNYaVdld2FXbFhVNXZrbUdWS3NYOUVUazhyMzF0d2FMeW83YUdUVmcwczJVU2hnbFE4YjMybXBRaDUzcitTNkIrTWJTYjEzbGFMTS9xSnp1elJ3QnNVVEtQT1RUMTEyU0NaUjk4dTlkYWtYUFhjZk0zYVNpT1VGTUp0SHVFdkFuSm5MUEJBM1M4UU11ZjdIbWNxb29jNWl6eVM1N01pQUNzQzRvcTd2a29CU3p6a3FVcHZIQnhEYyttUXlDWm9vQVROTDBocjkyenJITW82SEs2QzQ4cEVBZVBaK2RFanI4WjJSQjVQZjdXelNKRm8zdU5GMlArZEVJZlVzRXh5ZnBIdEVrWTV1SlFjZVBtUmVNMFY2OGltejJMUzc4WXlxcnVEWnNKTTdzNFJYc0R3QkVsSG03dUdmdnV3OStWUXRQZFkveTZleFRRVW44QUJCWHQvOHlYcVg2U1crSEd3dVQ3NHArcnRFelVlMHhHTmZEOUxWNkhyN2lpdXYyckFGa0dpWkVodmFpblZUb3BKamIrZjJvUW4xQ2ZJOVdFZC9CZnVJR3FBLzFxcDhITHhRVWxxb0pGcFN4OGQ0V1RNcUdabUNtNGtmTExyTFBCeStGYUJaNmh5OE9TQ0ozVXRDL0tNTkdlMVZ6MDBYUzdvUjhUTUV5QWlzTWlWT0pacWw4czRkSW5odUJNU1BzRlFLeXBmczRzOXNlM3U1N04wTHExYVpURlBrZjBLcEdhZkhZVWhUOGlPeGFURmprMEpUamxGbTdjdzdEUit5QW40bEpXUGQvUzRlOGlheXV4ZVhzcXBDclVBOW83dVF5THBjeURqeW5hU3RLcnpVMWVUdk1SclJpdEJWd09zM2FKVTJtaVZsdFFUc0RrcEFOb3lTRnZNS0xFcy9na1NwK0lVM0JUNFZSNHZCeUpjSzFOVHNKbG9pNko4RTEzajdMdW5zYzQveUE0QWNNa3FHaWozSkF0WWV3Z3gzOURTWUdTMm1KMncxRFdqTnoyQzRCSU0wRUd5bSt2UktuUlo3ZHpST25lOXBKY3hnUG9qWlF6ZGZJVEZVeUFONitoeEFNY3ZjSHJVMVQ3THBHelltRjBmQVhFK2lxVlpKK2lLNlVaK1MxckVEeXFIQWVOeU9xWWdpT09URWNKOW9DQ0JCUEFZTjRtM3pzdStyY3ExNEhGU3prQ0tzT0hvZmhyRzlRd3h1STh2OHRMR1hJYk5rSG5NVXFXK0VQZU1wN0dtRERpRVRNbXJQLytYZHVXd3VxYVVRb3NnMUNTZWI1R0ZmUkRFb1pKVU5rMk56bEN4eTl4SWYxaGFOcXpjNlJYd3liby9ONEEwR0pFaGw2alhDeEVpUEhIZmZKdC9zMXI4Z2ZkbU1MKzJNeE5KMWxuenRLcXFrb21xK29FZDVZWkJ3cXBtRy9uRVptb25zZmYrSjJYSWpDeGM3L0hpTkd6SStKMU4xZ05NSGZhcm9HNkpxUkhqRTBONXphNXhLYUFaNXFWc2d3OUwxc3VxbUV6RVNvbE9mZGpKUGVOUEJ1N0ZNWGlnOEdyWDBYU3dlRGJ0NGtUUHozNmlLcHhUQzlkMTJ1emlxaGxUUWMwSVZ5eVRnRmJwalpKaVdPWUJKVnQ4d25lWmw2TXZ2NHdwTDJJU1ZMNWZRTkFnU1B1RXkwc1c3Ylh1TVg2YWI5OE81aXVwM3pRZll3OWthbTNWNFFHVTZFVmJZUDBzUFREcVdKYktaKzFJdEJsbXJlWFA4VHJadXJ5SjNLZnRueTNMT3k1aW5Wa0F6eXdVSXVzYUpNZmRHaS9JUm9tRlIxYjhEOUtmYmpkNEx4VHJFT1oxaVdNaDh0NnFYaWtYZUNsK0RQWkN6d1RCUC9MNjUvMzFadEVYMy9nUDY1KzRhb2ttOXVYdVB0a1d1Zk1sZ0N6UGx1b3o0UG5GOWpGaG1MRjM3RVZRbTh6Znllb0Jzbk9LQUxQSTNwZGZBdVQya29SY1F5VG9JTE5HcGFqTkc4ZlZWTDZ3akRxMi9zTGdBS0gzeWVMUUdQRElTVS9oTHBUVFhsR3pER0dzS3RjMnJlSHM1aDdIMmFkRjVIUUMzWExMM2tyUmZwTG1STzNoRzN0SHVqWUJpL0M1UmdtdmF0a0hCNDh5T2p2bDJiZXhyWnhrMmt5eFA5bnkrQlFmMTVSeUpPZjFBOGlBM0RDVFl2bXNOVFp4a1JWREIrSzVOK1BmNllBWDhiVVdwZ0tTN3hTcHNqLytPeERMZkdId29tR2dXd25IUzV4ZnJwTWhIak5BRW40d3paTGlsakRxUDBTbE1mV1cxdExQMUhjTGdUQkQzL1QraDBURnBvT2hwWkpHQ2dZQXg4RFg0QmZUZXNSSmhuaUdDWkE1ZGhjWlhNVHhVL0s2djFoR0ptMzl4Y0FxUm0vVFZXeEVEZHNTbG8rOGMrN3lDZ3pyVTZmOUVrbzhYZ2p4cnlJT1lMZTdMWmZjZldyRVRadHVBd1lFWjB6V0hJS21yeG91VDg2OUl6NTV4azR2RDhIM29zcm1wZkhucGdhMjFaa2dEVjJ3V0tnN05IcUI5Y3JGZzBzbS9yeFlmem5rY3NOK1RpRFNKeXhFcDRlWkoxUXhRV0F0M002Wk94Vmtpc0lpdXo4dWROMzMzNzc3WGVjUG4wK3N2RVRUSitEc3BEVUZOSTRyWVV0M0V3Ui81REQvVU1VdndsT0NMZVA0SCs5L1VaQ1RhVkpXcjRvdlBuQTFjK3VNL2FyaWk3dmNRenBuVU1FS2djVzJCeHFtN0ZaSmxWN1lEaUw1blhhZHdDTWhUUmwzdHN3ejExeWIxbEtLRHcxbjBEY09XbWl5TlQyMzZxY3B6bVJaaHRLK0RjZmtUVHg0bnI3THZ0dmNoOCtiN25tMUUwZHE4OGYrMGJZZWNkUHVBS21yZ2s3ditoSVBmVXhsNE0velZaczRzMDJ5MjNocDB6OWlXdkNUN3lYczE1YmxmOTRDVTh6dDV4aDk3MWl4UmJSTS8vM043RVB2RGVvbVYxakVGSW9BSXZ1aVFqNm9UdlkzVjh6S2dqSnRtK0xrQW1MSGlYNmx4NlJGTU13Q09KUU9iREE1b0lSMGllR3BrSmZ1VDBDSU50b3BYL1QycGNXZzJMQ042OXFxak1pMzdEQjh3OWRjNlp6Rnc5TVRORVFjK3RMUTJ6TWFxcklPdW9KcHo1eGRGUmg5SjR4ZTJOTTJSL214WmxiN3dqdiszSWh5anJlejdzRlFGbVZldjZtR0laMXo1eFNRZHl3V3V5M25leDh2NXlENWJNT2JSRHg4dThaKzJwZ3d0bEw5bFZsUEpsMkM0Q3lwdlZLbGZQM0ZBVEtwWlNDL1NYajNGMzdNNDYzdC9wdWJhci9LYjV2bWFOZzNEVUFvMUQyZ0xhWkt3eFQ4Y3dQeU5adzRxR0RJUnh2NjN4UFpRNTlweWZMT0RQc0hZQnh0bTdNZEF1SHFrOU92U1hOV2x2SnBuVmswbE9ieU4rOTZNay9aZ3g3QjJETURCcGpkU2JzWTRkOTF4UFJod3lYVzliNzBwcjFVcXFuQ3RsS1Q1WXhaaGdBQUdOczNaaXBka2g4T3pFa3JjcnEyeXk4REx4ZnQ0blRMSjN2bWNtdDltUVpZNFlCQURERzFvMlphby8ydjRzYmdPYndZbkdFcHo5MUphSDhlTHRQNlpuaHhsQjlhdFUzMjk0QjZMc3B6NWhiR0NZR1ZmVzlDdjQxdkc0WHg5dVJiN2gwVVR4enFIL1dlT1hSVS9ZT3dPaHRPQ2dhekhRYXcxUzFMcjl2UVVpeXFkdkY4WGJDdHp5NjJNMDBUU2pqRmh5TXA3MERjRERzSEFjdCtYLzJHNTRpTGZrekN2RXhvR3dYKzZzbisxYUIvd3lXaFhac0FBQWdBRWxFUVZTb2IrNnhZOXc3QUdObjB0Z3FsT3YvWUhrUU5wVFBjaW40d000S2hSWjM0TnZpUDFRT1FwWFJ5Tmd6QUtOUit5QzJPajNja0NRNGRyRkJNT1haeHhWYW1mLytyd3lmT2IzaVdTdUswdlZlTzlnaHlkNEI2SXFPTDdRUVdOVHZ2UzNpUG1ZejllOXVCQk41NjR0Zi9PUlhwSzErbXAxTStSVm1QM1hIZ21ldkFJeUZFUWREaVRkdkRGblBUL09QMGovYTBNMU9zL09uYjcvalRHanRMWFZaUERQMWUzSGF3YUxzRVlDRFplejNtYmFQNGVQdEYzMmYyZXlZKzMwUGdJT0dmL0FJZUFROEFoNEJqNEJId0NQZ0VmQUllQVE4QWg0Qmo0Qkh3Q1BnRWZBSWVBUThBaDRCajRCSHdDUGdFZkFJZUFROEFoNEJqNEJId0NQZ0VmQUllQVE4QWg0Qmo0Qkh3Q1BnRWZBSWVBUThBaDRCajRCSHdDUGdFZkFJZUFROEFoNEJqNEJId0NQZ0VmQUllQVE4QWg0Qmo0Qkh3Q1BnRWZBSWVBUThBaDRCajRCSHdDUGdFZkFJZUFROEFoNEJqNEJId0NQZ0VmQUllQVE4QWg0Qmo0Qkh3Q1BnRWZBSWVBUThBaDRCajRCSHdDUGdFZkFJZUFROEFoNEJqNEJId0NQZ0VmQUllQVE4QWg0Qmo0Qkh3Q1BnRWZBSWVBUThBaDRCajRCSHdDUGdFZkFJZUFROEFoNEJqNEJId0NQZ0VmQUllQVE4QWg0Qmo0Qkh3Q1BnRWZBSWZGOGhjTzJONGQxZmE1REpreCtuNjhqU3pNKzkrM2wzaEhQRGJ2OXZmdTcxWDczejhXRzNlc0RhTzVBZ1RiWVlwZTBWZ04zODNpZ1Jud201SnNQMjdVTzgxY3ZKbGsrRzdQenB1MisvL1k3VDUxbW5rY3pUblZwbDU4OUJ3TzJuejV4bkY3dXpqbkZwVjVER1ZlK0pLdXQ4K1kvZWZSTzcyQWd5NFpPalZIT0tPeGtidGdvbmVMT1hrcHNWZlNvVVk0MWtucTdVQ1ZtWDM5cGRXY2U1c0N0SVk2cDRwc1VlNXhQbGRld2p3VEcyTmxJMS8vQUZWU3dndzFaaDh2VXZEUmw3S3JuWmlSYzg3MGJobHEvOWwxOUxadWxCZmIwVXdON3hIODk2WFEvZXZSVC84WFpoTDlXdHVrbVN1b0prMVIybjdEUFk1UTJoVDdtejBXTHpJOVp0bXJFblJxQUNacVd6NmMwK0N1ZCtvcEZlM3JQa0NBUmMzdWRRNjJUcThPeXBYb1FoVFZKM2tDSkN4dUFSWWNDcVZHT0d2WjJ4bFJIckJIMitNd0lWMEcyYjZjMmlzN3NWcDFkVUpTUmdTVDNzMDczRzJIY0hJenBOVW5lUUJ0UDJJS1hVRUltb3RJZ2VhS2lIRWQyUE1yWTFvS1kvMXk3MExXbmREUEdFT3NjQVRQK3lFZ1FjaDRDQnp4b1IreEROcFd3WkVoVHFTa3FUMUIya3JpSkhVVGhwZHhwbWw1SHZkYkI2VndZRVJIMEhvNlRNMkVaNnM3Tnd6ZlRTUGtyZ0ZYc1RrTlJHeEQ0MGtiSmxTS3JjalpZbXFkd1ZwRzRTUjFLV3RjZjZER01qUCtTRkd5ME1CZ2xFTi8wZit1UllwMHVyaTJ5UGgzZndpb0h2a0tQMkZRZUdYSnFrN2lCMXdZOFhYWGpCMWZIMHJMbGUxWFpmWG5mQ3dDSWI2ZkUybVpHMUY1TGQyNFdhV0FIVytoWlFaeW5IMjF4Q2ZxK2hiRzRmZHNoUis3NDBzRTE0bXFUdUlQWENHaU1tSVozdFZXM1g1WWh1N2FWNGVRY3ozYTdiN0Y1eGVXQ0xOMWFBK2U1dG1kSk05MWkxeXRpM0RmTXVjdlY5MkNISDdQdXZqVjFvbGxnbFdWSVBrQklsV2NRd3diTjNzclJhb3ZyS050M3BLcnVEbWE0ditUdG5LZzVzOGM3dVlQdUc5YjFicklwZTJkcTVLYVlHdkdKdkFvd29rOXVKZmFiV0huSTlRT29sbWJWL0taWnU3QXA3TDRuZHkzUHVnZHQ2L3pOZGQ3bTdMeDNjNHIyOGcwTWZ2SHpzc2poaXcrMkVianUyRGw0eHNCMnlibnduOXVsS2U4bDBCNm1uNUtSNGQyYnZ2djJEQ3lrdFI2YVQyY0VmVktVMG5FYkdDK3BCSFc4WGQzRG9nek82elRTVmd1QXdYTE9VWHR5N2hON2JwM1ZCNzlvcEhEdXhMMFhFenNoSklMMXNwVzhaKytQYjE2VWQ2bU0rV2JOMW03MlNqcmQzY3VpejN2TjRlODdHYWFkNU90NHU3TFJTTC82ZDJOZExWbC9sU1NDeFRxbXZ1bURhRjk5K00wc1NTeXBocTcxa3EzYmlDanJleGdyUS82RlAyZDFUMjVnZ1B3dlhqSkIyOWdpdjJKdUFoT1oyWkY5Qy9aMlRra0FLR1h0Sm41S1N1bU92TWNsN0dPdXNKcmNmZllrNmV3VWRiK01JYUd5T3R4ZjM0WGg3Ui9ZbGQvOE9xVW5IMjUvSHFIMXVmM0wyd2JkdlRuZHRtcEFxdG1Lei9jOTBkclVCNXJNRFc3eWp4NzlkbGV4K2NwdmY2L0UyQkF6OEE3QWQyZGZWK0g0TEUwRzZDczc5ejMxSkdMaHZad0JyT3pYZWIwYjJrdXY5ejNSOW1iTnpwdVVkSEc1MGw0NDFhYjQ3aHluRkdWMjN6NHlxZXozZWhvQkI3WkMxMGp1eFQxZmFTeVlGcEgrQ2M3KzhIN21EOXUyWkhGYkRRbXJMMmNncmkyd2xsWFZJQlNNNzN1NzJiZ2E5dDdVWCs2K1k0KzFFa0Q0TmVON1pCendEOXUyWkZqNkVtRXR2dDRsNHhTNDkyb1hYNXR1Ly9PQVc3K1VkckFBNG8rdml2SHMrM2lZQmxVRmp0aFA3QnRKMktrZ1BoSXo5WmU4bUJ1dmJFMFY4RWIvUnBkVjFnTDZaV2o1enk1MmRQeStvNHR2Ty83YncvSWV1Q2MvOW02S3FlK2JQWHMzdWU3NTZFdmZNTFdjNjk3eFgwYVp1K29UWWRGeDdadnZyaWhpOUp4eHZYL2dHbW11NGpFVDdaZHV3cVcrRWR4VmNub1RqMzhmK05UejNZeTdYMjg1c2Z5VUljRWEzNU5MdHAranhkbmNrN0pveVR3SVdFdWljTkJqN2Jncy9WWWkwRUlYL3ZtZHloc3l0ZDNidVdZM3dXbzhKa25xQmRCVE9mYThsSWprN1VOK2VyT0lJMVBhQVdKdUkyZWhYa3NucGdUcGpkZFl1aU5LVExCUWZDV0lKYXNmQ1V4cEZweGw3dnkxcENyUXpqSDFMMG5LZGtIZnc5U1QxOTJ4R0t4L2YvTitHNXNMSUNQMERUcnRvVExzUXNuTmtTT2EvY1ZuZmhGa3FmVVJMei93MDE5eldNWE16NjlUWmF3S004WkxtaTJYbzYrMDVRKzJPaE9FenVXNmZmdy9HdnFmRC9zdW1RY3BGNEc5MXhQNGpreVA4MDgyTlMrb0RwR2xJL0ZqRGJULzJORWpmbmtLRFBYNEloV1VHN2wrSXFVRUUrUEN2YkFTUHFXOWdXKzhMOGpTNUhXVWZuUXNtdzhnOGwyZXZhZ1F6NzdGbnA2bVEzYnNSWEZBd0htclBIYWJCY1lpOXN4RmMzMmtrdGhuL2R1OHRyUE9tSUxQc2JQWCtoTFd4R3Z4UXFMZG5HQkhQRFNickh3cHk0ZzJKOG11NmF5WjA2c1UvRFdhVzljK01vTUV5amYxZmFEZktqdk5HVlp1RkdJdldIUW1MVVdjakFqUWRtY0hZTnduN2ErN1dPUUwvU1lLZmZtUy8zTUgwZlVQcUo3c0prdm9CYWFvS1Ayclloc1h6QS9UdDZiRDNRakdKWGtOeWxuZXBGTmJSMzZMc0kyTEttb1kzbmlBUGEvRURoYWI3b2ZmRDdIMjgyckk1YlpncHNyOGkyaGZsZkxKNGZ4Q0U4S3ZXeDRNQTI0Qk56aCs3d0F2bWJlTG5XV2NGenpOMXE4TFQ1WEg5SVRXWlpvcTgrU1BiK0swbFJsOFF2QnZmQ1Y4RHNIRjdGbFhuS2MrMjU1REoxTTJHNkVIV0psS3hrbk9jVi9DYjY2THo5WFozSkV3dEt3Y0IyOWFqbFIyUWZWbWMzYzQ2bnlwRzRhOXgrRXZCU1Q1ajQwUDllVXNMS3h1WDFCOUlrOFVlNGU4ZzMwdGltZTRqd0srU2EyTkQrZldHWlI5bE0xVTVWVTZJWGRBSm9JY1QxZURJOWdZVjR4YzY1QlVxVmJjYlBEdHQzdG5YbUtCbFFnRmpmUVZPeE00ZUlTcjYrcXlxNnQ2ejdyZDdjTlozY1laSHpWakNKTDBwS3VVcTRuNkQ5Snc2M2xJdENWTDg2KzJIMVFLUzFXNkcxWWRMT0g2cG5qcVBrYmk4RTRKMVIwSTE3OXdoSVBsNGUxRDJoUUQzdUdOREZIN2lLTEt0b0NpaXdaWXpFQ3hsWTVMNkJXbWkxZjNZWW9DKy9RQTh0bytEbVNiWWVOcCtuV1Vnc2pkb0oyczlSU1hsTlFvbjJFcFZPQTgrUk5ra3NrZ25HV1lGbnFvbG1jRzB2eW15TmI0V1RkSGJmSHgxbUZ2RHVBbFRYeGt1dTRjYmVYWlpDSUVUb0hONHlrazNuL21tL0lZTWkwK0ZsMkRJOEZtSlA4eTZVeE82U0w2WE9xbS9XRitVWTRKV0w3UGc4TnJPcGVvY2IzZEZ3cW1uSHlCQWgwYWFTSmtCMlhlSVhpZlAya2RlS2ZCLzd4aUZKVWhsQmF4NDFOZTRwSDVCQ25vY053L090LzhPM2ZVN1d1UDBESHhHcFh0dExuUzNkSVZnbVdlS0pUNVpQMDlpZy9PTXM0Wi9VYm5VS1QxdklyaVY1U2M0NWtmSWVWcXNUWUUyZmZHNVpXcmJ1YUx6N1I0R2t4aEtGTTdJOXJCNExQQWFYMUlxWmxrYlFwR2NMNUt5WmpSUUdmeCtoZTYwWWZqLzIzdjdHTW15Nms3d1pWVldabVZWWkdYYVM0OVdSbkxrTkdMZHdrQWtOTHVMVk14RXFHZmJZdDJ6WklKWkc5T0dpUEZxWkl2R25Xa2tKQVJlSXNZWUd4bE01QnA1QnRsb0lvMW1NSzRDb3ZqcXdWME5MNWIrZExmWG1acVZXUnNrSXYyQjdUSE1STkx0c3JNeW1ucjdPK2QrbmZ2aXhVZGxSbjV5M3gvdjNYdnV1ZWZlODd2bm5udnVqUmNST2dFZFBxVklUYzk0RlUzYy9lNE9SRUxVRWtsZmdDc1lsMzc1NXlGelE3cUZQdkEvMjFsV3JlZmxSSEFkaW5va2pRd1NYRllSZTNXTnJSQnBrOWFpTEFYQjV1Mi80L3JEUVBQMVFrVC9aQU9jK3ZxMDRNb2JDOElVSjl2T1ViQnhIb3cxeFlSUEl3aFBmZFYxS0FLN3F5a1NZaGFkb3ZDbGd0OWlJM2J0ditCVXJNMHFkbnRIa0d6VE5CZHMvTkF4bnJWdUpnMkU4YXdEK3RvcFRrR3VyYjBpaHpvQ2s0a0twbzF0UThlU1lnZnZ0cTNZa3lDM3JrMENaWU9SNktsTUJCSlF5eW9abDM3bFJVaGZFc3Izd004Zk9BTXhnK2VHaDQ3clc0K2tVVUVpRVRoUVNYYlhuTEJVYWp5MmZTL0FORWR2cVFiU1dhelY5cHEzaGJPeFJTRmFJY3VaSVM5OEVaeWJpZ2ViRVE1Vk9EZGhuQzNnM1ZMbEs1WVRmcEpjN3NveUN0RFdBaDdrdDdVY3hXM3ZNRUd6WElDR21yYVJsYVRMWEhCMWozQUNQVkNsOE5aYlRDRURObU5Id1NWRlFlYUNrNi9wOUpTeGFQZDZSRjRhcjZsaW56UVZLelkzRUFuTDVTVkl3S0pIVVpseDZUZkJhSFkwUWlTN0IvNkdodC9nMmM0ZWdWNUpvNEtrTlBvZGJOM2VycEs5ZHptMHB2UzIvVGJlYVUxZWFtb1BlOUxwamI2VTBWQUZXTEU5VFNodmczRCtKbTV0OXdrOXpNakFSSEc0amorSzVpMW9lQ3Fxd0Jjc0diTHFhN1FBYVcvUjBjY3Foc1UrTWRyazMvV0ZxWUphNnFycXpXdkR4QmJrRE5lcERHK250ZWhKTHRVNlowUjMzZ29RdTczdk9lM2I3U3poNWJ6Q0VqSnZ0RnpOMjVLQlNGZ3VMMEVDU2g1RlpjYWwzeG1HWHh6bTlJZmY0Sm5QdHUwZVNTT0RwTlY3TjFSOVRZYXFSQnFIYmVPMG9OdFBma2F6RXorUC92QmxJbVRhNHhoZkNJUGNRcVU1c3VTcWMzNkkwN2V0ckF2R1hWYU5yNFNidkdhS01RMFFhNU5yZ1pXcndHRDJGMDFoNm9tZ1p0MlNabVBoaWZMS2R6clhUTzlveklNWDQyaWlEU1R0bGcyTVlnV0E1OVNiVXN4UW5ZSmxMZXEya0NSUmZhNDV0T1NLQmlMaDJHU0tCTFFrUWFWbng2VWZuZHdRdUZiaHZ2RGJaYTBoVlhKZDY1RUVaRVlEeWNoNExYUjltY240VDljL1I3OU52NDJncDF0eHRVZElUYjRhSGFKclZUT1RnOTNVNmZNODdFdlhrQzA0RThCOFh0Y00vT3ErNGo1N1hTOFhkZUZ4WVdXM29rbUtLRkJwMjFiS1RNeXBvRVdWd2QxWjV4L2wxV3hEQUdKR3NKRjhnZml3eEpnVkJCWnM1ZnNyUU5zeFJYVzlJc1ZPeDJMMlNPc3VZbnpkckk4R0lxRnJwQjRRWUkxS0ZJMU52enhwRGJkZ2xlOEx2MTJNQzhZTGlmNGcyU05wWkpDc25QN3Z2TnFSczd5M3VaZmt6ZXFhcUQxUzhza2ZUZWlxYVdiZ1pBWWpWK2JOWFhFUlJVMUxwVzNsc3BVTWl6UTFGUTBPbEd4WlhYQW9ONkt6NUZ0aG1LNlNLZmFlZVRlL1VxZmdWVlczNFJhRTNQL0dWVmVjVUhTcVpzUjVLMEJVZGlXUGM4alB3YnkxV0xzL05iVzlaOUU3SVJ5SWhGZlBaaURBTEMyV2hnUk0vcHJOVi9laDM4b0N4R3c0dDlBZi9wcHByNC9HYVVud0VDT0NaQVJIRVoxanZORmxYV3EvdHMySGpLdE8zc2dwT2pTMERqRHZSdk0rWlk3M2J2cmhMTXg1MGNxRzYvUjNFREJpZDE2TThHVTNtbndMdUFGL3hWYktUS3pJeGJzcDJSdHFvWWdsalVXQVl2U1ZuVUtmRm13VFdEcE15NU94SGl3d21CVUFzYm5ycnExa0UzV3grWWlpZ1VqWU9sNENBbXlzSkFyR3BoOTFpYmFQODFwNGYvanRtR1hQTmxaT1Nob2RKS0VYbVZMV1J5c09iOGQ4R3pFSmZrczd1VkZ5Vlc4ajlYWDB5SXd3cER6UFZYTnZFeDRIRHRnTzBaTGNIY0ZmSnNuN1JMTU5OMDM0UytMNnhLTHE0Ty9UTVhtNFFVZnZOR2pxS3JKdHc0K2tJbGZpTWp5eVUzbG44bnd3cjZzOTBUUnpzdUhXY1BnNXUxZ2JXZUtKRnJaRkZzbStTUGhzSmdjQkNrNUQ0T2NZOVNONWVLdk5pSWRxSmt4THdWL1NMSEpuWW1yWnB5L0pxRDRFSkZzYmlVZWhzSHdqVFpmdDA3WXh6MjdOeTJaR1QrZWFicitGdnRXaTZJOWU4SnROK2ZhM0RKY0x6cUo0ZVVlTjVIMjJaWWhhdHkyN0FNZXJaTXRsUWg1dXdQdlkwYUlqUGVvUzlEUEJrcTRHTGtzcGlrNnR5RWt3eDB5NS8vdC9mWWs3OWtjZklaQXZHYWRya25oZ1VOT2hWRjhrUkRXWEpBRTFsMFhxRHlrM1J2MGdEVnNrNDVsZzVzUGdsd3BRWCtTVmtsVFRaWU5Ca2dKZ0VMSDBMS1pzbjdhOWtTUy9aMFRkN25QSldna05ocjdrVzFRWWpKb1JLa0p2QkN1eDR0NHBxV0xhaWk0YVRySkhIUVo0bFd5NVNIaUhHMjF2M1VRVHk5anJpQkZVOVNTbDdzd2NjMEZNREtpbXJ4dS9vSnNUWVlxL2VSRGRVVWtNcWdsb1RGbGZKQXlEOXlRQkRnNHFLcE1YYUk5UFAwaERJOFpYandDL1ZJQTZKQzhoYVhTUXBBQk10RTRQWkdEWXAyM1RPamZDTnlEOG51Z2NJZ3R0RHBqVnlaVXJuM3pyblQrM0tUa3hjY3dReWJrTkZtTTcybk5RNUVDanB5Nk1vZnFzMFR0K05xWGUwenZjV0pHUkFvM1hBcDlObWhIVUZjRmxLZEpZWW5tOFhZQnFWNjY4L3kvK2gvL1ROa2Q5Tk5yTk9jVnN1VXRReE9XMFlmcUdxNUJDd2xWektSSlFjdGtJbnpGUkRqMTNrZEQrOUlNMGVKQWFTY1UxQXZ6dExOdFR0ZE9TUmdOSjExVVBlbTNxVnNzalVXYWZ0aDA5RVE5L3NkVTBPcmxtVXZ3RUpIcDFwOEh3aWxTbTZvWUljOGlOQzg2WTBTcGZpOHdKcjlCMTlhdm1LRTlHcWE1WXBoQytyTnQ4VXg0am9DNTlqdVBSbUxQdXVMRGMyUDBBYk1YdUZQbXovbTByVnlXZ28rM2prbE1zeFVYWk9UU2RJa09sa2lhbGtFZ3hjcFlFdEdUQkdUNWhiN3FlcTQ5cTk2NGZoRU1IMU9kckJQZ2JQZE5WMThWRFNCb2RKRmNkVTdlTWxYcGVVbFJham9ncHZZMjlKRDRjajBmNEJvU1NmTkVmYjVnR1k1NFYxWEtGZ2h0aktMMXV1a2ZQS2JSS2w3S3REUnVGVUJtcUtjODZLTWdqUmphakJVN2dScC9OTEpzTUhZM0R6WkozMjdJMFNoQ1hvV0F4dFJyQjVNVDJMWFpPemRSR0g3VzJ2Qm9ZY3NZejcybkREQU9ReUJDd1pCZEVYVGhITUkxVFA0anJ1TUdCYXZiZ3JnLzhkYk5FWjNUWGx6UWlTRUpPMzI5NzdkdTJvK2ttWW9DV2FLdHZzcjN1RlNHNDBxZXdjeWFLOE1ybDhYYmJMY3FLWi9vbE1ESXpobmt2S282TllRMEs4cFFVVkZ3emJjcFl6MHczVEQvSHdJeVNnZ2xYTTdYeHN0QzZTV00xbEFlQ2lyeGtWaE5rWlp6dUtwblVpcWNOVThYR29aMUd3bFJ6ejJJYXpzWTFGSTVUUDRnVFV6WHZkVGcycUFqNDRTT3lEdHhWbDRXazBVRnkycEw5UGRkeWVaZmF2MjFITkc5dWJUcVJmVk1yVzE0UkZOWWZBMjdZbEdTUTRmS0tDMVlOeTJPWEUxd2x5bGFOQTZlTUcwT0lYU1JLLzB1S3BTaWtaRm56UEY1RW03YzBTdEFHdzFDa2ZJU2ZDNWFSWE9TYXphbEV3MFZWVXJFVUYyWExqbE9YeWdxeXl4bVZpVlQzNGlNUW1nVERHUFdETk9CZzQ3R3FTR2ZEai9CVExhV29tYjZrcE5GQnNsSW9ibmlvWmJNeU1RYmI1bmpubGhsd0tUeVZMaTk0QkxoQXJYQzdaelNKRVlOaDRSTkhvRTdHdllrMktJejN0aVhUem1hVGMxVnByTFpjSnNxSmpZRjVSK1RLSUJLZEkxbU9SaWxKV1JMeTIvSVFpa0taTkI2aWoxRGNLdVpMNXh3cU8yMllNaFFKWHdvRWlQaUlaanQxUnZhY041Wjcxdy9Tc0daZE02MEsxVlF6bTF4U2RmREFoYThiN3ZTemo2UWhJQmtwVDhSSjhnY21rM3FPdzdiNUNHYUVUM0JTWGhRVHRxWjYwKzRaVGFLTGNMblBtZ1pRbDRteklLRURWanI2QTdsRnhmMHZzUnhTYzd1T3M4NmlmUnFWZ3FJM3dGRlVGSWJmTUJPS21NaTI2U2t2ZEthbTh6Sk9seXdxVGVzT2ErV0toaVBoZU5YQ3RTNEo1MWd2WDVkOTZRZmhiYkVtUWpYWG5nZS82WVhrTmpUemxHVWpnMlFxUHdxdytoNUNqOFcyMWRkN1ZrMkRmWjZUcVZOYmdGMVJyQnZDQ2JqS1FLbW1jL29JbEQ5SWo2SWZNRHptamZpaTQrUWphWDJrSXFKVVU4Ti93b3dvS2pwYndZME9iSzNWOHNvNnp6U3hTeUl1TkdtL3pLREM1c252RU4yK3pQeXp5Q0NHY09zQmxlTHF1S0JGSy9hNkZoZWtiK1JmS3o2eEx4SSttODZSZ0FWWnNzUkhwV1BVRDhKWDFGeG1IZnJBTDNZVjROaEVKZjZzWHZhTTBsTFN5Q0JwSVlPLzdUVWUyNDV5Q0g1MzE5TGQ5dk5uZmNUcFhMT2xPT2JreExlVk5weHIwR3ZhZVRaYTl3ZVZzTTFsWWdjOFc3WWE4RkVaR2FYYVVpOEJLNkNvcUYwaktqSzM2TWtYVEpneUhvMExNQ0hOeDNHUVQyYXVPaFhyeWhOczFONFN3UFZvYmFtb0ZMM21zb2hrZlY3bi9RZk9KZE1CamE1QWZCNFNma1dUSXdHckprUFA1dk4wOTNUWnAzNzJFL2NtNmJCaUVLZG1PaVlqNGRjaFphYkd1b3dsRlVZRmlWcFNiMG05WGlXejdtT3k3U2g2QUw2cWt0V0NwWjBYQmtqRXZOMDdpeDIxNWVaeno1TE81cFhPN1cza01VWTdoa3RiZjBNNEtrQ3FwOHp3aUExV2NBMmkrR1UwMmgxWmowem1Sd2FCUU5mUnVGRjRQM0wxZEtHUWpyUTNxRk4yWDN5T3p3TXlWb3lpMjE1V09SRE45WVF0SkRUemVIdkpSYTU1Z1lUaTc3blBXUVJVMFpSeUFPUFVqOVkxbXVKcUpqZUd3YSs1WjdNMDlpUVZSd1dKTmFQOTFxQnZlNDNOdHFPaDMxRFlzQ0dHd3J4c3Y2d09aN2l1YUh6LzB4SS9vR2lMRTFHRTVDYVN4V1hjMnRCSWszRVFWYUlrU0F2MHBBdkdweDByVXV5d0ZEM3JqcFZqQy9UNktoWENQSjBkbzhGS21vYWh2RWt6eSt3RDBXdVNYNlZPd2M1cEJVQlgrRkdRb1hzMFMxK1NYbkgyV1dBRnBsUFJEbGZITFcvM0M0WkM2cmQwQmttTGhDMzNFeERBQWJhaExpa3ZQazc5YU50QnVwL2xsYTQ5REg2TUJNRnlOa3RqVDlMSUlKRnU5RzJ2UHQ5S29PTDlmeTZwcFBCOVdGdFYzOVRnVnRkMGJiaVViU2NvMTZ4d3B1NkdTUHRCK3NtUnFPR0dibGFIdGRwR3VkYUdXUk5wSzE5amtyMU52dml2YkpvU0dCVHFnalljRTFhQUF1ZXY0cFBZN0V1SlBmckd6UWh1UmtmekZGT3RnOWlwNElZUnVvWUhjZ3QwUngvcG9hK25hYkxsWGFRUjg4Snp5Y1EyaGswL01iN3BrajVJNFBQWmxFSXNBZ0xjSklVdXNlN0xHUFVqM1pmUjJFV2U1MzNoWDljcTZYWDVndmprVnBmd0J3bE8wc2dnb1RwOGFkOXZreW5wNC9QYjJDcWd0UUZyUk1IR0lOeTArT2tXbUpMd3NFOXJyK09HU0svNGFnVXN1TEdmMWxZQXl5SjgrSEoyTU9maWRWMVdURkdXMk42bWRZaFRjSGFNYWJIT2RUd0huSXRyOUptRkdTRjBaQXRNOFNadWlHNG9EZE52MFdQRE9Wb1lWM01kSlBSbWxZcDRIcER0WFZTT25rbnlWbmF6eDVEN0lNSHIyYUpoc2s4SU1GMGsyamYwTkVYRWIvM21mdlV6WG9HL0UwUVRPeHYrQmQybnR2SWgrV3M2THgrNlRFa2FHYVJSWXVCOXYwOGl1OG5mZ09nZjJ6Zjl3NE9PK2JFT2lKRC96SmVyZjVtRndxK2JJVUtTYko5L2NvUTJLelZtb0VQV1J6Z0YyOS9XSkN4L3Fyb1hyNnRDaUxFaW1WSmw5NnJFc2hmWFFoQUVkRGM1RGVRTkRiL210dHVpdmRKTlJjRmlrMVRnT3J1VWhiRXM4bE81WEl4MmliSjhQY1d5c0h0YlUvbUdtcHhxTkRXUGVFQ3NVVVpUK3lFUjlTakVGU0NBME5MWFJHeUNxTGJUWmIvNjBUc2dMVFJBWDdqbWFNNzAySWQvbFVweGFlNXloWFArelpNME1raWpuRjJNMTdhalFXY3l0TW5iY25vaGNOMjB1YmJ4TGFEOGtEWXJ3R1NHQ0dOSTRDbHJLQ2FmTVBXcXhoVjJ6UGdCeGwwanRpaWRKMVVCY2h3Tm1Pb1VKeUM5b1Iwb2lrdXFDTzE5V3FVY2pWN1EraFNJZWRQVktxU3RRU2h2SHNGWG9SckZHdDBwZHQvaUJHNFRUWjVzQ0dZVWFScjFhSHAwRmcySDl5UjdyWGtVMmtKa0l0R3JFTlVqQWV0V1FLNW9vaVhpTGluNnZ2V0xxdXlucG5sZTAzdzNlNUJzK0dHL2FGaDVBZHN6bmZBa2pRb1NhYld6bWhhVnp2dU9USlhlMXJ0U3ZzQkhBV3lmczNRYVV4RklGaTBla0FCRGIybEJNL29IK2NnVnJtc2FUS1dHWkJPbUJPUFNwa2dXWk9MS1o4eHlpMFkrUkV4MGlmTlZSVURZSnljVWh3NG80Vjh5d1RNWG02VzFtdXkwVkJWSEF4OHY2ZWdXRjAwbXY4bFJocG9aVUtBQzhyU2VsOWc1R211TUdscFdYYnZqcFpzRkFqMG5wclpxUzkxaGdjbUNKUENpc0s0cEhoSjBJT2dyUkZ5K2dBZkFvU2VSMDJYLyt1VVpjQk5BOTRGZng1YTBJdTZnWXhmMGdxZFYwUTlmMG1nZzBSY1piNVI4T1JtNU1kczJ2L09hL1VJM3ZNOUhuVGU3bEhUblJYZnFwbVN5YnV4MVRveHhUTVY2bTgwL1hzbFZYMmlOQUk2STdSN0JoSTBwRVJtbjNzOUJVS3pkcTI0WkJETHBrczR1c1QvbG81WmxUY0k2WUFLakgxYzJBdXRhcGNMR1A4REpvTkVpczRLNkNPS1M4Vi9uazF0YXdtdE5KOXRLMGt4U3lWTTdTaHNvNlM2cWdWOUhGdEdya3RFUENZcnlmWVdNZ0lxcUdQMVptVGptZFc2TStzMnhmZ1hXblplS05XN0RoOStNSkhhZWhJWkNLcTJ4THlrVEpOMTkrK0RYdFkxU2x0cWJzRU1uaXZiaHQvRVNUYlBQQzkzbmsrZHl6ZDFWMWM1MExLSnRrSjdTZGpoZDNqV2R6dHNsbEE3UWFyaFJTSURSYitxdnhuMVYyRzVWNlhGSDB0VU4wTFpPcmd4VWt5SmtZMm1VSjViNTZKS2REWEQ2Vkh0Qy85Z3hzNEJXNHNSSHpjL1RWem5JdndTN0xtUEdxUjlHb21XNVJzdVBhUjIvU3J2STFkNXBmL1ZuT3VtMlFPcmNoRWxpcU5YeTQ0LzBqNzN5VzNYcVkvTCt2L2lmTnJrNjMvS21EOGhKSkhvVitzTlgvamNXOEpVNzc3Nzc3bGYrTFlZQ2wzV2ZZOVNQZjFyNzdHNUxkM0lJL0ZQa3Q2Y1V0Njh4T1JMZ2J5VmxncVFiTVkvSk12YldBaDVENzNuR3hpMkprcHhiVUFWMTFPUTBFSDJ1MWNzOUIwdDRLdW0raWtxZWFBcTdaTll5L1ZMbXhJUHg3cHFwMlhCeEN1S1Q3MFozbVBYKzhlUlg1MkhpNzAxMjhORFhaSXovWmN2ZEswMFhsbXpqQXMwRlVPSXRVNFdlc0pSYzU4dVdjbDl5YXo1NnJHeERIU3BnV3ZSalpmdE42dWxrdHhUOXZ6RW0yTk9ZUE8vUllkYlRtRnhQMWo5clJaMUxka3BSOUUrK0xiNlZWTVgzVldjdm96SytLVnFhaml2RTY0MDA3VWpzdFVYRjZtcjBRd0t6eTFlb1k2dUxoQXNFeDZoZk05bWNLQ3RuZzA0T2c3K2V6RStVRmM2ZXhxU2ZMeWtMSklXQ3VVL1hzKzNMbEx1bitXRVlSMEZLUjRZZWJmUU12eXZlNnVGZjJnRnBCVzdrRFhlK0dlRlNhdUpoUm5TdjRsUzVaT3N0Q2ZPSEc3eWFmTWNVNFNEOVlmRGVXRFVFUEJIeFBBelpiM2NreENtTExzZXBxZm9uTm1xU0J2dHZtaWxEZEp3Zk5KUGtFeTFLbXd0ZHZoSW5YWGN5L3FmMEh4ZGtNTGx5Y2oycEtENU9QOXRTR2JxL0d4MktrOFJWaTJaeFBLbENpTWVUYnF3c2JrN1lZSUtBK1ByRFZ6N3dnU3RYcjR2MWg0NFpYSERsSTVGVzZFZWxPSlAra092VStQUjdDcnJjYWxuSlErQUhkNnk1UFkycHZpOHBDeVRiQ2lYSWRUN1U4a2o5TXU5WnppaTV2SkJCSEoyRVJkMGV4TGxhUlpybCtJMEd2dkEzSDZscjR0WE4zUS9MMytRK2UxMlk1dlQ5d3JpaXI5cGVIVDBBQUNBQVNVUkJWUDFkM0gzL2ovZ0NwdStLdXovaFNiMzhlWitEYzNNMWovaEVmYWNpQ2UvNFlQTEZWMGdDMHZmOGV2TEp2NWFTZi9DRDNaOXVFZFBrWGJ0L1RrKzZKcitkZkh4VEpkWDl2MHRYaXlidWlyLzRNUzY4cC80WktWQld5MGdQUUFLZXY1WlJveTlwZlByOVZ2eVZrbWhtQ1B3Wi85ZGtLL3VTaG9IVTZmOU9xNVY0a0FsODdkZ3RoS2FodDZtUmYvS3VxOTBQYzJCaUNnNzF1YkY4cU0wZGZHT25UcUVoa1BVOWh4dFNiMnpGdWNzdWlCMmIwTEVJeWkrTVJjenhFWExxRkJvQ2JlZU5ReGkrZjR1cmxWT20rNmxUNkpTTnp5R3FVeWdkWW1PSDBkU3BVK2d3UUR1ZGJjU25UYTFUcDlCcEc2QkQwMmVDRGlKUDAzWHFGRHBOZzNPNHVwekpmS2ZoY1BzdzF0Wk9uVUpqUmVmN1N0Z3oyNmRNM1ZPbjBDa2JuME5VcDdCNGlJMGRSbE9uVHFIREFPMVV0akhMcnl1ZEl0Vk9uVUtuYUd3T1dSWCtQN3REYnZOQW16dDFDaDBvV3FkYXVIbmgrTlFvZWVvVU9qVWpjOWlLekp5MmtPVFVLWFRZRm5GNjJsc3lQNzl3V2xRNmRRcWRsb0U1ZkQzZXBWNUZQUHlHRDZyRlU2ZlFRUUVWNUFZRUFnSUJnWUJBUUNBZ0VCQUlDQVFFQWdJQmdZQkFRQ0FnRUJBSUNBUUVBZ0lCZ1lCQVFDQWdFQkFJQ0FRRUFnSUJnWUJBUUNBZ0VCQUlDQVFFQWdJQmdZQkFRQ0FnRUJBSUNBUUVBZ0lCZ1lCQVFDQWdFQkFJQ0FRRUFnSUJnWUJBUUNBZ0VCQUlDQVFFQWdJQmdZQkFRQ0FnRUJBSUNBUUVBZ0lCZ1lCQVFDQWdFQkFJQ0FRRUFnSUJnWUJBUUNBZ0VCQUlDQVFFQWdJQmdZQkFRQ0FnRUJBSUNBUUVBZ0lCZ1lCQVFDQWdFQkFJQ0FRRUFnSUJnWUJBUUNBZ0VCQUlDQVFFQWdJQmdZQkFRQ0FnRUJBSUNBUUVBZ0lCZ1lCQVFDQWdFQkFJQ0FRRUFnSUJnWUJBUUNBZ0VCQUlDQVFFQWdJQmdZQkFRQ0FnRUJBSUNBUUVBZ0lCZ1lCQVFDQWdFQkFJQ0F4RzRKNDN4Wi84NnhieFRINkI3a2QzNVY3d2IvLzVtK0tGbyt0QWFQbFVJVERaU2VqYVdZVlc3WDg4V3RWVVY3YjIxWW16My9yZk02NmYySmZNdzZ4ODB2dC9tRmdOYVd1aW5uVC84dDk5NVA3a1Jpdkt4YzhQNFQ3ZzRwaW4yZHErV2xsaUdUMjNmY2s4ek1vbnZmK0hpZFhndG5LZDVObDVZcmszK1d4MFBsa2Z6SDNRcFQ5Mjk3ZGhsSnY3YXVaUGZqMVdodjN3RmI1MGJsOHloMVNlcWYvS0VJN2JLRDdwL2I4TlZRK1k5WVhKTFcxSzFlNW1KMWs0NE9hR2k0K1Q3bkNtSVJ5VFpOd2x3elR4RHBqMy9vVWFjUmxQaEZMN200OHBtU2U5L3lsMWppZzduU1JydXVuWjVIMUpzbnBFL1hETnhza3RsOWxycXB3a3o0cTZVOWhPaU95NGt6T1lTWld4Q2ozcC9SOHJHSHNWMWtBa1lpNEs5Rm9tYzFUUFhKTGMzSC9ielNUNWV5a2xQNDRKNHdUbU92L0JaU0tFY3M1RFNQcmUweWU5LzN2WGZIdzFzZmlWckxSTFNiSnJNMGVWd0VMeTNYMjNqUW1TYkVzcFU1NGJseVY3U2w5SUVsbHZEczJOTlNZNTZmMlg0QnhaT2krZDVLeS9rQjlOcDg2a3JISlB2Y0FFU1phOW1zay9lTmw5WnFyK0FuY3VTWjdicDBTLytrbnZ2NitObjN2aWxYZjJYaSthOTVuR2tXdDZKbEJPanZoNEd5ckJKZnBXdVJjMU1VRlNBWEI1ckpxVi9RVnVOazRXOTlMTnZuVk9ldi83S29hQ01zYW05N28ycU1xZXlyREgyaFFWVjVJalB0NUdYemJTVmluNk4zSVNFeVNaOTdpTCt3OTBoTHowQWpmNUwwWGhHSkludmYrRElJaDdEUnVVOFJ0ZTI5OWk1WS82ZUJ1WVZOTldPUWluZm1XWUlGNUFIRVVyNHdSdklqbmdCZTZrOTcvZnVCQTkyZTM5MVBoTnlmY0dWZGxUV2NFL1RkZzRCc2ZiaGJSVjdrVXhUSkFiZnIzR3RwL2ZWdzdMM1RpblNtOWZUbnIvZXpWeWxDeTNNTHQzMi83QlJTZmFTNlgyYlhQSDRIaTdtYlpLcjhNalpqQkJVbnZIeHJVUnE0N0NocjNqK2loOGUrWTVjZjJmL0p1UmRSMnZiZCtiSG1qVEQyekgxMDJhbm5QSDRuZzdaWld5ZzZPbW16MEhpU3UxVWV1T3dEZVhIUEFDZCtMNlA1YzhOQUp1ekRKVzIzNVgzK2dRL21kWmR1bmlhVDNlanFMaWxsUjBuK244QVg5KzIzTzhmZXo3ZnhHbm9LM1JVQjJuYmY4MjNxVll5MjRXUGRxU0pYUHljMnBaY0hqcHNSeHYwK3NZTmIvUGhYNWhtYzgyV203RlA5NGVyZEp0Y0oyOC9zK1djWFMwT1pLS1k3VHRCL3FiTm1JUTN3VG14bm9JUEpLbWFTYWNmdFhTdE52T240VnRwMnk1MEdkNjM3WnNxcEE2M3Q2VGpFR1ZUbUQvSjJEY3QrWUhLV1hLeG1iYnVTSStSMTgxWXRQUGRtb3Z1WEd3dS85MDgxbjVqUjZyek9JYVFxUDNPMHFhNXpIMUxKdThKdS9yRVkvM0UveWV2cHpFL3M5MmNEWTFpbkdQeTdabkMzZ0JyditvNWxQdkplVnJQVEFmTm1ISldlWGVtOFlFc2NmYlpZVjNvYlYzY2VtYWgzcThmV0w2bnlOYjYrdEdIWVpqc3UxaGN3bCt1K3NhamFLcFVlYWRyREQrZE5GWjVkNkZZNExZVjFvUDRPam53SSszVDJiL2M1Y1JJNndOSGJYeDJEYkhRSnNER2lQL3R0VzNmUGJCRDNZL1hqTEY3N3oreThyeW43d3JmdmkvR0twNTV2NzltNU12dmNMazFEUDM0Tlh1Wno1bWFOUDNmL0Zsbkw3bjZzNkF3OUE2VytVNzN0ejlUQTlLNzcyNjgxZEdtbnYrNGJlYTNmZXBubGtpSm9oNWQyazZkZlF6YzM4M1EwZzBmZitYL2lsWHo3M2pneGxOa3lyLzhSZU1mUDk0ZXpwRDRoTi9CNHhhaG44d2RJWkxQRTlxLzJsdlZ4RjZaQ2JIWXR1VDlXRjdWNXlUMExja3M2OUhtMG5TVEhaTHF2UlNvb1BNcjJKeTlud3lRclBvU3BKNEx6VlBnM1kxU2Y2cmxsN294cnkvZXkxSi9ZM3NKcU1JcDEvUFJiT1hrMjR6alZMdUFTTCtUQlE5MXBLVjcwQjNYQzkxQ1JRM2IyK2Y4NDkrSnVyb3hwWVJNQk4vU0NjN1hYVmtUUXNyOUs0WUR2V2NVYXE4SllvdXhZbTl1anlqSUxIcEpDcitkNkpUK0lyRnBzb05oczV2U2VWT2JQL3BUTzQxV1JvSjJqaHNleHBqTk9UTWtWNDNTNTR0aVlaZEVqYjgwNXZSMTh3N3NKM2ZqWXAwR0Q2VmZHNCttb3o5YzNFVS9WUXJtdjF0ZVRneEhTY1BiVVpQR0RzNXN6dC9sblpnWjVKZmEwV3Y3YlpjUTE0S3AxOS9Ielc2V0FIZTQ3L3FFcTNRR2RPUDc3Yk9XTE9saW1lVEc3OFVSWC9XTkc1YUNZTlcyMXJzaG4vMHMvVHM1b3piQ0ZaTjhoTDFqajZsWCtuQ2ZkK1grbWgwSms1K3Z4Vk5YTWIrZE01YU5oSWxhc09YU0JSMHZmc0xVVzdGZkdJMkdEcXVrYnFkM1A3anM1VGtwU2x0VXRreDJEWUdaT2huUmJBa3VuNVNPeGpaQ1J4RC9SdktQNTNNMDJNRzFuaVJCcXZEbnhxMmpWRlFXUlE5bGZ3dVAxZmNSNG80OFB4UFJQdTZOdEdsUjZJb3h0ZlhPdmdCRkd3RHRwaS85NFptdC8rNHU0WUNiTmdXUmZuanlTNTFwRnhyU01QTDFabUtHVmNSdktSV1RlZjlkNlFtNktVQzl6SlczY3lmQnZldUVsMWlPWGlQZlVHSXd3OEIvQUZuQzkrTlp1amxZN2hWZWdQNWZ5WmlTaUtSL2lUcG9wVm9WcnZ6d2RCUmhmUjFrdnQvTDdBM1MzVmFMNVhmdjIwL0VTZko3MmNMRjFTTUVsM2R2MmtKSWlWemRlMTFKcFNWWElUN1E1Z1puZHZacEdKOFE0Y3N6VnoxblJZblo5ekdyWkVvV2k1V2R0TEVjSmVUYStlSXVwUWsxMHpWMUJPblg3WDZ6ekN4THQrZndVcFJJK3FGbTk3N0p1Y1RIVlEwbnVjNjZpYU9oMmY5bHdxZXVRa08rODQ2QWlESzQ0cTVkOXRSV1FWTEhlK3JQeXRtQnB6WlVkemx4QVh4Qkl5VFNPWDQ4cVRxMURQS0FReUdUa24wN3llNi96OE1lM3E5cjQrZjI3ZHRQNG9XZnMyWG1aVnJnNDJ2blgvbEY5OW5QMVh1Zkk5S3F1c1VUaVNyOVdYbXc0c29XNXpnMjZVRWJvK3Zla1VuTUR4Ykt0bGdYWGhMaDdjT0MrdVlOM0gvMStnMmt1VEZ0MHhGRVNvdkpjcXV5S1c1eFNIcVlEbmg2N3dnOHRjWFM0cit0SnBaS29OVmg3cHZaeGEwK0M2WDZONzk0M245OG1EVldET1ZRdTBGNXZwbXJGOTJSeHpIQkxvVkZuQ3pFb2xTTkpWaDVKZ3lnNkdqQ2oyWE9ONCtnZjMvenhpaVgrblJ5UkgyYTl2RDVKdVc2QXZhK25ySTBPZ0pFeUovUk5jS0o4b1ZkdFl2MTRPUGdPRWFsL0p0S1VFcFhaZHRHRjZ3a2NORlBtWThSN2JYU1hiSkZ1a0xVOXZFbm5IQnBjZGJpcjRrdkNQYSs1U2lOdDAya2JxcFRmcHNyRHZHVEhOb1FIRi96VTVSemsrUWNTTGkwRTRlVnF2Nm9YdjNMSnMrT1BQY1p5VUNxNDBLNW1kakxVd2ViMC9RU2dYL3J5V2lDb1F1NjVveGd6UVFPczNwUDA1NC84bXYvcDZ2a2N4Wnl4TEUyM2pIZGVpNllNVTIwQTk5ZmRvU2FYQnRzRnNsMjg3UkVKSTdxU2ttYnpTak9wWGlRdEJTNHdURkxEcEZ5UXAraTQwR3Y2N3NrcFpjTS95SzNkMkxPR0hRT2ZUQjBwRXVxY3lLc1VmS25qYzJWZFp1WGZFc0ljcTYrKzY3WC9tdEQ2S2xscUx4L1J4WkthYVdzbWo2K2xxTjZmeDVMSHFuMWdiKzdrK0xDM0NEMXFxenBQNHFVYWVFS2JORWVBSXRFYVVkS3dWSlRMM0IwSkc4bnV1azkzOXdQTHcvMjc0WG96QTRucmR3SW82MTE3eWx6c1p1Z0Zib05HMkczT0pGY0c0cUh2ZytEbFU0TjJITUVXT3lwY3BYTENkWndqVjQvMlVVb0swRlBNaHZhem1LVzl6clRqQ2t0VXhKMDZ6ek5PdHFob3JNT3FkaFhEcVE0V3dSRFpqTHpCUXV5Tk1NZzJORmgramFNRE80b1h0bmRHcUxEaFlTV210d2dhaTZqU204emhUYzhsUUYwMWRMWk1NM1VuQzAweDBDblJIalA0dG95Vnduc2Y4Um4yTzBmS1ZzYmwrMlBjSTVqRzBvbW9ZMTZlc1JTNFVWcTBBVWxQSTJidWR2NHRhMld5K2NEZ2piUG1QaWo2TDVsUTdZR2xYZ0M1WU1XZlUxRGdhVXRYYjBzWXBoRVU5MHBhS3pEV2ZiTUVmVE9XdVB4RlhRTGhVcmdXMFBaS2VTakl5Sm4yd1l5dEVEVnpWSlNwd3d2VU1uK2NvNzIwYlVwcU96SmJPa3pLa3B5cHdzRVFRdGtmZkpSZ3JKbng4TW5XNHY5VGpwL1lmN2F2WS9melo0U3FWSGpVbEdPVDhYY2lkK1B0R1hDMW1MMWdFak90MEM4eHo1SWd4VkRRKzZNT0xiS29YN0JlUGtxOGFCZjBNNE1rd0RyTXprOFdEbE9uTDlSVnMzbGNDa3NJNnFTRjVQWFV2R3diTHRsQXdaNXhNMVRrUHl1aVhTMWs3MTd2LzVKMDBmU0k0cElHeFZNVU5ObGRDOU15RkoxREFGY014VzZRMHo0VUhTQXJBVVVhcnFDTE94NnpYVnJReUdUblJhSkpNVDNuK29NdUJ6UTM5SWxOb2oydllEQ0RZckFxamh5Y2xYQTB5NnpJZ2g0ckJCdzNrKzdGdTZCakVGZC9BSFI3cHVCYzhaN3JQWFg2cUlkZVBBa1lWdDM0b215VXhSYWR0V3lrN0FBWnNQRkdYZ0dwc1c2QlRDUmVFd1lyMytYLzVjeXduRUJERis5SXdKeUxsMGdxdDJyQVQxK1Q0R1F2Zk9ybFVGTjhPYUZwYVpwRnRpTVN0dVFWRVN5MVlpUmVkdUJjbVRpeGdJbmV1MFNKMzAvck1xRXdEbDFyelF5aWIzYk52OFR1dWFsVE5pNHNrZmhUbFlCMFY3UXVQQ2NtVSs3aW91UWxMVFV0MEdpeHFZY3pWVmV4Z2M2M0xKVzkrSXpwTER4dFp0V1RIMHZjTTBhcWJReGRnSTJlMmFZdXlSdVZ3L1RTVjYwbDZWK29zcko2WWdDbGdYRjZlWWRjVDByc1oxY0t2YjlyQkFXVlVlMjFUbFpXZjVVeVFSRzJ0N0pyZ2tWcXlvU2dvUGhNNDA2RDFQZXYrVk1oTWRqRnJKVTB4bDltcmIvRTdyYW9iQVlTUTZORFJPa05aU2ZiYUdqNS9aSE8vRnNHSUlWVWdCV1REblJTc1NBV3ozN1RhSEJJelkxT2Z3WlRlYWZBdklHeTZXbHR3eUxlU2lPU01FRGVpWWwrSU4yd25lbkQ3VWt2VTVUUWNhSlUzMWpyZTVGNWhyZW1uQUZGUXAwenVya21zRVRadGUySFppWjhwY0UxUFBldnltMUxGQnE5dEE2S3hNbVRqcC9kZTY5TE5GTjVaTzZSRmlFdnlXZHZaY2NWTDZwYjRPZ3pDakNDblBNMS91YmNLU25GR2tvbDRhaStSOUpTY1pZNnBqQmREZ2hYWlZVZFhGTkk3WFR5MDVxNFRITkJZRGVkdWF6OW9qNSt0b2VPZFZ2Z2llZURadXNYR1daWEtIR3VpWlVwUEwwTHVTWmhLTnJIZzhYSTRneTg0MEptQXFyK3VhNkxTTjVqaCtVZ1Y5b2RQVi9NY2NoQmpLU2V5LzZUdkhFQ1dUczg4VWVrd2Z3YmJoWlc3Tld5RzNsY2cxM1RrYXNLMUYwUis5NERmeCtiWVRKOFBsZ2tPZmo3MVFJM0V2bWtMVXVtM2NCVGhlSlZ2dUpZcE9MbXpRR0RUazFUUWI3TkZRUVZtaGRwT2RWM2d5NkNOOUcxS3BneGxaUG1kUE9XUUF4THNKd3lZMGpWM1RwaFJ1V2t3SlVOdk9WOFBNOVVRbTdyS3BMQVRTcnNWSTZ2TTg2ZjEzYWoyUWRnTlV0RWZiM2hqNGdaQnJNeXZsRUlYYk1wZDhpd3JqVmpNVlJlaU5ZQ1ZXN0RzbFZVeGIwVVhEU1VkdU9sajJLdGx5THlHaWFkUmJWbVZ3bERodlVKZHZqOCtvaGxNZjhSWmRTREVwTEUxTHFGci9QQ2U3S1hjVFRsUFp0SzVQdTVGMWsrWW4ydHZVaExackdwVFlxT0FFZXJzV1Q0ckxRSjZKdTA1ay81MG0zM1N4Z0NQdTBiWnBTUnorZ3BSclJxWmdOZG9RNEdXU0sxYysrZFk3Zjg0TUdmTmg0aGlMaGZXYStJV0tNQzM0MGpRNE52RW1WZHZzdEdTOExodVdhVGVxRlBTdnFTS1NaM3JpMjZPZGhSVXBwRzdpYUN3cGRwTm5HY3FKMlJ5aTJ5VkxscjFEbHl1cWdMWjFwbW5EaWttM1lOTDhqTzB5UVF1SkNhVFVlYjdpM09nTG5TZElaMDU2LzYxTzlQSDRkMnpPSlBabzI5RVQ4ZkFYVzAwYms5cDBkQjRXcEZkeWlwOE5rM2hXblNtSVdKZ1lKdEVxWDR2TURpOWx6QWY1cWprVmswRW44L1hlWUt0Nm44ZkJxcllxOU1mSzgreVIzclJXbC9GekxCS2tiUzM3bkJWbkdvTU5HM3N2U2pWbDd4cDJidnFxS0JsdGV5cW84dWkwUGZacnltTVNpTlRUczlvWE90TXQrVVMxRTkxL293dStOcEwxUnVCZWJacy83Zng4eTBnZitMeG9BRlJjR0NMOXVUVWNrNGxYcFlDQ013VlkyN29zbW9xaEJpNWxTUnMyQ2lFZVZGTWJTeGwweXNvaUxhUHAyQ3dqZEw1aVAxRXZ1azV3dlFlNFhXYzZJRUlSR3p4Tkx3anBuQlRUVWdSQS91RjczVGJkRmswYlNRMTN2TTBrc1RIQXhER0JGSXBvL1ZQVGN3QjBScXA3bnZUK0cwMWVDL1ZmWmpMaXVXZmJqdWpUem1kYlFsVGZaSHZkSzBKb3FiM2ZuSE50a2tPRXkyMjN4aXFPNlpkQUVSUFU1TDJJSlRhV0pvTk9LVmVrTVdkcU9vdnVtTEJuU1RoR3p4Nko5UjNRRjllNnJvWUh4UkdMTHB0S0lWcStwa2xXWWNxTDNpSGlNdXVBYk5vSXd0dU1Kc2xQd0xXbENYNTQ3bnpFSU9nOFdaUTU2ZjNYQ3IwYncvQ2FIdVZBMkx0dDg2ZWR0NVM3eUpMc2FDdGJMbzBVUmxRdnJSczJKUmxrUUxwaUhKSmplQXhmY3RidXMyb2NPSlc2NFliWS9pYW5CTUZNREF1Y25qbEhiTGdnVm5aQ3Q1MzdGekVhRnJFSHJGZkUwWnJMUHRERWdzckFQNHBhb25lSXprelRWZGUwbFJEYm9FYVJHcTQ1aWtKS2xqRnZwcWZzOVVvdmRMYUNTcHowL2lzdGZpZjlvWWZWY2grMkhVMlVzWkRPVzFGOUUrVUZyd2hEclVlMG5UR2cvRGFJTllWbXluV3hvSHN4c0N3U3c3ZHRSYnVOWUZXT3V5MzNFa3VPQlU2dnBzdUVQTjhlZGZra0ZEWXhORWh6NkljdXlYamtiYlFzQXlEZUZwUTBPMXo0dWs2S3BqV0ZmSUIvdkkyL25qVmxwS3hKOHdtbFFsVEc4cG5RdVRwSW5mVCtrekw0NG5iU1hmUFVzcGtVZkV3ZjRYeGIxZWRmSlNsWldmMFMxa1VxQmdTaU5aVnFTOXUwdFVXNExCWnRXNHdFREdHWjhnVm5HL3o2c3o0Q0JMbEZ4UU91b2pPTkpYdFdRZkpxdXBKdmowWVNUTXArSnM5dk4yVnRGelR6aXUyRkNJQlFoa2FNT09pL3FOT2dyaHV5ZmdJbjQ5V1pJc0VBUmlKZXFadmdlemgwc28xODluWkhzeHovL3FPak9Rems3cXBVU3FUM1pkdFJ2MDg3UlFPMDVhcDRlUXlBSm15NGtGUndDRk9BaGRIdzhnZk9VZlFEaGdtYnFocWxvUmcvS1IxaHBQU3BtQWc2dVNUakpxSnBXRlVMSE8vRnJXUERDSHFQcFFicTYwQkZ1RE5QZDdvNmN2T0wwVGZoc2lyMTdtVnJmWFBLaEg5V0ZZdW0wZjlORU9uRGNpU1h2ZXJpWmUycEJTN0J4R0l3NkxBTHdMaHBSZEdZNm1GZjZGS2lWZmFrOXgvaGJRRTRsREtWQTNGL3RoMk44Z3MvWjAzY3FmdUFJS0Nsa2hqMGRVMFVqdzNuemZTaWZaNk4xdjFCSlFhVERRR0RzMlVyZGt4R0JwMjJOSlVRVmhrclY5eUVnUlhzcktNamt3WFVxWlBONEwwOFpUbzBnWVRmTG50eGRLb0ZmRVJ6UzVPV09BREtkVGtyZTZmREJtcGt4ZlRlaVFGT1c1ekxYK09IQnVNQ2dRRTdOOUo1RXVnTWVyM0l2THhsWFVkU1FhZHBxY2RKNzMvRWIwbVpvVWtwaCt3K2JUdUtLTjZwOU1vVmxQUENBSW1jdDk0T28xVVRqRHFwVElFemVXVnM3VzNrTUp3N2hsa1BZY1A1V1hyQlNrK1p6RkRaMUZSUHNKaFFGc21iSUU2UTVSWE5NVEZIeGF2MDFoYnh3KzVxOU1RMVovdU9ERnFranZXNVlzdUsraTFzSTlTc0VMM0RGS1VUbWxscXBDcFUwUUxicGpmbFJhYmtGUmhzNlloWFhPQVBpMzVlMWVrRG5SYVlmcHowL3RQMlo5QmhoaDFqb2ZqSThUYlhHZm9OaFExckdhcU5zdjFxQzZLVGRkSHVuNVk0VXpSR3lzYTJDVnB4R2JjMmhvTExjV05IeUtRRlE4SXFyWS95a05KRGJjcDZub0lGOFExeG55RlRnUkdXTkcvQjJTUGlYR3ZEYytMRUE2YVowa3pYVlE5M0JxU2lrek9xZTZKcEpDbklPRXRHRCswV1ZEMis1OWZZM0VsNTJENC9hRlZwSVZ2Y1lwcXc3YUl5ZWlyTGhnNGxHZGRKNy85MEhSTmNRWk9oSFVqN3QrMkl2bG1XZFhSdUdxejZwZ2JIaFlIakM5NW4yM0RCU1RZcm5LbmJRTlc4ZWtFL09SSTEzUFpwTmlFdnkxL2EydUlFYmh0bUJUZWhzaW5BYy9MRnFWL21RMXk2cnN2blZIeHprVmI2dklsYjZRMk5YUkF1a1QyaWw1YTdiYytzMVp0YmkxcEt4c010RFNwKzRGaUN0N3pybWxzdld4ZG9DVUVBc3V5RXpNWnJGQ0VwTFM5cEQ2MkRwN2hFZkxHTFNiQmltZmlrRDNRWkNFQUVGa0lid1pESTFIV3MrcC9xRzJWbm1nZ3NXeGtGbGpRRzI0N29URzdBTjRJTGRuSG1WaSs0a0JXaklqenMwMlJOdU54eUM0OXA0d1Z5VzlveFI5TTZCYjl2RGNJTks2dzFaWExGTkFVc0M5d1dPOHhWSkpmV2NRT1owcmdnbWV6bEl2bFZwSk1Lbm5SVmJZcS9iRy9kdkNyMTdyRng4ZE9xNCsxclhPdzN2UVlhQnhsb1pOMVZmNGFpcjdJMjJiekNTSVBCWDkwaHc3ZUJ2NWlvZmFCamg3N294S3ZVNE9QdDZGajFQOTEzek14NDZFc2Y0N0R0YVBBdk9UUzEvOUg5NjVnZkFFRmUvak5mcnY1bDVvQmZGN0V3alN2L3FBY2RZdFNZZ1h6Zkk1ekNjRzlyRXRaM1ZUMzF5amNWUTZJVnFkaVhyQkhUNjFkRW95L3AwdGZJNllHcm9leVJ2NllGcWczMDY5MFdsOU1OVm1xREpFdDBpYnBwRSs2WkZPSllnbnUzcXBuUWRBdkpjZ1Uzb1FxdFlKOENxYTU5UXAzS1dRc0NnNzhzelZPU3FiZ1ZrKzZtU3ZlRExnTUJWRGhCL1RlcXV1ZWpNTzFoTCt1WkFYQzFDT2Z2eWV3STZVRy93RU9idkMwbkF5dWhIZ25RMm5ZMWphSWYwaU1FSzZVeHBBdGp0WTBIV3hpRzhCTk14SzFxM0d2SCtFYVk2SzRSVzNSQnA2b0E0M1RXeVNUQlV1WGdZNXFYZjBTZ1cxd09WOHNyUm1jUjJiUEpib1dwOUxHU21YWWd3RFQxU3FOTC9VZlJMRE1kZFRnWmw3aGNOQTBCSUdsSDdGVEJpMW03TFJUd2o0NmdlVDJ4MEtkcm9GYnB4dE93eEFrQzZkTXFSU2VEbWREUnBFMGhnQm9ucVA5YVAvZDRGQW9OL1RVek9WaW02dTNiZGtSdDlmbUZIN0lURTB5Z2hhSTFSMlJnNkMzZDZvejV3VDJ4eE1LWjFWRGNYQ09ldkoxd3MzWWY5WXhabWRISWg0aUpMbkdBckFod25ISkNNWXUxeWlVV2NVRjlFbHJYNjhEU3pRSUJrK05weUw4UnBTUzFiU2lEUEd6V3hMbXExTCtiNDhLWjNaZ3NUcHN3ZW1lYmJyTzlYYUN3SzRxc0tvVEtNbEgwejdOV3Ywd1pmcWVBeUx6M1FOZGlFNDVWazUwV2xlUHFCeDI5dzVKQ0FOd25xUCtzbmJpUkwzMmp5R2NueDJUYi9NNXI5aG9CWi9KUjU3Z3ZKZDE1MFpPNktabXNtek90dWNRWlVFekZmSTZBeU1RTzRRc3RBM3dXMnoxbWpBMC8vUzg2VWxzVVdDWVZTcG5MeGFWWW1hbmh3aFlYdFJVY00wa2xUMzVidDF3MjAyWWlOcDBFOXhNUWF0Y0tydTNmMEdxTEtJM3ZyZEE2YUg1SFVEUjlrZWRHa1EyWjNPK3FFakNwZndlNXpUSEpaRkpTWk9pMWhlRGY2TGxFSGNRRmVKVUFwUHRCbDRIQXllby9hK3B1RkFQL3VjdjJTNDNMdG5uYitsQldLK2VUNTNMTlhUMXUwN0dJdHNIOWxJNHBwOHU3ODdweVByR2pDZGRWZy8raTRKT0NVUDJEOGw4VmU5T3E2djhkU1ZjM3dQN052bzdDRmZtZ3cwNEhJaUgyc0xFRi94cjJXUTRDS09ib3RsRGV1UWxydUdXWGlxZDNTeUNpQndXelNaMzlQMTcrdDhBWFIvdHYvWXNYdlowTGUyNVlkTFpBUE5PZDN5QXpYRmxuRGpSdGV6ZEZmbnRLTjQxQVN4WE0xSGMybWZVU0ZldGZTU1JDa1l5NHFNRGd0MjVJNVFuOUM4M0VFUFdEcmdlQms5Wi8xczdlN2dYd2d3N21ER05zQjlsUWFDbkdHbnJiMTNReisweG1Ea1A4Vk5KOUZRbDhvaW5za2xzbzA5ZTBKaDZNZDlkTWd3M3Q3eWgvSGgrajM5RlZReDA5bnZ6cVBEcjMzbVFIRDMxTnhwakFPU2k3WUNnMGp1bnVsOTN2V2pLYng5Sk1OaWZxeG1LcStFZUcyY3U3SmN5a3BEUWRWNWc5VitZZm4zMnlvMzRvSERRcy91N0tRSkNydlRDNWhaKzhqNzhNbDd6Ym10S2ZpbnROMTVQNWlmS1htUmxCQzZrU1RmN3JaR2RWVWRDRjFkeTczREozQWU3L0RqTVQ2TnNTdCthang4bzJQa09sUmovb29yS1B3SW5ydjhhSUgzVG0vQnBKNkpldTYzY3d2SElkZFhxMDRabkpPdGJiVmcvZkVuc2ZyTjl2dVBQTlNYSkRHNnBodzR6b1hrWGdXaklFYkhIY1N4cjRjZTZyN3N0Q1VPcGg4TjdRWTg4MXNDUS9ETm5DZDJKeFg3VENWR0txL29tTm1xQ0JaY3RtbjhJL2o5eHE2ZXdzd3VFa3FTRDNlTktOelRZQm54SjByOFJKOGxPYUM4ZUMzZXRYUHZtQkQxeTVldDN0NUV5aGVlSzNBUEFuSGlUalBnalYzdHJySFpxT2JkUFJGUFNBZWw4cEdRSFVCZkhmQUFDajZjQ0FDeWZ4eVNkYWhwMTJoLzJnU3lGdzR2cnZkSXplamRWU0RMY29TU2ZmczV5bUlIOTVJWU00bklUMTBSN0VPVzVlUmZFYkRYemhiejVTMThTcm03c2Zsci9KZmZhNk1FMy83NHUrOW5keDkvMC80Z3VZdml2dS9vUW45ZkxuZlE3T3pkVWs4UUhKOHM3NEs2Nyt4RjN4RnovR3JQZlVQMlBKc3c5ZVRiNzBobFVwWW9RMC9VWFZUN2FJOGJlYUgrY25rbDd2MEhRSk5IMU4zcFdDNG5YeHJseDcwLzhPOVk0UEpsOThoYWxNendIUUlSaXZTZFpSMHNlci83ckhPUExwOTA3cktEcnRtUWZ2dkJwWDUyUzhiWlBUVDk1MXRmdGhEa3hjMFNHbU5wWVBzYkZqMmRRcFFXQXVNWHUzUTBZNWQ5bEVqNGZjOE5EbThndERXVTQ1d3lsQjROS04waWtmcU50V3IxcTU3U3FuckVKQTRKUU5xRlduVUxMSjc5TkVRT0MwRG54OFdoVWJXYStBd01oUW5TekdDVHFJL0w2K0FnS25kZmpQcUErb1Q2dDZJK2dWRUJnQnBCUEo4c3oyaWV6MkdEc2RFQmdqbU1kS1ZHSHhXSFhuQ0RvVEVEZ0MwQStqeVZsK0Jlb3dXanF1YlFRRWp1dkk3TGRmK3NzcSt4VnpndXNIQkU3dzRBM3NPdjg1NDBDTzAxNFlFRGlsSXp6emZSK1NCQVJPcVdsSFMxa3Y4cDVXWlRQMUNnaGt3bklLaU85U3J5S2VBazMycWtKQVlLL0loWG9CZ1lCQVFDQWdFQkFJQ0FRRUFnSUJnWUJBUUNBZ0VCQUlDQVFFQWdJQmdZQkFRQ0FnRUJBSUNBUUVBZ0lCZ1lCQVFDQWdFQkFJQ0FRRUFnSUJnWUJBUUNBZ0VCQUlDQVFFQWdJQmdZQkFRQ0FnRUJBSUNBUUVBZ0lCZ1lCQVFDQWdFQkFJNktzT3BnQUFJQUJKUkVGVUNBUUVBZ0lCZ1lCQVFDQWdFQkFJQ0FRRUFnSUJnWUJBUUNBZ0VCQUlDQVFFQWdJQmdZQkFRQ0FnRUJBSUNBUUVBZ0lCZ1lCQVFDQWdFQkFJQ0FRRUFnSUJnWUJBUUNBZ0VCQUlDQVFFQWdJQmdZQkFRQ0FnRUJBSUNBUUVBZ0lCZ1lCQVFDQWdFQkFJQ0FRRUFnSUJnWUJBUUNBZ0VCQUlDQVFFQWdJQmdZQkFRQ0FnRUJBSUNBUUVBZ0lCZ1lCQVFDQWdFQkFJQ0FRRUFnSjdRZUFIRi9kU0s5UUpDQng3QkdhVHZ6LzJmUXdkUEVBRTdubFQvTW0vYmxFRGsxK2crOUZkdVJmODIzLytwbmhoZkIwNGw5d2NuN0FnNmFRaE1ObEo2TnBaUmNmYi8zaTB2VmRkMlJwZko2ckpjK01UcGlXZGl4a3dlL3ZrWDViRzNrWVFPQTRFSnVwSjl5Ly8zVWZ1VDI2MG9sejgvRGhFN2wyR3NwcTF2UXRJMTR5VFcyblN2dk1iMXFwdDRxLzJMVFFJR0Q4Q3VVN3k3RHlKdlRmNWJIUStXUjkvQzdjajhjZnUvamJzWmZOMnFnemtQWnNrTndZeTdLVnc1cFhmdXArcytzYWRkTDM4elpUK2piMElHclhPVFAxWFJtVTFmQi9kS1puazkrL3poY2t0YlVyVjdtWW5XVGh5Sk9La083NCt0Sk5rZDN6U2hLUkNrblJiT2orSnpJRUNoMGp0TnFmN3BTVDVudWp0OTJkeU9rbld0T2F6eWZ1U1pQWElZUmhyRkZHR0NSNklSaXRKOGc5T01ISTdMamZ1MUF5bVR1WDJoRGE4N3QxZTNWUEQzVUFrWXE0bFlOZ3ltYU42NXBJeG5teE1RcU1rcGNrZjc1WWtKWldWUllQU2NLWENNYzdXaytSRGc5ajNWWFllU2hnSDFFOVFTZzMwNS92K2ZBaURYN0p3WVNFN21BWGN0akJDQWd2SmQwZGdHNDNsQXRsMnkrZHRKdHVTa01yS29rSHBPRW11aWZKekIrbTQ1NkRFcG1nc0s1bFNBelhFMU11cWNQcHBlVG05WjVQazJTTlgrVXppMjk2K09yU0NNVTdtUFJHWU8vSXNLSlgxV0Fka0FGV3lKY3ZoS0JkbGZweHBUSnhoQjVscE5jb0gySjF4cW5hUXNwckpzaEJmVG83NGVCdDlnYXVWWFJLOXUvMWtMcmtMTmxqeUtzSlExZ1VobFJVbEE1TVVBcTlKam8zazRENEFuWTJIenB1MEd0OFlPaHRrNTA5bGVzcGY3Rlk4bDNZMEdzTklLdU5xK1ZMeWVOb0dvem4vU0NPVkhiVmxoRzkrbUlERHhvT0w1eWIvNWJCKzlhanh2N1NHVlRudDVXMy9rNDI4NTlLT1J2bHFPb2pZUnplV2JpTENTZm04dkg4V2xNcU8ydGpGOVBsTEx2YmxqaXBvVEh4N1ZHTk1yUjlMTVFWL0lkMDQwRlBhMFJBbzlCeHNqRll2aTZ1NURuZWEwbW5GMzF5bXNsbFNzbWp0eFBjS1VZUisxN0k0RDRlMlJ6VU9wM01IMmtyZjl6eFQrN2E1WTNDODNSemZCNGxUeVR6RnhYNzRYdlpqaDFSMjFHRm85Snl4VmNkNXZqTnFOeXpmSHRXdzlYc1RyMXZ0cFIxRHlyM3lZd2JaUCt5dTEyVitMbjFlSmdzUEo0M2piZkdaeVA3YTNMZ1YwUUYzelpPU09ndEtaVDNXQVpsT3p4bmJ4dkREakFIeTlsdTBSelVHTkp0MEt3TktqMHZSdTVKK3h4L1lYWHRPN2VMQmJZZEdCUVBUYld6SDI1M25vd25ZOWpYWk5nanlMQ2lWbFp3RDAzRktMSi92SE9CSGt3TTdFNUdhVXFzaDNDTVZROFBYak1SNGxFeS9qVzNQV25ZSHNDUGFraVZ6cCtwNGV3SUhMbGdHL09OeW5Beko0KzFVVm9JeEtOMXp2QjNoTmJNeGJoUUd0WjFWdGtjMXNrUVoycDlBbjVlWnpERjlQdERmdE9rOHJDYTdQVGZ1eVMrRmo1Ykc4YmJYcGRGcVpYS2RwMVVJSXlSdE9Vb2RCS2V5bVhJeWlEM0gyMUZFcDRLbEROWkRJZTFSallGOXV3TUsvZmxBamlNdXpCVng3dHAzVjlCT09iVU56d3lPcE9zSVd4ZkgxSENEdmswV3B3SmpMRlVMUW40cUswb0dKbnVPdDZPSVRodjdMSThEUlkybGNJOXFERzc3bTlEbzlZTlpqckowdG9EM0hFcDllNUJQN2ZienRiNnNoMVd3TkRidmw0dTMwT2xtNnZOQ3FDeW5laW83cXBhd3BXNktsMnk3a3FJZFduYVBhZ3pwMzFlaDBxOE40VG15NHRrT1hxQ2Y3OTk4T3pWRVV3TjQrMHNaYTBseGJGSHJHVDcwS2FlbTc4b0JIVzl6VExJNFZpaHVRMWhLcTl1b09aRDEwVGhKZm44Z3g1RVZUbUJnelJjUE1qdXhrYVEya3g3WDdJTWY3SDY4WkVqdnZQN0x5dktmdkN0KytMOFlxbm5tL3YyYmt5Kzl3dVRVTS9mZzFlNW5QbVpvMC9kL1VXMU43cm02OHplRzJQdXNKM1RhOEk0M2R6K3psaTU4NzlXZGpLOXUvZUczbXQzM1pjM0pQSjhsWW5aN1o0cXBnMkF2Kzg3cmI5aWtSaWRmRW45NE5kMjZsMitrWmd3S0VmSjYwWTZQSHRmdUI5Si8vQVVsUEJPaTZmdTdRdXM3NHM4b1hYOHIvdEkvYzEzeTFJamVHWCtsNU1vNGxSNkxMLzFUUlg3SEJ6T0FkblduNGlSNXlHV1BUMnF5amxOUEhxeCtmY0xTU3QrU3pMNGViU1pKTTlrdHFkSkxTYXhlRXNSQ3RadXlGNXhCbFpQa1NwTDhCeWxwR3JTclNmSmZOYTNRVlcvOHZKYWsvb1prbEdtY2F6d1h6VjVPdXMya1c1RUZVZTRCSXY1TUZEM1drblRzZUhaZEwyVkpmWjF5UlhmeSsyMW9hNjdQUmxFcVN4SHpkWDdEQ0xqdEpqc0RnY09NU1o5VVloT2NiRkdMNnZMUlkxb1dTRE5sQnVrdHpKQUYwVVFkV204cG1WRjBGbDJrQVFNWUR5ZkpkNGpjbzBiMDM2UHNscW1obnFteDZIVFZQTXdWYURBR2hWSXpLUDU4eXhkMkRITFQ2Tlp6Zzd0MWhvYjYyVkptWjJIRFA3MFpmYzI4QTl2NVhaakpjaFJOSlorYmp5WmovMXdjUlQvVmltWi9XMjREcCtQa29jM29DWVBjbWQzNXN6UTV6aVMvMW9wZTIrM1hyMGtLanh0ZHJBRHZTWTNQQ3MzVEg5OXRuZkZlRXppYjNQaWxLUHF6WnU4N29EUHExR0xGZlRoT3lwb0wyMHlUcENmL2hrbUJWRnpBcCtjN3Z4Uk4xaC9KUkVVVDQ1N2o3ZWdpeEtDeXZsTG9NVFVEcEprNCtmMVdOSEdaKzVvSjBkS3ptelB1emVPVkwwVFY1Rk5SOU1Ma24wVUFlQjV5cWZ2bVlqVW1jWFRYRUYwQlQyb3NMdEZZME5kSVY3cHczL2NOL0NCNHVnNExhWUgzT0YyQWJlaHlBa3VpNnljemZCUmV4UGczcE03VDZ2WG5HVmpqUlZyZE83ekN0eDNjeFBSVThydjBpRmJjOGo5YlR2NFRrYjZ1VFhRSnRoTGpJS0h6aFNqQ05tQ0x5akl1Tkx2OXgzd2NqNDhqRmdYRDQ4a3VqV1M1MXBCRGthc3pGVE91SW5nNStZeHlYVlgzcFlHUDRJdTdlT2YxV1R4ZXRCcEZxV3cweVNyZWpDNTFTMUgwVGQzdHRGU1ZwK1B0NVZUUkJtaTJ3eW4wbURVREpQekV3Qjl3V1lGV2dTeUlKbWpuYTk4ZW04QzdoK2ZRczZua3BlQnY4OXFSVmlQSzR5QjN6bHRXMG1QUjRMR29ZSXRRZ1Jnb3M0Qkh2MnV5UENTdzdWZng0T2hQeEtOc0F6QXA2ZXIrVFN2VmsxeGRoNmtUNnJqNUlnQkRSQm1kVTJzMXpzRG1SWTM2anFvLzR6NnpieVNLaHZmakZvaXppVEVxSjlmT0VYV3AxK3NSQzEzbmNieGQveGxPMXVVM1I3QlMxSWg2NGFiM3ZzbDU4MDJ1eHZOY1I5d0szK05NSGpHTG9FS0g5VDdaQzZ4aU55cC9DQkYzYXBNdHFsQXk2d3VNVUlwTmhjclQ2QkV0eWdCcEJYYksxNWtkUExJZ0l0eHgxck9zMk03QmQyRGFiQmFKaWhSbUkxK2VWakdRdmlBZFFKUWVDK0lvNHlPdHNnb05POTVFVUJMRmZhSXorRUJDc0I1TzhsRWdQY0x4VFJ0c2ZPMzhLNzlmOTltanNnN2JTSFdkVDNCWDZ3cGxmREsrNVNwY1NoN1JtWHBGSnpBQ1d5clo0RStEcDhuQThOWmhZUjBqSDZjK1QxR01mTjlJa2hmcjhXN0l0V0Vwb2RGbm81Tjd3NDRaM2ZOdXhXQStlS01LSjlwUVQxSDRQdWM3S1puVkt0NURQWDBHdFZxaVdpcEpzZHg4aXJZQ0dteUdyelI2Uk13QUNXSVdtUCtiTVJ4eUprUUZZckN1b0wzTjgrcHUxVGoySmx0Y25UNkRJejYrenRCbnkzUHlpTExQV1B6amVmM3JGbFV6dzdTRTlHUElRWEthL2FEei94bEFqL0tURnVTQTlQV1E3QlA4RnJzRzBGWTRVYTd3SjI4djEzQWdZTGptK0plTXc3cHNIQXpNV0hNaWtxR1RZUEk0VVNmWkpWdkV4SURUeUw2V2tpVGVVa1ZMd3VHaVBVU1pkRFhsZWZXa3NmT3pzV2xPY1dFQklCUEZoV0dYdHAxM0JraWxNcXRWYkQ0Q2V0V3ZSYXp5b24yanpGTzZBOXFtSXZhZ1IrUU1rTXE4ZFVWVUVGT3ZzaUNhb0JrR0czNWVDU1pMbjBJN2VoOWJOaXRiWG1pVko5NE5PVFg3ak1Xem5XVWxOUzhuZ2lMNTk4RWZBUHE4QjU3N1llai8rcEZhYVlCVFg1OFdGZkl1ZHF5U2JlY0lZOFFMS2pDUWNGT2x1dlp4V0JwcmxPZHBVT01FSnl1SURRbnh1ckpMK0JFN0J6U1RmUlJkQ0lFK1dETFNKWlZaa2ZQaXZCbjBzbmJydGtKVTVYMlZzbTF0Y2xTSTZpM0hKTE96UnNVU3l0R045R1FSdGNoMGVvcWJpZTB2ZXJ1bzJSazlUdmVDQkR5VmRSR3dxNWtRbmFNOU1xYkt0aEpIL3ByUUs2bHN3YXhzVXFzeU5iMWsrNUl4RnZ6cGM5M3RRelo4VEpSczc0NWptV1IzelNNZFZlWmVxRytPM29iMEFYR3N2UUNjdm1aalp5c3JaQ1F6TkpRWHdibXBPTEQvK0o3bXBaZlF0SThFb2x1S3VtSTV5YzljZzAwdG93QnRMZUJCZmx2TFVkemlYbmVDSWExbFNwcDIyY3piK1lPeWZMTE9IQmg5SGNpWUNsRk1EZUlpRjF2aUZOL0twcStLSkxKVFdrVitYYXpxdXVIcXVoU0swekVRblZlb3NJbmNzRTVCYnozRnNrQXFKTjBXeTJ5ajdtWW1SSGxDR1pzYklJaHJrbFpBNU15aDBJcHh1RUlOMm03U0lrS3M2dW9aaXdaQkV6c04wVHpWR1hqOURqWWdieC9JY1RpRmVLZVY5OUVqdFVablBQcWl4Vmhkc0dLOTdHSFRzUTNhK1p1NHRkMEhGb2dSbkcyZk1VNnNhTjZvZ0sxUkJiNWd5WkJWWCtNTnViTFdqajVXTVN6aWlhNVVkTGJoYkJ1QnFlbmNodk9KRk1EVE1MRXZzKzJwMm1mTmNDbWZxSWk0NDVqRXB2MnNVWkVXR0JpUU9uK1J2Q0pkRVBob01oQXhOdGVESHJIMGdvUjRVTWQ5Uy9DSzJSQVZTTDg1NDk4NWxJYjBhN3BOSUxUSlNhSFZHVjVReExyU2Z5eld0Smk4RWFQem1ZOTNRNy9YWkpZY0pwSGVhYjJOWGt6OFBIck5sMXRtaTlZQlkwKzJoYzdQa1NWWG5jdkV1R3hiblM0WU4xVTFUdkViRG44NExQSnhOQWl3Y3VWeFpuL1IxazBsTUJCNkRhQzR3UG9lRFA2aTVrU3laQ3MxZFF3RXlldVd5SW0yOFcxd2MwbkZscUV6Wmg5Qk5KazFLcXFHL3I5NVd5Y2owWlRxcTNJS0ZiUS82RUdQT0hwQnlsczRON2hxRmtSMG9rRzQwd015cU85Z3JsQUdWME1YU0RYNFlBVjRXRFg3am9WZFd5Qkd5UnQ0ZjIxeTlPKzhQZ0RUcmd6c1picHc4dFhvTmwwS1FlVmdOelhYZWQ2VEwxMUR0dUFPQitCSTE2MllPVFB2ejE1L3FTTFdqUU5IRnNEajZ5OWtwcWkwYlN0bEoyQWhaaEhIdW1yUmowMExIQW03cW5iMXVQeTVscU5TcWt3ZHBndU4ybm5CRzdIbkZaM3ZpSmRzMXFnb2l2c2xzYm5UQzRiam9OaEh0VW1IMzV1NlFLRkhtVjZRbWhid21hUmJ5b1JvZ28ydWJHeVBBK1dxazE3VVppN1Z5QlBFMlBqUWc2KytZMkZYNW9Meko2WlMxdlBJMzNubExlMWFWdGNHMFo3OFVZeUhkU01FalRHclhKblg4T0lpcWpjdGxiYVZ5MVlnaHExbU01U0E5N1V1bDd6MWplZ3N1VkVNdjZ2a1ZiQVp5SzJaakl1eE1YWjJUVkh2bTJnZTEwOVRTVCtuN1R4RjNXVExsa0t6ZFp0aEc3QlpyYUp0U0xDbGsxREorazVUdGdIYUFtZDYwU055RDBoWStpeElqMjBpcnNxQWFJckF4MHpTY1ZTVjRFT1VUdkxvNnVocEs3VmFXVUFCT2tNUHV2cVBSWTNMY2FzN2RBMHA4MGtuRkcvTUxEa1VJaDlGcnU2aEtUbzB0Q0YwM20yVjdsUG1lQy9BQjhabW9hZVJXclN0SUFMMDl4a3dZcmZWd2hqdVJwTnZBVGNRcjloSzJRa2hGODBaSVdqQUxyR2lFN3doZXFpVkplbWlOVkd5dzJYTEFra0xOc083WTV2VktwbzJCVmRQa3RhQytSUzFZV2w1MTNHTkhySDJnQVNDMTFZV1JFekQ3TlF1OW80U0JMa3BINVcxTmxJclVvT09mMHovK28vRkloajU4aUExeEt3bkdja0lINXBrVmQwL0RiK2xuZHdvN1VuTzE5RnZneldrcUtVNjl6Wm56dVNBYmJ5d0pLTmVPTnNrZVo5b3R1R21DZS96ZEFoZGRZajM2NktRaXpsaFZrM0kyOVkxNElac0ovaFFNZGw1Vllhd290M3Bvb0p3MVhrYkIzQ2xWSlpVTkcxbUNMVWsyRXRQaEZxM2EwZzJlajBnclJpUXJWZ2txaGtRb2JWMXg0TXBiN2ZOVGUxaDBtckEvalhrSEpOYkxPajgwSTFGU1F2MUlYVXRaYVFlaGVMZSszQVpQQWRGd2dTK1pTYnNiYmFSQTFEbUhBMGExS0xvajE3d20vaDgyNG1UNFhKQkRpNHQrN2pjaTZZUXRXNmJkMHUwVjhtV2U0bWlrNHROb0RGb3lLdHBOb3lPb1lLeXdnM3Z2TUtUZ2N4czByMXVMckJjcytXbzBMSVpyaSt6byt3SXFQYUdpSkcwTkFxeTlkcUNWSzBYdlI2UVlxZVVsb0ZId2VsdmlXMXZ1Y1AwTTdZS00xZmY5RWxwUlcrSUdEZEZuM1d0VzFHWll5SEgxWEwyU1V5aDE2dDl5ZzZZRE5CL2I2OU5MRm5IUTY1T1gvSXRLdmlQbWhFdVFtOEVLN0hpM2ltcFlocm5SY05KaTdFT0VMeEt0dHhMaUdnYTlaWlZHWGFqTnBpUkFibjZhSnphVG44RWl6R1UxN1p0bzJ6OGxxS2tzclFqcUZuZS9vbXFzQjNOaFRtbmJhZ1BlbW1RcEZLdXBTeUlpbTd6Q0VaWTRqWE5UeTJWS0oxV0E1MHg5ai9DV0l5b05EZEtYM2FwY09yUWIxakg5L3c5Q1ZqTnJ1b3doWk5Ycm56eXJYZiszS2JVQUJOblVlZWxZd0FKMDRJdjdTeklSYzNibW0yekZaTHh1aTFOSlVUb2w3ZG5MU1RQOUdUT2RRSlZyUjFWZkRsTE4vNmJ2VkRaRERRRjZON3hkaXBMRHRtbzZBdjBjNFhlMEFVelVUdTBQdWlsUWFMSllKU3kwak1oaXQwV0hveXd4QzNOVHlJWTU3UWE2RXhOODR3d0Z1M1J6WFdpZzhXOXBVVWY5dU9KZVBpTHJhWlBrMnNteFUrZ29BOUhLRFQwaWxTbXFyMEVjaUlXcHJKSnRNcVhNZ3pBMzFWVjZGNDFBYUtNMTEyeGw0S3QybWk2YU1jZS9iSHlsbHducU9aOXFsMnhLMkI1eldVbk5oYUdpRGxwTjZYZ1NHVzVyeVZYczIrcTZRVkd6TllZaHQ1Z2tIUlRXUkFCRXh0Z2cyM0RUbms2enVKeDZsRURJSm14SFdFczBQWDV2cXA2QlJObHJNRWo4bm9WeDVPWmlVZituc1RGYmE5SllLampiVXg3YmVVZVE4RlpQS3h0WFpaTm9WVzZsR0VDZm50TXdTR2s4cHR3YUg2TFVvSkt3eE5abHRnc0l6U2NaaWNRRlYwbnVNb0QzSzV2OE5HVTlJaDFZYytZazJxVHJKcExaYlBEM2Q1ZVVweTduQ0xIZGdiMVFROW42K0NoUzRIVUZrcFpXVmtRaVgwSDhWV2RKYzVwbkh2VTZEaVFnTjJ3c2FoYm9HMC9zaE9UZ0hMdzk3aXk2NDJOT3QxRUIxcWppR3V2ZTF3SUFQVVIzeHdrZUVVcUkySkJETXlpeHpIOUVneWFDV3J5WGpnYW13VVNMcVRtVmVyTllNNFlGblRIN0llV2hPY1NBYm1xL2c3b2kydGRDdHV3WjVXZ2xrVnQySWxrVEdXOUUzd3BMNVdHZDAwSG5UQXZjN2pZQnozSThFQ1NTbG41V1JCQjNwWmw4STYzODFxekhqWEV0QUdQZ1JGQ1lvT3ZhQWhlWDhJbG1rb2x5YktlYTZXSWg1dWwyWFZyYzRRMlY3WThKdWlvMTc0Tm01SU1NaFpjc2ZHQzVYanNNb1pYYlcycXhqZFJvZHN6UWF3L0lXeGRtNWh6TEhCaEpreHVXSi9vbmJIcldybC9FYU5oRzhvUXRYUE5TbVJmYk1jT1BuVkJGS1d5V2RJRnQwMmlhK2xWSEpKMmRYazJlcXJRQjZuM3VERUxJbWhmc2szVDlMTit1S2doU3F1QmlXYmhxSXAwOWxnZ0ZqVkFpMlo2a3pNeHd0MVdMLzFRS1JObEdQZjg4Q2JMQ3g3UHBOV3g3V3hKY01oWVVKeWZPbzU3RTIwNUt5S3lRSHhnNWtIVkh5UlgwYVdXSEFzR3JLWUxoRHgwMGc2YnJUWlo5aGVhU2UrWXFpZ0syMmJEcCtxbXN0NEp2cFhlbTREVFMrOUhDaGE4Q0VKN2pkWUt5UWJKRkZlZC9vYUVUdzN0WmdNMGVCanJoNXQ2RlVxcmdkWFBUbTZCblhyMWU1TUZpNGFnemJwdHJIL2lpVGpSMzMvcnozTUlKZnlySktXaERhVzhLR1o3VGRVQlZ0dTl0VVVzMkdjWkE0N0xWQThEdlc3ckEyanRhRUJ1V1hKMm91aU1ac210KzZoWTAvd3lJSGNpTUgrc013UDFncmRiYUloQ3BOWFlxcnFwTEoydnlYRGNOZUNuTm9SRVZZSXBaM2R2N1V6MHJJU1ZMSkJNS1RSdG1iUitwckNHaHpFemg4TCtWZUpLcTRFZUxCb3BrTGh1MHZTbWhCc0xRNVhjaHRiN2ZCU043Zmw0dVZmYzNpa2pmZkkrbVlvWk1iQVYxU1RHN2xwdjR5SVdob1hSTXNhZkNFZlJEeGhleEgwMVNoZWRMVVpSM2c2R2lOZE5qZlJUUk5ONm1OL2I0dGNtRmpTbjdzVHJRRVc0TTYrcDhyVXFrRmJNNkhOeFZleU03V3ZOUDh0RnFlemVqN2ZoKzJ6Y2s0MWVGa2pMcHZ2Mm1RR1JEaGttdjZPWWhJZEJpWXFEMG1xc3FCbk1JUFVaQ3dFME9EWWhteitydHgxSkowYjlIbGU2M2dIa2N3aCtkOWNHQ3o3cmhaNzh3a05MMVppVGM5MEt3Wmd0Nm94ZXhzNnpEYmsvcUVSb3pjTUZiTGRzdFk3SnlIamRscVlTd2tSaTVXS2F3TDFnWngwZG1TeWdUbjBlTjd3OVJ3KzY4c1lmVVNibks0YkpaUmYxT0xsRkhOR0VvcVN5SkgyUnl3ZmYwQjl2OXZCK2RkblVtY3RDYndoSXVtNFdSQnJyQzdwRlpFMUxTS29OVWxvTkhURTJDWjBWQXo4MTBURVoyWkRtWmtoMVAzb2VvMytQcTZmcUFSQWV3SWhXQnNvOUx3eVFHUFBXOVFDMFdtL1ZKUmNMd2x3cVlHaHY0d2J2c1dPWXRXazB4STZORnM0V2wyZUd5cWFtZW9MRkhEOGpTUVBIUmxoMEMzNlZsK0VjaDdzWXRwcXVQMmY3RHNLbGJrdVQrZEZHRDNUZWJwZjVxMXAwdksyTVEyWDVNNmlTck5vbjNVeEhIVml3WEV5VWhWNEdTTkJrSVMwL0M2Szh3anAvVFRGdnVIbU9rblVpcHRXQWk2R1FYTTNmaG1nbWN5dzA5NnpCaUNTbUw5b2tqUGc5cm5UVkE4a1AvWWJDaHJVTTFYN1pmclVGNjk2NjZOT2ZsamhUTkViS1FjY21hTVZsM05yUW04dHgwOVlQMG9JaElYelJleCtraGdXemdnWG1RdHo4VFJNWWNVbkxLM0FucHNtU01LUjJXekFuZDVoTHltQjFEWHBsVWM4dTJpdXFJNEUyUDFKWjFxdGxxdlYva29tUTV1NUNyeHdoQ3owZ01nZ2tTTXF2NFNiMHQ4S1Z4bEZ4UzFHcTdvZ0dKZk5FVEt1QkRoQjBaM21KUXNzTHhFUlg1bGlBU0dDY2RaT1RlZVdOdnNmMU1razQ4dlN3SGxWOVU0UFBJSGpwd3E1eVc2WG9ubXRXT0NPTytIVllTTCtuRVRWTTFNZHZLREVuamppMk9JSGJoazJMZUYwWFRyNzRyd3liZW9KbFhWUG1sTGxjcEtVNDc4WXpUblpCdUVUVGhZNlUxL0drcXkwMkNMbDRuV25tQmtubXhBNmpmbzNKblFWNnBMTDBXcUZkZ3BndGl1NTVhMG1uM0FPMmxGUmNsci9CeUhha2FGbm9OVEpCV25aQ1p1TTFaSG9ob2lOcHRycTRwSmc3ZHBKZ2Jxc1lQNjBHNENmSkYvbEFxZTlZckN0NVpvL0JYK25ScE5RRFh2SVlmSnZNNzlTUWxhUWcxM0Y2VDhIT1hEZ21tdmo2ZXBxc0NaYzdTdE9Mb0ZyMEN0WXh3NEVvRncydzdiQzVHUUViVzFTU3pMMllwb0JsUVJlMjFSbkEwanJ5SUs4cU1pU1RGVjBrVDRPME5iR3FUWkdsYVdaVmhRWXZLYW4wT1QzUitKY1IrSnNKVzFTZ3M2U2kzUkdxQ25CcUtRcm8xSEJKbGZPZC9zdTk0dkpaNkJVeVFWcDNsWjdoU1FWRlV4Q1pnSU8vdDBUc3NUM3BzUk1ocFJXdHBHdmc1TzhSVVdlWFRUUGVXQ3hvcXVZMk1ZL2hkYy9oMGEzalBielU0QjFBMDIyeHFFc2Q4d01nU010LzVzdlZ2OHc5OW1OaHNuMytQUTNhbjlTWWdkek9JNXlDN1c5ckVveERWYzhJWmlIUmh0ZUtmY2thTWIxWlJEVDZDakY5czVzZXVCcktSbmpZUUxWZXR0NXRjYm5pc1VsT3dBWk1kU1FYaWFaL3FDZVZqWHJEWGZRaU5WTlFteVlMUzlZM2RPb0xNcCtCM21DUWFHMzhGRWxBY3lVcENXbjBpYkRtTHlyalNZR1l4cUthZERlWk9hMEdwTFJRd05CUmhXM200cEJFak1XcXBtcnVja1huVTQ5UlRpVlNWUTRuTytqa2hxTEdMZGNON0hZVVVrUnFzM2RVaFQra0VZU1ZFc2gwQVcvQ1N6bUdZdklKSnVKV05YYlFzZUh2VXJKcnhCWnQyS3Y1WVp6T09wa21XS29jZkV4M2lUNWhla3JSQUFYVG5VWGN6aWE3RlR6b21oWnpaQ29sazJhRzhZWklWb2kvV0tNN2xWVG9xYk1VanhvVmlZd0xObWxucnFMZzN2YTcvVnBzSkZ1MmtNdGRoS0xSR3d3U1h2bmFaUW5GTkVRY1RGK0R6Q3JkY0ZFZ1Z1TlVMalplSTYwR2pCNGNDanBTd1h6WWxUMFdzRzF3MjNXQlpidGJEbDNhV1hYNVk1UjZGRkQwT1hFbk85RzdQT3B3MFVLQURBeTlSVVJjTStZSDkrQWQxcG5DenFPR1pIT044dm52MFoydVdmc1d5ak1tdmtFakgxS0ZHY0VzK1Q4eG9jRG5GazI0TUFxUkxxaHhxV3ZmczNTelFGYWM0MXJxaHpoWWV0dUdNbnhnYUZwVVQycG1TeVdoVndXcGFUMWRVOW1NY0xlSnVsWS9KWU9QMVVTZzhrNGNTUG1EbjRIZVFKQUk3MlVXM2h2djA3eW1NdDdhNEFrNzFoMTYydTRpMG1xb0ExRVRRUGNaQ3gxbzBreWwxZThDdVl6ZWl6NG91VkhxcFI4THloTnh2eGU2NGFRK2FzYWNNT3ZPaXc3WFRjbGszYncxTmVkaVlRUjlXM1puelQ5ZXlWVmZhQzBNam4yTlNVVmo1TWoxaEs2SUU3WGpaRjVtTWEwaHhxWmtZWXVMMnNvdnp5U1ZQUGx0dmFlbjM2VGtheUsyMWVnSGtPZzN1dDAxVVFkRjJ5Y1c2RVdVTEdsUGxzcFNYRS9GNGlxanJuQUFYR0lXRDg3d2w2Z3JvZ1lsZTlIckE5S3FxamhwZm1HNUJ5S1U4OFJVUHpxQ0hMYUc3eU5iUkJTVGZKYWV1SHJWb0hXRGY5a0V6ejVqWVJHN3lHdDBjWmtrcGErSkR2WTM4Mm5xc2NuUE5QdTgwSDArZVM3WDNOWG9Uc2NpMmtiZm45SmJxT255cmxFdG55UWxvOVVLcllzckhDSUNaUDBGdXErS2JWZFZHZU1kd3FYQkFabkZVWXVoOWRWT0I2S0J4Unh2SXo2QTN6NnJsbXJFSE4wV3lqczM4Y295eGkydlRQWHAzUktJR09hQ01jbkoveEhhNHZwbHJWYVUrOGlMWTZaOCtNNVhFR3VIT2o1bFFxZDBOaTlVSkc2TzcrMWlSUG5jUjE3K3R5U3YreGN2dXZ2dXUxLzVyUThpYlNNall1Q3JGNzArSUNsQVp1bzdtMXl2RnlLUWkrUzNpd3Byam9jV213c2cvN2dJaEZKYWVkQlJwTWlnOWhzTGp1R21OTkRjRFh1YkxPUDhRSFhOMG81Vm90K2JpWFB3dlU4bDNWZFJaNTlvQ3J2azNwZnBhMW9URDhhN2EwYVpob3RUc0hoL043cWpxN1YrUFBuVmVZejZlNU1kUFBRMUdlUGYyM0wzU3RPRkpUOXZpdlVUME1WYmd1YXhOSlBOaWJvWjBpcStnVHA3R2JZTWQxV2FqaXRjS1ZmbUg1OTlzcU4rS0J3ME9GNTFYZE5Tc1RpWmkwK0Juc1k0UDFrM0RnKy9MZTVsRzBKRkpRQkxTNWVjb0xub2lDUjFmYTVrQ3QyekY3MitJRVdULzlvR3RKNytSdHFGNUh2UkhkYjBHcGgrM3dEUU9DWllNeHhwTmZDcTRPWkUyVUFYRFJ1TGVqSS9VZjZ5RmVZUzAzV3NJeTJYUDRhcFNYVHgyZDR1THUyZ3J5dHdPMis0ODgwSXFqYjlubU5HZEs5aVFTcFo4cEl3Zi95ODlGWDFoeFJVaklQMGg4RjdZOVh5MGthUC9yTmk5KzJPaExWeDBlVTROVlgveEVaTjBNQ3laYk5QNFg4NWJyVjBGc2RzdXlwK2VUenB4aVpLQVBqZEszR1MvSlNwZEQ2NWZ1VUR2MzQxdHFzQlBwYS9mdVdUSUYybldBWXpzSXovMUhCZ3BMSlNSUzN5NTNmZlRqaVphd3F0eWV2aFgvNi9USkY4OXFLWENSSUM1VjBBOTVXU3Jwc0JFYnBjeDc5MmZNZEk3MkRuTjFzR1JmNW9Sa29OdUN3QjNkQ3hBSGRzZ1RidDRFbE84YUdXSUJ6SDVFVFpIY1M1L3ZFeWg5OW80QXQvODVHNkpsN2QzUDJ3L0UzdXM5ZUZhZnIvTC9TMXY0dTc3LzhSWDhEMFhYSDNKenlwbHovdmMzQnVyaWFKRDBnVy9DR1Jxejl4Vi96Rmp6SHJQWFg5WjBiSXpUNTROZm5TRzFhbGlDSHB5VzhuSDk5MFBIN1dVOUV5U2R1MnhDR0pIdlNpS0F1a3lidDhrRE1obXBILzVSUW42QTdRLzR5bnRLKzNRMHJoQUFBQnRFbEVRVlJHRlAxV2JPY0xkWFRJV0dUODh4UFZ3alQ2QTNvZTd3dnZ2QnBYNXpyNk5qWEVUOTUxdGZ0aERreGMwU0dtTnBZUHNiRTlOWlhqWUdaUFZjZGZDZHZHM3BFY2Z6TXNzZThKMndHMXQwZXh1Y3RaOGRRZWhZMjFXbjVock9JT1FOaUVQVkU0QU9HM0szS201dzNFMjVVd09uL25qYVB6QnM0TUJLcVZET0t4SWswZm1xTWNRVzBjYjIrUHdCWllqZ01DaGRKeDZNV2dQcHo1KzBHbGgxeDJVYndkY3NoTmgrWnVGNEg0ZGlzY09uL3FseTRPdlgydndYYnF3eTZ2TUdTT0ZRSVRlem1FT0Z3TjhyWERiVzlnYTQyZVQ1Y0dzb2ZDSTBUZ0RKODZIMkVIaGpkZFdCdk9jMmdjZEx3ZHJwT0J3RFBIZm1lVU8xWlJFeDl2bjR5aC9iN3ZaV0h4dUVOd1JyenlkK1I5eGZIMmNlck9rZU54bkRzd3k2OUFIZWNlUnUxSGpsSDNjTHh0WHlZN1J0MEtYY2xBd0h5YkpLUG91SkRVdDFlT1NXOXd2UDM4TWVsSzZNWVFCTXc3eGtQWWpyRFl2amg5aEgxd1RTOEYyM1pnSE8vVXpQRVBTUnJISnlUSi9TeTlPdDU5dzR0V2ovZW9odDRSQWt2ZlBlNDRUSnBmZnpnR0hiWHZqaC83czZWakFOYVJkK0ZkbTBmZWhTRWRtUDZOSVF5SFdEeGpYazdmT3NSR2owOVQvejk1QzBEbDN3M0tJUUFBQUFCSlJVNUVya0pnZ2c9PSIKfQo="/>
    </extobj>
    <extobj name="334E55B0-647D-440b-865C-3EC943EB4CBC-5">
      <extobjdata type="334E55B0-647D-440b-865C-3EC943EB4CBC" data="ewogICAiSW1nU2V0dGluZ0pzb24iIDogIntcImRwaVwiOlwiNjAwXCIsXCJmb3JtYXRcIjpcIlBOR1wiLFwidHJhbnNwYXJlbnRcIjp0cnVlLFwiYXV0b1wiOmZhbHNlfSIsCiAgICJMYXRleCIgOiAiWEZzZ1VFVmZlMmw5SURvOUlDaFRaVzV6YjNKY1gybGtMQ0JQWW1wbFkzUmNYMmxrTENCRVlYUmhMQ0JVYVcxbGMzUmhiWEFwSUZ4ZCIsCiAgICJMYXRleEltZ0Jhc2U2NCIgOiAiaVZCT1J3MEtHZ29BQUFBTlNVaEVVZ0FBQnZVQUFBQlRCQU1BQUFCZGI1Ym1BQUFBTUZCTVZFWC8vLzhBQUFBQUFBQUFBQUFBQUFBQUFBQUFBQUFBQUFBQUFBQUFBQUFBQUFBQUFBQUFBQUFBQUFBQUFBQUFBQUF2M2FCN0FBQUFEM1JTVGxNQXUrL2R6WmxVRUdhSnF5SjJNa1FmN3A2VEFBQUFDWEJJV1hNQUFBN0VBQUFPeEFHVkt3NGJBQUFnQUVsRVFWUjRBZTE5ZlpCc1IzWGZmVjg3Kzk1K1dnNG13VGF6NklrUVB1eFpKQkVvQXN3Z3ZncXdtY1ZHY1ZrRXo0cVBjc3AyTWlzOXZpT1lNWVp5WVZkcUZoSmN3UlZuVmdMczJBWm1UUnc3THRzMUcrSllnY1MxaTQyVHVJSTlnd3dKeGhTNzJuMHkwZ09wOHp2ZGZicFA5NzEzZDc1MjM4UDE3aDl6dTArZnJ6NTkrdlRwdm5kbWt1VGF2ZDdRdjNaMXU2N1pkUXVNWklHWmZ6QVMyUWtUbmR2ZlBHR0oxOFZkdDhDeFc2QzhlT3dpeGhmUWVYUjhIdGM1WExmQU5XYUJTNWZYcmpHTjB1cWNVdjAwOERya3VnVyt6UzB3VTNyMk5kK0Q2c05wRmVkZmZkdkJLKzdYOEFmNjZlWnJBUEt1Ly91WmUyOTdhQUJGZnVzRE42dWJIdmZqQWVhN3ZqSWdjVUExeVVyaEwzN3FGLzlPYVdXU0xLL3ppaXpRTzRnV3ZodFVjRjE4U2VnVnlmbDd2eVByMm9qNFRxNTZRYTJubUgzVjZQaFNOTXlvMVZUek5RQTRwelc4Y3FRbWMvL0ttdnNIQk9xRkFZa0Z5YVNMTmEzQ1JqN2JVeVdydUwzZCtxdjlmT1J4Vzc3MlA3S3Yvell1NDZ0S1A2VXFnZnhDYUZHcVBTZEEyRTBqRU9TeEFHbVNsZmFES1c2ZlYrcHAvK2FmZnFDa0hwOGtkNnNvZUtTd3J3cmd0RFpUeG9vZGFqTmRWdnNmLyt0LzhUL3ZVK29adm1WQVlrOHcrWktaV2MxOHhnM2R3ZURqay9uWTQ3WE1CMkprWlhVOHhsZVp1aDNGNXZmZjhSM2E3bys3bmE2UFVqazREUDJORjVsaFVSZHYwZGZOeGhUSE52Zm0xVGRpQzcxVHFkY1JiTDY0djVOVUQrTG1FNisvOTNJL0pYUCtNNzhJTzMwekJROEJzeVYxeGRDK1FhbS83OW9PSTU2NTRYa09iektGNmVxcjBveSs5bUdFQTdXWmJtREk5SWZ1MVNuU2c5cFA3dmhPY29OWGN1T0U3eVlQTUk0V2Z1NDRTVm1ENEJxdjBjSVp0UlZyUnZuU1V5eHc1cjJvWUhtUmx3NURmUWY1clI4Q3lsRmU1ckNITGR5dG1oSEpYRW45dWdGTnFhZGZVSVBzcVNJT2s2M0NNeko3ajlWcjZYQkoweVgxRUsvYUxSVU1SQzV4UGNRN1hNQkFyWjJjT1ZaUyswZlExNVRhWi8zblVWRXJSeENNMkx3QTFzLzZ3Ly96MjI5NzI3dTJVWHdpU3IvNzV6OEZ2WDNPa3pjSUkwbzhHYklabFRyQm4wV250cHowMXlzVjd3bUxTajNpMmxGNGoxSjdzajdKY3ZWeXpLMnVYQ3JYdmR4V2Z4TzNuM1M5cGRTM3NtUmkrbXhrd1Ixc3Bxb3ViM0lORVVWbUlIQzNSVzZTZDlvVExFdkEyT1hwWUxRRnUxQWgwZUNLbUFpaTU2aWx4c3FoamxXb0svVmF5NkFIYlpsWHpSZVRWcUFLWTF6cjkrMVUwa1pMdlBPSlpLYWtWSFFZQ2tnd1lZR3lkRXpkbkU2dEtkTUttYWE5YUFWT3BhVGNlRkwzcXZMQlFNcHNxTlNTTFp1VFpGdUd1S1FiekRiVXRrSnNVNk9aVXNscU9BejJ6b04rZnZOWmNHeG1OR09XdXhpWDBVeWdUckRpSTVTb2wrVmdDbkNoOHdKUkc2alk4ZGxzUy9rUWRWN01kY2crU3R1QlJLV1JEalZlR24wb3lPblVPU0lDdHN3MjZpcks2eWoyN2dVeWRvZjNoNEErdjlKSTVURzc4bHluTStsVklGK1QzQlpZSXpQbmhOMThCTXVndmt1cDd4UGdxU0J5dDVSeUVVWWdKYlFmV0plQVFjcmxhTGdDbWdWd3pOSVQrbVIyU3hDWHdxejYxRUFMM3hteFdnbGVoeFdWZndyZFVTTFJLZmxNSVc4UURtTTdXTnVoeGh1TVJTN1dkTGlHQWE4cllndXFGQmdEUDhDb1JBblIyU095cTF6aFJ6WjBmRXB2Y09lQ0tBMVZWNDdrY2N3SXhaelpVQXNpV0VxSm1YS1V5OWVVNmpzcytKZ3J5d0xXdlZTZUl0dXp5aGl2UTVJRHpKaGdBOEVjTU11WHVKeDluNEVmYk1pbWFvNGxKRTVTRjd1MG9DRzNNdVZPSDVLa0pQdlM4Umx2M2lEa01oMjA0WERqRGNvbEQ2OGNaK210Y1AybTdkK0dKS2JZdXlVQnlmbmptZ0Z6MFpLYkpHZVVmT1lBeDFrTk5Ma0tsVTlsKzI1Uzl0bFJsbGE3Y2ZMWWxjNWVEcm9wNkl2eHlaZG95eW5DU01zNVRRQmp3N0NlMVlyMWFTTUw3bUdVL3paOU5Va2FnenhyS2c0ZFBFNzVNYWJwN3Z1eTdmZjZlWU1nMVJ1cGZManhSbUlwaU9xK2F3YmFDYk1OV3ViMkJEN2NQMW9Jay9sb0xrcnNzY3FuVWhGN084aUVFQmZXeGhJd0NlS3ZaNnB3eEg0Slc5WG9DQXNoemNWeEVMdHlxT0xjVDRiMUFXb0xoeWNIOC84dmt3Y21Vak96d1FIRGN3R0F6dyt5S01jN0dNY3V0N0Rnb3kxTjl4V0gyQkpKY2ZZZ09OU1JDMGNZYjJTK2h2Qk1uRnVVWkFCT0VtUjU2akVwQTZNU0pVUno4ZlNWNk9PVWU4TFNtZzhDMzRaZ09EZDBFQlhFeDF0RXlCS3VrWkpWVDUxZ3djNXVtdzNpNERRclJUNE1vRGRTY2dBRk53K1hFcDBMSkVrQm5yTjZPQTE1azErdGpzQzF6WFZ2Q3BydVhrSnJiekFHNDJDTlpyeEJKYzVHSVpiVzlVVkJUSWVKd1JrU1JzVkhJbzA0RTI0SUJmR1l4V0xNR0l0RFgvQXNwSEpTMFhoMWk0ZnZseWlneGE0Tno5MnlPb040Y242MVBWSnljTVIyRllwMnczTUJRR3B4SG0yN0kyN0lWQTdaZkFwRVh5eDZiOFIwRjRsT2U5a2pIVmRwTk9NTnFrM0JoMXROUXV2NmxpQ21uRE5JZ0dEaG9FNHZWYTRKZ3NrVkM2bGxiU0ZhY29jT29wTlQ3Z2hPaCsrWFBoWEZNMkxXOGZrR2lMM0RIU0hveU9iaGQxakU4b2p0S2pCYXFUN1VqMTZ1aDk4L0ZVUzA3UVpaYlcxeU5zbzE0bWpHeTJVWE4zVEVNbzQyV3RkM0JBNmR0UVJ6clp5eThGeVVnd3Jxc1lxenFXT01lalFiaHc2aVkra3pESEhqc1AwU1pXY2JNVGY0TW1lcElONkttMGV1RDcvRGdxZ2p0cXVrVE1mcmEzV0Qyby9ZWXQ1dFFXN1k4cEFDK0xRNDJJV0p4SHRNeGZVQThWZ3FnY0RKUzRpZXp0RzZMb1hRWEpRcGV2cnhYaklsekNOSnh5MmZjYzdJbklwUnVsdGE1cFpyN1Y1UEo1VmVSVVIvOXphV2crNzZkUVRFTXZ3NWxGRUtJK3l3SU9hSTdTb3BVdkxydE5VTHkzVjhhRzViM0sybndranZHbklMcDBUZzd3U3VXRzNtRWsycVlUVGpEUzU5SWZUd2JyU2RvN25JOFppWVVnNjZHSEtmUHNyaUlmckF0VjdxbVgzOG9sTjhGak13NjJOSFBIUy90TzJubVZjRWJzbjc2Rm9ZL2p6T0NLVVJkbGlRY3ZoMmxkUklQZDR6ajRLUDBCQTlYenNDSldwdUNPZkRkQmU3eFZJL1FwMThkVFRqRGE3SHFUQlJhRVVwWmhkelRhNHVHQldYRUUwM3RaalpLNE5MR3dhemxucjBGQWZXWVlQb01OTEh3ejFzdjBRbkxkS2tSaElaMnNvc0g3bCtESzdjOERzczRuMzRkcFV3VW8vM3pIYWxUMjM1MS9EN3AxYkZjYVBwdnVScXliQ3oyRk1PWEJyTmVBT3poeEdEbExFVGJlY3dGOTFjSTZZWUZaY1FOWXdIblJkcHdlQnlqOFlNRHpXQlQ4YVhaSVVUTUwrVU4zZzUvd2tkZUpBSit5bGVDNjV6SUQ1cTM1U2l6Z1VnYjFuSmJjeHRhSVNEbm9HWGVyeW5GMHZWekVBVklIeDFROVFHS1JhYkRpdDh2RGZqSHNrNGhJa1hSalBlNEdyQW9YY0Vkams2MzY0Nmx6QklHQlhuLzlzYkdqYi9mRUUvdVNLZWJrVE1hTUZvQ3RqY01TVzdRc1NJUldUbS9yRlV6R003WHI0MUFzMjlUVjBDY2ZCRU5hWWZxdDRiZW9kRjdPdWhVMlJJaEZ2R3ppOVRvZ3dLZ0ViWVA5M29PZEYwYjdycXpERmxXMDRBQ3FNWlQzSTRvbHlXNnhvZHBTd0tBbHBxZ2lDTVVlRnRTWEs4dTEzNW9yclJLRW82a3VTUGhLYlhWQkZ1dUplbkVKbFlubDVadkM3QUpnZ2VScHpITkJlT2liNlcyNWpiVUV2RnZSZ1Y2c2JPVDNOalBjWUw2aVBzbjk3bUdkRFJ3NmF2L3JZdkhsZHBOT01Ob1UxSFRqWTZTdGtTeEJUTGxrVTlxZm45NEl5MGhNU1pUUGxzT09uQmxMdzJIbkFoYSthenQrMC9xOCtBTzI5OHlZNHV2L1UxcFl2L25xRjhML3pjZDZxYmZvbHI1bDc0N00zN3ovMVpoazNkOEtUWDZ2S1hiNzc4eXd5TTduZVdudGFQUUQ5eDgyWDhlZ0xTeXNXb3dWVlRKalV0UFhTdXI0c2dyaVNGRDVTZmViK2pvY0k3YnR0UC9TNUQyR1dEZnM5SFNoZS94L25vWVR1c3FSdFNIS2MrVW5wRm54N3Z1UUJybUtZK1crbnpJdXlPZ3Z6V21FSlNadXlmMGtpU0lDaDMwMHN0dFFlRE1IWERUYS9UUklVMzNhYWUyOVRGWlBxSDRRRnJwdXcvZisranBZcy81cXRVZXZ1OTVmMlhHNi9SRFdualdmdDRNdWxtQit4bTc1T09oT1graG9OUGFJcnBHL1pmN2thR0lDMFpvc2t4K2hyUGZEUlFEN0NyUHBzNkh5Y2RnazRVcDZ2eWw0QkV3eEhGaGZUcVVJSTJqODhqZTBkWnFiSTY2SnYyQzhydUxkNmkxSUdQRjVaNHJxalVMVXE5UVBLYUFneS9nV0cvRlovVTlzMXJ4bDhpcnErVWlLNzhlWFV4aWdXRlQ2djlNbFJzaEJITVVWQUJiU0oxY2sxMWdGZDFEUWpyTXgxMVkrakpiMUZRS09yOE84cXl5NGJWVDZPL0pmVWdCdTArY09Ucis1d2NYNWlyUXRjTlgwZnBuaEs2OU9BYWd0eFJlL2lPOXdQbVFQdFl6NDVOa2J4N2pSQXUwTmpaeTM4Rk0wSmlUdG4zVm1ia0RRZUJSbTBENUlVYVdjWXNJNWtlVU1EUFZNRXZBZy80SEVCbDYwSFp4clAyU1FyOEZ1dzVESk5lRG9RUUtWdjNwRzFIN3A0U0RINUZtOFAyc0NlM0ptUS9DOWMzZE9GaFdhZWxaODhDR2xxb2JNMHNZNVFXTXh1T0FPNUt2UXd1dEZFcWlsWE1CWjMvdTV2Sjc3RzZuZWNuYlpJN3E1NjhrOHlYSWhYYTZydldrcG1ma1NuU1ZFazlZek81aHlmTnVZT2Q4M1F3Y0U2OWRDMzVVdnB4SE1UTzQvdlVyU0RTNHd1eEQyMG1mM213VnVmOGtiVVRkK3FFdEw5dGdtZlpxQWZpZm12L2Z2UkYvQ1QzWE9rNWVMNFR2b0FkZFZremVvODZ3Tkw5WjZYSGtnUU0zWVZxNnRwOWFITTZQUHRBVHZqYVpMNzg3RU8zcTRaUEtUaHoxTERUa0xiaXBMQXB6cG5ONjRKVEJZVStZMFZJRE02K2R5SmYxRmpoSU9oUm95VjdleC9MM3dONjlVWWYvMWVDMFEyY0VQUGp3WjlQWnJabEZEeXZIdnp4SlBsUFpiM0hrdW82NDdGOWtQMzFqWTYxRERkcnFkZXRKYS8zbWNQc2ZsK1AzRnpwa1UzQUh6V1Urbk5CaWRuVkNNOEJLQVZ0Q2x6NG01OUpSVUVuY2NJeXNSZ0lNU1JMTUhYMll0QXVlR0cvK2Q5ak9PcDRpLzRIQ1h6SmJKcW1NVnRPVS9BMjMvTHFoajcyWnZWOHpXTGJSL2Vab3ZtNW92OWd3bGl5K3hSNmZOeE1PdCtQODlXT2lPZWFVSC8wc0d0YkNFeDVsenJZUVZPeFVnc2ptS2N4aVhOV1FyZU5uaEd4ZmkveW5UcGk3NnFuTzhwZDhvaGk0RUJSbHpYcTU5Vitrd3Jud092OStDR2oxK0RORE54K2RKV0E0YVZmZ1dlWnVxbFExSFk1ZFJuWlQ4cjJJVEZ0dlJkRGtGN1ExeG5tVE5FeVRqajlJYWhSVlFxZnQvOUNIaExEcysrbDhFbXpRUW9Ib2E1SGJRdHZaMjJoR1VxdXdKeDZrQ01QYUt2TE84QW9sUDFNS0ZUMTRDRmFFMjJXOFp4OWNPSnFPaitWNFdibmhHd3d3b25OTjJua05wSnQrbmtlNkVTQzdYWEdlcHV1MXNPamxkMzRXQURqclZrRCtUY1VlQjU5MFM0Z3k5ZU9wQ3lHRzAzQ1B3dGVkRDBOOFNtOENsV2JKYzJwQ3JXY3hyeUE1T1RVNVUycTRoaEE5RGlwMnE5Q1Qvc0ZxR1cvSG8zM3ZWYUlvcnhLQmxzNlJaaXd3aExCb3F1MFNoczcwVGNzcnhYQ09mUHdJZnNsT2ltSGNxbXJBN2pXRlp1dGd5Sm1QSFhBSGVTYTc0cTA1VXlQdTB3VUNNd2JkSWZIVmZRTk5saldoZlFIbVFpeUZuM0xBMVplK1dmWXQzeGJWS0plYkVVd21NbkJzazFSREo5blpTTkZYRjAxZGRLbVc4SkJNS08ybHhUTkpxRURGN1VlQUVNWTYycXFON09tUFdkaE9OZkxqS3pXTjZ6TTJIaHArNXhKdWRrbXl5NjY2Vkhjb29Ya20rZlZLdkZ0aSs4Q3d5L0Z2cTBXbkc5anB1MzNpY0JkNVAwN1ZIdlh6MlU3cE1Qa3dobFFCRThRdWVHb2U1UWxFRHFaMzF3L29KWHdMQjVRcG1kWTZIUkVxQzlUN0ZlcjFVV05nOFYzd3lOZmNOMnZibGtvZW1vUlducG02UGZrYXVxeEd2alE2NWM4SEo1SmNvNGVWUzFJNCsxYTM2WGs0RnNDTXlpU1BmWUNpS21VQWRjbFN1dE5iZ2srV3hiemJzMnZwUjZ4ZGR6aUxsTkx6YTd2TS9mWmtWK1FhYUNuMWJncitKU0RDSEVWalNJbmtRYWtQMkRiSUpvUnhqWmdxeFkxMnhSWWhHMjd2bVVqU1F4WnB1bStJUUZVRGdmQmp0ckRaMjFBckVOZTBYa0E5ZGRjbVBRMi9GM3dNN0xERzR1elBIYVI4VExzWTkyczZkMXM1WlNRcmFYTjBMQmk1TnFQNm1wRFhURkswQ2ZNNkN0bDZSanpxSG1GTlJMVThkZUdwOHN2MGNtelZlZGRYOCs3L2pxRFBpVWJPQzBuZkg5TGtzQXN2SmFZcnpOVHJJSGtPNnhrUEZoYTh2aTc3TklmZEZHL3hqb2lVNlZRcEY4ajdLZ0RHZy9LbXZjOE5aZDZOQjhiWXU4R0ljODJqZVgwUVFSVEpWMXdxN2lhTHdCc1FoU0pzN21tL3hVcU03ZzJmOU5FcVM0RGlrQzlyaHZ4UlFsamo1NmZEbDZVTHMzUm1vOTU3cU5LajdlVEZCNTJJdlNvU2lnUmlONnVaazhPVE9HMlM5SGp2V3lrbUt1cmt5TTFYYzBXd2tIUXM2YWpIdW9zbW1iMDZGeVdCK3c2cTh5NmFESFA0Zko4eVpJa1BZZW0yUVgyNldzUXhlN1F6WlpyVHJaZDBuUjQySWJ5eHFUQkFvdzhaVk16d2dmRjNBcFgzbDZPem9IUUFLMzl0Y1dZaDkzaEk4cFluOWFQdkN2TkNtdGNHa2l4ejE0SFRtbEk3N0hUNGJFd09aMSs0NFhXNkFvcXVBSWZTNm8yMVlRWktycVo3R2RMVk56Q3Q5UElKYXRHYzhxenJVRU50dmtzcnVNT2V6Z1lsT2lieW5ibVpIVnQ4b2lIcWNsTVpzekZrbExtaUVMYlYxeHRrVUZBR2lsQWwrNHlGYW9jUWFDNW1YdlFSRk5TYTNpZGVnUjFTTjFqTUthQ25TWHdDTjhyYmc3dkRkWldnTXVlckpkcEN2RDFNMTBQV3QrUUgyWXZKK0EwMkcrNm1pMkVnOENqeG9sa1E2bldzc0dFT3puWjZDbDFucTRwTi9mT2NudlJaZnFoOFRMc283ODlGN3JadzV6amRkbnlDNDlDVHRzWkY4Tzdva1ViOGV3eUpzUy85bmZwK3YydllKdXVudWl3YkFFODlHOFIzM3NiV25maTFzdzZlckN1RzhpOThxN0ZGQ213bXlrZ0pWcDhVWmZzaFY4ZFlYTW4yK1JBMCtUR1lyQmdlYjg1ZFY5MzMzVkpESFRjdEx6Z0lFdkluMGloa2pFVExVVGNhcEZ3bTlPd2pzZzVjWDVzbTN1Wms5VTBWc0Z0eDdQaEVrMXc0eEJZVW5nTkwvSmNhcGhaMGZIZFRIVVpqRENzT0d2QVJibTU2VzlSekZiZDVENTZoSUJBczhRUXlOMHdaWGdaaDM1dWpPLzFqS3dhUW5rVUFsTlVtQml4YnBuTHVHY2pDWVN3Mk0xNHZCY05BbzhhanpWSWVPVFFKNFlteUFvcWx2ZXM4LzJlMVExK3g4TVlHaSt3aitub2JOck5uSlFlaTk1ZGdxd09Ud0xha2hQQVhOQ3F5V1dLdWY0NmVDM0QzUjJlWTMzK0hVZkdSa3MwOStvZnM2WDdQT3VvZE5CM0VyaUFKUzROVEpJM09rcE96MEdBV2VabVluRVBnTE1QNDZQckQxaWw1ZUdpMXJQYTNIUFltd2owaFprR1h0V204ZUExZ25Yc3NhaHU1dytUekFndmRaNnZNOUV0eG92dnBIOE1RNTJpcCtsRHc4MkJwTVl6dTFiUkpONWIwMTBHUW90ekpJcHl4c3VqSFpibVlqNTBiclFnZ2dTRTZkN3FMSUczUElJZ0tOWllXdytGalhrNUNVMnh6amlRdHNKbEVTbTB2UnlTUjRoSzZCMVBDdGNTRFFLUFd0TWk3UG9JZ1dGMTYxN0pSNzlUYml4cU5yZEJFR1JmQ0kwWDJNZUV5ZGpOeU81YlZuYWQxNzBhOWRuL3pEZjgyZ1VCQ3BLdTQ1amJmTzIvOEIrdldUYmlodFk5VzYwZEZSc0YyUWhGMkdBbmkrd0xWZFp3MFRXM3Zidk82T0M5UU4xRDd5c1dCUjFtdGVsczBvWm45MVZjQk1JbGkwbnZITUx4S0Z4aXVJeUpaLzRaTjRxN1BpWUVDcTlSbEg2dTIzWVVkd1NxTEpLSGNsb2k0UTNBallwUXUyOWJPaloyMmk5dkkzTjJjeUxWWmYyMnBPMFliUjIwQXBEbTlKUFNVS1lEUWpJUjNlaUMzNWplNnFJSkE2WWw2N1BNMnZwR1dya3RHZm92VE5Gbm5KNlhCbEFPRWlPbjdqQUdUd3JYRmcyQ0hUVnJCUjJNbGkwdWxodGpYdjA0eWszaXJpdVZyYk5nU0MxTmFMelFQbzlwdGhsdTVzWjJtME5zZVRXSVpuQkZNU1RlY1pNRzdPYzZsbEdnaWIxbzRYWG5CeFl3VjMxOEJzbW9JTVRPeld6YXY2cENDMXl1QzVSaU1lNVo3WFI2bmEvNUdRQm0xcUJndWNEWTUyLzhFU01CREpzc0N4YS9rc3pUUGhsRWV3eE4zM3ZVaGl6S29aU1lyYzd1MHdRR0F0T0RmL3BxQWI2aHdWQ2JtNHQyR3M0YWI0SmI4SnhJZDFtL3lNWW1hU245a0lJU0hCZnRtYW01bXg4YmdBQUdJM2ZnZUl4WjVIckZ6ZUdkSnZkaUNFSkljeEVzeHhUYnZCUm95aHlraUt1dkFwOFZkTUJ3RUhqVTJFaEp6VTkyWk5mTGxxd3JHRlVkcmdOKzhNbHJCakUwWHBaOU10eU1Sd0RKa3BtRyt1Z0JJOGU2dzdoaTR2amxnZUxnb2FzWnhiWXQyNFZkcDdiclU1WlQyY2FoYnpDV3RVR0t0UEFtaklQZlhOQU00RkJYS09wVDdQWTZpTW9PU2huZG9tT3pJRHFzZ1lnby9qRUx6UFJnY3A2V0FEaVRKM0xVWE5oZVFhbmhzeWlNbERPZE8vTmdaSC9IaEhicmk0Y21TUkh3VlEwUWFwY3Q3SXdKc3lJWXBMdXNvL3lTWlZtd0I4ZlJEc3UyMG0yVzdJUXA1QTc5dDMxdkEyc0pHbCtFa1p3Zk1MUUJHTmxFUDJVVXB1Q2hvVDY2VlNFZmlkbkZkNG8yU3pFd0hBUWV0UXFqbGYyNGlzRXMrdkcveXlmQjNvZVlPalJlYUI4akluWXpDRmxpNnJKMWh5a3lCVWFPRytEWG5GK2d3YXRDZ1VKTVNtYmo3eGdWbDAzVjl6eGNsMnJlK2FLV1VhcUh6RDFzeGFDb1gyWjZYdXNIekhUNTRxWjJMTmRKVExkMXB3UWlHTjdZRWhkTTVudU5oZWtnbWY5dU5EZlMvaVdJU0FROTB0cXhNSEIxTVUveUV5UlV4SUI2UE45R0M0bVoveWc1dFFGc0VzN3NGbjNLWU5EeklteVg5ZEdRd2RQSStnTktyZmlhTE9rZUlsNjRBRnJpdWE4VGd5MkpteTVUQk9HT2Mydkx3VUpUdU41ZzArTm11dDZqQzN0NUpHWVgzeWxoMklpQjRTRHdxSzFiTkJsYUdzNERLT3ZmTWhqejduR0N0dDR6MWdMK29mRkMreGdSc1p0QnlJcVhiZm8wOTBSQTRHRWJ0Z0VPSUt6Z1YyTXNGWDR3TEc1d1c0RGVETkNIU2x5aGV6R2RqOHZtSWN2UU1UUkZRRDhEVGRtQ2RJaGtNcXZDZi9GK1M5dTF4NWhtMSsraDdOc3hMKzl6bTE0d09DT1FQL0ZhVC91WHB6R2xzby9rTForb1lSMTFMaDFUVVBUeXdsd3JlWllaSzZFMlRjaStRd21DUVVhWE1aRlNGdXY1Q1NYNHVDSmNZdGxXU0FHR3cxbzdYTTYrZzlCaE0wYlZyUnloS2R3Z2hQdW5IQ1RtbHJvakZwdEFsR29SZzRDMnVyY1p4c0ZOYnc4bVJzYXo3aW1MaUZ3RitQSy9rOHg3MG5pUmZmb09VWXdYYldGWGJZTUU2NUZyMmdhWXpneTBydnNudURUWWV4WW44d2JtTG9Yb3JCdVVLWHVINUpWTW90R0FjTkxEQ0M5QjFRMkxnR0lsU2Q3MkYrL0RPci9qaUVTR1J1dTVnOU1taUs2WE85U3lkMEc5TU5rdTFpU1JKeGNsNUVGdXdRU1RpbTA2Ykw5RVhyc25XTmdpZ2MyVWhOcThSWVB2QkpNQS9zTTZvd1hTZ2k0alRMdXhZUUhiN0dZTUNPOWRINytnZ0tOdUg5bnhoa2l3TFV2S0NhMm5sN05OQWJ0enowQ1RneFFxS0dyb250dlVDN0Eram5hRGdJYWFWeDdqNEFSNjhJTHVhZUZkWC9saHBiN1hjNEtwY0YzK3BRQ3k1bXE1OXBGdTF2Ym1sbUFkRURZdHEwWndaT1RuSGlicllWdWNKQUZ6TjJuTGZjT3R3YTQwODVOTzB3a1VqcGg3NUpjVkk0YUs5dm9lN2lGYVlDMkxFR3o5a0l5V0RQYmx2cUVucjFrM1JYeGlqTzFtcGV5OTBiV0dCUXd1cjJFaWswbWcrbUtJNkd2a1Ftd3dENldJYVVNSmlKZHRBKzJ1MXdSU3pibFZWcGQ3SWhBd1ViRERZcUMvdDcwN1MrcER0cXVXdHA2V1Jjb2F4U05UVkZoZXNIL0tRMkxrMUwzTFNYbmNJZ2FCbXNTb0NWTWkzK1V0S0puYVhNRkwrWGRiNEtzYy84QjRQZEhqcW5RTTZXWlZud1pobkJjZEp3UUVkNkFBOFM0VElHMzNMQlltcTB2a1BLRW9WUVVoYzJ0dkNJVEpGWStZZS9UU2lSbHEyc2lxVzI2NTlRbTMvK0dtRk4vd00wcXVUMEJoNjl0d1NldmdqcVBzY2o2T0pNREZHZGNhRm1EZ2lvVVFFeGEvNENXSCtLalIzRnRLUVpHdk16bUlWMnc3N1EwbEtwWjFXODNxY3RzSEFrY1U3TEFjMUJYa0t3bUMrdWlPMTlKWk5YVnNWWFBPTXdVd3VHZjZxR1VnZXpsZFc5bm53OXFpRllkRngwZHUxSVFwaFFkQTk0TmJibm5oeC81SnVGUzRjTGJGekFMamJlZlpweUVHbTEwSEhMckJUQ3FySzh5MUhaak9yM3VZdzhJTEdWdmMwYjdIVlh1VWxwUjJHRExSZTJxLzk1V1FQWXhSTVJETTBzQkZMVjdkSi81STFoOFYxSGlWMWx6ckdvaGVjeHhCSFdUbU1SS1NBQkdnQkxrdjd2b3RDSlJ3VEFEdWU2U3dSTW91aHlEVWFPbTFvd1BpVmR1K29MTWpod3kzNHVRcXE4dmw5S1FHVzdmaGNXeDhBZTVtdWdwUTFWTURmRlRISWN2NWdlWFhjc3JtbWFMcmU2WTMzUVBaeTJsYkU4bzZJQlZnc0tZSHlGRkR5NnB0d2VMSUhvQ2V4cnBycEFlVXVYanFoc1lEMVpMbEZkcW43Z2NiRGM3Y2JUbVRNSExPME1WQWZNazVRd1BTcllETUc1aXp3N3YyV1hGdTdJQVRLS1RPT1VzaFV4aDJ3MEFRVDkxV1JlRFVmRi9nRFlHL3o1YlFFVnpHeFJvdXl5VHFHZ2M0ckMyWll5UkVkTHdJTUpHaFRTQ0ZSVnJMS2lFSU5kci8yNjNKTmkrQU9uYnlaQ01LdUJYN1QwYVhhZnB1RUpxNEVIUGNoa2VBdVFpcDNFTjRoNk9HbnpLWU1hTTdZUzlHTUpqVWF0ZklNVVZMWnRCNVNCRlhYeTN6dUhpUUtZbEJBRUNPR2t5NVpyRVJYNWR0RVlwV2JERzhmUnE5b3F0dndJSHg4dTFUOHo0Z043VEJBWkFZT1R4VmtLYnpjNjhlZUdHb0dkVW9wMStQd0tmZGpJNGF4cXpHYzI4bW11TTlwOHFDV09xRlVKSDRkeDJ1YlovQ1BodVhZZG56NndtYTNkRElSRjZ3bFVYaFpMc2l0QVg3QVltUE1zMHk5Z0xmQkJVNGVCZjkrcm50M0ZsakNyZks2RExGeGFibnFFc1FscGJsY2NCbHc5WWtOU0pWeFNObGxlQkw4ZDZFemdGWERHNmVLZmhwczhiS1E4b1NSekJ5L3FYTVJqRUlhSmVqSmpac1BlOEJYdEdZM1p2S2FITW1DNHlYYngvaFptSkRpKzBzcjUrUWdwRmJzc0pvbjl1MFpkeThxV3VCRjNvTUxsR3EwK2VLdlIvWFh6RkIzMDBwS3Y0RjNxN3JRME80dmFmQVlMbmViMGU4Z1BYdUQ2SXZwak4xWGdDSjJKOEJnTzI2WjVkVmdyK1psUk9OTFQ5UHBPUVVHWVd2cFJTMDZwZHV2Nm1UZVNCUndLMFdMU1YwaTBNZXpZZWRpREdXeDVVSUpLdlF1Vy9yTkhXWUdzelhKVnE2akxGeDJMWVZvamc0NXBraTJEL2xJYVdGR1FoMWJ5T3JVUTRDMnFYeUlpYTNuUWZRSkc1bU1RS3M4RmNsdE5veERZeVhheDg1MkF2ZTNCam1iM29oWXVSby9EZDlpeC9Tc25jZzN5eEtZSjdLU2N1SGphNmdSWEV1Nyt0N1grZTlvOENIa24xUlRVNkpKNUlFMzNWOTZHWnFqY0Z5RXlOSUFKanBGOUVacmZ1MnpMSDhRVUU5VW9EcC9CMmhhSWxyZ2dsaXBKUE16ZTVPUHJUbmFyWkFRQjZxa2c4WnJLREZhdmpGcHB2dU1pa2U4d1hhYWd3VDlhcGZZaVUxTE5zWFdCbEYrRklzcStaN2tHT0tjUCtVZzVRaHpJQm91amV6V3VVZ29MM3VsVWNZZFFHcTVDSUQ1ZVk3V1l3MGJMN29KbXhYR2kvWFB0TE5lbDVGVE54bEw2VGhSdzZtNHhpRmRzemNEWU5HSVNIbEY1NkQ5dmQ0WnpVbFo3SEVUWmY1YkI5U1V0ZFdDaDJkV3BYQUJiZUtHV2pMYmZLNm1WcGpzTGd2TUhkRXJGbGcrQmVwVUpOMndsRGF3MFNBMTR5b3ZFOElYdWMyWUZkc0dWR0RKWE9ydjVPTlUzc3dPdDlldFRoKzR0S00zUFNVNUZZN3R0cE5pMEIveGFBYXZGYklRUENpb2pRTHFOM0l0bE1US3lLa3hZVlBYRzJUek1scTJhYkEwc0h4QlVRNVNMRWtWNmZwTG8zaEdycGlFQXhmYnNKOFlZR1locnh6cHJuSEdCbDNFTm11QmNiTHRROGEzR0REb1ZqRm5wOXRFQ0JaeUMwQUFCSmhTVVJCVkNKR3JpSE9ZL1FRckJzbGFMQVhNL1J4b0hiYWljOVlUZWR2dUduTDRXVVhhSHp5cnJSWW1Lc3ArZXl5OFN5dzVxelpFTXVQcDhBa3F0Z2FKZ01OZ243bEtFbituSEdRMEd1TXRzZlVYK2g4MUNDSVJKNHBvcnUxOVZmWEFPLzRmTU5LMXVDSUF0VnFZSHpUWHZSMnhkemtxUW45cmtqNm1uZWFqQzZqazlGOElLWHNXZUovbFh5NGJIMXovbGNBZ0N5WFY1anRxZ1l6YW5TSEwwV2pnYW5od2x1T0tTQmlTZk9aWGNFdEJ5a1M1S3Zvc1RzWDlWQ1V0bzNEczdYRlhodmJyeVdMaWhtaVBRQmRoWUV6R00zdE1OTU9CNkhBZUxuMkVXNldpSzA2eG1vVEhLMVdZdVNnN2pLTDB0OFlhWm9hTkZSYnZpRmRxdnFnekkzNnE2cm9VZkZ5TmZnbU9iZkwrMzNnbjMwZDlDV2VMc05HNnhMWWRyNWhvQ1hub3d0QmQ1aW00ZW5oR05UZnMzcFN0UlQvVmlWbTl5Smh3eHdiZE5kWGh5dVE3N3lKRzZPN1RXWExPNERYdk9tczVDcUIweGVreFh4cE02RTFBVGJFN2xraThPRzRyU0ZsUDdreXVveVpGTXhVSXVIL2Jackw4RGE5ZjF3RzBoa3lDNGFlWjVQdHVMRVdjVWxmNkt3TlVOeFc5RDJJVExFQ0ZHMEtwR0ViR3IyM2hCdFliT21hM3FJNUpBdEszK29aM2ROWWNoQzArWngxWWFRTnl3aXlLeWpxcm1ia0IvaFRFdmVib1QyMmNtQzgwRDdraXRZK0dLUjFLd1FISjI0RVNtWUdhOWVnSitndUxKYURKUVdyWGQ5UTA3cSt3NHl5N21qbm9HeWJaMnhvdVhRRmIzTlVzbWhHaHZtRlJMT291bjdwS2lZTzl4bHFWOUpTZGwyM2twNFo1KzRlc09DaUxybXlMRnBDRWh6UFpwcUg3dHBZQmZKWDQ5aHRiMU80U1orOFFDT2xQcnBDQWRzWWdIeXdobDRiZ2h5cThmUUlUdk1zQ29ZeGlrNlVWSm9Oai81OUNNSEtGSHZHTEhvcVlOWGt2UkVZUFFhRUJsa3I1eXI3QUdFd3NDdzQ3MHJhZ1NsVzJSVG9aVk5qRjJuZ2NwQTBRdFpIelNzWU5OdHNrcU9MSExVZUM5U2JwUzJRZFpmd2taWFBiSHNYV3JDaE1UUmVhQjk2aW1mdHMrdmRES3F3RGFFR2paWDl2eFl4Y3NDUk93TjQ0eWJ3Y0RXVXoyb01KUHdFWWV6bHAyejBnajNQK1FlTElkbUl0WElncStDbmpPWjN5bjNMbW1MMnNwRHhtMzFkYWZNazB1Tk1QV3d2NHFNcittak5CdENLSnNFSGJHd2RIS1VvempBTzN5R1hNTTdyb0lEUjY5dUdtcmFpL3U0SW80bzczSlR0YmFHMEQzNjJ3L0J2T3VBb1pNMkJnOGQ3V1YyR3I4aTVOd2Mzd0N3eUMyYzNXRCtaSi9Ray91ME5mTUFKYU1MUmhXN3Q0VlpmMUxXc0R3cFFZU3RZZVVCb2lqWG9vZWRsM2ZiYi9KVkFEbEtXT0EwcmMxOGlqR0FROVBpNVVZT0lUWXN0dTFvTHZIK0czaUdqUGVDZVJWMndoZ2lORjlxSFJGajd0TDJiQVlmdEhHb0ZWbzlhN21qZ0lrRlF0UTJ3am85ZUZpWnZZTzY5MURUVXpDcEIvOHdiL1pHZkk1eDc5ZXRjZVpoQ1VTMEpkT2lQVWZUWHJvc3g5RmR3YkRpMEY4cGJHa3U4VzJjalhYa1ZEUzBmZUdaczR1K1NJVFEzM0ZvakUzbk5NUFVCdWtVQVQydW43Zm1Vd2VRYkY4d2Nubi8xSjBOQ0d1ZVZBSVRYd3UzdmhSTFlkUnZkNHVtZzBURk9ycHRaWGZadkxCTDZwekQzUUxHa1NUdWhRQTJqakZTUHR2NFBTWVJWOWdtYm4zVzJOTnFYbjlDMzZQNkdzWEFKbzRZaW5vaXNKREFGUlhsamlwbzE5d1VkSW5LUWtpUkxvTTRsQTNkd3lnU0RvRitYV2VZMnNmMnlYUzMzMFFZUFlBemNMOUV3VWRMUFpGMHJKelJlYUIvQ3RmWVJiaWIybDFZcis3MUxtR2ZQaXV6NmRJMGdwMXdjYUx1Z2J6R2pHNWlyMVFBMmEyMStCaFArZEJCM1BSckN6N3F2RFY3YUR0WWRtQ0xnVXZhQkZtSFl4VG9ZMDY3cGZobXcyWU5KUzJxK2oxTjJpUVByUlZiTG0zSWhFc2dZL2c0N05sSGJYU0lRMEZmcHJqMmV2T3UwaVlHd2FhQjNra0NESmNManExQVc4bW1SM2pNdE9QeGNZUnk2STdWMmFtWjFPWWpuaFZKRmZ5VmpneWoxendGU0liaXNXZlNYdmVraEw3OE9CZjFJYm1tVHNMSDZ1LzJUbzRiQjNDSlB3SmxxTUJjRFU5Q2NOS1lvV2wvcDZjSEtRY29XcUpkd3RVR3k0cXNyQjBFUGd6T2FEd2hCVnhzeWloZkt5K0JJSGRxeW5PdTJCR2ZmSUpBMVhtQWZhakQyZ2QxY3RvRXVVUU5kb1ZhWWlid2dpcU1nd3ZOenB1eURIeldrTGpBUEZ4ODRpb21XclVXU2gxQ2J2dWgwODdFMCtHaEl6MFZpd29YbkxRbWFDL3hia2dTckNRR0Y2dE0xR3NTeU02Rkl3MjMrdWJ1alZFVWpVSXgwditxMVowRndOVU91dHdoOUM4MjU3UnByVkp2VWp0aW03enF1VWl3MVU1SjZ6M29RR2k0c2MyNjRxSTdmU0piMUhnZVNXcFJsTjd4L1pIYTVLK1A1SmZwMVhTemQ2eVRCL2RnclZkeGx6YUovNzRmT0hlM28wUnF3aFJNNGN6eURQbkpNY1lRMEZuTHBvSlhrKzMxcm5pbXF5c3hpODN2RU9mYlM3N212Q21hMkNIUzJiOWdZRElJZU5hYkdVc1VPR1hRVkU2M3ZlTHg1ZnhObGNIZUhBRldiNkVmR3k3RVBPTHZoN1hrVlE2MjZUaE5rRE94ZldvVUdVMU1hejA3b2xKTUZjTFNMaW9YK0pqdHllWlVDTms5dVNVUDlPanlURGJCRkpmaWZDRW9HS1lUeXRTMkZkVVhUbjJoakJvay83RVBkTXBPaHJaN0hQT3JzVlIwM2QzZVZPNnh0eDNHR3lkeTlycE9vS2VPa0dPa04zVUlKR1kyNStYb2o5ZDROcTZHa3BMTnZpdlE1VS9aRFJ2VXpWaGxvL1RLcXU2dnVzMW9LZE40YXRzc1ExV2ZrK2RLelVRUmtpeUR0Q24zR0Z4UmRBcXhPSC9Sc3hUS0VHUEx5QzJhaWRGQ3JVTHU4dW1HZnZvUUJYaFB0T2Fib21EVGp2REZIRGhJOWUwZ0xwQVZDOWw0SUN3YUJuTkN0RG1MN0JWc3VnY1o0QU95L3dRem15bm9xbkZjSFd4WTB4Yk1oTWw2T2ZlU3B3TGJmWCs1cTE3RHhpMktUOVlHNzVkL2JRR0tQM1ppMmM4dXNWZFlkZHBFUk92bFRFS3dTWW9IOEwrTTMzS21OZ21RNFl3azZ3SFdLdlVIajFzRm15MUdoeTMxWG9ZTUNIdnRwZGxpRUxlNExqRjBCY3JsSkZEMFhJR1pjWis3bTRBQjNkUDRlWlFkRUcxMDlUVVkveVU5WDFjYXQzWWRyTkh3RnM4K24zcnNkdjBHa0o2MGkrS0gyZk51Z2I5TzIyejI1c2xOTFRTNDJHVjNHa2MwaU05cldPemtnYlFFeVpjTVJOOW83dkovd0tXemlncjMwZlY2OVR3OXF3OWlwRFBXZHhUUUNQcmFEUlBST1BEQmI1U1o5enpiRnRwbDdkZHYzYktRa1U2QitPdTNHT0pBVkRnSkd3Zmtha3NZbGk0cXVWbEMwWFJXYm1aYlphSnVmK2RUSVhVNzBJK1BsMkVlNEdYYnE3bEZPVDA4MmRvME9qTGhKM0F0bDlhaVd3aDh0VmhGZTRQNm9nQnZsSGYrUFpjeG5nTy8rQTlTTnRKbm42Y2VFcXhLYnl6QUJ1emFEQnJ1ZjkxMEJRVnM5TEo0eWROeERPczJyeXBGc3ZzckJZVUhzbGtyVWZONGNJK2svTjlGRWY4eFdwcC9IYTJwUVcyZ2ErSmR1QlV0L0FiS2daMG5OT256WEJNeHB0ZFdqZFkvRkVjV1dKbmNmbU9GK050eVZrbFBWNDRUZnZuVmh3RkNXaFhJMDFUY00ySGQ1bDBOMjhwY20xMFRRV1FmUzdtTUcweXR2RWdFZC8vazMwNEc3U21pdGI4RlJtN0MzNlZZUlJOOGl1TGlnUC9YUVhHLzlJZFMydUdidTJhYm9xa2ZRUE05Qk14c0pEcHdXbU9EdjBIRGRIMG94dFhBUTVQWUxTK1VHVTJnUDRLNmV0ZEV0U2I3RUxsQmtXOCtWMklFaTQrWFlKM1N6S3l6dmRPQWFPSHhyVjZqcGtuK01hREE3cE9MYlAvUnIxR3VsbnZDeGY3dG00TUhuekdmdStDZzE3My9zUno5TTErMzZoNm1sMzJDTkRpaTRRdnNITjFJTUhPU09HYkhwOGFwcS9aTDZoN2IrK21oTmVMTWVWa1Q0b3ZrYko2RDF4TXE0VFZGdm03SXdDajB2MFBma0xaYUdhblhqdFo4VEFSd2VhRjNXb09Nem5udjR2emJNTWY1THZDbnpSS0R6Y0tJWDdKNVpMYWozUE1DTzBSOHI4MzlqQU9BWGh1bHZLdVgxS1IyajN5UFUwNjNZRWNoSmtORmx6SW0rUm4wdi8xZG5oMWk1dnh3Z1ZmamFBMktiMXIyMk1Rdlo0Q21BWGNDOEs4SWhlQ1ZvZ1lDOWtYZ1gzaS85NEVQYUN3NjJxRVZjMmFhNG9OY0M4M2NaUU01R292d3NFSmo4NzgvY2NlOE5SdTFuL3RydEgyNEtPVlFNQjBHT1dwY2pLckNDcmhiZ1M1ckxuUzdqdUhUUTE1QkN6VGFoRmhvdnh6NDl0cmwrVU9IOFBOQUswL2FSTTJURWVmcGIxT0NpZjVtamhNWmRxS1l1cksyWmwvRXdRbSs0YUJJUmQ4VDVYTlIwZU5WR1lvTUU3ckRaVS91bzRSZVJ2SVZNYTFHOUNpZFNueTBkTkUxZG4zaXNjZmtzVnZyUDhWSnpsNkwvTUNyOGhQa0ROb09DTDlOK0lpbDhVYzRTVEpwdk1MMjl4M01QK2RIbVhKRjlGNFB6Z21UbWd4akVRbG4xcDBwYmhxcW9WR25ETXVCYkFjRHYxUlZrN1pmN0RMYjNtUkpBQ0FNUkhEUHJVWW1aN2pKK01QOEt1dmExb25xcFJieUVtUExXS3IvSEl3ZHdEeGhuMURlVHozSG93RnlBNnI5VFFtUzZoS2p6ZWp2UFR5SGN1bWdPR2h4VXhOZVQrMWFhdjJXYUFtWlpMYnpSdlQrU1k2OVlJSXdjWE43aHJMaGdFT1NvMWYxT0JGMGxEMkNId0grclFlY3YzS2Vld3lyanRhdy9Rdm10SGZNbmpob2NHaS9IUGdnVnpCVUQ1RDJtckhibWloVE1jRUdweDJaS1A1ak11Zk1hQTZjelZLTGVWamRldk9YRkwzN1JMVGVXM0dnd0J0M1BsUUlMY0dWLzNTRzFVdXVFYlJyMVA1OFJlRFljOTNrVHdaVjY1dTJ2TGl2MTNhN0JGS2JLYXY5bXBhNzBIWHhYckJ1WXREZXJYK0dtTnlwMUViZ1ByaklBZCt3ZkwySmJlcjhIWWRYMWZUUGcxTng3TS80MStBcWJuazdhRDVST3YrN0MzelB6R2pWYmZWNmo0dG1hMGx4VnFhZis4OS8veWtlZzhrN2NtTHhULzVGek00TEQ2L2NrS04xbHZSRzdwYVQ4bjZoamt0K29IbUlOZWREb1RxeGdsckkzUzRLRHM3SmVXalhWbHBYMUJ3ZjMyM01DRGVCdkhUT3ZpeS81bHhaUjNySk5RV1pSUCtMd3NwR1NTQ0JXWVhqbXJTOG0zN3psUmtWdUVGN0JJTWhSNjRuMU0rcnFHekRjY09oUGVrNVRWYlVQMDZudjhxRFFlRW0yZllTYllTS3RPR3FwRlRMQ1BmeGJKWnpqR1R3VUZtK1d6MkFjM1dpRnFsb2FqVENYYWxkd05La2RmdFNOTHZvLzMraWErOWZsZzFkUTZPTHIvSTNyWEVSK2M0UDNSMndlUGxMQ0Q5NzdWaXBOdmFhMC8vZDJKT3lEVDVXMTdQSlBsNTdXOXkxenJ5azk2V2QxOWN2VjV3cGVDeFdQWTB2ejkrbU80RytxbzlIUTdiOXoyLzVMK2pITm1UaDlTSFVaRkY5K2ticjE0MEkwNUR4ck0rYms2dE9CV1pJL3ZXM2ZxRFAvbW9OUE9LUWtrWE5QZ0E4clpwdmlxNlhnSHo2eWtjQjJPSUhCSUloUm03MXh4YXNZZWtEeVo1R2RrREYrOW1aMTArTldQUVZTeE1oNFdmYVJidmJwSnd2cU83MXJZT05aU1pJN1N4ZC9XYlRyNGlubHN0UzRhWmk2M1pvT1EzSVU3bW14a3M3K0k0MWRlTk9MU2pmOWF2OG95bXVydmJHWW9jOFhQbnJ6L3EwZkg2SW5EYk9tWnJBNlpsREJIRklkc3hUQi9zUUZDdG5IVWV6bWpseERaS2xqU0ViV2xoOWdSK043UG04SE9ScTdxMGJWRS9GM2RDWHFPUSs0UnVjNElPV2NQR3Naa0dZc3RCTVhPSmEyUnhPM2NrZHVXMlNwUi9QSnhUZ2RuSURub2czVGdKTzlZZEN2V2R6NjFpUlVxMTB0YTB6eDFuVVN2UmlFeDRrTEhFU3BNWEE2dVNPSEU1a3grRHBTL1hCcHltU0dEamhtb2FOV3grUndUWkRYK3BOUUkzeFZlaEljQitSeExuN1dNaURkeUdnbkxuQmtUUWNqekIyNW1Ra2R0WFRvWUlSZXFaN2cxVTJmYWsyUSs0bXhpbjdjY0RTNU9NSDdtOUVveDZVNnZUY3VoeUhwVDF6Z2tQb05pWTZUa0p6TTRadzQwQmlTcVVSSGZvaGRUVzlad3NZdW4xT1BqczNqNmpPWUcrN1lMa2RoZlZDZDAzYTg0RjdsZVBtbnVKKzR3SlFHRXdYUTQ3MXNoZzE2dVdIOEN3OFdkL0FxUUhOOFRvSkRZZko3U01IOXBJcm54anRIbmkzanRZSHd5ekVucGJtUlUydWVyTHpreEFVZWIvL3lvMlo3TXRzOS9mS2xmcVY2a2gyWmtIS1RWR2w0WG5mdkRVOGpLS3JtQUxrVmZvbGRJQnh6c1RDUmxIa0lKVTljNEJDNmpZSnFIdTlsVUJZbWRJNnZuOUNmR2kvQ3A5VTdJOTVzU2JkK20wQnE2K01vaXRmcDlic3lwY2s4aGgxZWxYUDBCdlJKWGljdThKZzdoOGQ3MlI1d2ZqSlA5L0JtR3A3QWJsY20zSTM1dkV4NXduS09rOTJNZTQxd0pDbDRuVVUxOVh1VUd5UFJqMDNVdFc4bGpzMW9VQVluTG5CUXhVYkV3K085MVV6U0xnM3NKSzdpZm5JdTgwM1FzWmpYM0RlaXhtSnpOWW50OThKSFZXRUJjMitUdm1Vd2tST2JFYlNvTmtjZ0dvZmt4QVdPbyt3QXRIaTh0NWFKVnAzVWtGNVNMNHkvY0pZcGNEamdtY2s4K0I5TzZHU3hhNHRqOGNQY1E5S0hKd3lQSDR2TnlNVDhwYmVSR1F4TGVPSUNoMVZ3U0h3TVhmYmNtOVpmMmhxU1d6YjZmNzVSdkFPZWpUSThkT2JiL2luRDlIZ3BKNzRNU0x1RmxuZ25mM2dyamtQUk91bVU4OFFGam1PZEkybnZ1YU9LdWZlazIzOGhqZGxRL1RUd1dvTFVKNS9Ibm16M2RzZDhSRG1qdnJXV3ZKRytXM2RWcnZuSkhJTVBydnVKQ3h4Y3RWRXdhNWg1K2tvVEYzT2V1S2N4cnhKa1ZsV3VrdVFKaVgwak5tdGpYWCtpRHNycW9Ea1dqOUdKcDE0NU91MUlsQ2N1Y0NRdEJ5WnE3Vis4OWNYNDNxSDgvckVoUG5mdGI2ZmFhYTBIN3ZqZkRzU3YzcmIvOHAyL0hWMjUzZ3R2QWZOelZyNStEWmJPNXp3Y3VRWlZ2YTdTZFFzTWJJR3BiNGRIMTl1VGZtQS9zSG11STE2M3dMRlpvSGZTMzRvY3BTZFRKNzNiSDBYSjZ6VFhMVENVQlFyNlphV2hTSzRHOG44Yzk3VGlhaWg5WGVaMUN4eG1nY0t2dTliL0Q1RTQwY1pOa0QvK0FBQUFBRWxGVGtTdVFtQ0MiCn0K"/>
    </extobj>
    <extobj name="334E55B0-647D-440b-865C-3EC943EB4CBC-6">
      <extobjdata type="334E55B0-647D-440b-865C-3EC943EB4CBC" data="ewogICAiSW1nU2V0dGluZ0pzb24iIDogIntcImRwaVwiOlwiNjAwXCIsXCJmb3JtYXRcIjpcIlBOR1wiLFwidHJhbnNwYXJlbnRcIjp0cnVlLFwiYXV0b1wiOnRydWV9IiwKICAgIkxhdGV4IiA6ICJYRnNnWEdadmNtRnNiQ0JySUZ4cGJpQW9hU3dnYWlrZ1hDQXNJQ0JjSUhOZmUydDlJRDBnYzE5N2FYMGdYQ0JQVWlCY0lITmZlMnQ5SUQwZ2MxOTdhbjBnWEYwPSIsCiAgICJMYXRleEltZ0Jhc2U2NCIgOiAiaVZCT1J3MEtHZ29BQUFBTlNVaEVVZ0FBQklBQUFBQlhCQU1BQUFDTzhpUHRBQUFBTUZCTVZFWC8vLzhBQUFBQUFBQUFBQUFBQUFBQUFBQUFBQUFBQUFBQUFBQUFBQUFBQUFBQUFBQUFBQUFBQUFBQUFBQUFBQUF2M2FCN0FBQUFEM1JTVGxNQVZPKzdtWFl5emF0bUloQ0ozVVQySm83a0FBQUFDWEJJV1hNQUFBN0VBQUFPeEFHVkt3NGJBQUFaTGtsRVFWUjRBZTFkZld4c3gxVy96MzVlZjZ5L29BaUtTclZXMnBJVVZLMGJJU0kxS210RS8yaEZrYTFLcFpVb3RkdjhFYW1DckZVb0lBSlpLNUVBVVJVL0tDQm9RYnVVTDFFVTJTUlFXa3ExTHQ5Q292c2FDUUVOeVYyS3FPaUg4TU12OU9VbGNZYmZtWHRuNXN6SHZYdjNydGYyZS9HVm52Zk1tWFBPbkRQMzNETm56cDNkRjBXbmViMnlYM2EwajEwcHkzbkJkL3ZNd09XalRsbGpGcTZYNWJ6Z3UzMW1ZUGZycFcycHhnK1c1cjFndkUxbVlGTDB5MXZ5c2VQOThzd1huT09iZ1c5Y0RjaSsvSDhKOGhOZmZ0Y2o3MzhtUUZBSzFicFppaTFocW9nblIrQSt6Nnh6My9iRyt0R1BmZSt0K256VS96Y3d1VTBoa1RPQ3JtY0RCR1ZRTStLZ0RKdmlxZDFRME8zMStTT3huR1Z4WThPMTYrR2tJL2w3OUM5djJYSUp6a1c3RWJvdnUwZFN0d21wK3loeGc1dllHeTBQbmhjN1hOcnRBdisyRUhlOSs0Ly80T1YxY2VSNkVQY2ZDZi9TZVRTNkxUcWVXbFdSTEZ1TDcvcUh1aERQZWYybEVJdmllWXR2dHZXUTFRNDNmdmQxZWxyamRGME5FOTZpMkxjSmtiakZwVmdjTGR0Ry9OYWI3eUcvT2ZxRk43M3B6WSs4a2NEUDJ3VG5vdFVOTEN5elFtK1hFSVJXVGtiUHg4UVZTOUN1Q0xpdVJZSEdKU0cwMit5SkxiZjdsbS8vaWhEZm54b3h5MHpWZGwyRzEzeG4wcXE4QS9CUDY1NXpBOHlJcTU0dTB3WUhCOXJ4K2tzaFd2WmFpZmtTT3Joa0N1d0tjYXc2cDR4V0NuV3JmLzRoZDRuM0JxWjZDck4wb0t5OEg0MithcHliejBVVGJiUk9lK2JXNGc3YWdVTVREUW5NT2t2aE5HWmpzT1MyRU1idjZpOE1PZVo1SjRkNzZQZ2FSWE5DZUZraWJXTzJ0QmtJMnFFdGorNC9HNkR1YjlON1lsL3BVdU1HS0dTWno2NVlzOWlXTURVZEN4TnFyQXRodktiTjVqSkVmS3ZocWcxeHRNV1V4bHk3TVJrTFFMS2ZrV1QwMEhVWXcva0FlOG1XblNzVG01MzdPamVBMHd3TDd4cW5sS3lUM0RVeWhiVUZXN2NXeEhZbTRhM1k4YWl3YTF0SWVGNTA3Tml6cWlnVk9ORDVtNEk5c2V4b1hXRjJ4SDVZZGFpTE5TdnB4azVUejlYTjRxNlJIakFwcnU5cjVLWHpHTUMxZGtNRGkzeDVKbTZzWVN6Y1NIbDRnSGdWSmZaZGJPaGhUNXhoV3F3Nk1pK2JqVmZWV3FVZHVtR2FrODRtUG9vV3YxcUUvejBkUmhXNzg4djZiajN3MEFsQVVZUUZlOE8yWTFkWUtTcWFYcHBrTTV4QmE5YTd0VXNtTm1BYnJYZjBJK25XZEZLZ1VzSTIzZmt0SmVXY01HRnEzZGQ3VGE5bVVoZmlHdE8zaHpXTU5jOEphQVZKMHFsbU1qVXN5OXlBOGhvM1RpSUI3cHJRV0Y2VDg4SUpiM25PMFFVcE05dVZvUk9MbXJVK2JLSzk3ekNkZlhQWGJKUVRaZGpialFYYmdFeGxGLy82Q2RoRzE5Rk9pS2hxeWptaDdvSzRtZHNvQ1VJTzZKVXhzR20zRjJtM1dMYU9DZDRxT0ZtblIzWm9BbzRjdE1wQ1V0ZGJsVU42VlQ5TXJwTmU3a1pDTWt5eDNYaElRakhjSWlzS0ZlTTR2MVNQV2Z1clJFL3lsdzVYMlM0RFJWSERKZURFWndaUG1KUkg2akRGa3FKYUVZK2YyNFZkK2tvcjc3WTVDMTY0dHZzTHRwejVMY2gxTHNrYStoMkZVUS83TWpzcVlRR3djaDVFTGF0dFdNOFNtbmN5aTJuMjhnSXhjNkJxVlFxc2Q3MzFsNzlCWGw4S3J0SE5rNmxmTkJ4Zkg2amJ1U1dnZHhSWFhPMm96clBLa1YxNzEwVXBrWDZ6dytuT0ZwNWpaUi9TWkkrOWNDbFNCbXJEeW84TU1HSDlaTzU4bTVVVkI0eDR6cnViSVZjZ0I3bkdGYS9aV1RVdGNhWXd6d25QRm02WndqTXAwak9KSE1wQUF4WEdSdTJaemlBRFR1Z3Q0TjRKRlJVR3FUdisvamhZRW5RZENMR2RwNVQwS3NNK0V6TitSWXVNMExhWEtmYk9Fb3N5TnlBa3JOb1N6d1JYTFU0TU9ieFpHbDV3dHJtbEJaMDFJNjFnMjc0U3dGcGIrOWlPU0FoYkxMM3cyYzhLc3lRKzl6L20raTltdzd4dFFFakJ4OFJSUDRTM2NQTW50SDJhT1llRldNdlFvbzB1WEdIWkk2WWxqTmR0c1FCWWJyYUxiZjdBaDlXVE9uNUVjdlFaeXFhWGVUUVFNOVBHcDk1LzlJdEJUV0p4YnhCdklhZWRsZkRTM1VlRGoyZFcvNzUrVjk4U0V5RUpzQkZEdGo3MVNIejBNMXRETWhVbkx5NGVhMU1nRzZZa21rZDhGS3Q1N3VqNmw2Tlk4ZEVkeG1MTkhQRzBlK1RYRlMyeHF3eTRMSTdpd0NNVFJaUENUcUEwcXdVczJSWEFTZ3ZTZGl3S3Y0SE4zUjM4VlNwUllJYTNmTXJDbVB0dzIySngzQy9NTUJ4aGNmRVVXbTc2d3NsaCtJRWZPby9JbE1VQkJuL25wcVVVSDEyekRBUGtpbytoR2J1TTNNUFVnTVg2YS9lam5yVThwMFRyOXI3VHNGclFvUldabzhObk9yUHUyM21MbmhydlBiNkNseXBQMnZpOEdiUXBBNjE1Y2YwVlVmUkg4Y0I5UVlDM0FHb0k4ZVFaei9zaWFaZkZJNUJUQnVyWjdtWHpEekc2elZpc2xTK2U3YnVpS0dZaEJTcEwrVDBjT3Z2TFZ1QkZjS1ZZY3RPemRxY1ZpbVdEWXNraUJXK2M1ckR0R3h5NGJIcmVxcmFPdDZnOU5aNVhzc09JNzhKVFZybHVDVXlwTmMrQlFNWmVNeUVoelU0M2h4bmRIM2dnWm9CNGZpU0lId2FLV29rQk16ZzRWNm1IOG85cGxuSG5hTkd3NmpjVEZLYmowQXd5RVUwaXdweHRNVndVN1lvVnF6MU1ZMW84bUpDM0F3Ly9NSUxDdE1PSWI4TlQ4QkM1RnlXalBNelhyQ3JLcmhBZmREbDBlNWpSTlZOeFlJRDRTWFl6K1NGN1ZRWnFQQmxGZUZNY2VCRmN5MW1VbVhwMU5nQ092YXloUytTN1FyVytBU0xFOUFOOG1HdmRDbVVHWHdUYVZUdVlhZnVWZHhIZUFqVERpSTh4bVFHUnRHUmRZL2gxdnFMaEMwQ2ZaMzBPT016b0RtdVI1Z0R4bDlpQ3pBNERSV2taYUliV2tiYjdwbGlPVzJjaE5rY1J3VThEVmNnUjRadTVjV0Jhcmwxd29GVkw3S2IxaEZwZGd4cUxxb1kwWDNmV3hUQm45UUZUMm5DZ1RvQmpHUEcwblFwTjNCTHdWNW5zMkV4U0JmN3pXdGJsZ01PTVRxeWZjQ3d5emE4NGttVnpvSGcxdDZCdWk0NFdnUldFN3ZMdU52NzBBbStQOGJVdG52TnBQaGZBaEcwWTNDUWxzZkROYXdibFEyMzVUaFlLOEFtbG8wcUZCdlRsUmRHMDh0aEc4T1o1TEhoZG5uV0ZJdGd3NGluWENXWHloOEN2R2tWb3J5Yk5uM3ZQcjlhRmVMM3A4YUJoUmdkekZlS3lyZzFQZUlHNVd6ZEZDWjRxb3d3RUF5N0xoNlZ0TDgvSktEUDU2NUJTQmQ1eVJjRlIxS1JsSHN2OWlrRjVVRFhadm9KcTIrcHJobmEvRmtWbW81bjZJcFJoMjRSTThvanVac1lWaW1ERGlNZThXc215VXFJSC9JRnF5RzlWR2dYdStxanA4S0ZoUmdjMzVpRHpXdldsUndQRk4zV3VPc2NMRVV0eTZWbEhCa1Fib3VNdFQvUVNqeXhlcjBaZ0plcnJSclJPS2tKMFNGTkZsVGh0aEtSZ1I2SGs1MTd3eWJWSXNocXE0SUNvbHBaZzVuN3RiKzU1YWl1TGZxYWVPY2RQQjNoODhRR2lGQVhqZy9HM0JmeVdZYVBOL2xOMHhRQysyK0FEa0Q5NnZuRVBRMkw0T3U0WEV1OFFMZWdjWlo1YmRraDdoY3ZIKzVMNnl3SEp0VUJlN1lpbXByMlpxaThEVlF0dVF6UnY5MFVKZHEyMUQ2aWxZdEZEeTJGQW5BWXpWT3V1SnVnOW1zSXRSaklLNkl2UGx0YkV1S2tPbklpV0xKNWJtekxRNHJySUwvajdvNSt1Y1ZQYWJTYTBLOEcwSG0yOGVqSUFjVU1OekpZK2cvUWhQRW9kamEzSU9XcFlVNlU3RmJDNUxhR2FlNE9YaXVVdlNnei8xRXZ3WDcxNlA4RS8vb1I5d3pqMTBMQXZIaUx1WjE5S1loTGJHSGVIdFZPUTZvaDhkZTJhVkx1Nm0xTURBcnMvK3ZpTnc3Q3pUeHdrdXB0VHJJZjhrV3poaFkwS1FBbWg4N2ZGN1hYNldCT3BUSHJQZ0p5aWI4TGlZZk8vRU1zNDRyNXM0TUZqU0lBak9aQy84ZW1XOTBkYkw3cUZ2bmhzSG5aY09tckRMSjdyS0pKSm9LbjZwYTRhUzdVeGhieExrYWpQME9oak5vNkczdFI3bW9heWZ0ZWswelFwejFSYkR5b2xBNTlzOXhibzFTakxnUmJmQUR6MkliemtxaWtWOFBZRThNNnpMWVhlUVNxbS9NKzZFSzh4YnB6UWRzdW5WTzVnSWZHSXZLc3VIYlViOEpSbHY2TUw5QXBEdzgrU2xaeHdNWS9pakNnQlE2T1AyVGdhdUs3U1NhUWtIYWxKbGJzRWN2V2JtN2t4UnJ4Z0NnZ3A5Q1VweC82RFI4dTVkVmplcjlvMG9SYmlsTE5qbm5DK3RoRGl5c0MxY0h0dWZNN3VQR1IzeU80WnVoVVNEN3V2aEFRUmJjZnZhQU45d05BeFQ3WFJ1YzM2SExBRjFsTTJqalRRS3llV2hnT3BrdlV0UStTK3dTZEZVdElmbWZVUkViOENoK3F4YmRVOENiRG5ac2RPZjlKRXZ1dkVxUkVjYUZNcWVlUHYrRWoyT3pyZU16UWNFcitZc1U3SFVDVXdBS0U3QmsremEzd0dNL2FjNlhPaFRkRENoVTdUT0ZKaFhRZFM5VzNtQlI1enFWeHgvSmFPcTZ4cEJ4M0lSRjFONkR0UXo1b3FUZWdBV0FLdTJTaEVMaHRSdktVS2d3OHhsaGE3UXd4ZEJneUpqMzZuRXhTRkJTZGdCaFZuZUx5bjlvSG1YMklKa1VacUlEVDZ1STNENEl1dlVCcW9WNmhON1ZMb2djNTBaVmRBUXc1MHRLTmttay9mZ2VxQmxOUFFLd2p1c3FyZzVIT0VDS1NMWnh0R0pMOURCbHNLQ29uUEVnUUhNdWZPTlJIbDBEekkwQUxRMTcxNEY4bTlTK01USURUNjZSb1hKOXF0YzhNT2hmanExMkxrbm82MnBwbTdNekJrWGc0RWUyK2E3a3lvNnkxMEUrV1Q2T2lMdUNGMHZhREhneHA5M1JnVjhNVm5TbXdoc3Z1ZGU5QnRoNkZwQVRETkxsWW8wL0lnZi9SVE5tNHpTWE90WDV2cWtRR1ZYYUdPUVhoYVIrejh2ZDlwTU5ZdWpOQkFPR3VUSVdaUXpTMEQ0VXhBWU9ZWlJ5NzROdHdSdXZxS0NzLzR2b0pILy9URVo0cHNCSjBCRTIycHMyUlJOYTJXTDlvYi9aU042OHI5d2lVcmFXMUpuNGNucDdWb1grdEc2SzJRVCtZNUVPWm14eWZ6TU92OEVaUzlJOVNCd1A5Tk1lNFIyLy9oOVl3MzVnZ0lWM3ltcU4xUUJLSUQwVlpZUHVUQk1tcm5MbUZuYjl5azNGWW5mNVhocVFITjdMdHRIV1ZVYlA2blZZbW1ic3hHM3lmek1GNFpDR2xaTVpmMVJDV0k2dGZxdUUwNnpWL0syQ1ZsY0E5RU8rSXo2WHVoSEloV3JHM09BaXF0S1IybEc2U3NNL29wRzVmRW5pNS9PWXJRSXczQTdlZTVIYmR4ajlldGVZY05JNXIyTFV3cmxFUmFGTlJBanU2VWdhS3VlTllqR3dxeDJHQTNvcG1id3ozZzFiZ1VvcE01cENVK2s2b0dYL0U2Q1drSmJsbnJQRHpmSkc4ZWM0S3dSczgxcnFKTThUNkQ1NEVDNGowVnBIK25tVkRTaWR2K1BFR0lyVlpvWmF3TGhWWWlIQnZpbXp2NXN6Y0RKd09qK0dVZ2ZPMjZDQ1BUMEFOUkE5ZEJiRE14MEtPUkNMVXp4bjExTDlldG1RQXVucUZ0c0F1QmJ2SkZSM1RzbHhVZ01oR0p6cUJsM1FVam5JK2VaOXl3NTRIU0ViaDRNMmdLeWYxWHJPY1dXTVRVcTdJejlmMC83YWVrNW1NKzd3NFlNcmpnRmRPU0x6SW9waTFtSC9HVjFINFpDSWQwQnM4aUgwbkRsUzBGN3ByZFRDTXhjUEZETnc1VXIvazh4QzNMdVBnc0pRd2g4Zjk1eHdlTU5BdWkxV3Jad3RCeEdTRU9PQTRMQUVQUWkxYTJvSEZDUE9KYnFsM1FPSktkZGEwcVdmb3pLRDZxdnVPT0g5L1hORGptQlpNcTFqT3dKTVNhSkVnZGFQT0FrU2RneFZ0alBCSkNZQzA2NEIzcGk0d0ZwOHpNU1FqMnkwQlJMWHNXWFc2clBTdU90bEpFMDBTZ3hNQks2L2p1d0E1NW1QTkFJZkdQaTU4VVg3Q1UwQTA4eWZhRW9LZk5JcU1reEFMQUZuNDhUSm1KUkdoMGVzMndCamtaeGowTWNlSHJ1QzlIWjMvQzRxUE5vM3ZFVFVaR05XajdnQ0VlUWZtWUlIcEt3cFlubWxLN0RwT1JDU3BYVEFtYVNYMm51WkxKSUR1Nlhoa28yc3ljeFh4Um0yWTVXTktySUFJakdiajVHdnlVM0VZKy80RGVnUGhxdkJPMUFuNUprbWc5MnJaRitpZ0tVNFlHRDFObXRBK01MaE9QOFJrSHZTYVAramp1MHpjYTBzOUtMYVVoSjhIMjBvVTZUYWFyekJ6TnR1ZVdpbldQQmNUMmZLMG5rbnM3RnBIWHFIbGxJTHg4dWVhUkZVRFE3VkdNU3pxSUlSRHNZeWFleFprblc3OENFaTJTa0hnNitXMWVGVm5rY2t0RmF6aTdrSEU1eFpJbHEvQ0RscmFBc1JFWUdsMm1DZU16RHFPMjdxVWZBbG9oQlpLTDNzTzNyWGpTRWttVkJNc3ZKZE96b2NkcDNvcGlTcGIzMmVBajBTa0FtVVhVK3duaDR2ZUZ2eWdQUDNNbHBWbUxpMFkrbFNFam9hUU00bXJLWkt5ZW9iMWd0YlZCMmJycTlTVVh3SVRFdHlHeDRTMVVXZ2RuVDE2TnZYTHRvYlh0Mm9NRks1TDdJNjVDb2RHcFZqdEc0eUNlN21EWFdnOGF4MDdJVlFiZ1FTWFZKL21DcDQybzh5aW1zUzVnN3dqd3lKQ3NSZlhhcENmQ0UrMlhnZUI2YTY3c3BKMGxJK21sREdJalpheHBhSUpxQW8rK0tBdmpxMkd4eGJBaDhYR0hIcFMxc0FBd0tPTVRncys0R1pBOERnclYxQVYzU3B4ODF0dUdoa2FuNy9HTjBiZ29PbndTbXUzcFlFNXExc1Q3ckhDaXlrQjArR3NiL1YwS1E5N1Z0R1I0M1NtaWFWVzRJWmxrVGFjZVNWc0Nld09iY0FYS1FFQXRCOGZJa3BFU294U3U0MmRMZmI4UTl0L0VGMjc3K042SnYxWUdSOGxDQnNUUDRnbkZnM0lsekVJQlo0MTFWVnQybTdxQXVtWklhaUpObTZhOXFRcU1EcjV4R29lNFhkL0NHRFVyQWsySXQ4cjdxcFRHTGlBeEFBRitCOGplbXVyaG43aHpmZDRPdzB1V2EwTGdDdWhxOUFjWEpzRGMzZ1FsL3diS1FFaDdPNHpDZ0ZreVVvcDVjYnlSZ3V6L1MyakQvc052Qjc3YWVOcUlLZ0VGeEMvZ1BtTUdPeG5TOXV4TithTitrUWZQQ2svTXdKQ2ttMDNtVllud3dPam9HS2R4TUEzaGpYSThyZ3grd1VVNlNxS1ZMQU50U3hpbTdOQld2S042ck0rMjN0UllhTHRoL3dnTTNHQVYvZkZ5UWtRYmpKQnd4QVd1SHhGalI1bnd1SCt6WktSMEZTTi96eno2K0tMOTdISEhGVldpSFJEZlhhRlZ4QzhZcGRMeGNCeDE5RWhvSFcvcFZnSlFack5tY0V2S2dSb2JCcGxBZ2RIUk1VN2pZTnB6TkxhOU44SnR0WUlKVkQ0Z0tncW11TitKenlVSS9oY0wzQmQ0T3dqUDJ6ZGVldVJsTmJ0VVF0TjVDV09IVTJCYzY1cWhoVDEwWmNsUXRJMEhVNmpDemh2VXhRZDM3MVVVSTMzNjRoL0ZmVDRNcnN6SlFEVWh2a01OV1czb3FWYW9LUG9ZSm1YSE5NbkFiVFF2Qlo0Z2YzUVFqdE00UE1uTEdBS1I1UUFmK29ydHU5elVpY0doV01HQ0V6aXFLbG0vS01UUGFSa1pBQmE2RHV2cWtXZm9yd3ZSczhZZk5rWFk5ZDFxd2xvS0ZTRStzMlFva3M4Yzl5V0lYNjA2VURpa0tMR1hrYXJPNFQ1RDRpa0lYTXNVZ3g4N1VmOUZhclVueEJzc3dzcTN2djBIYUZKdS9PMXZmblBhUVkvM0N1QTlMd1dLb3REb1l6Y091aUJ3OXZHaHIwMTdNV3JyVGZRVTlweFROcTFtZ2grMmNHaHhueUZDb0ozODBzK08zM2VzZVJwQzFIZDhycHIyWU4zWEZNOXIyQVl5WkNpaWF1UEdEd0wrazEzeEV3b2xuZTdmZjEwM1J3RkM0dWtCM2NrVytqajJYVnZVWFZrWDRpR2JibE9ZcTVOMndjdStEdUw2bWsxS3JkRG85RVNOMHpnYUZ6a0dmZWpMM3RVakFPdHZibTJLWTBISlp2aWFxdU5aK2V6N3REK0VxSGF0dVlUUHhleTNicVphLzl6ZDlya3dzUzV5aytlVlZtZUdERTF6Q1FjQW5vS2lyOWNZc2gvWHE3Y01wandVRUU4TzJzK1JlRC9Tb005KzVZSGZpUDBJM3BPYXlUOTZ4VUpHZnR5cHJ1dDd3aVVIUmgrM2NUVDhnclAzbWJGVGpubnpIMjVYLzBsOElNYy95SVAwZGJURFRWT3dYQVZWQXl1Tyt5T2JTd0VIQ3BTQkdsbjdZaElka21HR25Idm5FK0xPNzFvMkNOaC9mZTVsN0hBSDZ4b2U5TVZIMDNaSzRNbjg3M1Rhcm4vVTdacjcrS2ZsZEZjLy9mR083cnNQRGxmUHNOOGZmZHpHa1ZwZDUwM28zQk5iV3R2aGdEOXJhZit4dDZkYXpNU0FjbEYzVlpNcUFDdUFlMndDS0RteGlzVCtETWl3Q1p5V3RQK1RmcWJ1a0pWdURqeDZVbm5uejlaZjkxUHZManJBNzMrby9xcU5vc1RqTm83MHFGblZ2YUthQmVtcUw0KzFDd1dUN2ZtczdWTXFycm5teVVXS2hrWGZ1aWdaeTc0Q01yS0owWlBZdjU2elZjcGxIOWpaUTZaM1p0ZTRqU1BEOGpZSnd4ditGLytSOTUrdElIYmtpcXo1anhaVzhXc096NExuVXB3Z0lJTjNlM0JTQmh2aDl6NDhpVGFpYnFjRWR1ZTRXK00yanZRL1ZRTjNNOTVCcEJPNTNrOEI4ekhoTHk1N21UazBzUVZrR0drQktKWTNlRnBtZ2ovYUR4Q01oa0xwWWptS1h0a1pUVXBaN2pFYlIycWhVdUEvOW1YMUhjaVhmKytqdWkvZzBONzZFOEY2N3JZbUlNT1hhakFJaW1UL3RDd1g3L1pOeHdsQjhuVjRGSGRPU054d1lzWnRIR21EWGViV2NGcU5RbjA1ZC9XcDZGZWRab3hkYjlXclpyOGFBRnRJaHBIbVE4aXh0b0Nka0huVmtNN25TL014WFJKY09mWTdUZ016YnVQSUJyeC9QQTFUMGpIeWIvN2w5TVc4SlA3aEczMzY5RGZZODdsT2FNbVFndkwvb0xCQ0JFdTAxMXQ4TnArMlRLOU1ZMmU0WVdXa2xPUVp0M0drVnM2cnZwSmE1N0wxOHVMZFk5Y003N1NRdXhjRVNIYy8xN1dxa1lZamdiZ010eS9VVHRZdU9CQmVEa3k2KzcwUXc1QzRIcjE2Nk9MZldWempObzVzMnZQS0xHTzFOUGNiUU9zSFp1ek5wUDZESFBxS1FVcW9sMWNGaXJnTWh6SFlsS0dIeXFsd251YlZJTWxJU0ZrMWI3ZzJqQ1N5T1BPNGpTTk4ycmtMUW5GZEMxSXU1cFFTNS9RWkx3aERSWW5pL3JwWE9ackxlcE1xTmJCa0ZORXAvWEdwZVlwQWNiOEl4M0EwVFd6eXBnSzUzWEJTU2xLUDJ6aFM2MlRMUUlNTnRYNzR3eVpYWnhNbEZoVkpGT0NRQlc3YlJOZ3Z1UmhPWU1uZ0hWbHdMeWt6VmZGaisvS256N1BveXVJbnNZUWx2NUJjVnNJSWZPTTJqbFE3MVRJUXhqTS9KZXhOalB6bGFJV0ZBeDNRV1JydkIwN2JQRTRwYXYxcHlkRFlIRUFkN0hoVS9Hdm9GWGNPWjdHdWFueWpjV08vR08ySlU0M2JPQ2g4dW1VZ09XQldwanByZVVhRFRwVWdoVjV6WnJXYXN3YUN3Wkxoc0FhYmY2NTJYaCsrNDN1Q0JLTWlwKzUrMWZLb01zcnlqOTI0MHk0RDBVVFV6QWtnZTE0T0xjL2FFejhVNFh6QzB6WU5ka3E1ZFU5YmhzdDcwVDc1R1VnS3BTY3ZOMXZpVkZZTzh5MGR6bFNKeFZOQy9CdEhTVGg4RkVhUjJUSVU5dUp6ZkROdzBqOGZVMERUbmxvMDhta1hmNzUrcC9Wem81Sjg2aXhmVGVZci9OTHNMZnN6QlNQTTFqeGx4Mld2V2pIdkt5ditncS80REZ5S2QwQ2MrU1hoNG9LR3B0eWtBays1cStJbDFlWGtYSENOUGdNMUtzamhsSDkvZEZGRFNyaVU5em9qWDFiWFBaMllUMzdSTzhZWmFORTdqSVhjdzMzakd2MzNPbVVsZjdJMFo5a1JML2l5WmtCV2Vuc1hPV25XL0Z6Z0I4eEFDd1dWMmR5ak5RTUVYSFMvdEdlZ2Q0VHZGNDJ5SVhwcFQ5K0Y5WlBpZXNQNUx1M0ZwRnpNd0JBejhMTDR6bjlVNVA4UDE4MVQrNDQ4SkdFQUFBQUFTVVZPUks1Q1lJST0iCn0K"/>
    </extobj>
    <extobj name="334E55B0-647D-440b-865C-3EC943EB4CBC-7">
      <extobjdata type="334E55B0-647D-440b-865C-3EC943EB4CBC" data="ewogICAiSW1nU2V0dGluZ0pzb24iIDogIntcImRwaVwiOlwiNjAwXCIsXCJmb3JtYXRcIjpcIlBOR1wiLFwidHJhbnNwYXJlbnRcIjp0cnVlLFwiYXV0b1wiOnRydWV9IiwKICAgIkxhdGV4IiA6ICJYRnNnWEdadmNtRnNiQ0JySUZ4cGJpQW9hU3dnYWlsY0lDd2dYQ0J6WDN0cmZTQTlJSE5mZTJsOUlDc2dLR3N0YVNrZ1hHWnlZV043YzE5N2FuMGdMU0J6WDN0cGZYMTdhaTFwZlZ4ZCIsCiAgICJMYXRleEltZ0Jhc2U2NCIgOiAiaVZCT1J3MEtHZ29BQUFBTlNVaEVVZ0FBQlJvQUFBQ25CQU1BQUFDTVovMFVBQUFBTUZCTVZFWC8vLzhBQUFBQUFBQUFBQUFBQUFBQUFBQUFBQUFBQUFBQUFBQUFBQUFBQUFBQUFBQUFBQUFBQUFBQUFBQUFBQUF2M2FCN0FBQUFEM1JTVGxNQVZPKzdtWFl5emF0bUloQ0ozVVQySm83a0FBQUFDWEJJV1hNQUFBN0VBQUFPeEFHVkt3NGJBQUFnQUVsRVFWUjRBZTFkYld3MFIzMWZ2NTFmN256bnRraWdvdWpjQUEwdFRjOUprWkNJNkxucXA3YTBaeUVWSVVGbGwwaWxRb0o3bENvZ2tTaG5GYW1WaXVDTUVHMUZSZStnN1lkK0NEWUpGS2lBYzlNSytGQzRSMUZCaFRUWkF3UXFBdFVQbDREemdqUDl6K3pPenV2T3p1N3N4WS90V2NuZWVmblBiMlorOTk5NStjL01iaEQ0eXpPUXhrRDFiMStIYnZ0U1dteng4TSs5TjV6ZXYxYzh2VTk1QlJtb3RCRjZIS0VueXE3NjNRaWRoZWhzVWphdXg3dk1ESXpSSFVmQjJrZlJjYm1WcktFblh4b0UveHorckZ4WWozYXBHZmdNK2dhcDMrNVBTcTFtdFhlMmh3R1gwRTZwdUI3c1VqUFFPejBpOVZ0RjBiMmt5aTZqK3lLa3dYTWxJWHFZeTgvQUNucFZYTWxlcVkxWWZ4b3I5M0s1YmU3bC8wV3VjZzFQYUUvNkNOb3FrWWM2aXBXdzFucXlSRmdQZGJrWjZNVWQ5QUpDMTBxczZUS0tPK2cyT2kwUjFrTmRhZ1lxNkN5cTN3bEMreVhXdEl1dUU3UTZRaytYQ091aExqVURpeWp1U01jSUhaUlkwMDdjNzljUWVxWkVXQTkxcVJsWXB4MXBremFTNVZRM2pQdjlPUlEza3VYQWVwUkx6VUFEb1NHcFlPM1czeE1xK3RGZkU3eDVQUWc5R3lWNTVPVkhTZHEzUGNuY1NhQjNlQVlvQTZDTjE2aWJ2eThoTk9IOWVkMkl0cmxjd3JWeWg2WWNzbmRlRGdibUVacStXVk1WQ0hjYVJyWVFlb1hjRUM2aVVvMUltbEw3b0l2TndES0M2LzZKVW9ta0IrZGpQdkYvMnV2N3N0cEJtaDdBbm42TlR4d0VZRVJ5MG5BUnpmc3VId1BRSStOTDJmaTFpSDZzVkhZOWtsWC9QNitJQnJ0RTZsVFlwMVpIVDZtQ1BzUXprREJRaFM0Vlg2ZVRKQ2h5ZkZ0dDhLQzkxRithdGIrSFlza0hlTmlQRFhtZmQzc0daQVpPWXJYUmFKUXNXZ3YxeWpoOWp5d1pCR0QxanE0ZE5jNkhlQVpTR0tqSGpXUFoyeHUvRTJ1ajM5NllRcndQMWpHd0ZLdWpadkNuRTdjT2UwT3NqaFByRkY3UU14RE0vVDdSbTNpOXVqeENYaFFTM092bElYcWtxOERBRngvQmVqTXB1NnJWSCtGbXQrdzJ0K3hTZXJ5YmpvSHZndHBzbDErcWVodDVxMDc1dEY1NnhOM1pySk9BT2ROdnRyMzB5bE5XQmYrRUFxM3c2OVdmdnVjMmNRc0ZsYks5Vi9hb1pEOVpyLzd1cmZmU1FILzNER2dZR0tCZmprTXJYTnU0aEY3V2MxckRXMFhUdlJpM1M5dkdoOUc3MGJjMFJmQkJub0dJQWVoSGsyTUNpQmtjMjc4ZTFKd21IOUR0WDRzNWJxREk0RmdOOTROZWtwbi9BVHdEQ2dPSE1IZWhnV3hPdlF5N0VOZlFsRWJrdjhQT01YUWpUdGFJMVhvQmxMS0ROdktEK1JSWGhZRUJ2SnNrcml1bmZ2MnRJS2pTVGJoRnFGZ0ZiYndlSnp4RW04UTFnSUEyYTM2THdQbzBsNXVCRHFMblRJTzV4RlUvT3dxZ2JYUXdQOEkrUm5vc05takdybkFZQksxWkdKRXU5eTkwbFdyWForTzc1ZVNRLzBNL0JRcmdPQXVvVDhFTDV1ZkpDTEVYSGZKZkJUc1BhUGhCUVVTWFpMZE1pcWIrK0hrVXQyaGhTMDVYbkRXYmdtaVpIYU92MDdUTlpFdzMzb2N3YU41b1RQNTdEWjN0eEtubTRtMlM2N0JiRW80UER2T0R1YVpZbkJiT2RQM3Fta29kV0xQNXdiVE1kcCtsU2RmWWtra0wvM3JKVVVJcWtPZGVZVnAzR0hmT284MGdtS2ZHbmp4WXpySjkzTlFYdTZyaGZjVVNYdnhVRHF6WlZGN0w3RUw4UXFnZ2VDc2IwbjBRdzQxaXc0d050Q3JUcHI5aXBSWHY5bjRRR3NzVHpYWnlOVzNKSVFzTzQ5L2c0M2dJZlJVdko5WnNDTk14V3cyZmlKSitTbGErcHBPOThRdG5FNEpiN2ZDejZINWk5dm41TFUySkYrUDl2di95ZzdlODk1N1NqaXowbnRGa1pSdFVRWS9aaWw0dU9ZNjE2anMvL0pYWHRMWkxycCtXMllmUnZYdGd6bmtKT29VYmYzVVN6ZUZEYmQzVjl1a2JRZmFUZmZRdWxnU01SdnV4cjZXZXVRbUNialJTaFNrUVhFK3pkRTZ1RmY1eHlJL1VUR1pqK2ROZTRCUThhekRUaFd1LzdOcG9tWDB4UXJjL0Nqc2JOcVRjd21ReFJZcXc4ODcxMFBUeEZrSjNjT0pnaFp6RTNyYnVSKzVIOW5ZNE9ndVhTNHZHNVJtTTNTWWl0ZkovQnI1ME42dWJadzErUmJnT3lpNnFudGwvZW45cittZS9KZWNGN2RpT0hKYkx2L2FtUjlGdHJ4WjBmSmt0N3d6WU5DZEJyY2J6cVBwYnZnSUVKTk9ySkw2UW80NmVFOUt0OWg0US9IclBQOXllVkQ2ME9DNmtCN25Bb1FKcjMvdlBQd2R0SEpaVEhZNy9ITXlDdVhHdm5Qd1p5aUVibTQ0MC9lY3FTaWEvMER4dXNuUXVyb2VraHhxNm5XRW1IbFErMGNIRDhubkl6UC9jQldUV1dxd2RjU3dieDM4T1ptSHc1cGl2bW56TUdyeVZaT0dRaVMyek1OREdmUmJoNHVxSlF3SzhaSmswZTZtNEk3WmVDbTh0djU0cWQya2pKTlpnRGEya1lUelBmdzVtWjJFYWJMSFhudFJaTzVqOHBJZE1UMEFkRHBKd0Y4Y3Fld0FJREg2eFJqYnlnRnRLQ2xyUkZpU1hVbHkwdERKck1Hd3JhUmd2OEcvUDdDSHJxOHJpRWc1WWJ3VEJMVU9DUjgyUUhQaVl2UVMvV2RZNFljU3NxQ1NuQm1oalZBQXVZOFhaUVd4TUVReXVYbGN0c3dZamwyUVFwWkNWSzBEZzM1N1pRVm41czhLdWtNRkhPQ1FoWTNVZ0VMTGVvRlBXT0tYUE5KeGtDeThDc21qcW9HMWszZk82bTNHQjFmL2l1R1RXWUpWNHM1elNDL3piTThzTTFlVVVBMUJHZU01Y09ZdndEcE5WY1lwZjRjenRZVWxMaUJXMjNCbGxzOWJTVEo5b0NaTDdBdUplTTBrWDJwUFlpKzVZL2QyTUdpaXN3ZXVYdGpMU1dFWUwvTnN6eTQzeExEUEtGR3ZpNW5ZbEhvQXNLL1ZiWk04ZmpGT1NPVzBtckVsZ1FiTHZ3UHRZZm1pU3AzRi9QS1F1dUljTzI0NDVtSnZHMmMyeXdDcXNqV3ltZm5iMUUvaTNaUmIyZnUzWXdkdExqYkc2amVBUFg2dUtualJZcTFYYU9LVXJEUnVqdkhQKzN5MmZpcHdsS0ZlOEdYZFBxYWdLYTZVTjQ2VXNiWm1GbWZpZWxOVFp1NHNIWU8yREdFZVpwVFhaOUFMR0tUZWNzOE1BN1RKcU1XS05kaW1GT20rUVFWWmJyN0FHczdxWkZOcVcyVm1ZRzd2UU9TOGw1cjkrNG9vcnlpMFcybzVUNnY4T2E1cmttdTdyNktvbXh5eDBzYlpoSytleDg4aTJjQVhrc3JSUlphMnNZYnhjV0Z0bVoyRnVYSUEycHZNWUxkRUphd3BKVUpWckxFZFc0NFRxaDJKVnhMZm5LUzUvWDdLWlFQTUp0TzQ2a2g4Y3JkaUZDY3pTUm9XMTBvYnhNa1cyek03QTNCaFV3OU4yc3AwU2R0NGVDNFZiNGdhU1RadHh3bHFmVThia0ZJV0F1Uzdadm9WSWU0K05pZEllN2R3bHM3UlJZYTIwWWJ4U2RVdG1aMkJ1aEU4RDMvbXlqYVJBTldrMHRzeXRCZHFNVTJEbkpFS3ZmUDBIZjQ1Y3VoZVA0eTFxTUZKMXY5clNnK09PZUs0SVdkcW9zRmJhTUY2cHRpV3pmVWxYRkJ6bmdEV3BjejFNZHB1QlRjWEMzRGlBWFhBZnlTaUZzTlUzUTlZUVBlQnM0UWF4aXhLVnBZMEthN2JEK1B3RVdES0x5akNObUV2WFkwc3ZXSERNWm5vd1RzbGNNSUhuOWFtaE9ZTWdZUHNwc3lTTjhZZmxyMHNaODV0eFpKWTJLcXlOMEt3NkJ6dG1ZYVF3bVRFbnNQNHI1TUF0b2NPQ3RuWlN3c2xYZStpcEk4NnZkUUtPTmp4djRIcEp0dmk4K2M1SVBrTWJWZFpPWnFZTm1jemVncHVzaFZKTUkyWTJHK2hyM0xkbnZzZE5PT0NnYTVhNThTRTBuWmpoSWJaVzBtUjR4V0xna0ZtWW0wY2dReHRWMXNZbFBkVXFCVm5NUXF0NGdJZi9XWTJUaXB3M0pEcit3dWJGYk1JQjI0NWl6K2Z1bWY2VkZqZEVkMm5EaGNCbHFjT2Z1M1A2QVVGQTU2bCt1ZlhLaVJnQlN3RmlRRTdmNTk0YlR1L2Z5NW5JWGp3dmZJWTJ5cXpoNzFERkpxN3EzN1JlT2JRdm1DeXA4cC9GTEdqQ0RwNUdiTXRRcGZ1aFJ4QXVlQWppYTBUSEtZdG9HaXE3SzdEUUFoSUhuVFNsZUcrSVp1dEtEOUQyUlJIRkIxUDFXL2s5RTFnQTNpVzRwd2phQjl3TmUzZERkRGF4VDVGTE1qZDhoalpLckpFM01zWEQrQTY2WGFRMFYwRTEvR2N4MjhBbW9Ob0wwaldGZ2pKeXpROGRwOVJidjNJVWpKL1ZWSmwrKzFvVHhRV2RpTE9QazZlR3EvS2VIazQ2Y3I3MTdDQm95c2RXYlhib0trZzBBTWg4YVJEOGM1ZzVNYU1KOHQzencyZG9vOFFhK2ZCUDFGTitaL3Azb0JyRGZPVmowanIrTTVoZHhpUDJnYkxCaG1HVzUrSm0wZEFhYzQwZEhhZU1ZUWZhNTN1YUhTY1YybldZQ3pNV2hwOFYzTXBtdFhKMVBIdUVEV1VpY0hhVEtzcnp2bXJ2YkEvN2wyYXo5NklBZklZMmlxeEJ5ZWt3dmdZZFp2WExoVlZEeTM4R3N6WDBxNEZ5MGgreldmN0ZiM0hrTnpmU2NjcktkQytvdEhSanRtVnV5bU1vVjF1d0U4N2pJOXhoQnBsZExBVDA3d213THRiWFpYUmZoRFY0VHNBc3lWTUFQa01iUmRhZ21IUVkzNGUzSUw4MWU0S1pWakV0LzFuTXR0RnZvQ2VIYVpCbGhpOXdtc0dmMnFMbXh2WmorTTA5U05xOWpVdlF0RGpiQW1MaUhzM09OZ1FodEFuL1U2OXFDd2JOc050TnNxKzV2T21nSDcyaURYN1VjclpzU21VdkFKK2hqU0pya0YwOGpGODRPOEtVb3FJUGxaYi9MR2JuWGplOWZ5aFZlVGJlT2E1aTNPWkcvSUZDUEU1WndkM2xBRDZlcmViZXN0dkdJSmp3SzFpclFkR05aQzZUTGhxMGNVdklkTmV1TFJiU3hKNDZ0VlhXV2xMM3I1T0dFcjZUTTN1SnpxRW1SVjU0REpHaGpRSnJXRDRleHVOWHpBSXo1c2NaeStzdlBmOE96T3F6S1I1S2Z5aEFHSENEWStnb3NjcjByOEUvR0VKeUE4bzRxem1pcmJFbi9TYnVHTVl2ZXNhS2ZpTTlBUlRqVlRnV0NuQmRrSEo0SjlFeVZmKzIzVmlYZnJrV2ZuYjUwcld0ZWVGeHRjemFLTEtHNWVFM09JTEdBYmNBd0F6YXgySDVMejMvRHN6bUw0STVSWWR0UXVibktqQk9BV1ZZSk8zZlFQZlNpUlc3NXhOVTc0QVZnTHdiRUd5Y215eEljVlhSQkllQjFEVWhyb3VlRWZ3NVBOMVlzYUV3Nm1PbHdZR0dLTzNTdGExNTRYR09abTBVV2NQeVBiSVUwc0dVNExaeGlNUHlYM3IrSFpqTlh3UnppbTR5V1ZqanpWZ04wbGRFT3lGaFVXaFBBV25ZVFUrQnVnbEwyOWtDTjBEalc5b1ZQUUh3NmtxcEFlQmVrcEdXTkMyYzJxS2dWWWsxZXUzRC8vR2F4L2ZTNUZkYWFjcUludENrVWVFMVFsS1FXUnRGMW5CUzhqRzBSVHhxeEp2cHY0RnZCUzQ5L3c3TUZpaURNY2w2WW1PdjhSMG9OQThiUVZ6NzRBY1RGYUtwbWRpb1V0TFV1TFVCSWsxeXBGc2pHd1dObmlmM2tielp0MkhYcnVsdzZjdTFZSTNyZWhSL2lOVnRUeWRiSUV5Rnp3WXhheU04Tm1MaG9MRUVRME84VGJyKzk5bjRlZ2s5L3c3TTZyTXBIcnFVNk9COG9wZUFOc2JqbFBGajZiaGNENTh1Uk40VlBVemlLOFM2M3RiWml4S1pZUGNhY1RmbEg2UmhOK1pqUU15VmpEUWVlVGxwWElMZ1lYeDZnZ200dVZSNHdIc2JkLzVXQTIvV1J0Z2NOUlFTZ1hvK0Y5U2lwbEdJeU9WSjRkK0IyVnpaV3dpend3Y24vUE9JeHltMGFkU2k5S3hHWUhqNEZ5c0FvQ3podDVQQ2xCcmZVcTl3UXFJNnNyWTRjTWEvUTRYbU95cXUzQlNDM25Yd01BL1pwL0c2dTFrYkJkWndjaktNWnlkSWRJZ1dZU244T3pCcmtXaytrVGExMVBUWmZJYU1VNnE5K3d4STNGemNJQ1ZxWS8yMUlBcGZEb01qM2VuWEgwWlJ5bWJmQmhuSHA2Y3p4TFFRZWdWN0ppSkJ0NWRZQzVucDRLRjEyeEtFSkU5T2JXekFNUDR6N0FTSkJHYnJUZUhmZ1ZuYm5LM2xtbkduVU9YMUM4WXB6K3dhV3ovME05RVFCNzd2YS9KYzROdEdFZy9UaytzYVFTa0lXbERKbURLUE5FWlBLVldLdHdmZDh1blh4TWdUT3d1Vm1FanYwOEZEdlE4a2FjR0syWm55OUEwbFVZVzFFNFErYkdwc1A4R2pNYmZ1YklqS1A4OHNNSFUrVjh3QXRYa0xSLzJ4VFV1N2NZZlNCdHFpWHNSUVNDV2lPM1F4WWtCd0tFOVBwUGpJQ3hNT3FRWGxPZE1tU1EvY0pVVTkvUkl2b2F3RTg1SDUzRHI0dWpvY3lXSEZWRmdiUXczd2VtbktCUnFtdjZJWm9aQks1WjluVmcvekFvVEdaYVF2TzFubnV4YWdBNTM5emxDb2h1RFJhcU9tN2dxdmVINWt3S1daUUU5M2c3cWpPekF1QnRqN3FCNDh3Q1hwU2VaTUxpcXZVd2NmZkd3b3c1eWsvNmF5RlZOaHJRZHAvK3NqTW1MaWI2UkJTLzBMVHFEeXp6T2JCalR6OExndWRLOUVsMjhMNCtyZGtkUlhkdWkwY2JvdlM1SGh0eFRZc3BvK0FFUFN1SXQvZ2lYSUxDK01PNkpyaDBuS3krQXNKcmRMQjY4QnlXSEZWTFF4S3I3eVhuaWFTeTJNS3lqZHB1K2hFdXl1OHM4ekt3RzhjRjVhd0RBYUgzYjRZUms4eHovOFVRaURmeXFrM0UwZEJ5ZXNqSUR3aUpTTFQzT09sUDU4dnZnc0p2aE96T3JQa3V5Z0dKUEU0K3BRNFRNUnpiTVltVFVvN2ZOZi9DcHNGK0FlcDh3czlBSWEvbDJZMVdmaUVMb2IyV0NFVjR0Q2N3N2JyZnVJN3NSUzRia0RYV29rQzFGc0ZSQWdkY0ZNbUhNMVpYTWo3Q1RpNS95Y3FJM3pEYkU2VHFnd0RJeVBxTnY5cnNCblFwcTFVV1lOU2d1ay9Tbk14WndMcmVIZmlkbk1tdVlVR0pIWjM1d3dhK2lSN2hTZW8xU0RhMXNlNitoemxYbkY2NEw3ZWxFaHRLT01FdDJzWWk4S2lUNWVwNW1VZkFST2hxZlpwTjd6YVNQMDNOY0E2Z1RKRytKVDhWTWpOUHk3TVp1YVU3R0lCV0p4aWY1VGhQZ3dkVGRkZFlSTjR6U1plbGRXRlFaMlhhUmliZ1ExdHROL3RRd2twUHFqRnVoak1zOXFxSFBlbElSMndSSjhaaUt6TnNxc2dRb2RBeVNjWURGYTNUSnpCUUVOLzQ3TTJ1UnFMeE8xaWlOK0Z3UWVwMkFBWU9YWkZLQkRmdVVtUlFhQ29ZK1pDTEh3UVNYQnIvZW81a2JZYityNFM5VGIzQ3BRMXpqdWZTY3oyVW11b2I2OEVDckFwMHJSQ0xNMnlxeWR4Q3gyck93Uk5BL3RYY08vTTdQYWpJb0drbVlpSGoxR0dNREdjOWdGRDJQYWxHUGRxc01Od0c2NHdaY0xWc3pZVklLUEVOMnF1UkhzbERZSlJSalJCNnRBU2ZPNkcxVlFGS0ErYXJLQnhsUytOQ1lUbW9xSHAyR3BkN00yeXF5TjQxRnVWN1dwcCthZ2o5RHg3ODZzUHE5aW9XUTJIU1kvRklEQU9DVWFZY1c2ODZtSmdsd3ovWnhNR3ZUNWdQbkl1aUJ1YmV2djR3TlZ0MnB1aEVGVDJvT2hKaGRDS252VTIyZkdwWFpVd2ZyN1Q0OXBMTHREVTVSMjhTeEZDWFR3MzczMVhvYW1kWm0xVVdZdDJ0MUlOdU1kQTF6MUQ3U1lOb0h3eUNqOEYyYldKc1BjTXRqU1dCRjZyZ1lzaXhLWVdCdDNqeFhRaXJ4eXAwaVFBT2h5aGJSZ1I4UjZ2aTR0dE1pSlFXeExDaXU2UTNrVlRmZGlxQzVyRzZNS1ZucG5kOUpsZWk2N0hKWkIyUHVxd2orTTNvMit4ZUZwbkdadGxGbWpRd3o0WFk0QmJLbDRMNkhqdnlpem1tcVZFSVJYWWNTdDNOQTRiR0JnYU5kSmc5U2JxTm4wMFZBTlZFT29Yc2N4M2NpTzJOMVVKZm1Ra1dKdURIWlRoN0I4UXRXOUc4MUhjVVFqNmV5aDhjRVYzSDBGVkhGSFRaTWpSQU5mRGZlRG5rYkplVlN6TnNMbTJtMU9Hb2J4UHliZXc2aW5XVTRtWTV5UW5WUEhmMUZtN1hMTUs0WGZJZG9RcWorT3h5bnhiS2FxVzVNN1ZGb3ZiYjUwSzJvYzJZbVF4L3RhNFNTd3FaZ2JnNnlUYlVsYTBRRVBWR0xnYkNSemF1aXdqdURNOXRPd2g5TnRoVkFIajArZmRNVGhzbGdtOEdWb284Z2FIY2JUczFxakd3cWViWUNPLzRMTTJtYVpVdzd2M2hrSUxSMGRwOENPZUR5YldkVTk2RFc3Y1Z3YmJmTEZhVVdkWldzU0JkWi8rd044Yk9JRzBoSjM3SWhIZW5Jd2pFRlRNQ0pKZklya2Vwem9NQ2tMK1loVHRiZURaMWswVmtXMkNOSEJEd0N4TFE1UUZLUU1iUlJaUzRieGcraFpIbHhUOEd3REpQNUpzbFJtYlVITGxXdWZTVDBMbmZoQ0U3SUpXUzJRN2xyT3N5WFpidVQ0eUM5T1h1T3V2MDZ0UE5BSUgrdlNxZVpHT0VXOHJaTWsyd0MwR0pFMHpJZVN2cmladU9heHVlaEI2UERBT3IrbGg3VUwxY0dIUTN6bWVkc0lrS0dOSW1zTnl0SXVJc1MxRDR6WWhraVpmeUthVlZZRDNpeWltdWp0UWtOSHpZMTRaeXgrREVmRTNDUG5iUGNPdGE2d3hnUElHR3M1Vm0vd0NyTW5tb1hHM0FoQkd6UmF1S2RoeEVLZ2JrbkwzcU9IL01GYzlBeThRbU5DTEtwN0FseE9qd1orRmViZDhLdWJOU1pERzBYV1RxalJkcGZVcFZwOFVWUGluMVEybGRtY1ZKUWxQbzllVDVTRTRzRTQ1UVp4UXorMkQ0N3hOdkZKLzZCbUV5bEk0MjBJZWc2QW15RFV4UC9nZ3QrUzZVb1VSUDZEbUR6cGhubkhrSk5nempTTVdLS0d6blppSi9jUnN3Rk1pVTdnSlNKQnRmMEVneXJnMHNDdnc0d0RHQndhMFRLMFVXUU5lcEFJckltYjlLQm1QTWxoekZiaW44aW1NbXRFbWwwa3ZCU1BhQjNOSVY0V0pXZFk5dkgvSVkwUjdvTmtpaW9FaXg3eHZYcFE4eTJJRHpjaUliQTNhSDgyamJrUkxDa2lNUFdsWWNUeEZWYjRROVo3d3F0blZzK0dGTUxocm9FZmJlS1h4YWlHU1NHWERHMFVXWXQyRFVENmFOVms5S3dBbGNjajhVK1NwaktiQjdoRVdTaWowTXdsNDVTZ2g1V25oaDlJelFYOStMYzB3V0pRVGRRaTB0Z3UwcDhLZGs2eFVSMlhUbU51WENITkFpZERuV2tZTkw1OVgreXFjTHVVV3VoOS9idW9oTk5kaFg4UTJ1SVQ3UUNFeXloREcwWFc2REFlVmlVd2Mxa0dDUzRieFNueVQ2SlRtVlVTdjBBQm9hZ3kzY1MrY29JNzFxYm1oQUVwR096cis0dXNFa0ovUHVSa3hsaTlrNU94ZUViS0dpd21ObEoxZEY3bzhaa29lZldDRG9PS2ZPRnNRcHp3aXRKakdnYkR1ckM0QlptaWtMc09IdDRZazFpVkJHSG15ZEJHZ1RWb0xPSnhTeDMvVG5QSjZKZkJXYnRFL2tteVZHYXRRVXNXM0JYNzNBRWRwOEEwNWluNG02UmtWKzBoZE1kUlNpUU5GbWNmK0tzOGQ1OGxhZG9JdGZhcEpMczNrOGNoQ2VzS0k5c2tHQndwR0ZTazJqNTlJN2cvMlVmdm9rRkVnLy9ucnhPdmkwTUhqMC9wN3B0Qk03UVJ6TjhiQ1FBOHN6ZGl6eTQ4ZDd2UEp6SDVIUkwvR0NDZDJmendwYVFZZ1k1dzF3bmJicldMemhBZTdldXZwUmJNUXY3dDdZbHk2YVQ2d2c4RENoeWk5eVZ5Uzcydmo2NGx2c1RSU1I2SEpHZzMxVXFkZ3BHa25JTnRLNDlEUWU5SVF2RGVKTGhldnNkQ2lyczA4RmpiSjJiRUxHM2tXWU9HY2p0R2c4RlJtS3hFbW5QUXgwcjhZNkYwWnZVUU13OWRFWTF1dGR0M2FKYlZyNko3RGNxRzFURzVwdnMwRlg4bm5UMExXSlhmUXQvUWFLUEczTmcybVV4MEdDekx0VGM5aW01NzlRWUxnSmY4UExuMkMzVHhsd3N2NUZUaFlYeVhNdVZLTXNqU1JvRzFSNzZlcFB0OGVQcm14RlBFb2ZBUGZjdEJFYURacFZsN2RLOGcrS2Q3aVRKeWUxbDVzSGxrN2xsR1c3dzBjZXZOalVlS1hCS2d3VWppZEk0UjN2THhXVWZEdHc0NERzdmVvNVdsalZtc0dUTFBHUVZrRzVqTkNYYmU0dFdYaElrK2FtYzd0YlRKY0Z6eTdyWlNCWTI1RVE5ZzB5OE5Scm93eERUSnRLQ1ROZkUxWXBnaXgrTElSeU9hcFkxWnJHa2dDd2FabVpWQTErNWt6YlFVWmVsZDdUMWdLVmxRN0YrL2JmcnFKVHg3UnR6bWpoS3RNVGV1MDJtbElvd0ROQmhhT1JvWTdST1kzYnU1V3VMSWgyYkwzYk8wTVlzMURzclJhV1pXQW0rcXhnNUpJc3ZiRjIwc1dlS2x4L2U1NmFFR3ZETlJBdWZWUHZRd2RSS0RVMnN3RkZBK0lDVGFza3pXZ2Q0eDRXTktjY08wWXlNSWJoa2F3QVpuaGtnY2xjRmFSdW9jMFdabVJTQjRSdHcybVJCcmh0cjhpTG5NMUpkUjNaYWErUWx2MzRpaU84WkpxZ1pEUldVaFFDcG1KTElsOXljc29pUVgyU0VVaEVNRDNFbXllSjRpbE1GYVNxb0N3V1ptUlVCc0g3NG1CdVgwd1RMZitVNmFGbzJkYkVYenMwQnJMbFd5YWx4cDAyRklBSUlYeHFWN0VEQlB4cUk1TlZrQVN2R01NSERGMlBvdC8xSktXaHBzWm8xS3VkL056RXI0MkRKMkxJWGw4ellBWVpndlNiblM1dm91eHR0NVNKNS9kRHJCZDlYMlVqTnF0SUJCZ016L1lFOERGbWpnbVhYOWFiTnNrVmd5U1ZyaEs1WWZ4Y3hhZnJ5MEZHWm1wVlRRTmhxZk1VbGM0NFYxM0pJV3dUVGdWa0ZqMGhLbGlENTBnMFZBTTQ2dDhGQm5lWFkrRWt6b0xFWGs0akhrT0owLzZxSkJHMkczemNKUGRSSnVZV084bmpxQ1A1Zkx5Sm9Mc0pqV3pLd29pOWU5N3BLRDh2blhXbzZOYTc3c05OTEd3NjZkWTVaaU4zcHBJMHhpRGxnZ2NZMk5OakVlUTBxbzlaSkdFWTZLNFFhM2UxMHI0aFJJVmpmYWNoMXlRaHBaeTRsbEVEY3pLeWVzL0tJY2t0ZGYvMkhlRkNYTDF3MzI3elYrQzBBWUhRcnJLQmJLdGJRdEU2U2tBb1pOMmVNM2lkWncyeGhPYkZMa2srbkNsSDFKTXg3T2hXSmlMUmVRVWRqTXJESHBSWTBVWG44bVZvTHVBaWVoTU1LRm5ocm1HTmRFSVpqOXlpRzhnSURCUjZTNXg5RXVoQ3A4RG94OHp5ZE5ybWo0QXZUVXppL3BEZ3lzRlMyWW1zN01yQ3AvQ1VMWVYwQ1V5cEF2bU5CUTBNWmp2RGRRK1p6QWdHOUJxWFJ5RnpDU1VJT0Q3aTE3RVAxM2E5c2dWelNxR3A2MjNkOG1abUN0YU1IVWRHWm1WZmxMRUxLV09pTmVGZFNzamVkYk1JZlpsdXBjTlhUMWtFREFrSkpxdloraDgrZ1AzZnFiV2dIWHdLVTdYN2JoaWdGbmEyWXd3WkpLWldaV0VyNHMzaWJiMFNoVzZVUWcvQkM5T1lBTldrK0lNdmhiMVR0eUVPY1hNYmlJaSs1TVphMjhpcG1aTFMrZm13cHBLVzNjOStJaFg4NUtpQjVINkp0OEVIRjNURHNtQWhGRFNYeHhBMUpaSzY5S1ptYkx5K2ZtUWhyVHZ0RmNyUHBmdG00VHZseEF4SmN5OXlDWVVTOXNyQ1ZyeGV0M1JabXR1ZGc4bTNhcVhQeEh1VmxUT3JGbVU2bXJ5dXp1TXpic2FHVXF5cXhHSzNZWkF4MVlzNkhqeWpJN1oxb2RORE0zZ3RYa0szbzVzR2JEMk5WbDloK0hOdnpvWkQ1Yk9LVU83V0tGRldmTnBwNzVtUDM4UFZQOUs3eHNzaUl5Yy9LWktPdVVYdEF6SUREd0tUUnR1ZTJacVBTbW9YSDNpNUNmOTNnR1VobW90TDRKYTdacGR1UFVaSHpFeVZQRFZlUHhKbDdZdXowRDZReWM0RzJKYlJkYld3VWZ6MUJmMjVDZXBZL3hET2daSUtvRUx3SVcxczcwb21taDg3QmpLb2hPSktXSitIRFBnQTBERHhIRHhzQmw0M1puR3pKQ3NMM0pYNTRCTndaNld6ajl3SGc4eVp4REJXK1lodk54ejVuRmZLeG5JSXVCZUovVTJPRllETmxKQ21kN2IyVGw1ZU05QTJZR1JzK1RlTzd6VDJaNVRXd1hIM21DRnhGdmF1SjhrR2NnQndPZGEwUTRWTTZJMkdPUVBkRndnSlYwK2ZiSnZLUm5RR0tnaWlZNEJFWjl4VmRwV3h1QTBGVGYyNENCL2VVWnNHY2dQbkttZVZ1WE5VYUZIR0Z2Sys5dHNBYndncDZCaUlIMWFOaW9lVnVYTlVOTGVNYzBOSzdHamRQV2FGN3dDak93dEVNcXIvazRnRFVwOWRlQ0tMeWExOEY4YnAyWEY3d0tESXkwNzh2N2hQUkIrZGo3L1NPVkVsRG42MnFvRC9FTUZHQUE1aUI3U2pMeXZSNmt1YUxlWFpBLzFLcXpJT0k5bmdFN0JqcTZPUWgrNjVqMjBreS94K2Y4Z2pLN2FucXBDOEdBNXVNQThHMnJVS3VMYVBvZXRVNHQ3WGY4VkRrZjRobklZc0RKM0lqQllWMncrUEdvck5MNStLdkZnSXU1a1RBRjY0STNyaFpsdnJZelk4REYzRWdLQlVQTS9abVZ6Z05mTFFaY3pJMkVxUUdLVmhpdkZtMit0ak5oWU9ScW40RlA3TTJrWUI3MENqTFExSmtiYy9BQVg3N0ZoMnY4NVJrb2dRR3R1VEVITHF3TDRqMk9kZmJSMHh5SnZhaG5RR0JBYTI0VUpNeWVlRjF3M1M5Vm0zbnlzUllNT0pzYnU5RzRzN3Rwa1prWDhRd1lHWEEyTjBKUGozZFNqUGVOMmZoSXo0QUZBODdteGxaMDRyQTFzY2pNaTNnR2pBeTRtaHRoU28zWEJldmV5bU9rMlVkYU1lQnFib1JWYW55V092ZjNWS3dLNTRXdUdBT3U1a1lZZDI0Q1pVMzh6MStlQVRjR1hNMk5sZWowYXJqaFZneWYyak1BRExpYUcrRWRQUHRCc1Bpa0o5TXo0TXlBczdrUjNuQzJCZmFkeDV4TDRnRThBODdtUnZqbTdiUEIzVTd2SS9XL2dtY2dZc0RaM0JoVWV5aEVmc1JiL0wwQUFBRG9TVVJCVkpIYUsxUUpETGlhRzZFSXEvNHQ5Q1g4RUI0Q0dIQTFOM29TUFFQbE1lQnFiaXl2SkI3Sk0rQnFidlFNZWdiS1l5RGU4MUFlb0VmeURCUmxBRmFaOFRjTi9PVVp1QWtZOEdlaGI0SWZ3UmRoS1h3QWs5QkFWL2RUdUY0SmJob0dldEdibkFab2lqZHUrOHN6Y0k0TXdFRS90QVA1dC93cmRNN3hWL0JaUnd6QUVndzZnSzAzL3FVbFhpUE9ud0VZTDZJaC9wakI2Zm1YeFpmZ3FqTUEyZ2d2aUFEN3psMVhuUWxmLy9ObllBR2hZL3lCUWY4dGcvUC9MWHdKMXRCUGpvSVhvN09KcDhJemNQNE12QU9kaGVnTUpqTCs4Z3ljUHdQL2U4LzAvcjJaRitQL0FWUDkyYU8yZzdSeEFBQUFBRWxGVGtTdVFtQ0MiCn0K"/>
    </extobj>
    <extobj name="334E55B0-647D-440b-865C-3EC943EB4CBC-8">
      <extobjdata type="334E55B0-647D-440b-865C-3EC943EB4CBC" data="ewogICAiSW1nU2V0dGluZ0pzb24iIDogIntcImRwaVwiOlwiNjAwXCIsXCJmb3JtYXRcIjpcIlBOR1wiLFwidHJhbnNwYXJlbnRcIjp0cnVlLFwiYXV0b1wiOnRydWV9IiwKICAgIkxhdGV4IiA6ICJYRnNLWEdKbFoybHVlMkZzYVdkdVpXUjlDaVlnUWlCY0lGeHlhV2RvZEdGeWNtOTNJRndnSUVFZ2ZDQmNaWGhwYzNSeklGSWdYRndLSmlCU0lGd2dYSEpwWjJoMFlYSnliM2NnWENBZ1VDQjhJRkJlZXkxOUlGeGNDaVlnUXlCY0lGeHlhV2RvZEdGeWNtOTNJRndnSUVKOElGeHVaV2NnUWlCY1hBb21JRVVnWENCY2NtbG5hSFJoY25KdmR5QmNJQ0JTZkNCY2JtVm5JRklLWEdWdVpIdGhiR2xuYm1Wa2ZRcGNYU0E9IiwKICAgIkxhdGV4SW1nQmFzZTY0IiA6ICJpVkJPUncwS0dnb0FBQUFOU1VoRVVnQUFBY2NBQUFIS0JBTUFBQUNFVEoxZkFBQUFNRkJNVkVYLy8vOEFBQUFBQUFBQUFBQUFBQUFBQUFBQUFBQUFBQUFBQUFBQUFBQUFBQUFBQUFBQUFBQUFBQUFBQUFBQUFBQXYzYUI3QUFBQUQzUlNUbE1BbWUvZHpWUWlab21ydXhCRWRqTFk4VDhpQUFBQUNYQklXWE1BQUE3RUFBQU94QUdWS3c0YkFBQWdBRWxFUVZSNEFlMDliWXdrUjNWOXZyczUzODNkN2gzRTRFdEFzOWpodzN6TkJodEhDSlJaOHgwVGFTNUVpUjFGWVVhT2REOUN6QzVSTUZZUXpEcktENklJelpwUG5RSE5nZzJSVFdBWGgyRGdSR1lNU3NJUG9qMFFDaUlJWm9Td0lpR2NYZTllZ3UvT2R1ZTk3cTZxOTZxN3FxdG1aMzIzdnVvZjI2K3EzbmZWcTFmZFBWc1ZSWmZjZGVVTExqbVZKcS9RZER4NW5wY0F4Nm1ycVJMOWVKVVdueW53ZkR3Z3BzekhiVko2eG9BcjhRS3hSUnI1alhxc1hjc0ViUXp3V1p6ZDVnMVh0Y2ZnTWg3Si9qaGVKSlRTeUE3WENVci9xOUFPTWc5Y2U5TUhWSk1SeXZHTHQ2aDNqWFNUYUxnaWpwY0lIMm5rZWs2cFh5bTBhYjN4M0VBMUdxQmJqOStIVkp0M0gwc3VMR3llTU9CT3Vyb2J4OHVFcHpTeStzZ2Y4cXYrcEVJN2NOYzlUZFQ0T3RENDFBTU5nTFpjOUwwU0VPY0VsNGZxY1h4ZUZIYjJYZ0c1czBTRU5KTFVwV0NER0lrMU5laUoxYlRwVWJENGJEdUZiWDhQZ0xDQlJEaElUWmExT3dFY0Fra3poTEc3a2NNNGZsd1FUb0dWVDRpQytiNEhoSkhXWGh5Zkk4V2RBOWRBN2daaDcyNGtxUGlVSk1SZUtSK3dlL2tBZmRDSlNNb1lIMmlBb0F1RTNOMUlDS2taUlFoZCtYK3FaSUQ2Y1V6SFBJWW9EUlVEMWJhcmo0QWMwaUZSNUd3a0J2T1NrcjhPVWFsS0JxakZaVTFwc2cxVTI2N3VQd1pkUUtQSjJVaWNSQmFVZkJpSlpFNVI5UXlxOGRDb0FnM3RXWVk3d1VMdndrb2Nrd1RvM3BNWWhTT2xDUmFYVmJFWWFtZzRRUE5ZTWVZa2F3L0hDelV5U1FKcjU1NkVSUVNkS1RHK05rcFV3NTQ3UTNIcVQ4djB1bmNyNm5Kdk9oczV6MmRLREc0NmdWRmJCQXdyU05yNVVRUmxtWVVFMHVUdnc2ZWlEbGZXMlVpZ28vR0VLVkJsbEdKTnRUUVo0ZHhGUTZXWWFydTFWWmdmMS9pMDZHeGtqeHVGaTRxeUhLS2x5UWpucmpJYW80bFRJMk1UYnpnSVQ4anJzRG9qdGM1R05uZ01Zb2lXeFdTZmQzNjBEMmptaUd3dnNPWTYwTmRod0lGa09vRzRHb21UeURMUkNrSzBOTEczZU9mREpPZXlUQ0pDS05qZG9pVUwzSnlOb21tUXRLcHdYSTNFU1lUT2xCMG9MeW8yaFZCTjYrd1ZIaW1GTk1iS05jZFhHQWN3ZmVNNGF5dFdya2JpSkFMVThtcENtZmhLMWxPZ3dUc2YvVFIyU0VMblVCOVRNUngrRUo4QnRLV0txNUZJUnJqaENnMjUyUzQ5VGQ0R05DZHNCTmEyZlk3aFhNUEVodFBpZ21MbmFtU2ZEelZjOEx4TWNTbUVEZ1BPU0xWVUcreU5pbXB3Z3c2VXB1V0V6MVRTNGFnZTZYaFhJMXM4aitNY01pclJEaGRGQk9VclVCeVFzaS9vdG83WWw4eFBLUHFvRXVCcVpJMnY2MkVPS1UzcmtESEk2NDZwZWh5L1RjbjFoM3FsY3dEeTdDUlBIN2dlVzFJaVhJMXNzSmtTUFhWQ01TbUcralJOVnJ0eC9JcGlQTWZhK2RMWkhCaFY2NGx0T01mTktiNk9SdUlrUXFoQTQ1Y3JIZ1pvamFUSjZ2ZGh1SzhhRU4ycTk3Z0U1WjQwYytDOE9LdllPaHFKcmxtVVZCRFg1OG8xQms5c1pDUzNyOFR4V3lUNWVFQ1ZEbjRUaTNsWTdzQ0ZxMlFoRzRxT1JySTBlYVR1OUVheUNSUHlHL0c2SGtSZWQwY2lmVHQvdW5UQ05EREM1UTVlSmlNL0RBM3NTcDJTRW1HYUZIMzNhRDNlWEVpcnJYOFpzNjFQQzNJcmphMXhYK2xqVDdSZnpOOGdtNnc3WkUvaU1PWVhOYklQcjVNVEJkNTFDM3pqT0gvQ3BreldobW15bmNHVmgrdngyVUZXR1BkV3JXKzJTMml2RU5ONWd5VURhV1Mxemsya1UyTVV0VWpqNWllY09nVm1ZUEs0QTZYelpTcVdXQUJQaVM4cVFlbUs3b05RSVo5eXBKSFIxTCthUHhQZzYvT3Q2L0VDWTgrUFNrU2x6WkFtNmNKdnpXVkN0ak0rRW0vYVJWZms1TmhqZmFTTTFBVTA2SEJ0eU5ucVliRFNxU2VuK1hxQmZ6TFFoYm1WaHlVcmtFTnk2RUNua09kUE55TnBtdnk2WTVkQTE0bkJrNWdBSTRpVjNleGlXTENRK1NTcjBBb3RPVVNIYkJpNUdjblNKQXdGbDRtbkc5TTM3a2xZaTJsQjA4MjkyR0lQRnptNityS29Ba1Fpek0xSWxpWWhuYmgwQ2ZTY2xJbXlwMk9IQmZxL2ZOZDZmUWNtc3g4TFEzTDNLK1Zzam0reXlKc0VOeVBaMHlSRVYva1hnaVFmbjZGNjRCdWVKVnBSQU9OS3BmUmFMQ0JNcXViamE4UlZaMU83bTVGOWFoZHEwallKa3ZYYTAyUVU0VFBlakd3dUJuQjJLcjB1Rk5ORzBRb25WV2h1UmtMdms4a0tlQzBxRGdZSUgxUllFMVlZOWNzd3E1L2xlaGFWenJVWlcxVTRITjkvU2x3OW9GUjRia1oyMlFJQ3hrTFp1SXZ3L1NNSmZWQUY0OW9sbHBYV2VRaDYrakdsdTlhK2w4akROMWtqMmU1bVpGT21TU0NrK1VUeXlRSFRMQjFETXc3WHNwN01jZEVxYXJabDA1QzRFQ2NBbFFMY2pBU1NPU2tQVjdtcUpLczFZSTA4VFNaTktIZERRL0lzSHJMOWZxUktZNGkveVhJeUVpZVJSYWtRemc3bHc3V3Jtd1JkU3g5a0pUc1BZQ1YrclJuN29GenVBQTdHeHFMRWRUSVM1NHlCSk1GeGQxU1dURUJUNys0V2syc2lzOVVmMUtLYzQ2N0o1UTdVbzhaS1J5Y2pjYVFwamhqVWk2cG9nSEpJUGFocEc1RGRxb2ZXQWRTWUkxeHd0QzNMc3BPUk1OSkkrcDhIQmd1U2dRSEFFVDZnYlRoZGtlbVBOam5DVTFiNkkyUTJqZURwbVE0a0p5UFhXSnJzNlBvWEtabExrempJeXo1b0ZqRlNkUTlhUTdyUFB0VGo1RGdqU1oyTTdMSTBXUU1HYmNuQUFNQUlKNTBQU090QXRXaEFkcXV1c2I3U2FYcnNoVDUvaytWa1pKUE5sQTFRZDFXWG9aZW5XZWREY2dVcXNtVFcwUjNLbFpnKzRPb0U4R3NJVmdVNlhwQVZUa1lDeFp5a3dEZGhaQnBTOVF5Q2pudUNWbURpZWlXdDhJWVBXVWZyZzVvSFFad0tEaGNqZVpyRWtaQ21wQU50czZaRDZrbEE2d0hWeUl6dTBMSk9sakI1OUI1TklORGNvRTUyTVpLblNUUTVkVnRuTVM5TTFNQUlueFV3M1BGcmovSXNhWEFIVjNpTWM4SUQrbUlLNUt1UE5TNUc4alNKczNNcXIzbUNTeUlsVEJoSFZmbHdBeHpUVnVVeG9DcFJPazgrcFBHRXpUMDZKN2dZMlJkV0pjeHh1Q1lKYjhvU21aaU1sUXNxSzFBa051ZVZMSzg1UWxKQ0RodFdjUnU4c2tGZjhyZ1kyZUcvYndLRkV5TVBXV2E3YndIU1NJaTlIY1pPL0RwUkd2TysxK0tsYjlaQnBWWEsrT2NnVWVVNWFXVDFsOXJiRmZuejdBcXdvRzlRb1Z1UzRkcWFvV3dWZk9DdVU0QVN4Nis1K29ONEhYODlGdDZrMnNlRCtud0JSWmg4NTE0VUVKKzlTdFE5ZE5kbjA1cTdyeDRsZGRMSSthU2Uva2tDOTVIM2Y2K0JsVy85NFh0U2dpU3Q0K3hhSWVNeFlTWCtkQkNmWDF2UEU0MWozMXZHNEJDaTVGTklWOVRFMmZwVkd0bFJMUm1Fa3pKK3NoV1hlQ2JGeVhZVVJUOWo2eWlpL05zRlFYYmZ2UG41YmRJOEpsZ3pMbnlibTlmZThNYnJyMUUvd096RTExeDdQWHhNdTZhZXJSQ2trZmwvZnBrRGRkQWdjYzBJOWNCVE4wWmZ0c1NJUUp6a2ZjaldGbjZjcFpFR3NwUHZQSjIwblA3cVNZa3hCU0YzalhWR2w2aVhCbEJtWktHV2xSKzlhdk9MaFMyWFp1VllSbDZhcHBpMUNrYWFmYk83V2tKUDdxNytNbXNiZXRMc205M1ZFbnB5ZC9XWFdkdlFrMmJmN0s2VzBKTzdxNy9NMm9hZU5QdG1kN1ZjRmozWkwvOTJzN3Q2clVqYloraCtQTnpVL1IvajVWQUtIZ2dlQ0I0SUhnZ2VDQjRJSGdnZUNCNElIZ2dlQ0I0SUhnZ2VDQjRJSGdnZUNCNElIZ2dlQ0I0SUhnZ2VDQjRJSGdnZUNCNElIZ2dlQ0I0SUhnZ2VDQjRJSGdnZUNCNElIZ2dlb0I3NG0yMytDem5sZGNuQytqK3lYN0tLYmtPeEt0a1VaQnRzTG0zU3lyYjNYTHUwN1V1MG02aVJiSHZqelJ1ZU8zb2FIWkR1TXlEKzR6eSs5cVkvVWNKMUkyMjRpc29BU1JFQytKUUJjZkxWdVBPSWR2MjJsS0laYWNXVlJDYmd6dXpVd2xQSGpoMi9KOW5VNGRVbTFJblgzM244Z1RwYStabmt3TVNQSXZ4aUlVUXpNckxoQ2hyYkhYZVB5M1oxbXZvQndHKzJJVSs0amNpT0tuOEZ3citRQ2RDTmhHb2pyb3RPdU4vRW9rREVQVWNHb3JEemQ1UjlSb3FCWFN5MnNoMVFDb3cwNGtwNkM0QTduSTFrZTQvdGFDMnJkd2hBMlczSkd6ZHBlVzFhS2pEU2lDdnBMY0FWWXFPcEJBZjNMbXBic0NmYnhHWGpIdWZaWGlVRlJwcHcvd0EwMXE0YmMxck9zejF1M0RiYXpERVpzNExMVGs2Q0dpV3NDb3cwNGZZMEM2R1kzNE9vUXplcTBqYm5HbE4zWnpKTk5vYmRrc2xJRSs0dmtxM2YyWjlQNWhUbzhkMi9vR2pjYnlaSHU5MEtFQ2IyMWtGV3VMUFhSc0t6b0NlTnVDNUtRTFNuakZQa0xnaHlJWnNJRHNpZUlZd3dWdExOYmdxTU5PSVNCaVlRdHd4YkpvMURLR2Z6T0tuZEdWQ1hqUnZScFh1ODVZMDA0enJvaGx1ZW5TRjROU2lQU0hrblFWMDJEdGQwMHNnYmFjWjEwSkNueVhRTDc3WUQzU1JRZE5rNDhaaU1OT002YUxJWEdGTTBHUHFzVE50S1lPY3pDd1VmU0gxTUZocUNtMzdoQm1aMFFzSWFNeTYybGx4OVBwdmkwTmUydFN4aG9KcHJqeXZZQ1pybnNoTkRVdVB5UnBweEhVUzF4QWhKY1hIbysrb3FwRGlmV1NnSU9seDJjbUxpYk5LWU45S01LN2haN2pVeGE2YzR1S3k3WUVHM05hMzVMZ2g3UEVWSFlFZzJDZWFOTk9QYVZNcmFHanhOcm9PY0pRZXlJaFRYTXdzbHJTWTdhb0x3dERGdnBCbFhzak1DK013OVIxcDdzRndmTjAyNm5sa294S0hzWlZHQU84NEhXYWprakxUZ0VnNEdFRlBUb21wRE9VK3BvaC9rZUdhaFpJcXlhWXJHeCtJMEpQT3pxd1ZYOGpNQ3lIaWdXdmxPK3FyZURSTDk0SWFkUE9zUENHNGZkR21uNVZ4UGFucEdCSmR3TUlCYW11eUtSR1ZBdDFmMy9CYUVtdXlvSmhaMUJYblNnbXZYQ1Z2QkkyUUhZZGlWY25OUVRtVENjRHF6VUJGejJja3p5RUxXbXV0SkM2NWlhSUphTXRZUm8xZHlrcEtKUzFidmRHYWg0c0ZsNDVFKzZYSUhNSEpHV25BVlF4TlVvMm55KzNHOHJUZVNUbWNXS2syWWJOemJWSTJpbkpFV1hNWFFCRFZVN3A4Q0crV0xUeE8rdmQ3bHpFTEZBV1J2eUJKdWEzMVVsbkpHV25BbGtRbkE5SlBNMnBWSDNsMlA0OCtaOEJ6ckhjNHNWSnhZaW40SXJIaWRhdE9OdE9FcUtnT0U2VWRlMTczUGdPVmM3WEJtb2VLRnNwOXpFcTkzL2Z1dkFmeVBxaWtYa3paY1FsWU1ZdnBKM2dFMUFQaFNNWTVQYmZtWmhZb2J5bGJYMW5OVVMzN2lzZUZTdWtKWXBaL0ROZldTdmhEVnFiTDB6RUxDQldWbjErYk5WNjJTbHJ5Uk5seEdXRlRvcXpSWjdaSFpyUWpYcVc3b3ZnTXl5R2FQekpTL0hwTTJYRXBYQ0xkSW1vVG5jcG1uQ3BGZEt1RU5SdjZ0WnpFaHlEYSsvTlNOdE9FV2N5ZTFOWm9tRzNMcFNEQjhRVkJud1kwR1pPZGZkV2VrdXBFMjNGSnBZTmVHUk9yd3B5NVp6NEZ0blZsSVdZRnM0d09QYnFRTmwvSXNnbG42d2JjUCt1dWpQQkUrakpWZWkzbTZYQTNLVmc3V21qVWpyYmdhYWE3SVQxS1pKZ0dhUXhVVitCS285SEo1Z1lLcGIxbHcxZStha1ZaY25WWXY0MTc0QTFrSmIvM095WUlKMk5hWmhaUXBwcjR6dElMQ21wRldYRXBYQk9OcksxWGZWL2xFVmZwQzBOT1B0VjJJTVBXTlRJaWFrVlpjRXc5UkR3T1VQRTJ1czVMQThielg0dk50SnhKd0tYR3dScUlaYWNYVlNIUEZOUmFGSFpmaG11UEJLNnhuRmpMVWxpVk42bXRYS3k3aldsRG8walFaOWVUWDdBSlV4eXJybVlXTVI4MlNKblVqcmJpTWEwR2h5V2J4T3V2WEF2VHlLdnVaaFl5K1lVbVR1cEZXWE1hMW9CRFQ5SThaVUowQVZZRHRVR1UvczVBeXNLYytIcE4yWE1xMUFPWnBFak5nK3AyM0FOV3R5bjVtSWVOaFQzM2NTRHN1WTVzdjhEU0p5YWg4eFpQblFtcnNaeFlTeFBRSFZzWTBxUTNYQ2FaSlRFWXVTeFdtS3kvVXpKbVBJMGFSUGZYeG5yVGo2cHkxOGpSTGpGQXlMeVkxeXVLaS9jeENUdE1IYWJ5R2xyaVJkbHhLVndDdnNlbDBIc1RPSkZoM0ZPQzZWTm5QTE9RY1dyWTBxUTFYT3k3bm15dDEyVXdESnFkdjdnNk0reFhXZm1ZaEZ3K3lqVStUK3VzUE95N25teXMxMmZnRWY2VmY4ZmFOKzRMQWVtYWhKcjFoUzVOYVQ5cHhOY1phRWRQUG5LcWJoK0l5RnRlTmoza0t1UWl5bjFuSUtVcFNINHZKRWx6T1dDOWhZanlxS3FlRmtTdm1xVjFoRjBEV013czFmUHcxeTZ4V1I0ck15QkpjUWxZQTNnYUNsbFE5ZnB1Y2crSitlUjZkYW5PQ2JHY1c2Z3hhSUl5ZGdzc1JtSkVsdUp5U2xxWnUrY216UVU1ODlrUHZmVWRXTDA0VW5oODNKUHZrQVp6SzB1R0hzaE1UNC92di90Q3EzcGlXcFpFT3VNVWNzSGFJRm1aWE8wT0RTUXplTEUzVmoyWmwzMXZMa3Znb3I1b1FEUGNGMnFCZ2FhUURycUxTSVRCSVhISjB3aXB2cTEydG1RNDYxRm5reWpYamExU09Pa3dQTEh3RG5GZ29mblBPRVVnS2NjRFZhVlc1Y3ZKME1sS3FwMCsyWmUwdjRCT2hPQ2xSVnJvRHcyMHU3NGtrMlpPa2JsTGc3Uitwdi9UTXBKaHRoODlPR3JrZHZTWktHNHljcURzdklyUFFreGZSK1JNVkhYcHlvdTY4aU14Q1QxNUU1MDlVZE9qSmlicnpJaklMUFhrUm5UOVIwYUVuSityT2k4Z3M5T1JGZFA1RVJWOFd1N2hFMi96ME5GR1A3eGl6UHo2eFk2d0Q0K0NCNElIZ2dlQ0I0SUhnZ2VDQjRJSGdnZUNCNElIZ2dlQ0I0SUhnZ2VDQjRJSGdnZUNCNElIZ2dlQ0I0SUhnZ2VDQjRJSGdnZUNCNElIZ2dlQ0I0SUhnZ2VDQjRJSEx6Z1BodEx0blNKZGZGcitUM0lHZjlWWnV2YmUrZWZOUHMxSHd0NWZBYUppOGtiOWZULy9CT1QySGJjKzRKekI0K3VaWjRyK3EwL3ZtRFZlMUZRY1BJL2RrMmd0MjE5NzBSNHFQZ0NvMWFONjgvL2k5Y2Z4eXJPdU8vYS9iZ3FQYlhTaWw3bHZxbjlVOWpKeFdEQVNrVHMzTFZKbGFBUk9maC8vRy9jOHJ1SVBFZ1Fsc0R1cGs1YTNaUVh0M0o0ZmRIYnNQTk55VXYrWDFNSEwvWGZjMDBicnJVajYvam9VWGNnM1F4dk9EdE81d0F6cXh0ZDJ0aHpoL2F3bjNkcG9UR0EvVnlmWTFIa1lpZlpkc0xWVDlTK0M2TExnbWQyZysxeFkxQitNbDJEaHJWaFIzL0k3Ymp3eWtGRHo1WlM0cmVSclpZYnZ1OUlqSnlPL2JVQjVsak9IV2UzS2Q3WHFpV25ZRXd0MnZDR05RVHV4bTZXbGtqZTI2Zzk1YVVueHh2SnhSUmRpNkNzYU1EQXpTc0RNZzdINUZ0NWw0RUxUSmhIc2EyV0FEdEFwR3FCMU1xaXR4L0R0VWY5emx4TzhZQlVydERmZjUva3JvOHRtVWlaK1J1R1VQN2FzdVBZbm96MkN3cmpMVmFyU1p0ZXhFb2NYM1YwSVh3eDRyZVBrWmlUdmJqUks2OU04NktVOUJ0eTZSTmdEbko3Q2hKT2RvSzlWWUtFWFlJVSttK0g1R2FyR2RIQ2NpZWhZTXBpR0I3R0hMVnpXYWJmcE5wSzNCUWltS3dFanpDWlFXaVZwc1I5UEE2R2lLajd0SHptbWtzRmZUTm5mbzB4amFpbm9vUlRDeXN1blZyeWY3Y2dTazRtRFRZVEZFWWYrbzNLbEVrQ1puYkhwTnRFMFBKZXpKYkQ4NVB5TmJNcFpUL2JBbkZ4T3cybUFaTkZOZnVpQXI3K1JORHlXeU1hbWZrVFVlMjhreFpBdUo1cmp6MTJMT2htM3NPdVI5MkowZVNyZ0F5dmJzOURNU3VtdVpXdElCUnUya1lxZ3RmbEtzUnRaS2FSemhtdS9XaFgwdGxIQ2o2N2xVbUplUnVkaHVDdE5JVXFKR05PV2VXYlRXQ2ZZKzdLNmxoZEk4R0hsaURDUDEyTVpobitZSUdDdGlCcUltcklqVkk2MTBnNzBQdTZ0cG9iUWlPc0J6TWFESHR0aUNMOTNWclozWGZtWDhMWW5IT2V4dW1XaUFIWktGcE4rS1I0L3RGakJLVE1NdUxYb0YwQlJpaUhSSGNKekQ3c1M2QkVYZ2xvalphUFV6c3M5akc0L3VUa2NyUG80VTJkT1ljVFFwaitaNzJCM3UrVHhTYkRDbHlkV1cxOFN6eG1QN240QnY2aXdNOG1VbFFVSmpiMEFJSEVRbWw4enNBRDUwRUl5dlFIRWd5bDVHZGxsc1Y1c3kvL2NvUzhFYTduKzZTZ3Flb09kaGQ1QXh5TklabnhiZUpnVjZHUWxXTFV2SzZHZnkwUXBUeThSZlBmb2ZkcGM5YzRDR1ZlaU9WeWhOZll6a2FmSnJzRmpOSWgwM1RmWE4zVW9GQStSNTJOMGFDYVVxbk0vMk9CbEVQa2F5MlA0bURJaS96L1RETEZrMDd4alVkNnYyUE93TyttNGpZM3o3U2h5L2hRcnhNWkxFZHVXL1lLd3VDRWJyWU9Tc0tFenM3bmZZWFJNVWVpTmUxNE15MTkzQnRQQXhFbGVEQ1o4M05HQ29mcUl0R1lFWEMxYm5zbmxNd091d08zeXdVdGZXcDhsZ3BTdWU0cE9SbENWUjhvaXNHTDNteDFKNThLS2FyMlh0ZGdHdncrNHdsSVN1bFlmcjhka0JFUzk3RWhjdEJaZE1xRUN6UmlMdkwrQUx5KzlsZkhCQ29qbUtzTjhXNkhQWUhZUVNlUmlBMHZtMmtpMk54TWV2Z29zdTFtQlV6aWhLS0gwK0xlRWpDRG5aUnFGc0UvSTU3QTVDaVQ0TVFIOGszNXRTRGFTUmhwT1JLR1dUUFduQUFNbE82MFQvVUdkczB6WkY3bkhZM1RRL240Ui9NcEJHS3RZVTZsRWp3Ulk1b1FKU1J5eDQ4T0ZrL01jTktrNkRJZjkrVXFzeUZhSHJXQktERGxGbER5TnBiS01zbkd6YkNPQVRWL1lhRjRzVHZGcmNyUmJPWFJaSytEbU5yUEk4ak9TeERSdTVnMjNMS0JlTnZHQlJ3TkpVUEtWL1YxemZnWkJRazdpRkR4NlZ2a3picDBHbmdhandNQko2aml5QmdRSHdlUUw1WUpkdUNJWmVkOE9VRHZ6SXRlakNFdkRQVUR6VWFVbFVlQmdKemxGTFlLUUg3eVVoaTZ1NkdjR1EzUGUzU2FFUU5FenB4RUlBWFFZSlczR2lLSHpDblJFeVBZeGMweU92bCtVbTlOcXNZRWp1dzZPa1VBZ2FwblRncDY1ejdVSlNYZ21oeERNMVZranZlQmpaMVFjbFZDUmY1dEJyeTF4b1Vtb3VGRlI2VlVGUFA5WjJvY2lGRXM3NGNucjFNQkpHNXpJVFdBTkdxQUl5NUMwSldtWDczeVpyOFhrVVVINU42NkdFamgrbko0SHNEQlBYZzVwVnFNSEh5VG5Xa2hUMjBCeWJiM2FvY1Qvc2JrMFBKVFladXZka0xyWng0a2tDQVhQSlRGN25makwxNXV2ZGE5d1B1K3Zxb1FSZHErWUpkeU56c1kwcEpIbnBnUXYwamJ6cTNibDhuVmVOeDJGMzRHOHVyUVU2TFFwcDdrYkNBT0NyY096QTlLVUhpSkRqWHpDR0w3MERDWThIREZXbUsyTkFUVXB3ZTFEVEZsVHVSc0lBNE85eDFNdldvVmpGQ3E1NFAzU2Vsc2FBUFE2N3cxQWFVQkU0dUpSOGR5UFhkRXY2d0dnNTRUeGY5QlRTa1RNNGxlNEJleHgybHdzbDdBQzFuSFkzc3FzSFhnOFlqUktsWWZGS25saFRPNnJzaWNYRE5vbGF5N2pMQ2pPUUM2VjEwRzFSNHJzYjJkUmlHeCtWcy9HTFM5Q0JaSmtDZTdlYlFId091NXVXcXFUQzhTTUJlUkZjWW1STlBRd3ozd0F2L0Vnd20xblcweHdBMVN0eldkdTRONS9EN3FEaldMN0M1NkpYS3NFbFJnN2xraHc3YnFEb3dBb1lvNk9zWXA1OFhVbXI5cG1PRGFJc3JMRFBZWGREYlhvSHA5T3hYbUxrbDM5REtJTExHbHplaUl1Rk5zeHUvS2NmbGVackJlSzRkNS9EN3BwcVVLRTQvTnFqcGgzNlNySkVHWWh0TXNvai9OcERuRFdNWTJaVlo5c2Q2WHZZM1ZHbC8rRUc2TnBXWmZmdmszMmVKcjROTnQ2bytNQWFuZjZ1N2h2dWFWeng0SkRQWVhmNFdIcENrbGNna01SUHFOTEtrdUVxS2FNT0M3cy9CejVxVGdLc0xuMEhlS1MrL2ZkYVBvZmRmUXUwR1FsVmI4Y3g5anBSU3U2dVJoNnVrMkZlK1FIdzJScFFScmptK0hoVzhiWDYyVFp0R3d2dTgybk95T05BZHRqZGE2NytJRjdIWHcrS3hHL2k2RTVHM25uOEhpVGR1anZoYzlkSHdlRDRyQm9mQ1VmczIzOW9BMWo1NjNoTGErTWkzVW90L3FSdkpPcUFYTzNhZXA2RzdXSmswWnVZM3hwb2pLS2ZnNmpOKzQvZFY0ODNGL1MyTWNvMXRmUzBVcjlkczNEejV1ZTNkUUlYSS9kano5SHJOei96bnpvZktNTm5sdVI2eWFpZzBidHF5TEs3TnpramNER1NFVmdLbFIvQi95Lzk3azh0R0JlcGFaSkdYaVFUeXNVR0k4dDl0RHN3UWsvdWpuNHExekwwWkxtUGRnZEc2TW5kMFUvbFdvYWVMUGZSN3NBSVBiazcrcWxjeTlDVDVUN2FIUmloSjNkSFA1VnJlVm5zNGhKT3V5c2ZDQUVqZUNCNElIZ2dlQ0I0SUhnZ2VDQjRJSGdnZUNCNElIZ2dlQ0I0SUhnZ2VDQjRJSGdnZUNCNElIZ2dlQ0I0SUhnZ2VDQjRJSGdnZUNCNElIZ2dlQ0I0SUhnZ2VDQjRJSGpnc3ZMQWxTKzRETXlkZHZ5bjJsM3RpajdiSUdGWG0ySldmajV1bXh1ZktTMlROUEx2SGlpNjduOTZYSFdRL2QvMXRUZDlnSWoxTVBMRDlGKzNOMjk0N29pd1FSQjNHaWk2QmhyZXpoU25kZEhubEZ3UEkzVXU4YWU0dXBYN1hwV2liRjZmWHBsdmxUQ09QOW5TQVhFUUg1em9kK3FCQm1paU5qdndNUExPN0Z6QVU4ZU9IYi9uWHJUbjFUazkxNkJXL2V0OEpUbUtzcDNEMnFtS210cEw1dEVtYlBjZ0pIc1lDYXJoVm9NdlMxV2N3cDB4M3F5cmk1djlMSkxLQTlDYnBMakQ0SkRzcnpRRlZncDMreG1KZS9KSUczQ0hpSUdtOWhWUU42SjF0K1UzejZMTms0VjdaSHVTWkZ2UWJIY09QeU54b3lGbEEvQ2tlMnVqd24xQVlJb2YxdmE2WTQyVExzQ3dtVkU4b1N1ei9kYjhqSVNPSXJ1YXdUWkVlcFp0MGQzaUVubk43ZTRIcHJRdWczQTdzaVdGdEM0M0UvUXpjcDd0dzQyN1pzMHBwZ2pWOU0wNW43WXpZVUU0N3NOQ3RsYkJyWFVIcUJRY2pOVk83bTUvT255WDdJYUs3WXdlYXA3aXJOYmtUbUs4ZmdkS1BKaVNvRnhPeFBnWjJlTTJRSkh2SjFPd2MrYTZIclk3WUYzR0VtYzl3aDEzSmR3WXcwaUk3SlFzNWRYbFhNbCsya3JXdk5henFtWGlFQVFUOVRtbWdndUpFSytleE1oZUpyb05vYnhLeWtrZVBVTXJJQjVTT2J4eVowb2RQaUZnVWs4OTdHVWtSamExb1FibEVWVVlZNTFWUk5FNjdYcUtPM200SjR4S1dlUENKTTBoWGtacWtZMTdFUEo1cXc4Vm12S3RXYTNDdWZnL3pwZ1pZb01IRTRabzZtRXZJN0dqcUdRSVVWYm1lK1dubUowNVN1RUI3MUZyS3pjcW5QV1dDU3FFYUxiWHBaZVJmUjdaR0tKMFUwS2VKdCtieWhzdUViays0SlZ5TjA1SEt0dzQrQXpCN1VCNU1TbDdHZG5pa1kwaCtqamhHa1VORlJYVnpQd3VsY3VRU3dxSHhhS3NCRTgyNDBRemtLVmt2LzFzV3ZReXNzYVRQeTdyMk54SjArU1JiRG4zN1JHUjZ3WEduc3NJTFpod1BaYnA0R1ZrUTBSeXF1dzZzR0dERVFmTWNtYkl2bDk1V1ZTQTNPVGJXQmRnOEtxK1hLc205VGhMWm8rRlBrWmlSODBSeGozMWpKclc0b0FSbzNNK2V3SWcrSjVnaCtmZ1V1b1dEeDZjZDBZcGtZK1IyRkdMU2hiT08zdzVnK00zNHh0MVp4VG1lTkEwRmViQW9zYURhVVd0czMyTTFDSWJrKzBDRTk2SG1xeWl5Z2N5UTNNc0hPUUJYMHJWWU1HRUs5Y1RHWTJQa1Zwa2QzUFB6R3NxeFJ6UzdDOVZNWTlRMGFidVBBYXIwWUlKdEpQSE1ma1lDUjFGNWdKd1ZYWVlrNVFGakxNWkVmYVJiY3ZxY1lHYVYxRHlZSUpwNTl5cUVPeGpaSXRGZGk5L1VsSXpDOUxxZi9mb0d3UWh5L2ZlbDFPMUN5VUxwaU4xOGtiUzY2RzVSaVA3K3dWdkpHTnlaU25LUlQwVHpwVmlYSmdRV0QwR2sraTdSL24ycXo0OTJWQzVmd3BzZkRHVEFRWDJDdDB6ayt1OGtuSlR6dFdGemJ5eUw5YVk3N3JsV1RBM2lFa0hrYVNSMVYrS1k1N28vZDhJSTR6c1dTeFhIbmwzUFk0L1I1cFNFQ2Uwenh5RFY4K3dqNjJXWEhLNFRoVVB4aTl5d2t1UVdpQmRYSnVmRUgyYU5Fa2o1d1VDdnhPSFlHVEw2N3IzNWNXck5BbW5sVzdrMjcxckRzZWJiV2VpR3ZSazhua0NkRHcvWW1UU3lJN1Vud0ZIRlRaR2RzS2xBY0NYVkwyRXBxRStLK3p4bWpNa0J4MFkwcjMzOVVhdERGcGxqbjBZckZ5bHJkTEliOEFRSzdpV0ZMSktrNGRyY2Z3RjFTQ2dOWlVtOTh2bG5XZ2M2dzZ2YVJZY0NXbWEvRHJKa1VndWpTemtkWkN1Vy9vcVRWWWhSUXh5RkYyWkptRU9HdVdheDZrWWtteG5wMmRwc3FkV08wamxZV1NMcEVuSXRmbFhqVTAxM2V3WDQ5YXVXV2tycU83NE5BVnFKSTBBQUFSVlNVUkJWTVBTSkF3NituemdZU1NNMFNla1ZnM3Q3UTQyeERJcW9pUG5KYVlkS0o3VTFRUVBvK01WTEw1TTdGUXdBUVk4enBPMW1VOVBnbDBiVWtTSFAzVmhQYWJKdVF6aDRPTVpjR3QyTjkzbWdhanNFcnhNUEpMNlByVUxINURhQ3QyOUoybGs0ekJuQXdJWllwcGN6RGp2emZxOFdqWnNPMEJVZXJsMDVSb0pwbVJRQ1ZWQUkzY2pzYU1VNFRUam1aaUdhWEtRUUhBTzhFd0tYRm0ydWpOTTZzenVqMmRNcmJjdURhYW96dDVadUJ1SkhUV1FjdUNscHE0LzJDMzc3WEE3eGJ5Q1AxVkxjbWVnRThmUGNVSnUwbURpbzg2ako3R2psTGcrRFlHMGVpMWZGUTFuRmNrNEVNeVpuM2VqQSszbUpLYjJVZEc5SjZHanlJeTF6a29KOTI1K0JFZjFCU2w0TEdBbGZxRWJIUThtZkZtNnBBamRqWVNPSXROY0p6OWNteXdxRWhFSFNOOHJtZTdRb2RqMWxCd2VUUGltN3FnUzQyNGtkSlJLazFGUE8vZ0ZPQUxqRGNVNGdmYXl3MkcwUm9kaXoza0p6SU1KUDRNc0t2N3VSa0pIRVJ2cXJGK1JIMDJUZ24rTHJqdEVwZnY5U0c1eU05Sk9zL0NaQnlNWEZLNjdrVUEzSitrdzIycnJMWm9tQlY1aldVQmozZGVkT3hLUGRlZkJSREtCKyt5YWoyd3llTkVFbWlZems0NVFTZjVtVnV2OGM1S05RNWNGVXczNm9LM1FuWHVTUnpZdWg3V2hDQU5Hdm1QSitNK1QzOE1va2M3UUhvL1hDMDBXVEEydWk3T1JQTEp4T1h5QmE3dk9vaUpwVzNtU28zaVc1ajBlU2tHZk9jVWVTblJldHh1NVIwM0UwRkVrVFdLM2tXa0kyUTl6OCswZTNROUtDeWRveFgyMDhtRENHU01kUkFmYUtNbHU1QkhseXpVVzJmUEFaZ2Jwb3p1U3YvQm5KZmVJT2FRSldhQzUzNmNLSGxsTjFEeVkwT1RVUVoxRnBMQWJXVDIyS3RoMldXU0R5ZW1idXdOeVRvTWFQb0JCOEVoUWozTS9SQWRnQ1FNZVRQaVdJQjEyelJOSWFEZVNzRzZ5OGRrQ05uUFl1ays4SUVEdnpSTDhxTktrNDV1Mk9NSjltdXBLYVByQ3FnUVBoMnZ5MUQ2VlJxYXJrYmwxZmZhNVZmNkNSVnRKUlZPMTNQQXRVVlJ2SG5yTXpSMCtJUWdqRDZVem42dVJ1T1E5cXRTWWh1SXlGbGZPcEpYVklkUmtNTlJVL3dONlBvdmFGTUgvYjhOOVRWaXA4NlgwU3RheHJabEVyS3VSdDRIT1MwcFIvRFk1QjhYOWliZHZ2K3NVMmhSZmR5dzlDeTk1aFE3bFJVWGdEMVhwVXRsRy9zajd2OWRBNlcvOTRYdEdHZDU2T3J0V3NpK1VMa1pPM2ZLVFp5T1hzeDk2N3pzeUx2akFOZ1B3ZkJLU2lZV0lvVjN0REh1czIzNDlSeG00NEUvb3hDWFdKempaanFMb1o5bFljREZ5S0hqQXZaMko2aWF2SDZmcXlSQ0dEeXhGMTBzTWFybFZ1NzZFUjRQRU5TTllnM28zUmw4V0FlWmlKRkNJUzg0RndIcXJYU1ZuL3dyMkU3czdMM3hQdnZOMEl2VDBWMDlLNFZNcmNYeU5mSVJ3TWJKeTh2UXFrbGRQbjJ4TE5yK0FZVi8zbU9RbDRkTURWSDcwcXMwdkNsRXVSZ3BjZnIvOUkvV1hxdW1VdDExaXBmR052TVFNc2FrVGpMUjVaemUxaFo3Y1RiMWwwelgwcE0wN3U2a3Q5T1J1NmkyYnJxRW5iZDdaVFcyaEozZFRiOWwwRFQxcDg4NXVhcnNzZXJLdmY0bmFUVDNrcXV0bHNSL1Avbys1dXNPTTkvL3Y3cW5wdnBlaHp3QUFBQUJKUlU1RXJrSmdnZz09Igp9Cg=="/>
    </extobj>
    <extobj name="334E55B0-647D-440b-865C-3EC943EB4CBC-9">
      <extobjdata type="334E55B0-647D-440b-865C-3EC943EB4CBC" data="ewogICAiSW1nU2V0dGluZ0pzb24iIDogIntcImRwaVwiOlwiNjAwXCIsXCJmb3JtYXRcIjpcIlBOR1wiLFwidHJhbnNwYXJlbnRcIjp0cnVlLFwiYXV0b1wiOnRydWV9IiwKICAgIkxhdGV4IiA6ICJJRnhiSUNBS1JTaDBLVDFjYkdWbWRGeDdDbHhpWldkcGJudGhiR2xuYm1Wa2ZRcFVjblZsSUNZZ0xDQmNJQ0JwWmlCY0lHVjJaVzUwSUNCY0lFVWdYQ0JwY3lCY0lHWnBjbVZrWENCaGRGd2dkR2x0WlZ3Z2RGeGNDa1poYkhObElDWWdMQ0JjSUc5MGFHVnlkMmx6WlFwY1pXNWtlMkZzYVdkdVpXUjlDbHh5YVdkb2RDNEtYRjBnSUE9PSIsCiAgICJMYXRleEltZ0Jhc2U2NCIgOiAiaVZCT1J3MEtHZ29BQUFBTlNVaEVVZ0FBQnBzQUFBRDVCQU1BQUFBcXhwQ3RBQUFBTUZCTVZFWC8vLzhBQUFBQUFBQUFBQUFBQUFBQUFBQUFBQUFBQUFBQUFBQUFBQUFBQUFBQUFBQUFBQUFBQUFBQUFBQUFBQUF2M2FCN0FBQUFEM1JTVGxNQWlhdTdSQ0xOM2U5VW1XWXlFSFoyYlVmb0FBQUFDWEJJV1hNQUFBN0VBQUFPeEFHVkt3NGJBQUFnQUVsRVFWUjRBZTE5ZTNCc3lWbmZ1YnJTdlZkWEdrbDJVYkJzdVJpVnphc0laaFE3Mk1ZOFpyQUpMRkJZQ2lTd1FGZ05odGl1RkRBcXgvamVNallqbStEZE9NQUlYQ3l1VFRtand0Z210ekJ6S3hRaFpZck1VQ1pBQXNVSUw3VzcrQ1Y1cTRoTkJXZUVGNjdHdS9hZS9MNStkNTgrWjJZMEkrbk1uVDUvbk5PUHIvdjcrdGY5ZFgvOU9PZEVVYjZ2VDhWcitSWXdTQmNRbUJvRTNoWEgxYWtSTmdnYUVNZzFBdDhYQjNYS2RRVUY0YVlJZ1JWb1UzeDdpZ1FPb2dZRWNvdEFvUXh0K3ZlNUZTOElGaENZSmdUdWd6WTlQVTBDQjFrREFybEZZQW5hMUsva1Zyd2dXRUJnbWhBb1FwMStlcG9FRHJJR0JIS0x3Q1ZvMDFPNWxTNElGaENZS2dSb2NOcVlLb21Ec0FHQnZDSkFNNmN3T09XMWRvSmNVNFpBRitwVW5US1pnN2dCZ1h3aVVHaGdXZThnbjdJRnFRSUNVNGJBWlF4Ty96QmxNZ2R4QXdJNVJhQUhkUXBueVhOYU9VR3NLVU9nQUczcVQ1bk1RZHlBUUU0UnVCNXN2WnpXVEJCckNoSFloanBWcDFEdUlISkFJSWNJbEtGT2xSektGVVFLQ0V3ZkFndlFwcFBwRXp0SUhCRElJd0owWHUvWlBBb1daQW9JVEI4QzE2Qk8vemg5WWdlSkF3SjVSR0FUNnJTVFI4R0NUQUdCNlVPZ0JYVUttN2pUVjI5QjRsd2lVSWM2ZFhJcDJSQkNmZlNsSjk4eWc2Y05KMXJzajMzbkoxL3d1dkJoZ3lGYTJ4QWtkQ1lpSGtUM3F2L252Lzd2b0lSbkhJL1BMOTJNLy82TW1ZeVMvWE5mN0x0ZU5Fb1dROUJPdE5pMGl4L0hueDJDYlNBWmpNQThzQnkwVGs0MC9tdHZNSU96cENqalUyWWZiYXlmSll1UjhrNERxakpTTGdPSkoxcHNXb3FLNDJjR01nMEV3eUF3ekt1RGMzNWRRbWhuR0JhVG9GbXEvWGd5bTh2eDU2UG80UnlkaGw5NHlVME9WZjhHdi9EcUMxMlZwT3dzNUwvZFNZdEpTY0NDazhYMm9wT1ZoUkUzLzhublFzb3pXOXNkUnpSRHltbHgwcmJUSU1ONUZUUnYrdHYvK1NNZi8vakhlbkQrTTdqKzFaLy81eEtjNXpadkFiT3RCS1N0ZUQyQy9Qa3lWRFlCaTM3ZFplR1JCdnhKMFZsWjBFMmRwaGtuaSsxRkp3RlhhZ0FHcU4zVXlERWp4aFJ0VE83bm5weE01MEc3dU0wNGZxOFFyQXR5S1dOTE8yWFFXVDFwREQxeU0xK080NzFvTTIvdjVkUGJZMnVHcUV1TlZKamFnNkUzTXBMT1pMRzk2RWp5SVo1UXAvVWh5RTVETXE1b3ArRjVrV25Ja0J1a1RxWDQzMGdSMFFMVVlIQXB2aU9Eei9wNUJWTGVkcGtnOENBcXgrZTdGbEVvdmNHVncvYlRYS1JqQnQyZit2cEw3VlJ6bG1TeHZlaVlJZ3h3SDNyQXpVaVNDWUVUT2E1b1BqRWNGajZTQ3dzYlJwM2lPd2RTdmxJY2YwNjZvNGJTTEJWMFJvNVZ0TkdFeGRTbE5aUzZhVnFkRVhjejI2dXBZNDJnUXR0VTR6Y0xtay90ZFVCNUNtTXZXV3d2T3FiUUE5eE5EN2daU1RJaGNDTEhGYzBuaHNQQ1IzSmhZYVJPQTVaMUZ1TmZWT0kxNHZnTHlsTWFOS3dweW5FZHNLQ1M2K0VsbXZTVnpzNVE4UXFOcHFmNmxqUUM1NnRRdGJSZXAyeWJoZDdza29ISlludlJTU1pNRFdtbGpwL2VKSmtRT0pIaml1WVR3R0hoSTdtd3NDSFU2VEttS09LaTQrYzcwaFAxOUVDbHdzN0dzZEN3NWlPY0NSc29IeCs0a0RKWmljcUR0aFZhQ2VPNW1MYlVjNytuanhnc2JiTFlYblFHWjZRbzZ0cUFWMkVaamt3SW5NaHhSZk9KNGJEd2tWeFkyQkRxdEtwN1c1cFo3aXRaMjZjd1ZWVGkwUnp6MzVPZ3h5WVA4Zi9PN01FaWtXek1nSUhyb1BXWWx1L05hek4xRVArMlU4anVLN1lISFZPQUFXN3M1QSt3VCt3TU1pRndJOGNUeldZc2ZDNExMOUVGQlE2aFRrM2RQSWhhRFZWUisvaUNoR1pzc1VSKy92eXhySlk5Sk5NcEUwZXNibmFLRVRHY2ZMRVhSNXZDWlVLUUdUbGlTVlBJejRGRkN1Y2hnb2RRcC9LR3lvZVdyUTZVcjdpam5CZmd3S0tSRnV5OCtPTjhqNTQ3K3BpaWJicGliZXZ1eUpkaXhMREpGeHQ3SmJzakNKRUpRV2JrQ0V3eVNNK0JSUWIzQVZHRDFhbGdiT3B2eCtiVW9YWCt6ZGtvRFJhTjFnenYrVGd4dGM3dVEyZ2Y3OGlXWlR0YkFXM2lnYjdKRnhzclplc0QyV3FDVEFneUkzVWU0N2pPZ2NYcHhSdXNUa3ZHa2I2MlpiZVd6Nzg1R3dXRmF1OFozdk54b2pIdlozSkMyNHc3TmtYMzJQYVA1NXQ4c1E5SDIzYktoQ0F6Y3J5Q3k5VG53RUt5R3YwNVdKMHVHelBwa2pWMXFOMGVuZC9rVXJSSDJ5MlpET1B1SUIxRzI3UzNuYUtvdVRNWjNqeVh5UmU3T1JxUW1SQmtSazRHaG5OZ2NYcEJCNnZUb2JGKzE3Q21EbzNLNmZtT243S1ZhTGZqNXprd2g1NDVkL1JSbzIzcWhWQk8wSzc2Q0U4Yk52bGlqN2p0bEFsQlp1UnBpMnluT3djV05zTlJmSVBWeVdnTnRPMjBxM00zVmlWMDRMbTVhcW1uRGM1UWhJRjdIbWp0YWpUL2ZTNUliMzJTQWsyKzJHZTQ3VFRKZ3N1OEJsYUJKTHlJNTJCMUttdVR6dDUyV3JqWVR6RmIwN2p6Z3E0eGFOZTRycmVkQ21MU1dUeWFwSFFUTHphVzlsVUhNSXlnbVJCa1JnNlQrMkNhYzJBeFdJZzBpc0hxOUpCT1NzUmF1UmJTRHMvb0JHZm93dmJEU0p1UEV4Rmw0SjZIdWUyMEl2RDVqczVFZVBOTUpsOXNMTzJQc3BLZkNVRm01R1JRT0FjV1l3ZzZXSjArcm5PbmJhY3Q3ZjBSN1R4L0YwYktVVnJCWkFRY3VPZGhianRkT1F0MW4zeXhzYlIvUEFJNm1SQmtSbzdBSklQMEhGaGtjQjhVTlZpZGpCeTJ2Zi9hZU9kREwyYzZOdi8reHF2M0pQWHZOTjVXa2U3RTg0R3ZiRHo0RzRuUXRJREZsL1cvUEJrM1RDdFllUEoxL1RkVlZOcDNhcGxXYnE2cFlEZ3NnUlpmOXZiZllwR0ZSMTdYZi8xdGsyN2dub2U1N2JSdHJPR1ltWEMzSVl5TS9PZ0w2djBmN1VpZi81a290bzJPdHk1WVRsWVJlZDYvY3ZNT2dNWFMvb2FmRjBJNWlSbWRDWUVkNllyMmJ6c3NvNzkrWCtQa240Z3NQM2l6Ly9vL01MTW50MU50ZHJUTndvNjdlTjlJNnRRMjNuWlNvbCtQSDJKSE9lZHI4VWw4WjR1SC96RUN0UzM0My9VYkhvZ3VmQWsyZytONHdIdERLdi9sV3IvdTdETmVhbUNZNUZmV0sxZC9XWS9qZW54U0VWbjlNYmhLbWNyS2xSU28xT2ViU3dVc0t5Q0hJNTU4VHZPTSt4MGVscnpUK3oweXNyaWJqRmNoZnh3L2FJcEE0UjhDTElhNGlsUTVmTVcyMGZIV0JhWDNZRjc0ZEF4Z3Z6azZWRVZVaktSRGtrUi9kVUJCbVJBa0k1T2lNZlEvd21xZlRkZHNoQ1ZYcDlwazhBRCttdXdpWFNPcFU4azNYMm05T1NyUzNtYnJ6cnVqK1JwL2wyTWVyKysyMVlZbkxDREV5d3NZUHZXNzBVTFBtSVhKS085ejgrbXRwZmhwSzRyMlN1VmxSVmdlMU5zM2JrVVB5Q21XS1JNc0JtMjFPZ0xOblhRdXNjWHVYaCtEMUgxeTNYdFZNcVJueFdKa2VBNFJLYndGcHc4d3FLTElGRVpFZ09tN28raUg2OGszVVdSS1g3RnRkSHgxUWFtZElySU1lL0hUVzlGM25CdzBkUWNnR2NtbkpMbk9YOWZQaENBWjZSRU53K0JLL0k1T05OOWdJMkk3L3EyRDZGMFNZY0hWcVRZcEM1NUpGa1prUHB3anFWUERjMWh5dm44UVhVT1RuZXRYb3VoN1JZOUxwejVYMWR3R1hmYTZMbTB4dnRPQnIxQWZidXF6VEdjZm5CcWZ2L2ZXclZJY3YveldyVnQvcHpOMlhEZ3IraE1VOUxnWUxreVphQkE1a3ZTT1FHMzBDQTNFempFSzdBM3NNOElsOEx4VmkyUGNiMzJwVEpwNGJ1cHRwOHRaL1lVcERNK2tVRHZwa0d0RkM4WWo5TjFUYkJzZGIxMVFlcWVJRlBSb3pQaVZxeTNWQVZDd2VTbVNObS94bVJBa0ltM1JGbGt6d1pqRVg1TGJwZzd5dW8wd1orMVdteUZRZ29VUmx4UG5LT3JrYkR2eEVseUY1bHlPKzFINUo2blBoUU5Yb1hHYmJISzVuNGt1RzM1eFBTWWJjamZMVHBQVVVYUU4rZU9kMncwZHdsMW91QjAzelBRWGFtTDlkem11c25CVEpsS25mVUh0Q3RTQStwYmo0NmpNMytndnFWNEI5R1h6eUtKSWJ6MkthdFY1b2F6SFA0dUVlWWlKQm9pQ3JzUUFrSzcyRi9qVGYzZUtiYVBqcXd2S3hpMGlnakErVkNucTZqTjFWVS9rTnk0L1NTWUVacVJQdERpNnpLY0RhSFpiRXVFeWU5RkdNRTVVbXlFUWM1b3MzTGlMOTQraVRyVHR0TzZLVEVkb01ELytMdHBrZVFJRUIzak9rU0t0Y3RXQ3EybTBmTlFSNlFldXVhem14a25vM3RySHpkbzlwdEFvNnFWMnFqeitQblVjcU1TV0JLNlQ0UzVsb3BKc2NEcFhvRVVxU0N2KzNCWFJHVFROS2M3QVRaK2FXRzhzL0ZsSkZaL3pzZTdYMFRjcllYaE1DZDAzdTY2Z0MwKy9uR0xiNlBqcUFsbTVSYVRjTjhVbU9IcEEwZTBrZVBwSk1pRXdJNzJpM2E1eDJNbit2NndRSmpURTVWYWJERmRQazRVS3pJMWpGSFVpMnR1dTVPVWowb3k0VHBNbTZBMmJPWFNwQVcrcjh6Z3RvK1Z2cWxhK010UUoxbVhTVCt6bUpMcnNVdlpBZ1dZaTFGYThOTnlsSEpSTUVJblhLMzBLYVE4eHVMaEE3SWhpS1g2NkpPSzdobG9NM3ZNQUFPcVN5eDQ4ZCt2T2hEbFVBQ0Z1WGpicVN3MDVxRnNwcE1jdXRvT09yeTZRMEMwaWdsQ1N0L0FzNjJrYkRoYUordFJaSmdSbXBDTmE3WWcxazE4WGhRUGxqbndod1VRNFVXMWNTSDAzV2VqUTNMaEdVU2RuMjRtVllZR2FPOWxPRlhpTFl1YkFqcG8zbFJMVjlYRWdvQ0duMm91eUdXZGljWm5JQWZLeFN6WGdhRXhYdjc3UlpIckZaRUxENHZsY2x1TnNRcUJEVXJ0YXJFUStOQnI5d0QwUDZ1dlZsVEhLMk1LUVNGZGtoMUZXbkxta3p0MHV0bzJPdHk2WTZpUXdCendWbm5QUGd5Mkw4Wk5rUW1CR3BvaFc1VnpSUVQ0ajMxVFlOaEFHMHpWT0VmRnFFeDcxTUZtb3dQdzRSbEVubEp0TmpVenBWNmk3Z1o2eDhickpseXBZeHdTRFNSQURPbG1kMGYyeG1NblFZRkF4TTBweHM0RU9RdTQ2OGNnMG83bEcrRWFCbXByMXFHdE55c1NyTFNGUWV3UFVEYjNtZ2tKdlNkNVF3aDNwOWo0eGoyWUxKTC8rRXVTUXZ0U3l6TEswek1HdXlCa0ttVEdxMFRodEZ0dEd4MWNYRUROUlJJUnByVVFEcGhJbkw0dWtLdU16SVRBai9hSkpMR2thTHJmbElJRkVPRkZ0a3ExNm1peFVZSDRjbzZoVDIxUFZiT3NmVFk3NmRCaDlKeDA4cnJNUnZTR251TENUbGEyQVZrWVVkRjJXSzhyY20zSm5Gc0Zxc3NyUjdGU21ucVJRY05XYXk4Y2dZRk1ucUltMHBJckNiRTBJUkcrZFVHWGp3UzZqc2pIYlVRc1lJdFo1MEREZFlXR0ZZbkpBVmNRY0lMMElpSWlXYU5SUXlLekRGRTZ4YlhSOGRZR3NFMFZrazEweXp1azZqT01qNW5CdW1BOGJKR3N5TmhNQ005SXZtaXdieXFIWU52WG9sS2cyeVZZOVRSWXFNRCtPVWRTcDVLbnFWZXBqQUFqSCt3YzdWTEpWc3E0QUdET3lJdnJ1OFRFRjQ0SlQ5YjNieXNYai9IZGFBcVA4NldGZUF3YjlvalRtU0RmV2tmQWFLWitXS2VyeVpwOFVpSHBLZEFCcWJHdEwreERwdTBrNUVHcGNxR3paU1Z4UDZmU0ptaTE2Z1lrQWlJTHFZdFJHNkE3NVV5Nm4yRFk2dnJyd1k3NHBLNHhOckRvK1pqWkpSWkprUW1CRytrV3Jpbnl3RmlSdFBYTlJLVkZ0a3ExNm1peFVZSDRjbzZoVFF3L1FxZ0NidTNDMlZDTmk0ZXoxVTJSOHpLblFaVmU1aTVZQzVCQWYxZFR3SVNKOWoyWFdPc3QyL2tTSTdIZDlDWGdZRFM5UUMzWmRZWXJEWkRKTzZLenlacDhRYUo0c1ZOQXA0VnE2M3FuaUQwU3Uvc2VtSG5FV1ZlK2JKR1hDd0d3UkFCR0JBdWFlZDJTeHNJdnRvT09yQzdiOGtzQWNOU25oS1NheFpRS25rR1JDWUVTbWlOWmhlVE9FVlYraVYxZVMxU2JJOWNOZ29RUHo0eHBCbmFpd3U2N2t4VFdFT0ZzWHhYMkVyU3JEQ0M0aW9xdXNOZXZSQVhZVFQ3QkNjekpNR09oaFhUZ2hzR0VGV0I0MFZUbThGTW9zYlc4ZkJMQWwxZ1hkVlZJYmowQ1hhSnFIektzVVMxZE4yWWRFcmJwVUh1bmUwVGJsMUdhZUQzOHVCZk16WVE0VlFCU21CZmFta0lGMnNSMTBmSFhoS1NKTlczV2h6UEpKTG5qYUpCTE1BUkFZK1BoRlUvbWdITHVTbTI0OXlXcVROT3Bwc0ZCaE9YS01vRTdlYmFkWG9wZHo1c2NSaFpHQlZ1SGwzRlF1TEtQSlBucytlejFZSWpULzlYQ2hhdFZnSVNNTUhaVkJ4ck9ybS9WOVhPMllUSkJrVDFCZFlhWm1VaURHRUMxOVRlWm1yS05nRnBKUWEwbkduelV0NmFLMCttd0s1bVBDOU9RMGl3VTE0dmlYRGp5a1R0Q3FJUm1NVnhzZFgxM1FrbmdDYzNRcmFtelFTRm1zYkJLMWxKUU5nWUdQWHpTVkR4RGVGL3pRZW1Sd1Z3c2pxczJTaVR3R2kwUmNEZ0pHVUNjaXZlMFRHZlorb3JsSGV0MnFxRXdreW9HM21VL1VkWVAxWldtRm9TdmJzUUxnQWZKN2JwajJsK1JHVmVGVHFxNFFpMkJKYzQxTmlsTUVhcW9PZ0taYmFza0RMVk8xUXBtUC9VVDVqa1VJVzJhelkyMWYzUnJxYWtoNjU0dHNDby9QVTJ3Ym5VUmQrSXJZMW1LaWZNbTZBMk9iWkRnSUV2Z2tSRlA1Yk9ycWc4UXlHUFhEbHJRaXU5b01IQklzakxnOE9BbHQxcklHQzRNT1MxbmNGclV4SmRIaDJrRFRyMk92TXBPbThMSHZmbjhjZjVNbUhlVGFWdjJycGtSMWIybWY2NEtrMVNqNitCOTlFSVpFUjBkcW1TSTJiU2VMRlBaSFFxQ1dWanV6Yk00NmdNNVh1dEEyaVMrNzVtU1grOHNpd0huQWRKWjJJY1gwa0JUQ1BNK2hjcjN0WkxHM0xYUk1lVmxpWHhIcldreGpuY2ppbFVLU0NVRWlNbDIwb3V4WDJUUktka0d4djlvTXdSSXNqTGc4T0VkUUo0RERKeHl1M09pRXFtNlkwZWZvd1h3VGVQSHJxYjl4RTJUNGk4azI1SzUrMkttcFdZdnJXd3lsTTJTSzJMU2R6Z3VJeXhLb3JtWmUxalFLcHYyT3pjanhvVzJxUWZlcTZISUxha0MwaVVHclZnZ1FRK2V6NlBMOFpORk0xOUtLTG9PTEZqcUp1dkFVMGJEL0lxd1RiY2ljaktkRFVwVlJtUkFrSXRORnErbWhHYjIwa0NDbDJpUnZlaVpZbUpFNWNJK2dUbTFqbGR1Uy9GQTNJaFdPY3U5eUQwQ1NnemthdzhtTkd6LzJOYi85cTRwdUdJZXhKYXZJOVpDbmdyUURYWFI4NDhZYlgzVHJidzFsc2xjRCtmZFEvQUlaMW55MGJmVDlxUGg5emNUalF0dVVFOFpvZFpjVFhFclpEMEJtVlNNTDFaU09qTUNrMDFOc0c1MUVYWGlLaUM1ZURlMnJucm9EMnpTU1RBZ1NrZW1pR1hhQ1JqaWwya3dVRWl6TXlCeTRSMUFuVkl6ZkxHenFScVJLaEdyZDV4N0RuS2hwbTEwUkRuYWdwU1g1R3ZXUnpJR2FkVExVV0d6RUN0VnRJdkFMWkk1aWJXUEJZRnNiL0o3Y0VZUzJxZmpPQzAyKzluay83YVl6RWIwUGFlbVNOcUkvVmJMWURqcE50eTQ4UlFROHlzeUFHQlVQcXpTUzdTd0kzTWgwMFJDalpxRkZoWEJLdFpuaXVTek11RHk0UjFDbnVtMmVhT2xidWhHcHdMWUpVbFVFTit3ZVdSRm5PeURpc1V1Qm1VZFN4UlFSK2pDMUpLc0MyV0pqUjNyNWtvaGZJSFArWVZnbEVjcDBJTk43bjJpYkNiNjlIUytwdVN6Q0NUNGQ4NnZpcDJlaG5tSTc2Q1Rxd2xQRVE4UE1LSHJxRHF6U1NOcFpFTGlSNmFLWlV5QzlKSk5TYlNZZUxnc3pMZzl1RkRtcllSb2l3Z1NTOXBzUlNrNWpxcUZpeXFvRFhOWG1CSExZVnhSRE81REJ1a3VNQVNTbDF5ZEtwSGphVFFHL2xpbGE1SWVOL0FJWjh3KzBYejFjNlAxR1QrWVVWRFNwQlEyOVp1VzdqQ1l0b2grcFE1enM2Wm1uMkE0NmlicEFqdnNPLzAyanlqM1dJMUdua1dSQzRFYW1pMlpNZ1RCTGt3aUQzbGR0cHZRdUN6TXVEKzdoMVFsVm1XeldWQVJ6cXFHS3BKRkJ6VlI0TUNsa1N1TlM2VHlPdHNwQVJ4b1dwQTVVcmtPanZhaEEyaXBWdFRYSHhyWVVnWkI4VFNSRE42b1hEQWJ1ZWRUME5GR3lYVkxXbnd6aFQyeml5Um1saWloOGF3TUlKWUpWdkhWZVM0YmE2Q1Rxd2xkRUpKRjlVWUplWkp0R2tnbUJHNWt1R2hSblgzQXlsbVFPL2RVbVMwcFBsNFVabHdmMzhPcEVFMFd2TXBoVERWa2tZMytncU13SmRQVVpSd1ZrMHNTenBnWTZIV1YwYnpwUXViWjFlMUZoN0VVRlpiQ3ZzdjJORklHYVduOHhVTzNJTEVDdDBzc3crNG55SGRzaDBWV2x3WFlFNWdtN2RnajU1c3VHeWllamZRdGJOanFKdXZBVnNhZkZ4Q1RHcTc0cEpKa1FKQ0xUUmV2cXBnUUxUeUxzcnpZVGhnUUxNeklQN3VIVkNTMUxyUWRaa2tQUFdPTTBBdzNqV0pzVFZMVW0wWEJ1cEpMV2dFNkFTbGpYUHRlRmVuR2JOVWdNbWFMMkJxVkpFYWlseFVST2F6SjNEQ2g2cEpLQjVoTnQwMXF0bzdobVNoSXpZeU1QeUNqUHZCdWh5cGtzdG9OT29pNThSVVQ1cWlMTHRGRStoU1FUQWpjeUtacXFsSjV1U2wyOWRPcXZObFY0T0Z3V1psd3UzTU9yMDZHeEhtU0pia3cxVkxneGVuQnRXTmxuVnFGYVVWS1VBeDNDM3BwL29Va0pZWTVNdisxRzdLNGRRajRVZFVlRzFpdmtncW5qRTBoM0FEUWIyZ0loT3hXRTlMdVVLcUt5K0M2MFRhMThncUMrNGFOazI3YVU4U3NPV1BSeVIxS1Zrb3NaTWdyUFpMRWRkQkoxNFN0aVNadGFHQ1NyeUZlSW9UbWxrR1JDNEVZNm9nbFdqSWN4aTIxeGhFa0NmN1Zwb1l5dGpyUXFNSWt2d2cwTVlqYVBHTWk4bVp3ODh6UkFZYzFOaldwZDUySENuRGpjaFJmYlRqeHdsRHV5MmdIOVZXbnVzN1NiMmg3ejVMVnFLSTZPUm4xdUNOKzhXSUR6Q21UT0o4U3lVNjJEaEdwbzZPNktiSndIR01ocG9veEpmVWRTWkZ6dkVPVlMzR2RQT0x1Wm8xT3kyQTQ2eWJyd0ZCRXQrQWlzNkJMMHJIdzhoTjl0a24wRURvYkF4U2RETktNcE5Yai9RVUQ0cTQwTHhPOHVDek11Ris3aDFRa0krL1Z1TTlHSVdOTVRLb1kraWt6QkpyWGt4TExUTUJCMGVlWGJiYmlYdFdCckhXWFFMRkFYKzhKM1dVeUN2QUlaOHdsTUFaOUZrZ1ZtbzI1TGc3OHNpcWF6NXE1VnFOT0JIYmp0Ry8xQUlqSmU1dEVvVFZXa1cvVll0anJMWkxHN05qcWJpYnJ3RkxFb0M4TDJEaW8wU21zVzNHV1Q3RW1TVEFqY3lIVFJVSHJabEFBMlE1aUFnUDVWWFVGc3Y4dkNqczJCYjNoMXFxZE5IWXFKUnNRNm10dThkTUxzYXgzQjI3SkdwNFVCQjJvRU9pMmVmWEZkK05sREg3QTFRNlViTTRnZDZjYnoreXZNczZvNzVVMFI3UlVJTnB1Y0M4SkpjNTlMYkQ3VEZBYi9nbjhLeVk3bHV0dE9aV29ybmt2TWNmaVJDWnJmSEF1aVZmL1NnSWhORnR0Qkoxa1huaUwydE00aE9iSVcyd2FHbkRiSmdTVEpoTUNOVEJkTm1JSEV6d1RDWDIyR1ZKSEx3b3pMaFh0b2RZSUpGTzk2UlRhbUdpcCtWZTJldzdXT1lHYlZ0UFVjSDBHUDg2WTIveDdQRjhoVlJyUTJ5aHB6bzJLRVlaekxtckZqeGlxYkp4SVY2a2NzS1VhbjJ5SVBlb09kTHE5QXNObDJlTFRzTCtuN2RkUVo4TEZrTG1XeGpvNnhPbEhYbFdLS0RPVURzbXpBemQ0UnBnbTI0cmlkQWpKUG1DeTJnMDZ5TGp4RjdPb0ZWbTVxelNXVTNpSWhDNTJUWkVMZ1JpWkVVNVkrdXRoZFhpQ3lvQWtJZHNMUlgyMkNrRDFjRm1aY0x0eERxMVBxdGhObVJONlZ0d292WDVPTkNmeGZVSWZtT0ZhbzgwWmI5RXk5REdqUWRaTmh3TjZTMWNFK25qb1dxaS9IRndRK0xxb1JhbktiMDdCdjZaSFRLeEE2Z0gxT0YyM3pKTnpRTElzWDg5bFh2UVNCOVNnblZ0SjdyQ3V4aUxoSFpMeTVTMTcweXZFUk9YQTFsWXY3N1h1aTJDNDZDUUpmRVZIQVBaNHZPRk1IY0MyeC9HaVIwS2xEVHBJSmdST1pGRTMxTmNoOW5Rc2dFV1pBK0t0TkVMS0h3OEtNeW9kN2FIVWlRdEVhYmNtTnFZYU9RTk1WTlZabkxtN1ZvUFlxaXVheC9oYTVrVHh6T3dmeHBCcjIzMTFnZkh1M1MyVG1MU082VVB0NUhvd1NySEhYL1hKWnd5ZVE4Vms2Y2g0Z1NmbUkwdFZFdDBHZmpQTmVLSW1oeFNDQnJkanhVc3FNK1NnSndaU1JXT3NUdzVRcldXd0hIVTlkZUlvSWZyYzVoemFmdVhDdE5wbW1rR1JDNEVRbVJSTVRWbVlWQ3dGc0lMelZab3Jsc0RDajh1RUdicXozSHlnTlJtVi8yMENic1JzUlpZWEFJNVlsNWQrUlZnMDZySFVXaXR0eW5iZHlJbENOU1VZYVQ0eUt1L0EyNmFZdW1BVkpuaXFXdm8rZ3ozSC9DVmRiOWtHVmRVNVQyeGUwUG9HaW9oNURvVTZnRkNOaktXWTIwYVUwYWRGK2xNM0c4bDlJbWw2Q0x3YWhQcHlMZENPd1RvNllnMlJVYlU2RW1JOWtzUjEwUEhYaEtTSzBjcDFsU3hZSERmMmxOWk1MdVZOSU1pRndJak5FNitsdHAwMEdoRURZVzIybWFBNExNeW9mN3FIVnFRbm9EM3d5WXlDcUpzSlJIUnNzc0gyVEpSUDlYMDlyUVZ2OHBBYkxPUnJjUkQ2c1lpbW4rcDRaaHk1M3gvUzdic3gxRDBUWWt2ejJONjNUY3gyYzB3cmhFUWlqa0RMeXQ1bW1YNlVtUjF0RlRKMmFZckFUK2VzSFFibXZ2ZEZ5SzMzYzVldmhmRTZHdHJzbGsyMWJPY2hRK1V3V1crQXMwZkhWaGFlSU5URzEzSHdHWDQrbVZUdkZYM0lDQ01mTWJaTmtRdUJFSmtYYmtia2IyMDVkampEdlJQelZKbFBoNmJBd1luTGlIRmFkSHFCVy94bWYwS3ZLaGpKank3enBMc1ZJaU1vU0J0SVZOV3A4dTJ3M21KYktrY3hNcjkyc0srVmZwbE9CME1GMTVmRTVhakordnFZc2Rsa1pVVkYrUUk0K3ZpcUhNU1dRZWJUdkdvc3ViakFXMjh6WW00OHJQb1pvbE9oenhaQk1CSVZYMWVEZjlkTmlpNFg0eXM4SzArOFMyTFhjME5LS0lQUGhLYmFOanE4dVBFWGM1bVBnVW56VXBkR0pMMXlhakdoOFp5M2NJY21Fd0kxTWlMWXZXVFFVNmxpS01JSHdWcHRNaGFmTHdvaktoM01JZGZxelQvNzZDMTVHalQ2Ty85M3piejNudGlONE4vWTFNREZ1dDM0Qjg4dmIwWXJvNy9GL2hEV1cvSjN4bTBVMnRLd2xWY3ZKbVh1TE5NNFYzMkxGb2RtNFlsangrR2NFWHg1WkxKOTBWQXcwbHp3ZlB0bFNRUjZCMEt1cWVka0s5WjBySndlTWZvNTFwRDNla2FvY3VPT0JlNTlQMmhPLzdkWno2THFYZlFZVy9qV0hUbnJaSDZRdWlZeXhXRkpoRWZnTlUxb0NGdThwdG8yT3J5NDhSVnlNMlF5dDlFeDBtVm96KzJDcmxFdzgvU1JaRU9EVUNZMzZHcDlVMFdCLzh2RWU1RFlRM21vekpITlpHRkg1Y0E2aFRuVnFKL3B5VjRIYTJyQXlpclRjaUw4aUtud2E4NVpOZkZ5K0orZitsK003bFNqNmk2K09mMGJSbHVPNHNhNThTY2RWYlAxOFNEWThFWTFtMDBsU21pRmxlazE4K2NuR3lXMGp0QlEvZXhBOTBKQmpBY1VrQmJJbUtMVzRzMXdXMWwyaEh1OFZIdTUzakF5VmsrbVN4a2k1dGhTRjQ2akhXOHRsMlVjVXluZm9QMVYvWGVKL3BISkl0ZGRUYkJzZGIxMGtpNGlwMnh1aWhYdWd4Q2hUWmJGeHBGa29sNWNrQ3dMS3k4SW5WYlJGYVhVVHN6b2hyTXdGYjdVcG1SSXNkRXhPWEVPb1V6bCs2TUViYjN6TmExN3oyaHMzSGtwT2xEYkZRT0FVNk1NeGZsZEp4czk4QTcvRXJNallYME53STQ2TnJhYVYyczhlVm1XMDU0bmV0UjYvMEk1QXM3RURFcjdGZXR6SHRPMnpGVE5taVFYK1J6TW9TZ2lFRlFVOVJEd1duelErZXlBU1BCcjNHL0VIck5UUzg1dEtnU3pIVzJWODRvbU1ZNVZ4dEZpTCt6Y0F5emNrNkt3QVQ3RnRkUHgxa1NoaWhFVVMvRTcxQ0psVG1kaVUwR0lFajU4a0F3S2VsNEZQcW1nWS8vY1ZPd2NJWDdVcDJnUUxJeVlmemlIVWFZQ2dseDdTcmM4a3hiK05mKzR6RkxEMDBoT2pEZjdoYStNM2ZsM0hKTVFaaXFydHQzMUx5VjlOdDdUeGJkTnEzL0lYMTA5ZTdmNmJjUDQ5TjAvY0pwc1E2QjVUQ2F3L1FyK2ljZkpleldFOGwvMHY3b1VuYjhadmYvbmVnQ3g5eGJiUVNhbUxSQkdqNWZjMWZ1NFBHTGZ2cXIyKzQyWHJKOG1Fd0lsTUZlM1Q3ekE0V2doSDNtb3pxQjBXUmt5bTg5Y3F5ZWdGdTE5TkVwd2laSHgxT2dWVE44bmhoaHN5d0YvVHh2Y0F5cnNxZWthTFBYNGRYcGViSlZaVzlWR2JuWlhhNjhtRk9uWDN2YktsQjVyR2R6clZYUmN6bzhVZXZ4NUxjdTV1WmZXNDJLdXhBc2Z6NUVLZG1rZWpGUUpMUTlYUlV0d1YxRE5hN1BIcjdyS2V1NXVaTFRUa1dwQVpPbkNSOXhVQUFDQUFTVVJCVkpZN0YrclVxb3hXQml3TkhZMlc0cTZnbnRGaWoxOTNOYlV1YitmVmRSYU03ZGpUK0hLaFRvMFJKY2ZwZ0lNUms5d041RE5hN0FGVjk5d1grNjRYR2FubWpLVmFJNWlPZEZVdC8vaWVQS2pUc2o3ME03QkEzL3ZRUHIxblJsdnBzM1ROYUxHSHFHSTZLZW03S2pwdE1mVmxudUtrMjFFZTFPbDZ5bGlzQVZFdWdJZGpPTnY2M0lLS3Vhc2RNMXJzWWVwMDRTWFlYcVNyZjROZjJMNmpxNklTejhkZlVHN0hjWFhTazRZOHFOTVR4MDRwMDcwNDE5Nm50LzUyMGtudXhwZ1pMZmF3VmJrSjlWRUh3NktGUjBpanRsVGlKOUlQcEMzRTNpVS9sWFJrQjUxQUhYNXdHRG43b1JLMDFvWWlJNkltVTZleWZKbHE2SFJUVGppanhSNjIxcWdSbTIxb0NmcWswOVl5NWhJOTlmS0FwaC9IbFFOMVdtRG5NWWNyUkJIbmh2Q21SUVpBdytVelpWUXpXdXhoYXdtRHQzMkc4MzZ5WWNTMTVId2RzVkI2ZzR6Q2UzaVdHdXJ3MDdweW9FNzJpN2JaQlVHNytrZDhmM0xDUTNRMnp4ekV6bWl4aDBYK0VPcGswYzRiSGU2aGNVQ1FpUENXaTZaZG1uQlR3Z3RuaHRtcCtaeWpTNzcxTXd6TGRveTNLNjZsRzhQRDVER0ZORE5hN0dGcnFwbjRkbTVOTDltVm5FMFZFQi9vak91VE5YUm9uSFJmdWRETXpzTzFOSUt0RngzUzYwc3RqZFY1Q0pnREhqTmE3R0dSYjlrL1JrV3lJdFovK2JWTVM4SG1WZFl2V3lPNE9kbHArQ3JVNmRqa2R1N3V6VkVzdDBYOFUvY2o4Y2E1QzNuQkRHZTAyTU9pWGsvODRtRlR2WFJ5MlYwbXQ3L2VkalhlSFpiTE1IU0hVS2VkWVFqUGpPYmhyVkd5ZmhkZTFFbCtoMnlVSEthU2RrYUxQVnhkNFlWdmQwam9mazRtN1RwVEo3eHNwZUpBc3hJcnhaTXB4bmx1UTVTcDZ1eC9wLzZta2ZSdkhIQnlsSFpHaXoxVURlQXNvOXVHdDVYSlU3YlgvS3ovcUNEM2dyRUdPQlN6YktJMlJOblBKZ214QVlGY0k0Q3pqTzdwaG0xNUVLSmd6WlJRREN4bFc5WllhYUtUcHhKRTJjczFXRUc0Z0VBMkFsajZkb2FncUhzc2txeTRVd01zRnV5YjJXM0dWZE03cHJzQlVjYk1JaVFQQ0Z3b0FvZkpOdHlVSXhCOS84VzZ1czd3c2VvU1dOUWpldkJHV3ViSDgwZk1McEFIQk00ZmdXYXlEYmVyUW95dU8vajByRzBuTXY0bXVMSkZzN2lMUHJKMy92Z0hqbmNWQWkxajIrbjNlY2w2NjZLRWlTOFgydHRPOUt1NkNSN2Jvek5HY3RaMlYwRWNDak03Q05UMXRsTkI2RWJ4U0JRL050N1VZRUh1djk5aG4zVUU3ZmlQUTZqVCt2alpoQndDQWhlR2dMbnR0Q0lPekh4SGg0dURGOFZzdVp4dEowVFczVlZCTzhGSVBsaVN4cHNoSXlVTnhBR0JYQ0JnYmp1NXg2a3ZHV2RobWJEaTM3S0c0Q1YzejhxSUc5WFpZQzg4akpvcTBBY0U4b09BdWUyMDdhempYWEVYR3R4dEozb1hWUzZxajEwazZPb2sxd25IbGlka0VCQVlHUUY2S2FJalVoVjM3ZVNyOGVkVXdCekdEbm4xT3lxNE83bDNOSjVBOXVzcTQrQUlDRXdoQW9kb3hFTHNndHVhTncxZFdaVzZSTStLS3VqcTVKYTJTM2hYL0VCbEhCd0JnU2xFWUZOdk8xMTIzNFFyR3BiYzByMjNidDJxeFRIdXQ3NVVsM055bjhYQ3VzZEZ2enVvaXhWY0FZRlRJVkJVMjA0TFpYZGRyV3dmME1OdmpoUGJUSE1UT3dSTDd3N3VuNm9JSVZGQUlDOElZTUJoNThjTGYxWkthRWJEWGJhejMzYWlJbUFsWTBJbGFjVUpYWjFRemlHYmdNQjVJWUF4UVYzdWU5cnVjSkhjZHFJM05yYVNvbjdzMjlLdWY1NGs1aUgwSDgxZlRJc000UUdCcVVDQVppenFldFlXR1VjZWpxeVE1TFlUdnF4c3JFdEk0a0pEWlpsdzJEbktGQkYrc3hsNy8zdWpLWUlySUpCM0JDNmh2YjhjcXd2c2Q4VE02dE1TUTlWdWF4OWN5VzJuQ0FPV1RVTUpMQjExRkdyRHlsRjVrSSt4aktpQ2d5TWdNRTBJNkcybmdybU94NG9BKzZ0aWxXWFZ0Zjd3MTFMN2s1ZUMvS3NkSGRMZUV6dEhsZjM5R0p3NnloY2NBWUdwUkFBYUl0Y1NycnNMRHhpNU9sYWh1czdiVGhRNW1hMVhHcy9FUDhrdGpzRVRFSmdtQkRCbGtYL0lXSFJtU3JScVp5OHo5SnkzbmFpZ3NmdEsxS2xLMzhheTNzR3BVb1pFQVlIOElGQlUyMDZZOFhSc3VmQkRDN3VKSjdlZEpxUk9kSEJ3MzJZZWZBR0I2VU9ncGxjQUZxWFZKMHVSVUNmM2JTY2lkTDdGSXRPTzlGeW8yOThiR3lseElBNEk1QVlCREF2SFFwZ1ZhZlZKNGJDUVo0MU9ubTJuS0dwTTRNdVZUVmljVzVKcmVBWUVwaFVCV2dLb0N1SG41R2NmZmxrRVlOWFBLcGRuMjJreTZvU0pVOFhpRkR3QmdXbEVnTGFkMW9UZ1Y4VS8wd3BTaVZ4MThtdzcwZXU0Y25RN2ZmbkRxdDdwc1FzcGM0UUFiVHRWaER5cnU5eHhTWjQxY3RVSmgxVDNCYTErVE1MWWE3akhMM1Qyd1JVUW1CNEVWcUZPVXRwNU1YMjVKZzlIdUhPbmJjKzJFK1pPT3pLRFV6OS9JRmg3cDhZdUpNd1JBcHV4K3ptSUtPcEovWEJYOXRyTzBnUXJ4eVRVS1dxRnIwVGtxRkVFVVU2TFFERjJQd2VCeFlYYklqZFhuVXErTnlqMFVzWnBaVUE2K3Y3TFQ0K1JQaVFOQ09RQmdWcnlEZGdsWmYyNXB5SjgyMDdZZDlxWVFFSCtGRWYyS2hQSUoyUVJFTGhBQkRBcUhEdnNyejR0QTdEc1Y1RnVQSEhhVlgrSlJZYmpNMzNyMHEyZnkybXZPMzFieXZ0T2hYcjRucktHTDdpbUV3RnoyMG1Xb0ttK0RnWVRiRStHNG9rRDVpcEtCWHRQbEovaWZhZkhvZGhIS3RmZ0NBaE1JUUxtdHBNVXY2Nk1OK2RkSmt5bGRoblJ5cjZrWmE4MjNkWSs0U0l0VGJ0VTduYXFNRHpaZUFUZkZDSmdianNKOFZlMGdRZERiczBvRkxhZDFwbTN1NnRETVlKVnRFKzZSbi9mS2FLdjdPM0o5T0VaRUpoQ0JHamI2Y0NXZTd1di9mYTI3Ylo4OGJac0tKbi9XeEU2aTZGZDlEcXVPSll4ZEpwQUdCRElFd0xkNUxaVDJmaGdSRjJkNXlPaG0rTDFwd1h6TFNpcy9rMm9RTWkrNzZqMmhISU8yUVFFemdXQlh1SkxYOWZqTDJqT1pldTBlQ3ZtQTllY1d2b0Q1V1hmWHBUT1lRUVhwbVlUV1hNZmdXVWdEUWhNRW9GeVl1MjdaNjU3OTB6ZGlzb3hQOHpYTlJRdXVoYWJ5aldPYlBSbm5HZkd5U0NrRFFoY0xBSm93YVp1UkJHVytqcGFKUHQ3L2pWeGdLSjJwQ21pUTg5ZWxCRTlpck1OYWJaR1NSQm9Bd0o1UW9BV3RIZE1nUlpxMWhFKyszditwWmhOcXk3ZE1WTjBQWHRSWnZ3SWJ2cUYvTVlJOUlFMElKQXJCR2k2c205SXROeXlqYi9Md3J6akpEMnVUazNyaTBOdGEzcGw1RFc2RTJ2dXNUek1QbnJxa0NJZ2NMRUlGTEFTWVJ4RktMeXFCdit1SWRNbHNmakFnN2Fac1Rkdjd6T1Z6TG1Xa2ZRMHpucHluZkUwMllRMEFZRnpSK0NCZTU5UDJoTy83ZFp6NkxxWGZRWVcvalZERWhpRHhtUm1qaG1DUGZ2Y1hzUHpFVmdqaDVHY2JiQ3ZqSlFpRUFjRThvRUEweVcwWC9jeTlJYytVN1NucGNVNW9MM0N3LzJPRG9ub204b0hwbjhzOXlwa3FZNlZRMGdjRUxnWUJIN1QxU1B1ZjZzbGpXM0tQUnIzRy9FSExJSVZhK25DaWhyZGc3ZC9KN2V3TVRyN2tDSWdjTFlJYkZwVHFlZ1ZqWlAzMmd3dlQzS3JpTllpNU5lVWJEYkJGeEM0Q3hDNE51Z1kzYUd6YnpWZW1hRk94b25COGZJS3FRTUNlVVBna3JWUzdwR3VaeTIwZXdoR0NxTDVYR2VrRklFNElEQTlDT0RnVDdhdzlZazIveGJVNlNpYjRTaXgvL0kvM2Z1Vk55OWdKNnZ3Ui8vanVTOXA3SThpYXFDZENRUks1dEplc3NRTGsxeUpZR2ZXVTdleG52dGkzN1dXbEVtRjRKZFJ1QzVBblVxTThib1NKRGdDQWh5QjdleVY2K3VENWxhajRiaU5kcmpyVDVMeWd1K3huNXFGTmxtcnpxTElTRHhPVklNeHZqMU9GaUh0WFluQTllemUvWEN5aCt4VzBRN3RJN2tLMUlXWDNHU05OTzdmWUpmd1pTbkwwaWZmaHlSVmxjVzVPVjcxSEhvYmVldnMrQzNWZnZ6c01nODVueDBDQmZVek5TK1A0a1NuVGhFZGdzMHd6allSclYvWS9WKzBjN2JyRlVzRnR1MVRIaXI4ekIyTk0xMmloRFY1aHNwNjV1RE1NSU5NaFNrTVd2Z2JFVGo2ZElYV2wwUmkydWJkTjBKN0E4ZWU1a1dkV21wTUdCbWoxT3lUVXBOY3NiSHlEcDR6UmVCcTZ0b0EyRjVLTTgxT0tSTHBpMzBrME1xSUJxK0tFWUlUVHV1RzErT0V3bmxDenlDb1VIcURtU3RXUko4eC9aTjFVNjhUWm1hVHhmU2NjcHZQR2k2MkoxeXI5TUpJUmpNOFJMUlY3SUc3WHVYSnJqeGF6QzBQTk4zMDQzeEhodEZxVXA3R3ZRb2NnckYzR3VRdVBrMHI0NXhDelhxVGNIeFpCNmhUVS84V20vTmFIV1R6bk51aEpZaDJZSlFmSDZRNU5yd1RkbUlRRDJleEpvenBlV1YzMVpxdVdGeVg0bCswL0dON0JxaFRTLzhXbTdPNm5MMHJSdWZkTTZaaVk0dHJaT0Q4aEJ1RDFZWVJPMkhuUXNONmpXYkN1WWZzemhLQmhYU3o1ZENheVV4QWlBSHFWSGROcUVzREZoYnhFY0F6SENUTUFqdGZoRHFjNk9rT2t4Rnp6MzlQSWlnRVRBa0N6UlBUakRHRk5qL0paNGFmMnAydFR2U3BJMXM3Vml3TEs4a1dWbEUxR1hvR0lSZ0dyU1VVMkg2ZE0yQVRzcHgrQkZiU211VDFkRFB3bEtYT1ZpZDZmOE0yb2ZTL2Mvd01NV2RmODhkTU9OVDlDVGZNMGdsekNObmRMUWdVNWI5eW5RTDFubklDeHZabXF4UG05ODdTdzFMR01na0owN1VYMXNlV0x6VURESU03Wm1ROWUvZmJKQTN1R1VQZ2tyK0xYeHkwNlRNNlRObnFSTnRPSFN2VGxRRXJpNzN6R2lRd0RPNGJrc0VzZmRid0JtZEF3RUNnNTkwTDZqNXRrRXpHbWExT2gxQW5tNC82eDd3ZHJIem50dTJFWVhCUGNXWC9KajNEYlNlRFVYQk9JUUtMenFEQWlsQndESzlKbEN0Ym5UWVQzdzI3UG1ENzVkejJaekFNSGhnQW5PMjJrOEVvT0tjUmdSL2FTa3BkK0lwazJMZ2gyZXBVVEdqSGRlK3dxYVM0eUcybnFwSWlPQUlDRjROQXRqclY5S1pzb2NJRXZKeTlTZXV1dDUxZG9aeWZjTU1zWFRzN1ppSG5nTUJRQ0dTcWs3bnRkSmxQVGE2bnZCd2xtRjNZdGhQTTBzcFFCUTVFQVlHelF5QlRuZWg5M0tyZ3ZacXRSNUxxdkFZSmR4aUVXWHAySUlXY0F3TERJWkNwVHVadnNaczd5UXdYdjZyeDZvb1YzRTBNRWg5OVFiMy9veDJMS0hyZ0t4c1Avb1lkTk1oWGVQSm0vL1Yvb0tuY2JTZitINUpIWHRwLy9XMU54RjBMVDc2dS82YUtESDNuUXk5bjA5TDU5emRldlNjQ2wxN1cvMW9acjU0ZmVudEh1QmRmMXY5eUZjd2RoZi82MHZqdHo3TURiVDUyWFBETkJnS1o2a1J2K1ZRRUR1WDlCQ0NmYU1RUHhrOGRSQVY5bnMxWmI0dWlEOFh4U1QwK2tibFFIb1V2UVZnY1cyOHJKZkoyQWhiTGNZeVg2OWxhekZ3RFlvbXIzK0dFTUV2L1BscTRKKzdYNC82Um5mWXY2M0dzSmJnZVA4Ui9vMUNEREhlWVlrWExOWHhxZDErbUVsdm9PQkR5anp3STBYVm53Mis1SE1jM25DTFlmR1J1NFRsVENHU3EweW9hclVDallPM3lzRURZVysrTjV1dHZpVnBLNTZLeTg2UFJTL0ZUNzQ2aUg2NGJ5K3VGVnZ6VTcwWUx2VkZlM0Zwc3hMKzBGWDJDSDlFZ3FkUlY0ZkxCTFAySHFOM0hlUEV1NTZYY2o4VHhOMjVGRDhpWHVscHZqb3FrT3EwNzc0N21hL3g0L3ViVFcwdXgzTkpEcWRqNGRoakxqS3hvenE0WWY4TkJ0UEI3NXVxSHc0ZlRoZnVNSVpDcFRwdDYyeWw1OUxWUWp0OE1zQzdmV1RMTzlUbkh2QXUxa3c0QnVtTHNtQlhqT3hSV3FIK2VZb2E2RnNyeGZ5RENIMkF0Zk9uZVc3ZHUxZUlZOTF0Zkt0TERMRDMrY0ovMEFFdjFheUtRSG9qNENYbyt6amZ5NXZzSCtCbnFNOUZjdnhKRjM4c1ZacGw2Q25YNkE4cDZSQW1hMEZoNklrTXptZ1U5eGtvZVJUMTlFTVBodzhqQ2JlWVF5RlNub3Q1MjJqNXhvYmxQdkhaYi96MnRUdTR4N3l2eFQvSms3Uy9JNUkvSlU0RGRBY2VWWkFJODIvR2RBL0lXdEUzbURJTXdTNnUxYjJaSmF0SklZeWxxNHV6UmNsd2wvOVhQMGErNisxRVpjbUZFNjFQWUV3aUw2dktvYjFjb0Zxa1RZM3JOaXFZRVVZMkxFeTJwbmVTQ3c0ZVJoZHZNSVpDcFRoZ0N4RFpUb1M2TklZa1FHbU9WdVRmUjdvNUVxTHZlVnNKZ3dLNHJzaCtmYjhUVVBISE5EZjIyT0hyK2RaWUVlaVVTWXpTeEJEcU00L2VJWThOdE0rWStkUlNweEdaQ3RLQ0NBeFRmUlozREUwSmhTdnZ3Tk9KZDNISDF4S0QwT0dJN0ZORGF4eTJXMFJReXA5N2hWUDhzZHZrUVdiaG1ENEZNZFVLTE9tYVFZS1lqMjdHRXFCdUxsN0xvbUd4RmhEcnJiZlB5V09xbGhqd0tEK1hiNDhRcjBpRnpUSDFpc2lYaXJ2SHhoSmwwbGtESXRySE9pVGFONlJ0MFhwTHhmODZWajBnYjRqcE5tcG9RSEk5bEdtS3dsQ0hHejdJWWRQSCtMVk1uSjVwNGJNcnU0eDQ1cENYNEVGbTRaZytCTEhWQ0k0bmZpdDhrc3I4a0ttdU5ZNlJQRTJGRWt1c1YwV29jN3hzWVhuSGJLTTFzNUtyRTRyRHFCQkdySWxNNGo1alRIUWFMV0N3VU5GMHREcjB1c2lhQ202UlhDNlE2Y3IwU2FVaE5MNU5BS09veEoxVERIdEtDMkkwbW9wcXc4ZEI1Vk1uUFhrdXgrUERRY0o4NUJMTFVDVWFXdm5ac2FEQW1yZk1RYUlpYUJhRUo3aGwwWGZGS0VocXJzTVR1VnkwUXl4TVZnelREMmRNZkVZSVc3VEpLWnhoRUMxY3pwazE5TmhZampCS3RSMmJyQ3VuUE5hRXhUWjZtUzFZZ0RNQmRQTXhoRDZXbkFCWU5sSGJKdzY1bHFibmd0TTVDRW53NFlialBIQUpaNmtUZHVMcjJiV2hhc1p3V3NTMGZFWW1XVHoyNnZGckNHRUxMZklhSE5iZ0ZSWjdMYWt5VDVQNG5kRkVrTmw3RFdMV0hRY3h0cEFFV3RiVU1VSnpQeTB6THgzQmRvWnkyaFdFM0Y3Tmx4OVlHd3BEZk9oNjBCaWxIMUFJM0xHVTBVZkhydXJROWkvTGJld2sra2pROFp3eUJMSFZDRzJOTnZ2Q3ZQMldQT3N3NGtrWWJtcnM2RnV1c3Q5V0ZNWVF0MFIyR0svUkt2V2U4clZ6WmtHTkEyNVVVR0FtZlplNnVMUkJra0xZZXRwWDZraHp0ZlYyNEY1aHJsVWFpcHJRQWY3QkRrV3c4UmRnZWVhRGtRdFFvS3JNWlc0UENWVFNSWEpWRFhsTXlUZkFoc25ETklBSlo2clNwUDdMWHNrWWRaakNKTXdPMHMzTXNnVk1URHg2Z0xMQjczbkhBUXJaVkNHWWdhdUNRcWYzUG1od0RFQTExNGtyWTAwTVFwWUlNU3FWTHNyVmpwcVROeEN0c1hXRnpGOFF0WTNKRldWSUdKUm0ycW9lOUluVVlQTG9zbzRrV0pGdjBqQzQ5OUFIMlRQSmh3ZUUyZXdoa3FSTTZYVGtFSGFyT24wUFUwM3ROdE9VamNFTnJsd3RwTE1TWVZYRUtORXRKKzZpMWFDRXk4RHd3OEtqUkpzSXd4eGY1bkdIUWtDR3Fxd0VRSTQyY09oWEtiRjI5dUFZTzlsY2xMckVJcWFhMGVMRW5wR2hUV1ZZb0d2WXNvK0lSVUtjcWQ0bDdrbzhWSFR5emcwQ1dPdFYwbjc5cU5DY0NwNkZiSFZvWE5WSzY5TVNEKzBIMVN3ZmN5ZTVRTnpuRm1WZEw1MGE4ejRrMUQyN2ZVU1FPWUhDOWR0NTJNbVJBMDVmMFhlMjhqOC9pWHJuRmRFTVNVSmJ6WDQ4YjFGU01iajA5N0czU1lpYUxScm1Nb1JRenBmNW5LS204a254a1RIak9HQUpaNm9UR2Z5emdXTFZHSFdyV2FpRmhNM1hiaWRiYjRqdGZwQkVsWmx5OVBsRlhPcWlqdmE2MllSK1NVY2ZVeVIwR0RSa2dtbXo2SmJtc1VQaVVHbWFONVF5REhRVGI1VjVqMkd1TElKb3RxUWtWcU5nS3pZOVdPRDNkL1h4MGZIRE5EQUlaNmdRelMxazFoL2EyRTlxWE5LTXc5VmVhdGFvbkhnekFIbklBNWZNa21vaEhzc0xIdnZ2OWNmeE5NbkRBczI0MlpXbFd1Y05nVWN1QUFzaytBTHlyVWZUeFAvb2d6THVPWXVQN3FvUVczRERyaXVzeXpiWWFWQ2tFek9uU2I1M0FVMDN5a1luRGM0WVF5RkFuREFWcUNObmNzVERwYWpNS1E1RFNMQVR2bVhSMGpJY3UrZU8rVGU3Ri9hbS9NZWt5M0RUTlgxUHhzTFBZM0FscVpRbGt5QUNTRFU1UDNZRzR2bVZMWlVGRFRWWDd1S3NwMSsrUlJvM0Q1ZHVTckNnWEgxZ0FUZzZ5NjA2Rng2ZndrWW5EYzRZUXlGQW5NbW9xQW9yZXZvVkp6N0RBOUhvRm5YYzdNT2xVUXp2aW9TM1lhamR1L05qWC9QYXZtbFNaYmhvS09vcGlXd3dlMEpsOUZRaUhJVU5YTFFSaUdJcHYzSGpqaTI3OXJhRk1VWFJvNnFmSXBDU1h2TkdGcUhGWW55azBkb01wd1NZeXBrdE13Vkw0aUt6RFk1WVF5RkNuVmJRWUNVVzVJbDNzV1ZOekRUcWVvOWFvallrSEo3K1BOVHZWMkpIczJNcG5zQWRqaVY3WWk1cGlTM2ZiSGdaTkdZcHFKS0h1d01NQWVWVGNZQ1VoMHV5S3lHVzFtSW5zbnpGVDRCZ3Z2OVpZYUFvZk0wVnd6d2dDR2VxMGFVeVFIckhnd09wWnZDNUMwSjhyRlRFbUhpTDIwNkxoVlpnZnpiQXFJb1o5SEFyemp0TzN4S2pZdG9kQlU0YUdIR2pvTUpFeVF3MTJ5TVB3TVNjVzlqN1B3MVoxd2RnU09Rc0ZScXFJTEdBRkJhR0w5eU1wZkhpRzRUNVRDR1NvVTFIMTJTNGlaTVRkRm9Ib202dkNpZlUycXhlbjRFZnFvSlV6SFRqMkJlMndqNjZ5cVNnRm1uR1Zuc280SXc5YmE2c3lCOXZvbGN2Z1VBMW5lWi9SMUpOS0JoQjJlZnBOWFREOUNUUmt0TTZqNVgwUmF5bTQrUGlWd2tmU2h1Y01JWkNoVG1YWi9TYmdvSFh5amdnOTFGTVJ6SFBrVVFtZHBQQ3REVkN6ZnB3R05hbUZtaURiMVRTRlVQdFc2ZHRPbU1oSUdTQlpRcnZadHBQY20xYWN0YjRVbGFrWUhhb1JxZTB4RC8vcW5oaFhoYkk0OVBKUm1RZkhEQ0dRb1U1b0xxcEYyWWpRK29BTTJkUnREZXR0dXpMWWVNNlh4VEJCcTNRZEkySVlaODhVZ3ZodUlSVXlVdXR2bElraEF5eXZLZ1hoMmxZbUhQZnp1OTZ4MWFGZE5SVXI2NWxhZTBNUzFIU2dETUx6bFJCbW4veCtQaFFUcmxsRElGMmRhQ2lvK3VIQUVLQm1KVVd0V2FzSm80Z25oeGF3NVcxU0ozK0c2YUV0YVNnU0NReExsaEZHUnprRXNaU0dETkNzSXhiR21ybW5PNERzYXUxT0VCb3JrZzExUWlrcTc0bG9pSjBZenlpcUo1Ymt0MDJObDFtRzUwd2lrSzVPTkJTcytURkJJalVyNFZzKzh5OEVaWmZiY2w4bUVpMTNaT29TMXo0WWU4WXFuWXpNZmtKVHFvb0NERDVQSHZEZlpZRXIrK3hoYkR1MStDTEZyeHd3STR4VE1ScDU4MjA3bGFSY2tGRGFod1dsK1FDQ2xKY1ZFYzgvbHpsQmlpcTVENlUwTWlJOFp4YUJkSFdDNlpaY1VlWTRvWWVYODMwMFFOS3NLOVRNMFYxdndSSVRBOWRTM085d2N1Z1pQN2dxSis4aWVKZ0g4bHhYZENYaGdVWEhBN3U3TE00WVBocWNWUjJDckpvRG04b0RqVC9SU2RTRWZMVHF6L1FWMUV2cS9SRW80QTRDcnZLWWR2d0xJaThNM3h2azlQTVJST0V4VXdpa3F4TmFpZXFnSFVpd01DMDdjVXhGYUJyRDV1MTg0aUVYbUh0NlhGa1YxcEpuVWMzSk9lRnRpd2tLUmRCU3hnRTV0dVdTUnBscEJwUkFUcVhFRnRFeWpZSytjY2lhWjFGVzdHcElhdzZsa1Zia1ZiV2IxdVgySTFkZERGWEt6aFdLNmVjajh3N1BXVUlnWFozUWlsVERjUkJCbTVLTlRVeEZtdFJQODRuSEZkNjBhYUowTE5LdEN2S1cyaE9paUFWNTlraFFlUi9RbkgwWkFTM21nMkpUckw4dDhJTUxDSmZUSVJTSG5OZHB4SVJvT3pJcG50OWZZWjZpdldYRndtUytkTFJYeXN4ZWpXS3hMWjZpdUU0K3lLTTZHVEY2Ky9td3BPRTJZd2lrcXhOR0YrOE1IQURCekpFMkVld3Vhck9sSTdiZVJtT1crRGNBTGFiTDFyd3RwanB0M1JSQitEalhqZm4zdUI4QVI1eTZsRjJIa0VOcDQrSE5la1l3eDJkd1dLR1FuRmE1QVhhTnhETjBBNzVDL1lpbE1lWlp6RSszdWh4c01UcEpkZEluOW9UOTJLZ1FLWW9nVDBzc0NDbjhmSWc0WExPR1FMbzZsZlVRbEFCRlcxZm91dGNSM2RoaUw3eFRLMjVXY1dOalEzekVYUFJ1T0hkQkh3NUVFTFZ2cmdORnoyUkdFZEVRc3lGOU5kbVN5Mkw5cmNzSEplalF2cURaNWt2ZTdNUXViRU01YUNIMmNhRUZ2azVDZm5NeXdqaDN6SE5pNWlKellwaWxYbUtlYXpES3kzc0JldE9EdS94OGVEYmhQbHNJcEt0VHJKcFdFcEdTN001cEREb1NiVTEwN1dYNGNTRmpaU3ZXK2x5TG9Cc1ZGa20zeC9wYjlNQnNSODE4eU85Y2FNeWlnVk5iLzNrZVd4UGpwdmhxNUtiYU5xSWRLQ0twM2FaN1M1bWtVTjRhVHd0MjBrNGxFbjYxMkhJSzNJZEtBOWxIV2xnc1VwQldpb0NTbmhGZWtWK3Y5UEhoR1lmN2pDR1FxazdVekhmU3dPaks3WmttcU5CMDU4Z3NoQW1JbGwvZzh4azAvcE1qa1h4UjZndDBZMTJFUmN0MTNyNUpBS1YzTXRKNGxsVHozNHhQdG5oRWlZOExsMFM2b2g3MG1td0FXK1FqeWJhVUVxbitoQ3N2NmFReFpBayt5Sm03a0pPd1l0czdJbzdlMU4yRnUwbTNLQ3JHUDh1ZXVEWGwyeWcrUHBJb1BHY0tnVlIxb29qMU5DZ3dXMkZSOC9FSDJjaHdTT3RoTUhxZ1R1eFRkdkF0QzdXQ2MxdlpZajNkbHR2aU85OVlGOU1IZTFpbTl1MEp1WWlOWnYyVElxckgxYW1wQmlzNW5jSG9SRXZ5WWxVT0t5WUhJc1dTVEdzY01kUjhJQU5UMU9XNEpjYTk1YmdqbzhWNmVIMlBCYkRQN2pIWGdoelM2SDNDQkIrWk9qeG5Db0UwZFNyMDBNcC9PZzBLRERPc2RiV2ZSV083alQ1N2d5akxwRTVQU0Z1S3ZxclBydVVHWHpHQTU0b2FMNzVkcWhodGI1RzltSFpobEFRRFhFV3BWNlNmTkJyT1M4dlIyRlJlWlcyOHRVNEo2SE90Nit3WnpkZWtDS3UrbVJwNDdCUGhFMzkvTmVaMjZmMDBYUklYNjFhdTg1MHovRERrUUFUL3FTeUJsNDlNSEo0emhZQlhuUjY0OS9rMWF1WHh6ejMvMXBmSjVtUEIwbVR6aGptMDlES2FyQmlKdW1RcGxUWUU0ZU1uRmViQy81eldaRnI4YUlLNzN5bCs2Y0xXMzBSamxrVE9zOGxOeFEvRi9UMFpNOGZNUS83VmNXWmt5bTBuMkhKbzlwZkUxOU9qeDhSWXMxZys2WWkwWFhQNkp2T0RxajRMOTBLdGluNkM1RjlzS0pGSmp4RlVmQXNuTHRUZndCMGZFWG1UejhPSEU0WDdqQ0hnVlNldVMweWg5Q3pmQW1ZeGhyTDhpd2FhMXVPWTI3eUxHaU45Uk9GTzlHRXhSNEh0Vjc3emR3ajg2eEwvd1JLamlDN0hkeXBSOUJkZkhmOE05K05lMWwvclYyR21BeS9yZlcxVWVLV3BjNFY2dkZkNHVOL2haRmdPMGRPaGVyeTFYQk5Obi9MRzN0YnlrNDJUMnpMSHRqYk1aQkNlTU5lK0tTcVEvZm1uSk9CeW1SZUlVMXpGMXU2SHBJWkdqOFkvMVVIaGZpVytnNGU4a254a1RIak9GQUplZFdyRkR6MTQ0eld2ZWUyTmh4cHErdStnOHYzMGgweHFkSVV5Zm85NXhHUGIrRUdtbU04Z1lCRW5zVzgwNHZnYmVDUy8vMW9jUDRnd1k2dHBwZmF6aDFXVHhIVmo5ZUJCN1BaOHhnaC9OTWJ2Tno4Z0FtQ3FyYXU0eHlEQ1p3K2tkN0VlOTIvaUczb1ZHWURKbFhjejdmdHduSkQ5UEFwaktYN1RhYW9LRmdWUjFCZXFIQjZHT01qenFUMFZncUltK0JpUndUazdDSGpWYVpqaS8rL1g5YitSTmR2NTk1MThyVWhRK0QveFR4bHBGNTY4R2IvOTVXYXpRK1FmdmpaKzQ5ZDFEQ280VjZ1MjMvRXR2cS9SLzZjZEsvQVZqWlAzcW9CUHYxVTVvK2lkamJjWnBNdGZYRDk1TlEyUzhycjAwSnAwV3M5UGZGWGo1SGtVVW5qa3B2Rmpha2FEUDFFYjZoODk4RldOL28vOUZ5dDFsT0JqUndmZmpDQndhbldhSkQ2SEc1UE1MZVFWRUxnb0JIS2hUdDM5aXlwKzRCc1FtQ1FDdVZDbjV0RWtpeFR5Q2doY0ZBSzVVS2RXNWFLS0gvZ0dCQ2FKUUM3VXFUSEpFb1c4QWdJWGhrQWUxR2s1Njh6ZWhTRVRHQWNFUmtZZ0QrcDAzVGpSTTNJQlFvS0FRSDRReUlNNlBYR2NIenlDSkFHQk1SRElnenExL0R1clk1UXFKQTBJWEFnQ09WQ25oZjdCaFJROU1BMElUQnFCSEtpVGZ2RjEwb1VMK1FVRXpoZUJIS2hUS3h3eE90ODZEOXpPREFGOHZvRWRERDh6QmdNelhncTIza0NNQXNHVUlJQzNIOWdMckJjbjdxYjRPc1BGU1JBNEJ3UW1oQUI5aWtoOVBuaENlWTZXemNOYm85RUg2b0JBYmhIQXR4N2taM3h5SzJNUUxDQXdMUWhBbmRSM2gwYkV3QUFBQVY5SlJFRlVlS1pGNWlCblFDQ25DTkIzSWZaeUtsc1FLeUF3WlFnVW9VNzdVeVp6RURjZ2tGTUV0cUZPT3ptVkxZZ1ZFSmd5Qks1Q25lZ2JydUVLQ0FRRXhrWUFuNWk3NEkybnNZc1FNZ2dJNUFVQmZGbmMrdXRTWHVRS2NnUUVwaEdCSXRUcDlqUUtIbVFPQ09RUGdVT29VMWlMeUYrOUJJbW1FZ0U2dGVmOTBQQlVsaVlJSFJDNFdBVHEwS2V0aXhVaGNBOEkzQzBJZEtGT0czZExZVUk1QWdJWGk4REZ2L0owc2VVUDNBTUNrMFNBckwzS0pETU1lUVVFWmhlQis2Rk80V0RFN05aL0tQbEVFYUIzbnRSUEF5ZWFjOGdzSURCN0NHeENuL1JmQTJldi9LSEVBWUVKSWtCdnVJZmhhWUtBaHF4bUdnRWFudFRmejJjYWlWRDRnTURZQ0N3MG9FOXJZMmNUTWdnSUJBU0F3R05RcDVOT2dDSWdFQkNZQkFKRjZOT3prOGdvNUJFUUNBZ3MxNkJQNndHSGdFQkFZQklJME9wZWRSSVpoVHdDQWdHQjZNTkJuVUlyQ0FoTURJRWZldkhleFBJS0dRVUV6aGlCL3c5Y0kwNXFHRVZrTVFBQUFBQkpSVTVFcmtKZ2dnPT0iCn0K"/>
    </extobj>
    <extobj name="334E55B0-647D-440b-865C-3EC943EB4CBC-10">
      <extobjdata type="334E55B0-647D-440b-865C-3EC943EB4CBC" data="ewogICAiSW1nU2V0dGluZ0pzb24iIDogIntcImRwaVwiOlwiNjAwXCIsXCJmb3JtYXRcIjpcIlBOR1wiLFwidHJhbnNwYXJlbnRcIjp0cnVlLFwiYXV0b1wiOnRydWV9IiwKICAgIkxhdGV4IiA6ICJYRnNnSUZNb1ZDa2dQU0JjWW1WbmFXNTdZbTFoZEhKcGVIMGdZVjk3TVRGOUlGd2dKaUJjWTJSdmRITWdKaUJjSUdGZmV6RjRmU0JjWEFwY2RtUnZkSE1nWENBbUlGeGtaRzkwY3lCY0lDWWdYQ0JjZG1SdmRITmNYQXBoWDN0ME1YMGdYQ0FtSUZ3Z1hHTmtiM1J6SUZ3Z0ppQmNJR0ZmZTNSNGZTQmNaVzVrZTJKdFlYUnlhWGg5SUNCY1hRPT0iLAogICAiTGF0ZXhJbWdCYXNlNjQiIDogImlWQk9SdzBLR2dvQUFBQU5TVWhFVWdBQUF5d0FBQUZjQkFNQUFBRFlIU2RHQUFBQU1GQk1WRVgvLy84QUFBQUFBQUFBQUFBQUFBQUFBQUFBQUFBQUFBQUFBQUFBQUFBQUFBQUFBQUFBQUFBQUFBQUFBQUFBQUFBdjNhQjdBQUFBRDNSU1RsTUFSSm03emUvZHEzWVFWQ0l5aVdaMU5Kb0xBQUFBQ1hCSVdYTUFBQTdFQUFBT3hBR1ZLdzRiQUFBYnBFbEVRVlI0QWUyZGIyZ214MzNINXpuZG5mVG9kQ2VseGFFaE5ISmltNzV3NGJuYXZlQzg4WE1oanAxU2d0d0dtUm9Ybmt0ajMrRTA4QnlVeEhaSWVRUXhvUzF1ZFpDUVduRkFnaERvaTREVWtwU2FOanlLb1ppU1VsM0JiNHVFTVhsUktMclllblRuMk03ME43czdmM2VlUjdPenoyaG5ILzMyaFhabWRtYjJPNy9QenY5OXRJVEVmRkQxdUIyejByTGFMcWdscGUrVnpTNXNlazByWWdscmJQZmNFWXU3clk0eEptSTVSbU83M3dxeHVOdnFHR05TT25oUUhBOGQ0NDJQL1ZZTlVjd0hMOUg0dS94M2p0MUFsZC93UEdLcG5JRkZBR0t4R0tYNklNUlNQUU9MQXNSaU1VcjFRWWlsZWdZV0JZakZZcFRxZ3hCTDlRd3NDaENMeFNqVkJ5R1c2aGxZRkNBV2kxR3FEMElzMVRPd0tFQXNGcU5VSDRSWXFtZGdVWUJZTEVhcFBnaXhWTS9Bb2dDeFdJeFNmUkJpcVo2QlJRRmlzUmlsK2lERVVqMERpd0xFWWpGSzlVR0lwWG9HRmdXSXhXS1U2b05xaTJYMmE1M0hGcXEzMzNBRnBRVFdGY3ZMSGZvRWZlY0dhWDVrdUdFcXZWSk9ZRTJ4ekZCNlAybDBueVV0R21lVktTbXdubGlhYmZvVnFBdFRCL0NUa0l1VlZvb2hOeThyc0o1WTdxSUhpVDI2djRnVVMxbUJ0Y1RTb1BSeWdtVVJYdWRmU1Z4eC9Ta3RzSlpZZHVqaGpZVERXY0FTWTk5U1dtQWRzY3hSK3N1MGRrREhTdU9xSjRtYThnTHJpQVhxeVBVVUJwUS83V1RpWWxOZVlCMnh0T2dnYmNOSWs5SVA0aUtTcUNrdnNJWllvRC9sTE1DWk5XY3h3Um1Ed0JwaU9TTi9LUVhxYjZsQXZtTkFhaTVWTVNBb0lGQVZyN3ByaUdWVnpsVk84NUZ5V3FSRzk0NWFOa0krN0RoOGZ1dGdSVTlJTGl4OXpnZ2grVWhtak14ZlFPQ1FIRWdOc1hRbzNjaUtNMC9wVFZteTJUYlZzZnpBY1ZZelRhbjUrOHllWkovZHdCSkozbHB6dVF2VWtxbWUrbUZoLzRLRGwyQlJUbHVhLy9nbW1FUEI4c3JIN29PWUt6enFxUE1tUk56VElzeEN5SysxRUpLUHBGOFhQbGVCSW9IRlVUOHNNUG9VZytKZFNhaEg2V0ZQd1FJUE43M21pS1VOY1M5cXhwbUNFS01DNVNOcEthVEhVYUJNWUhIVkQ4dU9VaWVXSktHdlB2SDg5bzZLWmZuYVN6Q3RXYkdVT1JmVUJRaFh0RkF3TFQzVVFrZytrbjVkK0J3Rml2ZzJSLzJ3ck1xQkdKRkQ1YVJzS2hZVzRJcWxCeEQwMnNMcW1sRmI4cEZzOW9Td0FnS0g1RUJxMk9VdlVmcDRWaHh6MnVLTFpSRWdMR2dtZ3B6TkdWRStrcFpDZWdvSWxJa01WKzFxQzB6cytkSUxlNlp1cWVYeHhRSkxhM3lDeXJPRFIvNG1kNmRuU3lROVF1WXJJdENhQVF1c0hSYjJITzlseFRHbUxjUVhDM250QWIyeVFQdDN6OGV6bTRoVFBwSzRwRHFLQ0ZUVGFlN2FZV0hEeisyc0NPdkdJKzJOUlROSlNVOFJnVU52VlRzczZscitvdEVsUklHbGlNREp3WExLUG0xSkNoZ0ZsaUlDSndjTERGM2Y1cVZKcHkyTkY3Zy9DaXp1QXB2ZjdGeURQcTM1eHVEelc3d0kyYmwyalJnOGpIeUZCY1k4ak5EcDkzbVpvc0RpTG5DVmZxWnp1RVh1R2p3b2lzUkxVanNzSUpndlZzSEMxYStnSE91M2VHR2l3T0lzY0dxd1IwN1JwMlpoWURsdFRKdnFOMENHSHBWdnFzQnorUzRRMmJ3WUZSWm5nVXVmQXQzZGd6NVU5cGF4eUZBL0xMQ2d3aHN0Mkc2NkFpWHJyY0NmNUlpaXRyZ0tQSlVzdU83U3pncUJhbjg1SzBKMnFsMGpCdXRnck9WaVJ5dWQ3M2RFZnhrRkZsZUJpOCt5TXV6VEFZRTJUQ3hjc0RBNDZvZWx4L3NXTm05YklhUUI1Y3FPT0xBNEN1eHVNTldyckxlSDFuaWJlZVJSUHl3N05QdVA3cHVBWlE4ZU5ibWNGUWNXTjRHejZiNUJqM1dQemZhbkpaSEVWVDhzc0JDV0tHL1FONVBkNC9YM1JKSGl3T0ltY0RvZFR5NGwzYU1vQVhmVUQ4dTViQ3QvL3c1MHJudUU3SXFCbVA5U0piZkdXTTV1QXFjdkp6ZWo5RzdiVGV1SEJUYlZuNFNTVEFPU052U1VjMVQwK0pGZ0tTQ1F3SEx6eG9SZ21hV0hDK1NublM4UzhsMll3dndRdWt4K3hOR0l3WGpYVlNDQlNjNE5ybDQ5MTdDMmtCOVQyazJXSzVwdHVzd0dZL3lJQkl1N1FESmx2akdRRmFXT1dNaHJueDA4bkR4a2pYc1B2OEdad0RrV0xNNEN5YnhjZDFYS1VjZDVpeVpmOTBTRFJaY2xmYVpBZUpENDNGaEdZcTVhMWhhOUNOSm5sdHIxelJlWlEyQ1hLUkJtazNKNHI5NGJzYWpXQ08zT1lXbUx0M2owV3lNVzNSNWhmVGtzblhUcGVPN0x4bjBSaTJHUW9GNFRDOHc4YjdJYlRwazlER0lKeXNISVhNRXk4d3dBZ2RYV0RSYWxmOHVJaUZnTWd3VDFLbGgyMlc0ZXZJRyt4VzdZU3VxTWN1dUp3cktZVERKbDZXQnBZMFg2SW5BcEFwTk4xbjY2N05vdzNrS2ZzQUh5S2wvenp3akEwc2IxQ0dCSUNWSWc5Q3F3b3QvdUpMV2x6N2ZCUmN5SnFTM050WC83YmRpQStmclAxMjZraFZ0NzVXZTdsTjcrMGF0cm9yQ1ZPblNCOE5iT0JwazU2TFBxUE5lQlAvb3hNVmdXZ1VsNnBHdVg3RlhnN01nVldqZkJNZmtXdVp5MHBlM0I0S3YxMUFYV3crd3FxNjJabUFuQ3N2ekUxVWV1UHJPYzlTOE5PbGkrK3ZTalY1YzdrZlF2aTFRVCtHMTY3Ukw4aTVSTmVxME42ODNtTVRGWXpJSkY3Mys5KzRVTjJDOStzWE1OVHVhQldFeUxST0ZITEZGZ01FVWdGdE1pVWZnUlN4UVlUQkdJeGJSSUZIN0VFZ1VHVXdSaU1TMFNoUit4UklIQkZJRllUSXRFNFVjc1VXQXdSU0FXMHlKUitCRkxGQmhNRVlqRnRFZ1Vmc1FTQlFaVEJHSXhMUktGSDdGRWdjRVVnVmhNaTBUaFJ5eFJZREJGSUJiVElsSDRFVXNVR0V3UmlNVzBTQlIreEJJRkJsTUVZakV0RW9VZnNVU0J3UlNCV0V5TFJPRkhMRkZnTUVVZ0Z0TWlVZmdSU3hRWVRCR0l4YlJJRkg3RUVnVUdVd1JpTVMwU2hSK3hSSUhCRklGWVRJdEU0VWNzVVdBd1JTQVcweUpSK0JGTEZCaE1FWWpGdEVnVWZzUVNCUVpUQkdJeExSS0ZIN0ZFZ2NFVWdWaE1pMFRoUnl4UllEQkZJQmJUSWxINEVVc1VHRXdSaU1XMFNCUit4QklGQmxNRVlqRXRFb1Vmc1VTQndSU0JXRXlMUk9GSExGRmdNRVVnRnRNaVVmZ1JTeFFZVEJHSXhiUklGUDRDV0diaEkybEhIVC9aT3lwRzRldVV2bE00VGUwVEZNRFNldXJvMHA0ZHZ3a1J5MGl6VDlQdGtkZVRpODN1SHh3ZHFWZ014RExTWHUzYy8rZTNSZjhKL0NmczhSNklKYkhuYi94KzUrbm5FOXMyL2tneDhHbjRLcXJETVVlVDc0MDd4SFNOZ2xqQVVvMWU4aC82RHpiQTNWYy9qZFFUSDlyK3JiK3lIMytYR0hyeklEbU43dzlpZ1c5V0xOSEJYLzd2LzEyaTc5d2d6UTU4WVlRZjU5TnZpNEZYK2RTRCtNWkM2dGhna2MrUCs1TXBpSVUwZS9UdGJXYmMzNlIvU2s2cjN3eGZGTi9lblRaZ1NHK1NrblR6bjcxZ09Yb2ZpSVg4TzcyOWxkcHZjN0RWVTc0WjN1eWtuM2VIaS9QQTRjLys1dWV2cnExOWZ4V2N2d2V1Zi8zUGYraUJNKzNzK3k0anRnS1FFTXNzRmYzNk9mcjU3Q3R2aVFWUDA4dmNrcHVVM3ArNWQ0QUZEMjV4NTR4YXlmalZFbWZFc2c5TkZ6OFd4ZVBQUXZibFYrbDc5QTk1bkgzNHlCTjNuNmU4cisrSXdRRy9WdXA4NHJGQVo3NGdMQWhkaVB5K1cxUDVVRFU5U0JzcmlObWpWQTdXT3B6US9uaGJzUk9QWlllS0RvUVErTlRiMndvak1TaWJwVStLNEU3eU9iak0yK05kL1ZuWjRJbVlKUnduSGt0WERJS1pGZHRLVGRpUnZmOFVmQUV1TzRDYzBvK3M4b296cXlUa1VVdWNuYkhNM2ZPN0pXNXpIRW5kRlNwTGxmQ1Z4bXdZbGtoY1pSOUd6STYyR0I2VGVia1lDWjkrbGJqSS9uczhkbmZBWGVNNE8yTlp6VDRRUEk2YmhzbkRYYUdDcFMvN2I2WnFSOWFFT2FVOTIzeGZTR1l6bUEzaDI3L0ZuYXRqL1hhZEt4WTJ6WFZhdHVNeWovMWNRS0dDcGFXWGFsM1doQ2txV2JRdml1S2NBVU9JN3Avc1h1RVgxb2Q4Qko1ZkwzWis3cm5ublJLd2gwVFdaS2NreHh5cGdNTFo1NTU3SVZOSHFYamVXY2k4ckFucnN1STBsY0ZhWHgyc2taYmdOVDNXenNYVjJHY0JpeHc3SHJQRm5XNVhRS0dzTFRDWHZLTG1QaTlyd21yNlZYZDI5WUpTY3BpMnlNRWFhZC9rcVJ0aUNzTkR5cHhkc2NEWHRDT3ZMUVVVU2l5UVNEenZ6SXhuSklDdUhBdE04V0V3eE9pcDB4YXl0TWRTSlljK2R1Q2hubWRYWTdNQmlETEE5N3hieUdRRkZFb3MwRk5jVjBYTmk1b3dweno5NjJLOFJVaEhuYmFRem9KSTNaYTFTNFI1TzF5eHNLZEVlNjY4N3hnc29idENpV1dlNnRQQWVUNFBJYWVvWEU3WnZ5eEVzMm5MNDhKSFpKc0hTelZYWkhoWmx6T1dDMHVmODd6WGF3OXNlNllzbHN4ZG9jVFNON3I4ZFRGdG1WZUdhTzA5b1VTZnRweFRKaXQ5WmVRbW92czZuTEg0M29EQWhFMCtkOTY1akRXaHhMSmpOTTA3bC9tTkZwVWgyaklQSklTTjkvYUU5eHhmRW9PUXM5bFh1TVhGTW83d1dCYWhJTElGTHFOMWJHa2xGcWd0eWdOUHlNdzJ2OG11MHJxdDhVQVlFMEJwdHFUM1ZlbWNIdWVRS0R5V0hoUWtzbDVKWWxrSGNkZWxhUlhYa3IwSDd4c2NaUXBvM3FTbnJDczhsaTZVL0VwWm1lTk5MN0d3aHg5MjhDMkh1c1NpWElacGk5SndLUmZJSEtYYnFyK1VPenlXTnBRODJ0cHlDc1RSdHhmeUpvU2xIS3VSZTBabnBLUlVPeDBsMk1zWkhnczhYMG9uNlNWeTNJbGtiV0VMYVhBOHRHWGVBcUtZUVltL1E2a3lpZEdpZEljMGgxb2tSMDk0TERCMmlXMHhUV0loU3drV092aTYwWkpOMlplYWpHbUxadVNlT3FIUnJoVDNISVBOM2pwWUthNHJhQW9GU3ovRlF1bkJTOW90ejlpZkpUWnR1YTVGbEo2V01xU1dvWDZ1WThEaUp5eGtLZ1VMczNOMi9JbDZ5M2wxUVZKZTBLY3RNcHk1Vm0zTjIvYy9OT3o0cUo1YTk1MTBMTEJtSW80L1YwelR0MDhPaldtTGtvQ1FUV1ZkZ0Y5b2RrVHVPY2NLajJRNW4zZ3NEY1Z3MjlKQWkvYUYyZjdRYVF2YjJjeXY1V1pEaWh3U0ZuQlIzaTNuT3ZGWXlHelc2NE9obnBUbTJiYzgrbkFWNnRhUWFRdThWRzViWlBxcWxRZ0xQRnlRZDh1NUVBdVplNUdiVGhreDd0b1hIbnZEcHkyd3N6bVVXTTdzUndVZ0ZyQlE0NDBNeklZd1Y4dldmeWU3TGNPbUxZQ0Z2MklwY3ZGMklKYkVkTis3THdGeldkaXhwN3laSkFMWjYzM0RKeWVJUlJyS3k2VU1rRVg2ZjJKY1pFMndZeGsxYllIYUluZWNSYmFlRHF3dDNIRC9ERmp1Y0ErOFh2bXVjRXZIcUdrTHJQbHJld1F5bFljTHNYQ2pOYnZxS0d2Sk9tVWZOVzFCTE55U3ZtZGJJMGJJSXF6QWlCenRXUG9qcGkyd1BXbGYzUlI1Rm5CZ2JSSEdPcTIrQ1dmSE1tcmFnclZGV05MVGtkV1d4cDZXSGw0NmtMWEYzcmUwUmt4YkFBdDIrWnBCaTNveUxHZHVhUWxob1VUT0IrMGpNZWgrNUdCTlN3d2V4R0phcEtBL3c5Sy9vcVdEWFYvNWlvNFZTeE1HYTQ5cmFWUVB6bHRVYTNpNE15eXIxN1cwTUZlVWE0M1dXVDY4c1R4MHQ0VzlWcTRzM21nNUYvYzRkL251UCtvNVNrU28xL25jRldaWTJuZHJVcUVSa3kzVXJtMnBrdTM4NzJscFZNKzYwZ2FLOExsaDJ5MGYrcWlJWTNFNFkxa2QxOCtPZ3IzTzU2NHd3Mks4Y2dSVCtNdkNRcHUyMzBXd0h3VnNpU2ltdzdhQ0hIcS9oVzBjak9kblI0dVEwNEpacERINEN5aE1zVFRvaW5aYnFBc3l3TFo1UXRaSFRWdGczaVBiUUo0eEV6WHN1TWdqV2M2dXRZVXRPNHluNmV4QlRxTVVXVVE2QlJWUW1HSTVUKy9XTW9ZcC9BMFJzSzUwL3lKd1V4MnJpVkR1c08xT2tzRDdMUVYrMU1ObERqbkRJRFBJNjN3RkZLWllUaHZkOTQ1S3dycVgzMUlIQmJuaVdmZnljN0hjQWx6clFJRWY5Unh4NDNhZzJsSkFZWXBsWGVsS21PYTJ1anQ1VnBsYWlnTEJFeVVIQlNLVU82cDQ4NFV0YWVlYlRxNm95SGtmY3RvcmtzQXhiZ0dGS1paTmZaRVl1Z0ZGMXBSbE9YajB0QVd3WG5HVWVuUTAxOW95dnA4ZFFSOHduazdLTEZ6UHVjOUtzYlRVUm92OUVFS1ZCZU5GMmRGa2R4bzliU0VkbzY4eTlSWHhPOXZJL1VjOVI5MCsxT3Q4N2dwVExGMjlRdlMwLzJ4b2U5R2JEU3IyaHBZTzZ0TEcwSXRGTHpoaktacHh6UEVUTEt4SnVpNVZRdlhZa2o1Q0xBVFlic3UyR2tkekEwZ3RBKzFpVWMvSnhjS2FwRHZTWE9hMHZxMHlTNk50UW9wY3l5Wnl1S0JYUGhIdTVUaTVXS0RLdkNWTlAwMEgyNW9CZDNPTGt2OENWT2hmYTVGVXo3UnQ3VVdOVU1SOWNyR2NwaDgwdTRjYnFiRm1PMXJQQW9HTDZsajR2LzcyZC83aUVxTkM2WmVlKzhULzdLV0o5TDlueGpSU1RYSTl1Vmptb2FwOGh3NyttNW5oNWE0K0tvT2dlWFZSRENZczZtR2R2T3pvNCszRXV0NS9UaTZXUmJZVnVRb2J4UTk4NHBOZ0JiTzcxdHFrTmwxKzR1clRqenp5eUtOWHJ5NVRZeHFhMlg3Vkh1eEg1dVJpMldYLzZidjVyYlFXL1BHMmFiNUcwUjY4UFdMd2JHWitwUC9rWXZsV1dqKytkKzh6ZzhlU2xzeXdWYWZZT2plTXQ0ZVAwb3lzai9hZVhDeEgyV1pYRHRPT2lzcXV6OWgvcCtTUzFCSUhzVmlNa2dTdFcxL2dHeFliMW03ZUgzcXQrQVhFTXN4bUJmOXZXMytjUFQ2c01hZ0xkTU1rVGxoNHVpWjJSS0hPMlpiMmg2ZHBGZXVLaG1lVVhFRXNRdzNVR3JFQWxrdlVITy9qalZoeUZ1WUI2MFgydHMrUHRXdkJSb3hEeUo4TFdYcTkyTGd0ZnpjOUJHdUxiZy9WMTVYdnZxckJWdmZ1T0djdGJGdWg4aTQvMU90OFZ2TWxnVTVkUGx1dFhCaWVoMzdsM0RqWEtTSHI2ckVFZTUxUE41enFjOFJ5S3JlMnIyYWl1WlZQdldqaHZwN3FzU3pDcXBUelUrbGJURDJkSXhiU0ZmL25WVStmOSswUHhyanlBdGxYajZVSFdDN21DeG95eEJWTDMzV0kzQnpURzZlaTBOVmpZWHNaVjRTZVkzRzRZcGsxOThhR3FadFNYcE1kRnFkUWVQVlkydkhXRnJJcWZ4NDIwcW90NTladVpEYnlZdlZZOWdITG5oUjBIQzdYMnVMNlBjbVpzYmZDMVdNSjlqcmZjTURPV01qdUI4TnprVmMyQzB4d1pLcFJMbWNzN2ovcUdYVTcyN1Z4dmM3bnJ0QWR5NHhMUlo0YjQrdVVtWUdjc2NDdTkwMmJVZU1KYzFmb2pvVW8zemthV3RKMTVYV3pvWkdLWFhERlV1QkhQY1VFakMxMkFZVUZzSnpqWHdFZG9mUHZ0MFpjOUx2a2lvVzlmMXY1TXMzSUloWlFXQURMeUZ1R3UraHE3QUkvNmdrbmRtVE9CUlJPRHBZQ1Arb1phYnh3Rndzb25Cd3NCWDdVRTg3eUkzTXVvSEJ5c0l6dlowY2piVnZtWXM5NWJXMkNzTGovcUtlTWFjdWtkVmM0UVZqS0dDeTJ0SWdsTmlLSkhzU0NXTHdzNERwdjhjbzgxa1JZVzZJa2cxZ1FpNWNGc0JIek1sdm9SSWdsdElXOThrY3NYbVlMblFpeGhMYXdWLzZJeGN0c29STWhsdEFXOXNvZnNYaVpMWFFpeEJMYXdsNzVJeFl2czRWT2hGaENXOWdyZjhUaVpiYlFpUkJMYUF0NzVZOVl2TXdXT2hGaUNXMWhyL3dSaTVmWlFpZENMS0V0N0pVL1l2RXlXK2hFaUNXMGhiM3lSeXhlWmd1ZENMR0V0ckJYL29qRnkyeWhFeUdXMEJiMnloK3hlSmt0ZENMRUV0ckNYdmtqRmkremhVNkVXRUpiMkN0L3hPSmx0dENKRUV0b0MzdmxqMWk4ekJZNkVXSUpiV0d2L0JHTGw5bENKMElzb1Mzc2xUOWk4VEpiNkVTSUpiU0Z2ZkpITEY1bUM1MElzWVMyc0ZmK2lNWExiS0VUSVpiUUZ2YktIN0Y0bVMxMElzUVMyc0plK1NNV0w3T0ZUb1JZUWx2WUszL0U0bVcyMElrUVMyZ0xlK1dQV0x6TUZqb1JZZ2x0WWEvOEVZdVgyVUluUWl5aExleVZQMkx4TWx2b1JJZ2x0SVc5OGtjc1htWUxuUWl4aExhd1YvNkl4Y3Rzb1JNaGx0QVc5c29mc1hpWkxYUWl4Qkxhd2w3NUl4WXZzNFZPTkJUTDdOYzZqeTJFdm51Wi9Fc0lyTzgvYzMrNVE1K2c3OXdnelkrVU1WM0F0R1VFMWhiTERLWDNrMGIzV2RJNjdtL1pPNUlzSmJDdVdKcHQraFd3ejlRQmZBZnRtTDlsNzRhbG5NQzZZcm1McGw4azcvNGlVaXpsQk5ZVUMzeUg5bkx5MUM3Q3QxbFgzSjdmWTQxVlVtQk5zZXpRd3h1Sm1kbVhUMk1janBVVVdFOHNjNVQrTW4zNG9XT2x4MW9OM0c1V1ZtQTlzVUFkdVo3YUI4cWZkakp1NWpxdVdHVUYxaE5MaXc3U05vdzBLZjNndUd4ZDRENWxCZFlTQy9Tbm5BVTRzK1lzYjdUbVVsVzlqcVBBdkdRZVVrc3NaeWg5THlzQTZML0Z5MktlUDF6WkdNMVJvQ2xZK211SlpWWE9WVTd6a1hKYXBLWXNHZmxCb2FHejVYdkRieDJzS05reHB5V1NFU1AxdWdtMEprMERhNG1sUStsR1ZxWjVTbS9LNHMzUXV6UFBLeCs3cjlpTXBpZFJaMWxNNXhkSjg1SGt2VldYZzBBMWV0NWRSeXpzdS9POEpJdmF0R1dIdnB0ZUFKUFNhMFZxeXl3aytEWFBORDF2UXRDZUZtU0pwRjNuSGdlQlBPcVFjeDJ4d09oVERJcDNKU0VvWVl0M05OUEwxMTZDc2ZQS2tGTG5nNmVBd1R0NmNCdUNMbXBCbGtqYWRlNXhFTWlqRGpuWEVjc09wWGQ0Y1pZa0lRanFxSFlzaEFVc1NROTVwdW01QzBGWHRDQkxKTzA2OXpnSzVORXQ1enBpV1pVRE1TS0h5bEM0YzFyOUtJU0Z0WHBHYmVsQmtGNWJMSkVzSmlYRVVhQTFiUnBZUnl4TGxENmVGVW1mdGtDYnZpM0xXZ2dMWkdST2dCWWhhRUZtQnk1TEpPMDY5emdLNU5FdDV4cGlnWWs5WDNvaElQK1dMTlUwSFVnUEtZU0ZQZUUzbGNUZ2hPVTJQbW5sRi9LUitCWDE3Q3BRVFdPNGE0aUZQYk43V1RIMGFjc1plbHNwWGpFc2MvZDhYRW1iT0Y5N1FLOHNoRmdpbVluQTd5clFrcFFIMVJBTEczNXVaL3JYdFdlOHI0MXhpMkhoQmhuRDJWWGdpRnZWRUl1NmxyK29OZi83bEsvSnNCSlhoc1ZWNEdSaE9UVjAydElUUTRGS3NiZ0piSDZ6Y3cwYXllWWJnODl2NVFEVnNMYkFNUFZ0WG81MDJ0SjRnWkM3b0dsTERqSDdxS3kydUFsY3BaL3BIRzZSdXdZUHlsa1lMeFlieXFnVlg0VEg0OGpOSitCaDVMTkpHUE13UXFmZlQrWUtzV0J4RWpnMTJDT242Rk96TUhxWk5zYmhVS0lhWWdISmZQVUtGcWwrQllWWXZ3Vi8xdFplcHZRLzF0YkFtUjZWMVJZbmdVdWZBcFhkZ3o0OFVTMWoxZ29YYW9nRmVsUys4d1hQNWJ0UWlNMkxDUWg5MmxKcGwzK2t3RlBKcXQ0dTdhd1FlTFl1Si9xVlB6WEVBclVBSHJIa2dPMm1LK0RvcldRK2RkcFNIUllYZ1l2UE1zbjdiUDRMWGRIMVJML3lwNFpZWUIyTXRWenNhS1VsNnFSRG1iN29jNUtMbFRWaUxnSzdHMHpqS2xNTVZYNmJlZFNqamxoNnZHOWg4N1lWbUZWblN5NzdvaFlsSmF3T3k5RUNaOVB4WW8rMXdjMzJwMVVpaWJ1T1dIYjRHc3NtWU5tRFZpQmJ1dEtuTGRVMVl1Um9nZFBwb0dVcGFZTnpVR3JaNVJOWUNFdEswcUJ2SnJ2SDY5a1FYOXR0cVhDVzd5QncrbkpTQWlvMnVRMDBkYXd0c0syeXdZcXhmd2ZhcVQxQ2R0T0JtTDdiVWlVV1I0RnNUVE1wQ0N1TWZ0UVJDOW1rVDBJcHBnRkpHd1l4Y3pUdDhmWGRsaXF4T0Fwa1d3YzNkQnpjVjBzc3MvUndnZnkwODBWQ3ZndFRtQi9DYUlZZE1LSkpIZG5mNnJwOG1JcTRDQ1JUNWo2MTBGOUxMT1RIbEhhVDBYQ3pUWmZaWUl3ZFo0MWQzd3F4dUFrazgzSnhMeTJDK0Z0UExPUzF6dzRlVHVwLzQ5N0RiMlNGV1U5QWlaSlZPQklERFM0Q1ljVEdKMkJTZGVxcUtSYXpHTXkvcVU5YnFzWGlJaEJtazlrWU1oZDdnckNJbDhTeVFsYlppT1hzekFKTWdUQmdlZHdhc1o3emxpRkY2YVlMc1Evenk5RmhNUVh5MTlybXZzd2xpL01FMVpaa0lZYWNGMityUklmRkZBalRtNXNNeEZTK2g1a2NMRUJoRzhySXAveVZ6bHVZc1hPSEtuRG1HUUFDRTYwTkZxdC9LeGQzY3JCQUlWbnBXc2tEeUZ5eDFSWlY0QzdiTW9KWG1yZDB5Y3lYSEpPRDVWVHk3bDVEYk9XenBZMlZySlJSbkZTQnlVNWVQMzJRRk1sQzUrUmdtVWxlRXUvemZjSGtyY2pyb3B3Uk9CU0IwS3ZBaW42N2s5UVdSYkpRT1RsWTV0aEt4bHhuTHkzYTJpcy8yNlgwOW85ZVhSTkZyZHFoQ0lSWFF6Ykl6RUdmVmVlNUR2d3hqOG5CUW5haHkxL04xc2ZZKzZiWllTbTBhWVJqOGlzQ2V6RDRhajExZ2ZVd3U1bGtUY1FFWVptbXR5OE5GdExTTmVoZytlclRqMTVkN2tUVXZ5Z0N2MDJ2WFlML3c3RkpyN1ZoVVROL1RCQVc4bnIzU3h2NUVrWVVvZ2g4dmZzRjBOcDhzWFBOS25tU3NFUUVvS3dVeEZMV2drSFNJNVlnWmkyYktXSXBhOEVnNlJGTEVMT1d6UlN4bExWZ2tQU0lKWWhaeTJhS1dNcGFNRWo2T21BWlBDaU9oNElZSVpKTUc2S1lEMzZ5QnI4RzQ2dGJjTlorS1JHSk5jY21BelprbE9POXNlVWJKQ05GS1dJSlltR3ZUQkdMbDlsQ0owSXNvUzNzbGYrSnhmTC9HTktQb01zdEd1b0FBQUFBU1VWT1JLNUNZSUk9Igp9Cg=="/>
    </extobj>
    <extobj name="334E55B0-647D-440b-865C-3EC943EB4CBC-11">
      <extobjdata type="334E55B0-647D-440b-865C-3EC943EB4CBC" data="ewogICAiSW1nU2V0dGluZ0pzb24iIDogIntcImRwaVwiOlwiNjAwXCIsXCJmb3JtYXRcIjpcIlBOR1wiLFwidHJhbnNwYXJlbnRcIjp0cnVlLFwiYXV0b1wiOnRydWV9IiwKICAgIkxhdGV4IiA6ICJJRnhiSUNBS1FsOTdkQ0JjWTJSdmRDQjRmVDFjYkdWbWRGeDdDbHhpWldkcGJudGhiR2xuYm1Wa2ZRb3hJQ1lnTENCY0lDQnBaaUJjSUZNb1ZDa2dYQ0J0YVhOelpYTWdYQ0JoWDN0cGFuMGdYRndLTUNBbUlDd2dYQ0FnYjNSb1pYSjNhWE5sQ2x4bGJtUjdZV3hwWjI1bFpIMEtYSEpwWjJoMExncGNYU0E9IiwKICAgIkxhdGV4SW1nQmFzZTY0IiA6ICJpVkJPUncwS0dnb0FBQUFOU1VoRVVnQUFCR0lBQUFENUJBTUFBQUNlODQ0L0FBQUFNRkJNVkVYLy8vOEFBQUFBQUFBQUFBQUFBQUFBQUFBQUFBQUFBQUFBQUFBQUFBQUFBQUFBQUFBQUFBQUFBQUFBQUFBQUFBQXYzYUI3QUFBQUQzUlNUbE1BbWUvZHpWUWlab21ydXhCRWRqTFk4VDhpQUFBQUNYQklXWE1BQUE3RUFBQU94QUdWS3c0YkFBQWdBRWxFUVZSNEFlMTlmWEJzU1hYZmZSK1MzdE5JSXowYkNHRElpUGMyR3hzTUk5N2JRQzI3TURMRXpucXhQUUpUcnJDdVpDYnJWSkt5YTBzaWRpaUQveGhsVGJsSWxjc2p3QzVzV0hMSEM5amxFRE5pUDhwaEY1aGhReFVPZG1wZUFCTXdGV2FLVUlsTmJLUWRQWHQzMzY2Mzh6dDkrL04rak9acXJrWjNuN3FycE50OSt2VHBjMCtmZS9yMDZiNTNQQyt2YWJIeVpGNVpjM3psVVFJelpYWXRqM3c1bm5JcWdkazJjeHFUMDdISkoxdDl4dGdUK1dUTmNaVkhDVHdDaFJsMjg4aVo0eW1YRWxnb1EyT1djOG1hWXlxWEVtaEFZWDQ0bDV3NXBuSXBnWE5RbVAxNkxsbHpUT1ZTQWsxb1RDdVhuRG1tY2lrQk1qSFhjOG1aWXlxZkVtZzRFNVBQZ2NrclYwVW9qQXYzNW5WMDhzalhBOUNZVitTUk1jZFRUaVdBL1FIV3pTbHZqcTBjU21BUkN1TjJyWE00TUxsbHFRT05XY2t0ZDQ2eC9FbWdCSTNwNW84dHgxRmVKVEFMaFhFcnBieU9UaDc1bW9mR1BKTkh4aHhQT1pYQUJqUm1OYWU4T2JieUtBSGFVN3FhUjhZTW5tWnVOd29KMmJzM0V5b2NPR01KbEtFeDlZeHBaazJ1ZFBQQkZNKzRuYkdEaFpRRnhnSVVaajhMUWtkSTR6d2JIRXk5VUhuendVZ09ZM0lKbklMRzVEMSsxeDdMTTc5N2YyZHljVGdLQjByZ0REVG0yUU94SmtZb3ZMdnl1bThlUk9Yekh5dmY4aEUrN0F2bWdjQ3piQ3dYcGNodU82Z0RWNStCQkRyUW1MME02QnhBb3MvMnkyeHJKTktDRDFZUUcxb0gxc2JmR0tpK3NvSC8vWC9GcC8vSnNXc3VyR1JJN2NpeVBRelM2cEZSbDRUbjhXWkw0ZDgrSll0eDEyS1ZEWC83My8zeS9lejZqbGNvUDYxUnpxbmpnZVJ6eFNmU011OGMyOWF0WE82b0pOREFFTFNTaUJjdjFwT3FFdUcvZEswYnJXdkRkNTJwanRxTUtQanM4UUUxL0JKN2xYZldWT0llMnhFRXo4ZXJDNkM4cFZmNU80RTQwV1d1K2hNVHRiL1JHMU00WmpucEpudU1QN3hKMVhGd2pPcmZSdUNuR013TGVocGhBNzdObnFvSDdXckR1bSt3VkNpckYrK1d3T3VyLyt6Ly9NS2pqMzZ1ait4L1J1NWZmZStmK2NnR09yVWhOQ2ZTZnlvQTZBbE9ValU3TWNnbHlQdHF3dDEraXFYWG1BWmowU2Q5bC8yTlIxTktLNkVqejV0aHlyMmRaWGVZL1o1bGE3SlZqYkVYaVB3dXFFbHdTV1lYVGRNa2E5TmU1MEE1U1NCcGFkMlErSDZ5Z0Q1Yk5rZHV6THV2eHIyTVcyVlBlN1IvdFpWSXBJRzVTS1llTUFPalFaQ0dmdUo5OW1NU3A4SEliQVhwbk5wSkxTc2ZXZGFsdjU1Rjc1dnBtNTJjRmo0RUZQdEl6YjRiTmVsdEROcEVaaVVjSkY3MWFCbmZUWklyREpDdXc4U21ZNG9GOXJocXhLNHBSZklaekpaTVphazhqUXltcFNYd1daZVUzVFVxQVlnKzVwR2F1ZkJSd0pIV295MUdROW94bGdRcXNPemhueHpZS0lWZDh5c0JPSCtodGVROHpKTklNOFpwNURMVGNNK1g4K0FaUFlQSlJxbXZzSVVaV0tyVTNUNTNHdmhRaTZnUnBranc4TmVxaDlDWXUyUGtqY2QyM1N0VURIYzJMSitLNWVLMERmdXhxMXZOYS8ybFF6MnJpa2hmbXBzWm82R3FUWm1aUFNodWxKTGVEWWVlb0RHWGJ2bDdBKzh3R3VQOTZVNUVSajF1NXhkK05sSWhBVGhxWEpkNVhQdUcvV2hybDJicHVzSWg5M1JabFJwcUhxd01GZkRRbVlVL09YVFRFOUV3WG1PQ1d6K1V4c1JJclNrWE16RjFITFJoVDFpNzJuNFVqUW1xcG5jek1NVnBnK00xOWlUaGZyeFBKcXZkTlFNSlRFTmpxa3hiaDFpV1Mrd1pFOTdSOW1QZTJQUnF0eFRTYVdpTXRtWE5WVm5SY1dmY3BTaU83RG9OalRuUWx3eHRiUzFwKzlIUjVxWmdMS2Myek9XVVYycEo4WnpQd0pHUnROdzFYZ0pUMEJpNHFkSTFqZWNCNFR0bEpRaGpTZHVQdm83aHpPa2xONEkweG16bHRiY2szUVVWbXBFUWQ4MWFBbFBRR0xpcHlqV05aUjhMMnBaWmNWcnJSa1c3eFBOeURRMVVjRzBvWVhWVHRiWmRhQVYybWV3a01BV053Vko5YnlURDhFcTJUWVFsRlk0cEdqYWpZNmhkMlF6SGVPV3VhdDNXTmtuQlhDWlRDVXhCWXhCM1h4dko4MUlJWVVuWmoxTkdkS2VoaVZBNFprV1QxSk1ZcGl0cmZ0TTRMcGVWQkthZ01WQ0k1Wkhzd28rMWpGQkhoWG1YakVWVWUxTVJzY014czBZUVpzTllXeWwwbDhsU0FsUFFtTjI0cUxKNUQwQlFKeG9JdnJzbWEzdUdLbDJVUUk5MkhJeEE5YXl4KzNBbVp1ZGN0M081RENRd0JZMXBzQU0yQ0dGakREUGhlWXNEZVdOTll6NTdWQUk5ajhJeGRWMzhCWjA5ZjFEb1I2TzYzT0Vra0tuRzNGWCtvVzZVamRKQklkOE9GR0E3Mmc2UWFyd2pHMVl4M1JiemxTNVl1YnN1L3NpQUF4NStYbm4vZzZMcUhaZUh0LzZLZ1Raei8vQStvMGpad3JzK3ltNzZEUnY0UngrcURPOFkyTEI3ZnJOODZTVTJLQTdOd25qNzVXdmg3cXo2WEJheTFKanZzRXQydU4vejdvVXlpTFNXZVA5a01xN3Z4RldiZXdGR2ZTTnhIeHdIS3dZR29zNmVZaGNEM25CTWJGK2MraXFVR0t1WWh6MksxV0VscEx2Rk5tTlhHTHRkVS9LODc0SkVoZTEzRFZqaFZ6blpnOUNNRnRERkx6TjA5d25QKzB6c3ZWdTRPU3I0ekhRSmJNYXFDUU5tWTZuU0FrN0lOVUpPTGdaRXBqMkZHTTdRVGpsN3ZCc0dlM1J1YnhDRjhuQ001ZmdZT0VsM1Uzb0RqbzIyTU9PeGx3MDhmQ0lkV1RENzkzZTh0eHJ6V08veCtwd1pHZ1JPazMxOHg1djlSZFBXbldQWGY5YnovblhGT0JRQjNiditUbSsyYjNoWE9LZ2VRUU05SS9YWjQzWHZ2Kzd2bkRMY2U2TTZyMWtmZzdXWndGeEtqZG5Gb25ncHRGYjU0d3NYWGdRRGN1SENoWmNPRW5yaGlrRTY4NGYxTUFZK0d4c0c4WEk1T1NZWXRoR2kvY3h3Qjk0UFlvQSsvdkIyQytuRktiNXRpWlg2c2tBcTB1NkVyYVFQc1Rmd3lqNXZ4ck9GNnY2QU1vdkdybWVUWFNOWW9hSTNTK1BRcUpsS2p6Qk9wNzNXTUhSVzFlWTNrNkhHbENIdk05RzdoNkhRY293WEJGU1QwdkMzZHV6NmVlTXdubEVUQ3NjWU5XUitWcXl5S0p5Qk5pTzA3TTFmcXhNRWk2MjYxdzdPZ0xaVlJQbzB4WUVxVnZ5NUtvNzl6ZW1ZejFuMlppSUJFL1YwY1BXOGgrVFV0cXRmbVlwQmsrajhDanUzUnBrelQxU2lNdU1ZT2Yzblk2UTJFM2hMWjJOT1VhUjJ5VjcxRUdFY2Z0bEw2RUNDTjBoZktGMzdsZ1R4NitsNFdWSTRadHRDMUlWU2ZHZTFWYklwYkxQYTRxall5VnFldng2MHFxbDVxTFFNQ0ROVjdydzY5bGU5R21CREoyR3VlRG9yN1E0R24zUU42VHdVVWFRb21xd0pyajBSenNZRDlkeUtDUGhnZU5PK0YxVktwekc3OU1oMXpGTUlBU0U4ejZ1S1pIeUdWRUNrVjVvWVMyb3dUV2dvSEdOVjRUU1dzWm1ncTJqQXdjaUxoSmJReWVOU0s2amVsVXBlSkR0U3NQWWZlbkxtdVZkWm5nVTV2dWZLZ3BqWFUvN2VvdHAxajBIVDNDQUhEbTRMQUpYbjJCZWZmSXhVTmhyRGQ1QWhQRXN3S0p4Sk5nZ0t0UUV1UkhxTkFwSzdJUjlqQXhnSngxaDF0VmczY3BhVTRTeDZXQXVRb1JkUHlPMU9HRGhVSXMyVEs0dEhmbytYK0wrcXJGSXRRVVZNUm0yNTU0WEJsMDd3ak5LWUtKcW1TcmxkSmc5djlLMGViYXc4bG55SU1ST05LWEtEN01zSFZ0OXJSMDd5R2hUSjhkOTNBaWVVQnJxMlo4ZUNaUVhHMklyNFNUaGRyVFBtcW1LUnpJRVI5eU5QU05vaWpGMmRJKzRTQklab2haZm9YMUg2VVQydDlmS0FJRlJMeEpydjF1cTBLTlVBZkt4eU1ocE5VZVdaaW14TnVyTm0xK1c3NUVOMm1Xak1LVzZqc1M0SzN5K2szUTNESXVXWkt2Z0kwaXQwWlNQV1lHQlZyTVN0Y1VWdVF6M3ZadFZaV294djZNMEljaDZ1Q29TYXRER2xGaUJMak5FbFNLZmszVFMxa0VxaUh1czRzY0l2YXkyZlZ4WTJpaWFKOGl0OEtubWZIY2EyckxxY0YzeklMaE9ONFFzTmVKVENCOVMzM1pjam9rRXh1ZUpYd1FoUGhzbzE0MWRadmhxc0tLR2xXR1ZhSXZOUjB3OHpIQ2M1S2NIekVjTk1hejFDb2t1UXpzaUpwNmJSSzhJaTRGWlhPUlpVUnhnYktLWEtSZEFremVEYTAycUNiRmRYRnF1ZjBBWFBtN3U4WlJiemtJZjBzOUdZM1QzY0RoYXdkTEZTekVSbDFjdkN3bnZBQ2lVOVlpVTFkVWdrZnNWRExhY1VDMDZGSlRuSVZrMXZCY1dTdGdWNHhKVm0rMEliaWx4eDJsSi9xUDJTbkxET1hmd0JLbE5TZmQvN3NoME8yRkFRN0dvOHkwRnhhTElpdU9JVzZnTFNOSHVFSVZSS1IvWDllQ3NybWg3THhjY1FiU2IwWERWSEx3RkhnZnZMeUhaME9FeFZqQjl1ZVBqN3dJdzJCQlJjRVY2bUlrYVpVZUdZQkkxcGJxRmRSU3NUdlBFVlFIaVMvQzFTZEFBdXNUck94VFZtTFVEUy95TmZQMjVyamg5UndVQW9sZzdONk1ZeWg0aURNcVZWQzdPa0t3aTVMS2MrMmZMNHJ6NkdLQk9OK1ZJZE45UFhqN0c2TmIyU1VLREV6TDhBTjRiOWlOZVlVZUVZYUl5YWJveGVpRGtvZzF6U21KcXR3QXUvaHdZWVNtVW11Szg4L0taQmhyS3dEcThNakV0UWdaV1NkSWtXMUhvN2ltWlRnUk91Ykp6QkZwRGF0b3FZMHJCSkhGdkp4dzFub2pIOERpclI4WUpFbFhBT3ZzdWZBenQ2UmQyT3RURll6aVN5akFWUjBqSUtqc2N6a29HZXRwNG1tSWNDVmlWU3NCNW5kM1ExQURrWVhuYnQxeldJdUFrMDZMTVZ3NFVObytrR2xHdm8yUnRPdUdJTE5UMXRwZ2l4Wk16UlZNNUI4bkhEbVdrTTVnczkzT0xtWUJFU25ZN28vUmNxaGgrSjBkbUxvcGlyNUdodHNzYkFkMUhVbW5LVWVTUllnZmw2NnFvbUNvdER5VHJZME9lZ2Ercjh3eEtmZndxZisrTDNNL1pKM1RTTXBtc29WOUV6R1J4bm8zOXY5bWNzekJFdmtscDRVeXo0RU1CbVFuOTRUdFlUcXVMQnVQdUlkcGdERmQvS2d2Wk1CeUJlWXpaR2hHTW9YbWpSMHdYVXJNbFNWZHRDVEJBdENlYWZSYXJyVXFFTTZTQmQ2Mm9ZL1g0Wkpma2hLekFzMHZXdmFTd3ZqR1pVOFlDdm5Na29ycmhtVmVhOTRPTjJNOU1ZU0Q5eTl5a2xBblR0aU1SclRNTTBRMkg1SnR1WWpsN1F3aTlWL2kzMDc2b21VcmJjVUlyLzgyUllUZ3JsOENSYWxjRHdsU3QzdnUrbEllTWdzRXppcWh1eVhYVlJXakxZVWdoNXp2aGdQak9OZ1lBanRDQ1I1VkVDV0xCYlFKaDZrUkh2eDVSR2hHTXdaV21Gczd1dDZiZ0hSbDM1VmszVFdVZUZkZkJHeGFLM05LM0hJREZLd28ydTJyT0t3Z3VoS1RobDhGZ29id3N5NjFxVmVTLzR1SGQ3ekRUSEVNYTZMbzJSQTdFSTFrWXlmWTU3ZXM5cWdqSFRBWW40dFZJbFp1NVROSkkxcHFTWmcxcXFaYnZsck1PTnRkbFpMRU0rU0taeit1VUFKQVlhQ0d1cWR6TmpvNWsxWHNlNHlhWm15OExKYmNISDdXZW1NWVlnMUEzWHpHZFlRWFZtWTFYbmtUTzI5UkxpTVZnTzYyQ0sxWllLOFJFOHFxbG80NFZBbyt6VjZvOUNkdHVFcTlNTUhGb2t5M0M5cGNKaEFRbGtselc2bWJQUXpBcWE3SlFwczhNeEZsbytDejd1ZURPQnRXcEtHNE5sa2Zrc0JsUVBlb2I2OWhCaHVhV0VpYlZseEpIbUgxa01ENnZCLzVJZEFkTTFLdTRDRUJSRGpyTHRyRGRpcG9qUDNBc1IyVE5INFkvTEFQRjdKZjFOa3ArQnB2bWdYRU5IZlV5MmJLUzhsdndSZDV4V1l6QTlyMFR1czIwL245RjZPWFpCRFdZbHJTWE5HQTJrZzFHSlkwUlJaejJwV1gyWmNaZGRUZUcwTmpkQXgxZW9yVVpCNFV2bzBlYlNXMmdMNXhrYWJ1NjJoMW9yTkJ2ZTE1TWY3amY2bE5uWU9TdjV1T09rWnlTdHhtekV1ZjNscENFVWdqQ2lYZ1NCblZvVE5iUXRxQnhVQmFQMU02dnJZaWdYdjNjTkpIT1ZqeEdURktBOFZ4VUpETDhLQ3lzZ01zQnZtV1hrNFFyeE9EOXBUS2pLTEVvMEU4WjN1TllFeEFySExOeC9rMmJHSzN6MTRvL3MyQTN6VVBKeHgxbHBEQVJieHozOU4vTTJZWFdOcFduMGpoZU1BYU5hREt3V1d1eGhsNDZ4MElqUzZ4bVRtbFVMQTdnbUFXMXRTa29tenhoZk1uQUxIdzRRdnlmeDRSQ3ZCZm5pUU1MOHdDM0MvY1dZcFFpYWJCVmNmVzJ6QkZ0Y1pvWDJ0ZXArWGFIMmh4OUx1aG1GY3d3Wk1KK1p4b2hsUjJWZzNNZEJWdmRjeU41amx0QUsxNGw3NUd0eC9yWHFzY1lTakh6SE1JQUdCUkdBQ1hpRytWb0ZwVFBCMXBMK3hqRGM0eGJ2WVk0TkJ6eERSN2U0alVGb3gvS0trOUJFcStCUzBvOEYyRm9Hc0RyQXZ3ZWZ3cnA3RFJtZTVvZGR2UHZTRmFYOFhIeVdtY1pBcm1ST2l0WXpaeTVrNCs3NmJNaUwzVFdWSlBhY0w4U3RmZU1JeWI3aEJsbVZQZTI5Z2xGSkFRcE5QSXVYL2NVVXRidENMY0c1aWd4SmJlc3JZd1B2T1pqQWpDVVl0ZUlwQmsxVzhXdFR5N3pHVnhlRjRLVEZGa3lzbW9mcG9NeEdqR05vVVRxR2dzODA5K0h1cStuV1NwaFFLTXB4em5JOVlkQlh3blROY2tjL1ZCemNWbWZUVUZRbm1zd1dGZE0zTml0NHZoUUtxQ2dFakpJMFhtTHlvU3FiNTFLQTA5eW1xZzFJaHE2VWhMYVIwN0lYUUtBeGdURXJXVFptbGpZUDR0QkVxK0RTMTlvYmREbEQ5b28rd2pXdkhwanpCT29rNmI5RmJyb0ZIMExZVE9neXJERUxMNzR2QVpPRE1hRzBrRGx0VFFzdzlBUk1URFd1WmFvYXo3ekJ6WHlNajBETDJSV0ZIOG0wVmFRbFZHVnNKU0VjSXlrSW5zOEVQSmVEbWFiY3BiWU5QZC9NQ2o3Z2xpdnk4dkVIR21HTDlDQlpyRGcwaWNDdnU0d05CS0RNRmU0OE5Uc0RIK3EwMnI3bzNRYlFSdEljSzFvZng4V0hFSXd4c2xnSWEweFRHbWNMU3hVMkFrcTlGUVZCWm1sMEc0UmNBdU11MnRodnlNRVk3SmpFS0k5VmNtZ2lzekRLSWI5SVZScGJTZUJwVzhBdG5tRWJhTFphQ0tiVmt2YlpaL2pVeFMyUzhzdHJJdGN4ZVN4VVZrRUFoaXVDcHZpZ0RCaFlEd0JBSlpOOG1oenVSb3RVUk15WGhmSUFvTnB6ejhac2dtMlo4UHpyV1ZZQ2pXc3ZrSjN4VlRwVTdtb0RiS0RxYk1VMkk3NThpNGRqd09FWWFOUWdSK2RSVEs3c2VsZ2dNUlkybk40cVVSNENlSklVTEo2QlE5TXFQMFpPQVdjMVlaNFZVeVg2VnE1TlZiem9oakh2cXI0ZUd0YVJqME5US0pRQmdtQ2dFYWdsZjhvcTRMd3BWU1NZMnhQbldJdmNkQXVRaStRKzBuRkZQeXBVUjJPbEJCWkJwZ2VDSHM0WnkvRWwyNzRUZ3l0Qk5NZHN5d0wzTnV1NlJQNkRrS3dHWWg2SnFwR3FobzVaQkZRRjRoNmtEVHoxTlZLUDh5eXNDc3pYQ2hCcTlJOEc3L1g4aW44MW9ZYm4yUDVWQVZNZnRJZGhVamRRck54TTFYRm9vbGx3QVpkQkcvVElqWXEvaFRPQ0pMamdFd0xJY0t2alZaVFNCZzN6OE44SHo1RlJFWXloYXRuZ2tVSm5DZVBCc1lMMUpyM2hiQ1RiTVRRcWdpeUpqT1p3a2NKQjNyWWVEWWxTUTRzZFdZaGNzZnlOd0RnQWNZOVZXV09FWTNiNU15QjR4a0MyZ0VQUE9oSi9mWW5uWnFWekVieVR4V0ViU2pSOXJZcU40QzN0V0RUZVN2NlR4emg2VDVUSTlCVklyTE5RVUZpNW9ITnZqcTU0bnJaa2s5eGNmUXpBWmp3MzMwWFZFenU2RGc2amJYUjBGYzhGTDM2VVdoYTR3dWRwQzJRVzhPai9rdGFLODJ3NE1HdnhuSzlZWmMrN2g1ajRaZ2lvaStlVHVsc3l0TjhJUTUvbStKSm4vdWdITDE1aDJhSittK2ZiU2p2YWJ4WmRGY3ZxZ00xWjFlVVhKRjRjbXVZUnVZMWdpcHhqVjNtUTh0eDFVUXN6YnVMaGVlcWE1VnprZlF4QVZHTUs3NzN3b2Z0cGJOaitIN3p2aGFLZWxnQlNKbkc4NDRNcHNNaWhYNTNXb1krNEpvaFlQVm1vN0s4SGRUTmx5NHNCc0NlbmRVTDR2MTkva1dDS3ZlNTNMcnczeWpWd1RrdlBrUnFZeWZDbmhJUExhMjJlbTZ5RjJlaTJvRjJoY251UStaUjJ6aC9jNzNKWW9hUWYvb0w4a05aZDRzc2hDTVhGb0FXMHhQOFp4cjBnL3drc3ArSDVLblBXVWRySEVlRWpXYzF5VWZDaEJWSFprM3VoVTB0dzJtYXN2RDJDNndxckY5dEMzZ0lOaHY3WkVTMndhdGpHdHpTRy9LUTFUbFpiNnlhMFc5THVLajhjcTNsS0NNcnM2aW5DN3JhaDV6STh1VStyeWdvYkZOdXZFTVV6VU5EdktwVi9oUDNrQURQRDI5azFYSUtFT1A2M2tIdllaejhsUVJSRHVkYjF2TDkrUDN1dGhNV2l5VXArcmVHclY3UDNRckVLRmRhZEtWOFZsUTMyaklrV0c0OHlFWTRqNzJNUTRqVG00cFYvSEtRM1hTNjNCR09MMWRkMzFrWXcrUkMrRi9iVWpvVUF1N1JuQVVLRkhyblNmWml5MzZYZkFMdGVEMVZiazB5YlhieDA1Ulp3OWFZclZ5N3FoWXpWcEova0t2YTBOa0tMbDFVamkyZVlpd3I3c0twN0cyT1hMb09yZFFYeDhMYnY4RXFac1k5cmtPZjlOUEFBdTAvRFl0RjBOWndXaEllQ0tmNFJOaXdyVDY1cXo4SWQwOGN6bXg5blBsNWpFamxhV2t1c1FzVzdJMTlPaEYzZEh0V0NUd0dGcjBCdGtmQzlzVkJhU0hKa1EzaXEySTVSZjE1NTd1S1dRdnJ5eTFUVzg2eXZQYzdaWDA2ODV3UGw0WjNQTjVBeDFOKzR6Rzc2WFVPSHFQWXYzc1J1K2NqQXhJdEZNeEdLenl1Ly9GYzQ0UFBWVzJWVHpKZGJKbEp0dElFMlVhZVg5ekZTbStOMzEybU5qMHVZV0tLTXBQNlZPcWYzOFBNdUQzL2NlQW1JQStsZk9aM3JoOWwwUjdWOTdtV3dEcWliWFB1akRiU0pPcjE4U28zWlhVN0gydEtFUTlnY2JhTEN6Q3pLZFhDNDRybFJEbitUUzBWbjhzUitTbzJwWFUzSC9NYkltTi9CdERycG5ySXplVFRqQjkrbHhPaVJvei96R2xuRUpKVlMzTExsVVY1VGFreXBtNDZaMm9TK1c4cWYyTnBJY256VGNYMWMyRDQ1dnJRaEdTUXNHd1l5bjU5clNvMHBwK1M4WkN4a1V6Ymw2TFBwYkZRcG5kdHpHSTZPc0EyOE1FejZ1NnV5Q3p1ZTkzM01Tc05ibmwrWGlGTzlwdE9ZNHFoOUpadnYyZmZUaXFTU3pnK3hTVkNwbE9ZeEt3U25GYUpVbmhzUUJJb0cyQUhkbE56YWJvMmxMN3l3cnpCbGkybGMwMm5NS1hsMjdXRFdldlRBWUNidUhvdzZDcU5EWWRoeDA3bm50aHR6am1JSmZFTXl1R0g3dzVILzlFVWZJejBadmcrZjAwYWl3bkI5WE1sa2lKZE9ZeDdZRzd0cmhMUldjTFlvZWdoMmJBb2NNWlVTZENhMWFPbDR5eHA3a2FiZ2VmMVFOc0lQQUZiZjJsSDdJMGo0ZXRZc2pFR3ZEU2JHTjI2bHJURkljaFRhbEY1QkFCM08vMlNwOHRUNDdadlA2V2dNM2dlRkJ2VFgxUDFHd2pHMHM5ZFYxWFQ2UkNNcjhGRm5VbW5NclB4YzlzRmMwZU93algyaGlXK3BaOGpvZ0c1bms3WWhEMmlYbStyMjBEdWx0cldNd3pLU1FVVFF6YTFKMzNnblFxSWMvVFdWeG9qVGFlTndSUnBUeDQ3UllCemtVVGluYU1VNVhqSmUzUml2UWQ2d0htUjN5aDg5QUd2UmNBeE9LSm56MEFPUThmUTltU3A2N1k0cnVWSnJYRXc2SFkxSVZGbFB5bU8zRENOVzFFbVVjRTI0M0JqZkJJYWI1cVQ4NXhlTkxjNW9PS1pqSFQvRFdUL2ptTmpVN3FDTVh1dGo5amFYWWtRS2RGamtWQmFlNk1hNGRxcGdIeFVZODZieWk0YnpaU0htYXZiWkVXekNoMzNqVUlPaktLSlRjMm9jMlVYdjJaSFZkbVh0K3FCUU1tMm9YVDErYVNaOHpDcXA2WHdlWStwSnpJNEJqNzdmVjJMV3BnbWRZdnE3TVFobGlrS2RqcjBBZmxzOVJkODRVRmV4OSs1VE5MWlErMk9HRFV0alQxOFcrZHdXb2k4RVZ4aHJtZXhpOEtaK3ovQ3VMR2ZLNUdmQy9OeEg5MTh3SVltZytibng1clpGVzVxWmRIMU1SR1lxMitnNThySWVQZDVYVFpiZ1VxU0lQWmd0RDUrbkZmN1UxVFF0dTgwbngybFJtN3J3eHVIcVVEZzFDaFBBUytuYXJTbkdOVEJCS0k4bEdyUE5wSG1LQWswY1pKdVVpWVBhTDQ0VFl5d2FSekVQSXBqMytpcTVKMmNpajNJb0hFUEw3K2xIb09oOXNiMjhDOUNyamVGeWQ2YnVBeDZkMlBpeGQvNWlnOVZIS0J6RDMrOVdSeU1zekNNc2JFQmpXa2RJUHh2U3MyTTRSSit1WjlOWEhxaFU0YTdNUmYzTFRtaHBoQ094azhmVTA5NXZEWjF1cG0zazhJOVlBczFoM1h3alN2YUd3YktNTFQzdTY3SnlXdGMyT3QyWlZtZXVuekVsTU0rdXR4bjlGSXVkU2lFUEFvTTNadURCcGpOSmlkWnJOODRTWXhKSjVLdnRYWldiZmkzS1VjWDJJR2pwTkhVM0JoOW9tWDZuVVZFNHlEZ1NDSWRqN3NiZ1RYMVNvcVhTOWpqY09wempsd0ErL0dDR1kvRCs3VEVFUnZwZ29uNzhzbkFjakNNQjJxbzI4QjVDc1d1VXA1S2wzdzl5YnN4VVJKMUJKMWhNWDlka2loZzcrVzBTRFQzcUhFVjg1WGNOanJvdlIzOVNDWFRNY0V5aGlkK3JuSlJpK3ZhOTR6QnM2ZGwwTGJnRU1Gb3FIRlBBYi9FOGVReGhFUmkyM0c5RE9uV1JFb0JWMlJQNWU5cU0vUk1KbitLVmRyWldwOWlmNjJvaUNWUVJzT1BmOUxtQ2NmdWhkMDVFQzQwTGYvV25TYW1lUkx1QmQ2U093Yklsc2VQZ295VUFQZEZwL3lPVGpoeWRLMDlJU1p1NnRMNi9lVFNUcmpZL0VxRGhxZ3QyWmorUFgrRG9Uc1piTDBGZEFEYVdaRllmdTZnYldCQlh5TEVFRUk0eFRvcWpkTDArRWJmbnk0a3FjM3M4NFZtMGVGVjhsWVBtVUFJSXg1aXhNNWlJSDU0eWwraHlXSjl5bjY2N3cwdGd5VDV3Wjc5UmUzaXk0N2VrSG04Ykg5MWhIcmNFOElSYk85VlZxMXc0ZXZaS0xoWno5RUxPc29jbVl5c212WnJwb1M0ZS9Tbm5uNE9KV1RjWmNQbWNTd0EycFdXeXVJUVI3RXBBNHBldkpjTEVWenFORXoza05URlpSK0RvSklBUnUycFNwMU8rMnhKUVV1RmdDY242Q2dWTldFSmwzWk9qbDQwRVFxZGpnaDh2V3BHMGovNDdya3R1blNTRi9SeTVoazdIMEs4NDZkOVhpSDQ0SlBPN3d1RzdwRkJ3NW4wNWdsbEl3RDRkQTRxMEt5Z1hUOUVQaDJUUnBVVmp0dUttSlVzZ3VTL0FqN0NmY1RyYzlMUmdPL3Joa096dmh6UlUrVTNaazNjVXM1WkF6emdkdzJtVDU3c25lZ2wrV0N6ckxrUDBhdmdNU0QwRWM4WDhTcUNwOVNOZ0VrWkhuVlZSUDJGN2xQelRPZEZwYjB3YzVmM2M2TFNyNFRkbThjaXI3L00wbEVlVFFneXB6OGM4aUI0M1UzVGdVSTlWQW9aK0JIejRnTlFGUzc0ZERoYlF3cCtYYiszaTZOUjdobmRJUkZGRGwvVG5ZK2g5Rjl1WE1zaTViTTRrUU9HWXJza1R2ZS9HejdFOGhneFBrVytOOWRtZFpYZ2VqdzMvVTl4QTkyUzc2RFhwZkl3ek11WUk1RHdmQ2NmUVVva2ZGTy9MRVE5cnpQeHdFMHZ3bTJjd2s1eTN0WTNmYS9yek1SNjlyWlQ3cnczbGZDQ254aDVXUnZaYitidFFsQzNlL2FPUGZwYXgvL2ZvbzJGZXFwOEFwSEp0QTNwVnNyZWt3cGhqbDZuVDd0allEdkU0SmJBVStvQVorUlRLcU1TR1kwNXhEV3N5L05BdGRoSFhNbUdldGlQZEMyNlppUExJaWVEcGZzYnNoSDZ1WHAyZ2pBM0g5RzRqL0FZZDljUU10bTAyUG56ZU40OVlISjZNYTNuMEV1anJBQy92REVPbkQybmJQNnNqbUttc1U2WlBUaS9DdFFNQm5mRFNRYmR1Z1QyaEVLZlR2S3JEZGRRaHZhYlAvVjdlZThQSVMzWm1nam5McDUyRVF2c25KSGpDSzUzY2xKdFpFNUp5elk5VUFyU1dYdFk5TEZTc2lMMFpqdm4wcGFzYzczendreEJWRlJmV3JTZkpvZU9rdGZja1pGM2JyQ1ZBenphZlpUamgyYmF0UU9icG1BcDdrdU9jWCtNWFM5RTRaTEovTmZROG1JeUVhejBOQ1ZDWVRnM1VQWmlpekFOeDV1a1lXczBZRENId3B4WE5nQjg2aXkvRVpyVHVPalFMcnVGQkVwajc5NzlETm9YZCtzTDNVbnJSRzZud28wWXI4M1FNZmFkdVI5ZWhhSlEwL05BNU1uYldvdTNRbEZ6REk1TkFBNE1VU3Zzdk1YdkRVa2dWOFcxNjQ4MUovT3lpQ3Rvb2xNa3k0TVFPSlU1R3pyVStBZ204TmFRdXd6dGZXcmU2T1dNNm83NFZ4NC8rNG83VjhoQUZNbmQyOTRjZzRwb2Nyd1E2NWtianpBdk44ZHkxOUNjTE5tdlFtSzBzQ0RrYXh5ZUJXa3c0Um5EVHp6eDZzZ1NOV1RtK2UzVTlaeUdCRVM4cnRUTWZYVG9zcW1PSFdiRHZhRXhkQXBWZ1ovcjNZem9Xa1pyaVA0cXBPeHlJRG9oUDkxalY1Nzc0OVErOTBYMTk3M0RERmQ4cWVGbnlYQkM1czFBUXFka2l3SHgycDFvbzRQT1UxY2tSRitnZzBKUzdQT0k3T25ieVdBY1Noem9BQUJKWlNVUkJWRkFQd0VUSDN1OVp2THpsMFM4dzhRRGV4bDVtWE5MUGdKbnI5OHdJSnhIQ3EzVklHZndNZGxJSEp3OE90YUNiTG0xWnQ5NmtRQnZPUk5RSkdxcXpFTk1XYVB6aW80S0ZkM3gwZU9lMzB0STdDSC9oNi8raGZMVGJuM1BWckRacUQ3cVhuTlNmNHMvOFFpaFV4ME96RzRFeWhlc21ZcndDalJuRVVTZ2lWSVBLMThiVlRRYURtVm1aak1MSTF2NUppekF0OGlEc0JreUtrVEI1UEkyZnN5MXpHeE9xTTlBT2thMUNZN294N1FvK2UrMk85M0NWL1ZSTTVXUWdhTXoyWkJSR3RhYU5qNnVqRUc2NHVpTHRCQlRMbTlhTjRYakV1cmQ0YllOa1VjVEJ6ZXdTTEVuczd1YmR3UklLdjNOdWMzS1luais5M3pXYmRZNzBHQmZGQ3labjJlUTM5L2ttWm9sK2VNWHJZM2xVdW5tT3ZKbG11RzZpTy9MakJZdzNKdGM1WGFFNUUvVlJVZThIY3pLMWhIbHdvajVVNHlYY1VGMlZUa1RtUEh2cS9tRTNkS3VQc0Z2djM5L3hhdXpXdHYzQWh2QlNGeE0wNWdFWnBjSFNMVkNkMUpSVkE2emdNYVhxVkRLMldqVTBxeHlXQnpHQmlheW81NVBPWDFaZUZ4Mmt2Nnk4SE1EQ1Y4dTNSdXNtdVkwRWphbXFZelA5aVdQQ0dNTlZrOFdLdWRWcVZtU1N4MmVLdHpJaDVJakVTeUJlWTNBUXB5dndUMDk4SEFMenhMTFJPWHl5VE9kVmd6VFBMdnhKR09MS1dVb2dYbU5PNjRNNFVKNEpyZHF1VFFHVGxOdkp5bklJcDB3clhtT2EyZ3hnWWI4eUdVOTlPMGFJcmF5OXlRaTYxc2NwZ1hpTktSdG1vRUlMdEVsU1d4c3NJb096eGExSnlMbTJ4eXVCV0kzQkNYUnRCa3FUYmxXR1BrN2VPV2tSdHVNZDRNeDdqOVVZYkRDdnFaNzZFeTZHc1Q2Mzl0cHJSeHFPVVd5N3pCRkpJRlpqc0xyWlZ2MWhoRGRWNFJBWnVNNVRETWNjZ2tIWEpKVUVZalVHU3JLc3FHQ3BvOVZIUWNmUFJNTXg3dTJGOGFXWFA4eFlqV21LbzF1YzNjNkVpeVZzUEdyMVF4RHlCTVprOHpmc0UzQVVxekZWMHpuRkZHWE5LbWs3ZzQxYU45ckFxNTV3N1dVUWM5bnBTeUJXWTVnNXlOQ1lpWWE0YjRkajhFRzN2ZW5mcHVzeE13bkVhUXdkNWV5cUhqQ3JwTnJhKyt3SHlwYyt1S09hZTZGd0RFNGpySG5leklzcmx6Nm9jVVR1bnQ4c1gzcUpoTTdjLy9JWDhQem5MMS83TFFtY3UzLzRIMlZlWGI5NzAwRGtaKzRmM3FmQVFhYndybyt5bTM3REJzNSs0NDNEVjNkdG1DdU5LWUU0amFFdmdRNVVlMFRjMHB3ZHZ3dGZOaW16cCtyVS92MGdKSlA4QkZlSGZLUi9VMmFYR0h1bDZvTm5DcitLcHZxakJhVmhzS2Y0QlRvTCtHTUJhckVLb1BLS21nRmYySFlRaDZKUlhRbTU2WFNVRUw4b2ZydloxWCtwRU1sc3p3Q1k5Ry9zdkk4UjNRemRJaDFqcXlzWU5DYkZOMmJleW9aZjh3cjhXMXFlQnpvcVBTTUk5bUMvNXRnUERqd2MxdHBXblNCVEtMSHI3L1JtKzRLZFUvdURjd3h2cVp4aVA3cmpmVUg4a252djhmb2NBWG5Dc3AxejNsRXFiVlVIU0UzMjhSMXY5aGZOL2V4UE1mYjdkZThlZHp4ZHlESGx4Y2VRaGpVR1EyRnJUT2pROFlndWZwNE4xMUdObjFZaGJmamxDeGN1UEE4aFgxeGVTR0JLVGNZSy9qK2szSzQ5MnpYWnRRR2doVXF3VDluRE54M3BBS0NQVCtIUCtvRnlGY21IVnZZUER0WlZvbE1EdTNUMTdHb09lb2k5Z1YvN2Vyc2NqaFEvaWZxZ1lVYzVqdnMzbGdSOGlIc3poRW12dmRVVkREWm03UGRUWUozZXpCcytvQ3hCT0J4VFpkZk9YdDhoSkhnMGRZN00vK0hMYm56OHZkMGdYRk5aeDhGbXRqSi9EYml3U3l1RTlBQUZqeXR5VzJwWDZFNE43SEtDcDYxcWF1QlZxVG5TbkhwaG9sQVZ1NnhGSTY3TmNkeS9zU1RnUTl5YklVeDZDNjJ1WUhSd1ZoVU95RFNseXdQVldROXdZUW1XalZZSXh6emUzdVlBNE9pYWhiTGNTempQKytZZi9pdXhaMHFyTUR0bHNjRDNDYjhjYUE5OVJqTGdpNzU5UGlDS0phcTJva2ZuMWRkbnExY0pBK2t4eFpsdnZ4SVdWTHYvQjBuQWg3ZzNRMGd3QzRmVEdCaW5scUNseGhXV1lOMmdENjk2S0J4cFpGZFZUVStoTFhMOGVacEdmTFpQRGd4Y1c3NGlMNUtoZ01xSjhGQmJuUFhDcVR1dU1hRnFJdDJUcnhYY0t4bERwMlNKS1BWbEppaTYvK05KWUR5TndVaU5rM3g5WHM4WHRwOHNnZG1hdnErL0d0RENGdVdlcElyOGt5SS93elZtZzlTaUdvU0NxRTBMeFhsQ3daQ0xWbXBQSEVwSlhZU3FBUUVCcXVEdkJxN3hESnduNVFUWG5NWUVNa24zUDBsakFra1RMWnFWZEdrVWRYak15dEQzcGZNVERjZEkrNFd4RjliQzgrN21VUnBPZkpISGd2b3RGR0E4bG5FaEcxUEhkWmVvdzQ2dDRFSityclFXMENnQzhHck1xQ3RVNEltL3lVTzVudHdiZ3oxU3Uxcjlad0lzOXorVkJPSTB4dFlSdXpTS09NWmxVOWJYaEc4QnYwS3Vobm5Wa2o3bEN6OUdhUXgwWXlDYXp2UGhyNElTUlJLNXJ2ckJpcWZVQWdvSWJITk12U2RlQ0xSVFZoTldrRTdKdUVCVGNvWnc1TE95dHIwbmMrNmFRZ0xqYVV4OUhJcDRmdldpYWxjc2ZiUWxDRWowMUtSRVA3KzdJdWdpcTZLRUd6eEhSZ1cySlppcVp2ODV4K1BURlZSeG5aZU1SVmo3T2tIS0JGZlZCRGtqRFVwTkhnT0U2Z1Q2UnZvb2M0VHEwcmdTU05LWXVpSXd0bzBCb3Y1bUF6U0dENGkyQkFGQkRGbFhrRGJPYlcwWTgxbVZqTUFDNlI0bW9EMkJTNWNpTno1Z09JQXQ2YVZXa3hRcnFHN0xha0lDU3AydTNybUxQOEN2WkxYcVBFZXo3VURrM0NXTkJPSTBKcnBXMmhtSFpFL2JEUDZzdDZpUllRazREWVJqK0JYL0VPaVJUem5HZVUyQUgrR3VDLzk4RGhCYUFrcVhjM3g2VTlab1Z4b2IvTUFIK2JDTFZFMkxkOElORWpSbVRlYjVGZHpJN2d0dEE5RkNjb1dSRXNoUVl5b3lCa2NkTnNUc0E4ZGgyV1JBVGpTQWRSUStwaTY1REY0bzh4bG00ZmNzQkU2Qnd6QlRDWWUxcngzeUh2bER2Qm9tVGZrcG5vZk9oOS9rYmNVL2FCbXQyaWs5Wm1sakFIUC94NUNBajhIYURPSFpOZ1pQdXBnSFFtaWhJaHhaWmZINVpzQXFJUmlXZ0lwWUg0a0I1MG8xSUJqLy9SK3hIUHRzaFcxeEVQMnJhWGRZd2ZSYXlGaUVOVlprUFpqbDNRWmxtbERaSFYxWlNRRWU0V3dYdmlKY0pGM25jdU5KQURLTWFJd2Q4eDFYWTRCbjdEKzF4WVRRMTVhQUdJS0x1eWNaUTljaWk5a0RrMFhoYzEvOGZzWStLYXNSdzFVSUdnYlU1YUJrekQvTmJZbXdvWXdWUVdCeEtOMHhrTlVvckhuZW8zLzFEcnpKcTRDeTBsM0hrb0FQSVc2R01PRnhHbDdodUJxRHdRcFdOcHhhV2ZnZ2hpVWdPSjc2TlY2UGYyVzU5cVZ3aVVqWHZ5WnJjYTBvcDBNRGE1STFJM2pydGRVZE5FMDd4N2NYaVBDMWJrQUFiV1Q2dzdxbTZYSnBKT0JEaEVyZW9pRTltZ05GeExZZENoeko5RTBYZ2hZbHk0UlNOajFSdm5yWkVpM2h2TWlsVlFubTZjcVZPOS8zMHA4UmRmd1NleUlZR3djQkRxd1ZlUzg4NmRuUUNOQlJqVlJGNGJ6UW8zRGx5aTEvY09IUDZyeWQrM2NJQ2ZnUVlsaGp5Q01aS0ZyUUdMbStVTEM0VE1WY0tzRkI1V1NoT1ZZc0hrUFlGWTB4NUJURHBWUTE1cW9BUXYrMWs2dGhDQWdLUXdacnRTTGdSVFVid29oSUxlUjEyTjhNMGhZdmtsOGoycmpMWVNYZ1E0aGhqU0hqM1ZVRXNlRGdNVFVGaU0vQUloaXJEM3FhNjBBMDQ3clVycW1IREhSWENZU0VjVjNqR2V0ZktCekQ2NkJGWWkyMHBOZm1mRjNOcStHQjdWazBGb1hLQk80MnVoeEwrUzBTcm1CTHdNZlFoaldHRnJ2ckNnMURZL2duQ2h6T0dDdGtWTW14d1JCS3RlQU5qSERNcm5aUzBkOXltQjZQMTZ5Rm9YcXAxTk44ejZ2bEYzamR0cHZNd0psR0Nxd1FxbDBReHBaUCtwSVBjVzZHbTFrd2lObWFXTUxJb2t6elVGZlY3WXJBQnpUSDBnVkQrMHJLU1NYekZPR0J4MnUyRkVHUjBTclJWTTI5enA1RWE1ZzhDT0JuN2dYNWdMVk9hTktTemR3MWhRUjhTRE15V2xYOStQT0JrLzdHS0xya0x1djZ2bkJTTmt4clpZZGp0Sk5LYnZKQXQ1VzVXc3p3N3lwNmJiMkoxV2pKSmxVTmxDQmN2d1Q2WEcvQmpSSGZNekJjZG53SitKQm1SR09heklpallaRFVNenlDTHJ3TzVZQnlYN1pGeUExdENhaG9oR1BnTElrVkROK2pwdHBRS3RtaEhGN2JWekM4cnlEeDIrc2lCOVdMblVEUnFrVW8wSmh4YmtWUWM1ZFlDZmdzUm1OcXBqdUF3bHBzVXhzSVpkQmVKVGsxQTZyMzVVUC9QemkyRVk2Qmh0SHFlT2JEZkROSWIzcHpQUDZ2WWhDVVVFVVBNNWxjRlJXVWJZT2RJM080QUpxVXZoZGNlRXg1amZJZHZiNlNWZTZhVmdJK3hqWmlZeURaTlVXb2IwNVJDaHJKWUxUVVErL0JRUTBLMGhJVUE1Vlkwc1lMSGs0TFJNN1FFRnZtU1ZLT0RjZFVaZFFQSmtwT01IT3FYd1FDVm9sbVVOTmdyeEswb01BdHlxSjdxbmRwRWduRWFvd1I2K0N4K3ZvWVBXQWRyZGNoVURreUlEVGZCSmFBbjZqa0ViVjFRYXNYYU9ydUNzcHgxc1RhZ2hKdGFCMHVwaDA0MnRLN09xT1dTcnVCY25PYXRFV2dqSjVRVkdqVW1pTGxNb2VUUUt6R1FOaDh3RG5KMk9HTWRnYmwwQnJURkhaSmpldEdNTHlBNzRpbTZKaXlwV1g2WjdwQTNtendTeFJtVUZkMXA1d2ZLT2llZ1BaV1pIVXBvQmxzTTIwdzdZb0xIeG96NGFyRXhmVmZkbzJDeTQ0cGdWaU53WVNnRjlUU1RNQS9lUEY5STZqS0NRZ29hQi9NRkJpaUZkN0VKOFVnaDFoNXgrSk55L0lBNElZZVc1UWVERHhpdytjQlVLU0s5RjZnaTFKajlLNlMyS2txZHdrYlJHVm5zOEtiTXRRTUNJWEtWY0p6S1owRVlqVUdENzN5RGVBd1NIc0RDN0dWVEIwdndjcEtESGJ3TE9QY3hEWUIrWXNodUdvN0JKTkVTaG44amt0SG14NGF5S0R0VWx4djh2VTBZOVVsWENRUUUzTWdQNy9IWjlOQTlXaS9JY2hCaytXOUFQMUJxVkRJdXpTMkJPSTFCaFpkVW9BVEt4NUYyanpRcGtmV3E2dlJwc21HZFE2SDZteFI1bXd3WXFBZ0NTQzdSeFhjellFcDZoSWFUdytKdGowVEtDdExjdXFEa29uQkQwZ1FnbEJ1QWNDZHJZbG1aK1dMYm5obFRvQ2dtZFdiVmQ1bHhwZEF2TWJBaDlnVU5Eckt0a04zdEM4WjdRSFYzUUNLa1h0TmtKUHExbHpqWmNNMXdheENwcVMyUWhVd0R0dDBwVlNzaUlGc21vWW5xQ1BYV1JnRzFJcTFVb1BvOEFTYUs4Z0VOTEdGOWZvQURJamM5TmpRdHRQNzMwSXpKWks3amllQmVJM3hLdktwUkVSRlBwWllhZGp4T0xzSHZPdmFDaUExSnQ1MnB2WEtWY0JtdE1tUnd3dXRJdXhLRi8vb2hWZzFXelJrVzJNTGl1UHdmK0NoVHBraUs0bFZVMUdIaThVaXVyTE9VZm5yU3p3M0t3MFQ4YlBEUWJSSEdyd2hMb3J1TXE0RUVqVG1idmt3WW1ScHpDblJZVTVWQ0VEVy81N3dTbUZKV3FJQ3htTUwyWjVRdWlWamw0bG5Ud2wzNmF6c3p2dUMyb2VLamQrQ25XV2kvY0NUWjFqd2haQzdaU0FQVUc2cVRnbDNpci9qVDdqZXR4Vk51TjdiSE9RdFZCOFBNdTUvU2dra2FBd2UxeTFPYVZjOW4zZ3FrZmg0eGZlQlNXRWROZmpHeno5UUNENzVFc0diMUlEdHFsMGhPdmZRd3IvYkFreDhjR0dMNSs0U1grOGdLNktNVzRBVC9BKytmejliWFlNeXRnQ2FLVzhGRmZUZnBsbTVQYWo1bEl6aG9QaVF5TSswOXdkQnJmdWZVZ0lKR29QbmtqK0QwSUl0UmJITldGazhvZ3BtWmg1alR3Mjh6N1Mxam1FOUFsZjM0YXFNdlRiMHBJQjNULzdXK3c1K01pcEk4NHhPVnY3MSsvWHZVa0kvbnphSml6em1sVTk2QlpxNnZrMU5pdTNBcHc1cWllWjNGYzFIMkU4TzRPQytuVjNEUmFZMlE3U24rSTN5L3FhRXVHczZDU1JwVE1GbnI2eDdNMVdHRC83SXRGaDlmV2RORnVLdVdDTlZHSHU5VkFPZ0ZOcnNJbnRjQW5wcThxR2xDcjRzOW1GRjVhY1p1MVJtN0Q0RndQeXpwUXBHNXVmeFJnbi9zbG1oUk44ck03VWhUUE50b0hrWmNaOTFvL2xNaFEwQmU2cHJ3RncyalFTU05NWmJnRVdCYUVQZnFsdGFHMG44TFc5a0wvOE5DMlBoL2V6VmRRbFp2TGdsczVoUDdJOGcvc1diMkMwZkdlaHE3OTRmTkFwR0ZsOW0zT2Q5Rk41eU9mejlRM3hZVWV1YzU5M3pnZkx3enVjYmJaRXR2cWV5LytQZnNtR3VsRUlDaVJyanpiN3JqY003ZnoxRXF0TUtBVnp4cEVrZ1dXTmlKYkc3SEF0MndKTWpnWlFhVTd0NmNrVGo3alJXQWlrMXB0U05wZUtBSjBjQ0tUV21mSElrNCs0MFhnTHBOS2FvemlqRlUzUFFHMThDNlRUbWxCR1N2L0ZsNCs0d1RnTHBOT2FCdlRnYURuYVNKSkJPWTBwYkowazI3bDdqSkpCS1kyYkZEMHJFRVhLd0V5S0JWQnFqajd1ZEVPbTQyNHhLSUpYR2xGcFJBZzV5d2lSUVlpTlBTVm5TbUhPVGtpV1BrMWxvUW1QRzNTdnFQWHN5WmVUdTJwUkFBeHF6YlFKRzVOOVdIMUhwcWs2SUJIYWhNYXNuNUY3ZGJXWWhnU1ZvVE56cHlDeG9PeG8zb2dUd0RwcDY2K3hHdkQ5M1QxbExBSytLbUNlNXN5YnY2TjF3RXNCTEhQSTF3eHZ1M3R3TkhZa0VLbENaK3BGUWRrUnZUQW4wb1RIakJtUnVUQW00dTBvbmdRNDBaaTlkRTRkOW9pVkFycTg3SjNXaVZTRGx6ZU1yUE03MVRTbXpFNDVPTzB0Ykoxd0c3dmJUU0lBK0N5TS9XNW1tbmNNOXFSTEFaemYwRit4T3FoRGNmYWVSUUFrcWN6Vk5BNGQ3d2lWQTA5SXpKMXdHN3ZiVFNHQzJESldwcDJuaGNFKzRCT2lNalB0UzZRbFhnbFMzajg5Qk1mZXAwbFFpTytuSURXZGtUcm9LcEx4L01qTHlJOGtwbXpyMGt5bUJ1NkV4c2I5K2RqTEY0ZTc2UUFuZ3c1ZE1mVW4zUUd5SDRDUkFQeVhpd25oT0Q5Skk0RHZRR1BISjl6VE5ITzdKbFVCajVBK2JuRnk1dUR0UGtnQStFdTQrV1pZa0hBZVBrOERzaXo4ZUIzYXdZNWJBL3dkanM3NnpFeWlHOGdBQUFBQkpSVTVFcmtKZ2dnPT0iCn0K"/>
    </extobj>
    <extobj name="334E55B0-647D-440b-865C-3EC943EB4CBC-12">
      <extobjdata type="334E55B0-647D-440b-865C-3EC943EB4CBC" data="ewogICAiSW1nU2V0dGluZ0pzb24iIDogIntcImRwaVwiOlwiNjAwXCIsXCJmb3JtYXRcIjpcIlBOR1wiLFwidHJhbnNwYXJlbnRcIjp0cnVlLFwiYXV0b1wiOnRydWV9IiwKICAgIkxhdGV4IiA6ICJYRnNnWEcxcGJsOTdUWDBnZkh3Z1hDQk5JRndnTFNCY0lGTWdYQ0I4ZkNCY1hRPT0iLAogICAiTGF0ZXhJbWdCYXNlNjQiIDogImlWQk9SdzBLR2dvQUFBQU5TVWhFVWdBQUFrOEFBQUIwQkFNQUFBQnV5OHNhQUFBQU1GQk1WRVgvLy84QUFBQUFBQUFBQUFBQUFBQUFBQUFBQUFBQUFBQUFBQUFBQUFBQUFBQUFBQUFBQUFBQUFBQUFBQUFBQUFBdjNhQjdBQUFBRDNSU1RsTUFJakpFWm5hSm1idk4zZTlVcXhDdGJoVGNBQUFBQ1hCSVdYTUFBQTdFQUFBT3hBR1ZLdzRiQUFBTnYwbEVRVlI0QWUxZFRXd2NTUld1R1R1T1l6dGpBeEpveFdFc3dRcHhzaGNRbHdYWkYvYkNZUXdIa0VEQ0ZxeTBTQnpHSkJJT2g4WG1BbUlYNGVHQVJMTEFEQmUwaVJIalJmeHNZbVY3RGtnUkxERG1zc3RoVjU1RjRySVJzdlBqWk9OSlVyeFhmMTFWWGQzdW1YUkZNNXJwZzd2cTFhdXY2cjJwbjYrcnF0dUVaSHg5YTFVQmp2MVpCZnN4NE5rU2VxQ2NNazFWc0I4RGZpMHAwSWZLS2Z1MHBjTDlGL0JzU1k3ZVVENHAwaGtWN3IrQVowczh3MmZwNzVGekx4Mzk4bXNNOGVuNUtMQm5TMUxEbnd3b3UzNFhyZUlUUEtuZGlDWmxLUGtzTC84WEFKbWpqcUpTVzlKZG5WTERUL042MHZ2UmNxb2lhU21hbEozazQ1UmVmZll2M3d6b1R3aTU3aHBNVTF1aTEybXEraHM5bWhCT0RULzEzTnN2b2tNT0kyQ2p6RTgvZi9QWlNFcUdndjlSZWdiaFJqYmJzNlI2NUVCT2JZbWVkNTNTbWg2UEQzY0VYenFpOUc0RWF4OGM2TG5ia1h4QS84VUxucUt2bkhaVUF2dGo1OVBTQ1B6R2R5SUdPUVVkd1M4Y1Vub3ZBck81UU9udGlEUmJRVE1zb1hpdjdPci9YVG5xSkRqSzFUb2RsZS9JVWVWWG9PM1lJRk8zUzFRalkzWnlKdkZSQ2gxT1hOZ0tRdTRucGQyMXFISEFTc215TzNKVWRkZUJlNzJ5UjJrbHJMQ1AwQUs5RmNKQ2NiVXdwa0lkV1NKeVlZdUtkaEVGcVFjNmdxZUxBWTJRMHZVWkVLN29tSm1IODVRdWhxQkZTbGZEbUFwMVpJbklsUU5IcFJ3MU9vSFAwNWtxcFJiWEc3bURwVmxDVmZ0c0FoUDBQUTBJK2t0RGk4cGdKNWJJUEFSR2pWMFZTUXgwQW4raVRkWXBYVEx4Sm1wSUQweFoxckZsYlVJajVBUjEwYWl1Qm5PU1AvZFd5c3AyNHFqeEIyUTUwdXpMODZkVDkvT1VkYkxWb01ucVAzdmVQVkYxWW9sZFFvcDRKL0RUdDBtVDBnMEROWGVYVEtibUlrYk85QkVZY3ZXdVhYRFNxTzVhVlBwS2RPS291UnRrenA1eFRyMUdpbFNmazlJWG5WcHoydXJhVGhyVlM0NWEzaWI3VkZzZVEwdExEUndRRDFJYjNZMWkwK3ByVGhyVlM0N2EzTVZ1Rmo0b2dORUZtSTVnZ0s5MFkzL3FQSnZHcEVkSVVITmw3YVJ2dVBJZkkrc0VIc2pNS2F1YmpZUGI2cjVwVkVBZkdGWTRhVlFQdFNpZ1VRUm1PSU9nTlpkSUFkaUJQdFlhTm1VU3NXZFZKNDNxSVVjQmpTSmo1Z3hYdUV6SUZEZ3FFMy9FZ1NDaDFkTUtUaHJWUTQ0Q0drV0FYT3JkNE9STlFtRHlUdm00cEZ2YlFSZ2VZS0RUaDFmZVhWd25nMGdJbGpyVUFUelFLQUtWMXF1NXNFTEloTm5JVXBlY1doRmIxTGF1L1VVOW9zSzJKYm1QZk82NUgyMDFJUDNhVnZ2aU43amV5SGVES3orWTVXRkMvdk9aWjU1LzRTcUxHZG92ZjExcWhIY2JQa3lKaElCR3NRRkpTOWlDTURBRzdkRmVTOHdxaUlPZzNveGpjRzFMbXBDTlBSVitsYllEU24rTDJVYnJkRWRiWlFTeGhIWnBHd1haOEVhaUdRRWFSUWdndDVSNEREMEVSUndvaVpjQTJnTXI1Y2RjdGlYUzlDZmEwRDcreHA2Q0NwdDNaOGxJVmJFTkJCYS9nVVBiTE0rR04xT05HTkFveGdWbWxiU0lrblhmTkFwTG9QU3NLalVtWUZ2eXdlZXJrSzJSQzc2SEdhcjQzUFBodXkwSXd1b0QxaHV1TDUwRERkNVlIZHBjUi82MTRhWGNjV2NqNmlacnpTTDFwUllFNnI1cEZGa0FjeWg5N3d1T09tbWlxQ1c1S2xUMituMm1zdzhjcGhBc1loaTZzaG9yWU05QzltcExleFpWdFNzS3J5VWFRYVJSaEpTMWRaWlJwRlQrYVJTeVhIWmQvYWRSSVN2aXNHUU9IRldkWjNwQUFHdW51TS9JWHJpZURiV1hqc0xuV0YzN2VIaExRMGFSUnNHem5XcTNNSXh2Z01BN2pjTFZjSG45YkJaS2pMa2NqcHFtOU85aWV3MVcybStVVm5qV0pxV3pFaVFJSFdWcFN3MXhkOEJiR2pJNkRvOTFCTHRCUlVvMnNZbDVwMUZRQnZ3NjRtb3Z5Y0lqZDRjbFlQcm5hMXdSbXM2ZEt5TFB2alpZMUExSGFkcjIvcVVEUGxJRkxwaG1XWXNocDVsaUF1ODBDa29IbWl1dkkveHhuSmZERW5pRXJ6ZUVNZ0NJbmtmQWY3c1NvaG82eXRTMjl5OGQ4QkxEdXM4QkN5ZFl5SUZJdUY3REFQdzhhbWdVQ2RuZm5wWitvcFRWd2xXQ3d4SXcvVWlxQnVFdkRPS0tGSnVPMHJSWi81RmFjSGZBYTZsNmNKazVDQnFRWEdkWm44WGtwbnVYVGMrWlFmaXZ5bFB0Vmd5Y3d4THdpTm9Icm9lTDJHQkRUWUtZanRLMDlRY1FWSGJBU3d6cnZybUJBaUFob2dXUDhNYTVydjA4Vm80c28wOVdwYXMyWW1BZGxvQ2pWR3NIUnpWRVRwaEZ0eVdJNlNoTld6VXVvZW1BbHhqV1BWaENBWXpkWXBpYjRJVkJCVllzVFQvUlR3dFh5WkhHTHNWaENUaEs3U2xEUFdkRWxuaEhhZHBkT3lyUHAxVFlLeExEWEhrZXkwVWExUkFWOEh3clhBdXdWZGw5UXBicWR0U0JUQVpIeVdDOG96VHRyaDExZ3BjRHRJa1BjemxPMUpCR3RXUU5mTjl6NitncDJUQ3MwdHlPMnBaYXFSeWxhWGZ0S0U2amtQeHhpRk84bVVKWHRDRmwxY3o3Qno3cHZEN1JNdFdTWXprdzE5NkJsVG5janFySjVIcEl4NkZGcWFaampsRXViUUhnZ0pmUTVuMVNERTFRVTVaUVdtUTNtRUZzeG1IbUV6SFFjMTlxL0hSbXM0WHZBc2l1TGVSeGh5VXdSdFdrOG1OelZGRVFtSUMzL1lJWUt2YlZMQ2hyNUw1UHU5MmtwZ1ozcm9nVXoveFVJbEltNkJWSGxVUnJyZkt0Qk54K3dhdXBUU3hjNHY0N2hwM0djYlYvNnRhUGsxYTFSbUxxOUlxajlqWjR2ZllvWFlSUWM0VkgxMk1yenRNZitlK25USVRsbm05Um5FWVJQS2F4QXF6Z2lxZy9OSlJWMDVTTVk0R0p0OURyWTFTTzB5alcxMkEweGUwWHZMelRxSncxcDg3Rjh0c2U2WHFqa3E1QlRXdUV6SWxtNUoxR25WRHJhdXlISVVYZTgzbkUrTnNqampvdG42YjNHUW5aYXZGS3dvYW85Wk1ibFgvMHlMaEZQcURyemJoUmU4UlJra2JoT3N0RE1pWWZ1SUM3V1phNHJlaGFPcTBlNkRsRXFjTkhtSm9zK1hIeEtFbWpjQUg3SmlsdWlQS2hmVW1meVJwbGUxOFFQRmVpcnN0bmNpbFE5eDVwVVpKRzRUR04rNlRhRXZXRG5xQ2V1RldWc3d5VXJRWWJ4SmJYSTQ2U05Jb2QwMkRiTDh3ZFpkODBxbW9PNXJDbHZ4THpPL1NJb3lTTllzYzA5aXV5c2xYUE5LcGdEVW5qdE4yU1pWdjMzbkNVV0kyQ3VzSFQxajIyL2NMcVNUMnZSZ0g5YU9rT1dUQ1BaK2xKdmVHb01VbWpHTVZVTXhFK294cUc2RFhQSWd5ck9DczZUcDF1NkZFOTNCdU9tbXlyT29GdmFqTGluVWJCNnN5MkxBenVwK2xSUzRzYVFZZWpnTXFvM0VHNHdnbWdCekpySU5ZaElXNXFod1p6VlFlOHhORHZaZFdpOEt6QnZFeUNJczNCVmlaa2RkODNDekJmWVRBTGNWZ0N1WlZIdExZUEhwRTdTWEE2UnkwdHgyaUxVaHp3WnZrc0Jpdmx5am1ibW0vbXJDT2RqcXlQSm1xQ2ZVc0tBaHF3cW9ZU3lvRERrbks0M0FVV3FFNjhISG9meFJMUzBsNlZ3UHp1Z0RjVk1EWlZwZlFQVXJ4T1g1UEJmRDBzVXNxeXZaZnBiWTBnN05IZng4UGJsbnhzN1VYd0FuMTE3ZHNrdDNZdWdHRDdoMnV6NUVOU2ZFYUozejVMU0l4MldKd05INmFvMEpkZndBTHA1VGNhVEZRU3V5N1ByUDA3UVBtcmIzNkhKNmdNR1FhcWRPVmRmbGdPUUY5UEdLR2lPNVJOckJ4ZXQzQ21GbGNEejZ6dzYzWW9Cdllmb3gyYWNyeWp3bzMvYlpadGpqOGU0N3FCdkE1Q3ZJeEQwTTBMVmZxbmVZQXRmQ1hzUEs1U2JFdWE3WjFMNTg5ZjJnblFVVHRYTHA2L3NMVUR2L0djRktPalVIeHBLMEJIU2JHcEhSWmt3NGNwTWpSQzI2eVVRUFR4aVYreEZPRElPNWVnZEtoSjNISy9ST2orUG9JTDVEaU92THgyRHJyNTk1T1FqcmNrS2ZleGFaN2hqeTAvV1dHTXNZSC9nby9nYXA5SlZQWnNpV2Y0Uk5PT1R6enhhNlpUdUhZaHVQd0c5citFeTdNbG51RVRETXM2eWJNbG51R3o5a1lDbm1kTFBNTW5HSloxa21kTFBNTm43WTBFUE0rV2VJWlBNQ3pySk0rV2VJYlAyaHNKZUo0dDhReWZZRmpXU1o0dDhReWZ0VGNTOER4YjRoayt3YkNza3p4YjRoaythMjhrNEhtMnhETjhnbUZaSjNtMnhETjgxdDVJd0V0bkNUc0ZTdjlvNHJ6T25ybGJwdENLcFlPM012VmtOSjBsZkEzUFBGakMzOTZLM1REazFxYUQ3MG5QV0pWS2FVbmgvU1ZvUDBiZVU3Q01jL1o5TFVNV2lhU0VqK1RyUFVGcVM2WWZVSGtxamx0UkxtbjdKWEdHcFlhUEErZ1plV3BMaWpjcFhkU3FuVDkwZjRaUlU0R2c1MjgybTRWNWphVzJwRlF4RDB4TVZEWmpqOGhvTlE2M0NHR3JWSlAzWHpDdEpYdXI1c1o4ZVViYis0NDMreDhObFRiMWxncjJZeUN0SlVGakw5eHBoNCtESE1JK3lXby9HdXk1empuYVd0YTcya1FGdG5rYW5ndnRSL2pSSTdJUXZ1OElIeWlZZ1pjMVcvMW9pZWM2bjc0TFo3RERrNkg1UXhpYlRRTHF1UUw5QWo5NUh6d1RuZ3lkcU1BdWV4anRGeXNlUXoyTEQrRmtzenJyQXoyUExOUDdqNkhjdml1aVZNTVhvMlcxb2VlUlZEUktaaGljKzk0cUh0aWRFUVpEejRQRFpMWEJNVCs5cFVFRHovczBSQWJvZVVNYTVYUWUwQ2c4c0x2RUU3SG5EV21VMDFGQW8rQ1RwL0trRXZhOElZMXlPZ3BvRkE3Zk5aNjREbVBWa0VZNUhRVTBDajhYZHNBU3NlY05hWlRUVHdSb0ZINlFpcCtmeHA0M3BGRnVSd0dOd2tiRUtTYjJ2Q0dOY2pzS2FCUU9TK3d0bFJIOFNCK003TnR1MWNHV0FvM0NyOUd5bzgyczV3R04yaDFzbHppdFJ4cUY3OVN3VjExWXp3TWF0ZWhVSFd3aG8xSDRkaWE0Z2ZjOGVLVVZSNnJoWlhxQTBTajhKdVlzSVpNVlRKc01Qd05rcWc1MmpORW8vTGpUSW55OGw3V2tZb3BOdlFIMEdhTlJ1R0N3S25vZWNDbzI5dzJnTHhKTlpqU0trQ3E4TzhKN0h0a0xYOTVMekRsZ2lZeEdFZkRPdHVoNVF4cmxiZ0dNUnVGankwTSs1K0Z3TmFSUlVWOXhHb1dmUEw1MW5jMTV1TnE1R05VYmVBbW5VZmpoM3NNOU51ZmhsMEY0WU9COVl6Z0EveE1KWHBQMFNNeDFReHJGUFdMOW5ST2ZiSUJQOFd6d3BDR05zbHpFb3JuNlBTNkdEU3ZSNFphMVhXTlhsa0dVRlQ2NlIrbVBtWU5HQmN0ODUwbjRVdTFUclVIMFJvTE55M2o0bDA5eWVkN3pxa3d3SkFpVzA4cnRLL0RXT3Y4Z3hFWFdpdXJ3SXZ1RkxmbGF1YVUrSU5IL0EzeWVGU2luQ1FUMEFBQUFBRWxGVGtTdVFtQ0MiCn0K"/>
    </extobj>
    <extobj name="334E55B0-647D-440b-865C-3EC943EB4CBC-13">
      <extobjdata type="334E55B0-647D-440b-865C-3EC943EB4CBC" data="ewogICAiSW1nU2V0dGluZ0pzb24iIDogIntcImRwaVwiOlwiNjAwXCIsXCJmb3JtYXRcIjpcIlBOR1wiLFwidHJhbnNwYXJlbnRcIjp0cnVlLFwiYXV0b1wiOnRydWV9IiwKICAgIkxhdGV4IiA6ICJYRnNnV1QwZ2MxOTdNSDBnS3lCelgzc3hmWGhmZXpGOUlDc2djMTk3TW4xNFgzc3lmU0FySUZ4a2IzUnpJQ3NnYzE5N2EzMTRYM3RyZlZ4ZCIsCiAgICJMYXRleEltZ0Jhc2U2NCIgOiAiaVZCT1J3MEtHZ29BQUFBTlNVaEVVZ0FBQk5RQUFBQkhCQU1BQUFBOTJ3ZEVBQUFBTUZCTVZFWC8vLzhBQUFBQUFBQUFBQUFBQUFBQUFBQUFBQUFBQUFBQUFBQUFBQUFBQUFBQUFBQUFBQUFBQUFBQUFBQUFBQUF2M2FCN0FBQUFEM1JTVGxNQXErL2R6VVF5VklrUVpwbTdJblplQ0tCNUFBQUFDWEJJV1hNQUFBN0VBQUFPeEFHVkt3NGJBQUFVRjBsRVFWUjRBZTFkWFl4a1JSVytzenQvM2JzOU0wRVNRaVQyWkhkVlJLU0hXY0NBU0UvWVZTRWFlaVVoa2dEcERsRmYxTXlBdmhnMVBZRm9vcEwweUlJRU1abEJmWkNnNlUzOHc0anBFUjRJOHRBYkNVcUkyb09KUnA5NnQzdVV2OFh5MUsyZlcxVzNmcnQ3ZXR1azc4UGNxbE9uempsVjlWWFZxWi9iRTAyZ3p1R3JqaDgvdG53SS9UdGl6M1FCRTQ4dG95VkdHYi9ITmRCdkRjd2ovcnpHWmMweTJodWNOQTZNYTZEUEdzaCsrNUpDREt3ajc5emlvbklQRU5ySDF6aHBIQmpYUVA4MU1JT2hsZ3hwc2NCSklGMXh1bi9aWXduakdoQnJvQWE0V2hBSlVaUkY2REtaTW82TmE2RC9HdGdFcUMzS1lnNmdjeHN5WlJ3YjEwRC9OWEFRb1BZZldVd0xuWklKNDlpNEJnWlFBOWhaZTB1V1UzcGRqbzlqNHhvWVNBMEExSkFrNkFCYWwrTERqbVIvTzJ5TktYMGpZRUwwNU40dnpJYWdRcXJhUEVCdFRhUzB6L09ndG5wT3RPYThoRWZBaEdtMHZkZEZINElLdVFobGdKcFlxaGwxUVNxejczMnMydDE3SFE0TkkyREN6TjZmMWd4QmhWelArd0JxNHNIQTZxNmNQdlJZdlROMGxhckNFVEFocSs0THFEYjJIeCtDQ3RsSWZCRDEzNFNVS1Z5YlJNNUxhQVRhZVFSTUdBSU9ocUJDQmxBT29DWk1XZnM3ZSsrT3lnYW9zUkZvNXhFd1lRZzRHSUlLcFcxTGdMVUVYazFsazAxaEhrSjBCTnA1QkV3WUFnNkdvRUtCU3gyZ3RzNW9CK1RWS0NNUDh6MEM3VHdDSmd3QkIwTlFvZUJtSHFDMnlHaHR3VzFqdENHL1I2Q2RSOENFSWVCZ0NDb1U2RXdBMU5qTnlKa1JPSk1hZ1hZZUFST0dnSU1ocUZDZ05nVlFPMHRwSTdCM0dZMUFPNCtBQ1VQQXdSQlVLRkNMQ29BMVFzc1ZsdFRFNGNkSG9KMUh3SVFoNEdBSUtsVDAxQUJxV3pIeFpHZERUZXdyL3IxTGlwMmJLb0VpZk5yWlEzRHVnZUwxVzFoMTduNTA1VnFZRFFNeUlYcjUyZTd2WTgwdkY3c1hoWmt3QkJ6NHFNZzgvaXc2OGcyWDZkN2xiQUhVVm1KcHBjSHVkSHdlZHV5S3FIdkNaYW1jN3RIT0hvS25tNmlEMEE2SXJxRkRKQ0Nyc2NVR1kwSUVaaGJpN2ZGWjFDRUJtMUk1elFjSGNvN2dtSWNLcUVWMEZLR3I3Ykw5eTRrdmVMK05oVTJnUUZUWUxaaEY1NzRjUmE4VUE0L3YzZTNzSTdqZS9XbjBHSUtUKzRPZEo2S3BwbkpQeW02NGg3dm9ZMElXWFhjNjAwRGJVZFM4YkNPNk0yekY1WUVEUnlHY3lSNHFhdWk1alNqM3cyUXpUQ2Mwb0p4d3dac2NUZFhlMUVucWxaWXBkU3M0NzF3OHR2aExjVUxOUi9DQjJDVm93OVdCL0FwY1lTK2hpcjhCa1J0cVBpWkVEVnlkYzdEa21zREh5ajlTYjZEYURmTEFnVjJBTzlXdDRpRjBUU3pHdmdVV1VNNE1RQTBmVFdYdDRIWGJMbk5Nb3BzSm9mNkduT0NJT2FIbUk3ajJBYXhsSDNwdEZqZHpROWlrZG1pUGt3ZGl3aXc1NGl1Z3RkcEtGQjFBS0doMGQrUEFweUJXSHJlSzB1NUdMQ0dMeUZzckxxaWNlY0JhSllyS2JNdERLekdZbUdkcmpNbXdiV0ZuTzNzSXpwSm1Qb0M2cStBYTRKdkdDeUgyRDhLRXFCNmpIV0IrRFQ3M3F5WTdTbDZXdUhIZ0pjYkc1RlF4Z2Q1SDg1ZDJ6SUtDeWduVkFJNUVqcTROVEVJem43bk45RUJWcHA0cGRsOWt0aEIyMTlIVnpqNkNXMlJQZWc3ODhsUGdya0g1MWxNR1dnaURNQ0ZISGQ4MjZtQkhFZnpyLzd0UnJjeGNuL3V3dzJsNHdzcUpyNnlkaVI3c2JoaWtFZktEd0dWNGRNUFdKTHNGMTBSaE4rQmM3ZXdqdUxRZTI0eTlVT2dHdUh3bnJHVlRFZ2Rod2lSRlZwMnN1UXJKa1l5aVRCOTFEam42YkNGVXA0b1NuVGVocTY0WUJZZVZFL3dJK095NFJBWjhvOHd5Y0JrZTNiQzFTcStSd21GRTJNVHNhbWNQd1ZsNnV4SkdOV3dhVk5YUVRZanFpNlFtMitTU000eHFDOGFxMVNRNGNhREpFMGh5cVpobWw4dktOdHZEeWprTkNEcm4zT21ZZ0k1cGVIVDdMdkVxSHdvUFZ5L0RGcll1cUhrSTNrYzFRaC9DTTJtdUdMYlI0RnlCZXBnUUZiWkl5emZJaVBxaStsMGFTVFgrZGVIQW1ORS93YVVDdmdjbXdtcHNpejk2NVo5UEh5T0xVcTdHV0U0TkwyUXFBb1R5eXM4cGNGazlCb3AwMEFXZmZDbEloQXRxSG9LcmkwUWpER2RuY0dqcWF5VHUrM2NBSnN5d2Erc3duTVZxUDNYYVYzdk01OEpCa0RBOXMwdkZmdWI1Vk5ud2hxL1JLbnMyeG5KcWVMRVpiU3hpWFc5UXIxUzZMUnhGOTcxL2c4cklQTDdjZmVHRVM2Q3JuVFdDUWVSRFpDRkFoRGZYeVh0ZTUyUkluSVJQL2R1RENWTS9MM1J2RXNwMmtDMENFR3N3cnVTT0c5RlZYK2N4UThDRkEwTzJFTEpMQmRRZTZSNnpoMzVONUdhZUxkRE95L1VZeTZuaHhaazJBV2xoM2d4WFpReWtxempUUUVjdVJKMGRZeGFTNEc1bnpUSmpxaWd1VGRpdDRoWmlhNmhFcDh5WjBNVlF1QWxaYUFPRU90L2tVdWJmSmtIbzNLSmxRUHdCNWtTWHN2N0hjOGdCQnc2eXBWdGtmdGdqM3QxUlNCb21rY09oSXRKMVZOaURYUkZsUk9aeVJpbGVuQkVmVGNrU0pIRTlSYUR1cjVDcjgxYjBNZGpqS25aSlZ6RUtkYlZ6V2pCSWJVb04raFFWWGsydlBCVk92UlhCSnVTSzNiLy81ZllpOTJsZ3kzYWRpQWIvUVJ4dm8raEZkTU5kTDkzdmRHQWRPTWlUeFlaZ1BsdzdWRmRuYVNhQkgyL1pMMHB4TlFJTDk4Ni9GQ0xBWjEwaUdjc1pZYWpKdkRnanZoMVp3WUVCUGlXUXVTdk9FMU5rWTJsQ21leXhTbW5McnRFUnQrL1N1RXdKenJ6MEpNQlBHVHZpa2pUWTdTaGFMak5ubnlhc2RpdWdBaGE4cWJrQlZpWm5xUGI0TlUzT2V0cTZSZDEzaFlMZmdkNHR4TzRTUlVBWWIwb3JpNjBxa0xZa05nMVQ1SytDREVCSWRBcEFPdXdubkpDVXNJaGFUaE12eGkvTE02ZzNWQ1k4dThrRkZQYXJNL24wTjFsQlczWXB3WGs0Vjh0cm9WWlUvQ1F6WjlTWENibkM4M0cxcmFZQnRGK1pMLzVBZnVVSkZ2MHBWR1lLdU1iMHo0N2NMSGhUV2huRG1rRGFscmcwVEFFcTRwNkRqWkZ1Z2NGK2dxU0RSOVJ5UW9LV3Q2VXBPQmZTWTRDMTNVZFkvaEk5cU5wTXo5VmxYQ1Q5bzFRb0NFc0p2dUR3dXlxck9xakJDTTZjYzJLRWtSTk81ZlRxTWRWdHdpVDFIcUhQSzJNTmRvUFhXUTNnZDJtRnhNcnFHQlNQR0ZpZDl0a211ZGhmYUZpMkttU2tJcENXV0NSK2E1akFRT096TFdXR0NNUGxyakNPVFNxZGwrZlpWTW9KQ1ZyZWVycUt1SXhlQTd4VU8wUUNuVDh4MkdYbkJaS0R0dXhVd2JGNExkUlNmaEptMVhMMmFVS1ZYU2pJSS9WZ3VpclBPRE1zSFh3V2xpa3VBUDV6Z1JFRzZwMC83UEVvUFFCVUs2T2FoaWxBQmRoVEJwSDRFWHlUZWFYemN0dXJjamt4WGN1YjV4c0lQR3YvZ1Z1eGxmRFFnV1VTdlUxa1RwczZCbFhwOHNralJYQ2NUUXNnamY5Z2hKcFUzbEFUbXFkbzloWlNsN3dOZWNZNStCYmxUSzlNSlFzY1BqdnVia3FITFFOSkdINUFtb1pKMHVGYUZrUlRiRVpmNS9uS3FscVdvcFFUazdXOElIS1I1Um5jKzI5UWVQeVFDaWh6OTVoUkRKcWM3UnpKZ21NeFdxaHAvSWNCUVUwMklZTTY2NlF3c0pSZmtvdWx1SXViNkZLYVhsSm5RRG1mQXdmdDFId0ZheExaVzRpM1M5ZGxxVkxNb1FKNDV5aldFbFRYMG1NeGthbVVFeE4xdkhoamQ0SGtHT2pmcnhReDBtamxON2lMVnJJZkU3bWhGa21DWTVPMVVOdE10UWZ3YWptVllnZWFBRDQrbldQQUU1YW5SZFZkWE9YRFhpMDExMHBHT0hBdy9mUXZKSGFJZkM2MU82NWhFak01VkdEV21aL0ZMWmo4MEVaVDdVcFVvRnBPVE5ieDRnc1FXelRQUUYrWjIzRzNJSDJpeU5HY041aExWWHUwY3lRS2pyTnBBVlRWalo5YVRxWFVnU2JBVEVYWEJWQ1QxRTJnRWxWM3NZeFlqNnV6dlhoRk40MTY0RUNmMFovcXBlTGgrNkFGazVrWjN6YlRQV281TVkrT0Yzd2F0cit1RThOb1lmZlZTSzZwSnYzOVV4ZzUxNm1naHRJY1RENTkrN1F6T0NKTU1NbWxCVkJETjNCb09mc3pBY3BHZmZSVWpVUFZTc05jaS92dVZhRUJGZlU0Nm9VRFRiNEFrcWVLT3dFZERGOHdmcTlwTmFqbEJDWXRML2cwSHR0cWJKTUJOS3VQc0VSUkRhSDNlUENtNHc1TmE2di9LRUhPNHdjMXZGOHFyTUcwQUNycTNDRXRwMnlCODJZSFplY21GRm1KWUZTVFB6cURxbDBTaFVPY3RoV01haFV4UlFsNzRrREpGUlQxVmRIbTNRTlgrb1pXaDFwT1lOTHlibnB0cTVWVmdDVnhvYzJwSWRNVlpsR2VUQzdneFd4UlVwdDVOb3hGZnR1aGxoSk1NdXNBQlA0RFcrODlucWpRY1NhcEpCUnF3cCs3V3lRalZLODhnVUxWbmlKSjJRWDh6ald2STFGOHhlRTBEZXBldmpqUTVmV2tPVlI4bG9tQlRaTVZHajVJTys4bml6ZXhWUEpXeXdsVUxXL1ZhMXN0WlBNcml6b1Zhc3NxR1h6QTNpMUtxYWMzeW1sSy9MSzJjMW93eWFvREVBeWs5R0pVUnRqaTFuR0s2bkc0SnhOd1J0aWdYOFJ2L2tEVnJwSEk1aGxPakFQd25hcE1rR01PSE1qTXZjWHNLdXJvUFZRc3pJVGJORGhQT3UrbjBmV0ZGVW9pTDAwNXRid050UzlLVW5xSlFKZGRvZm5vUmg1c0E5QTZqK3JNaWRaTHRyWnpXakFSb2dOUTRqL01DWGRCZEp5cUlUMlpnSVhNODBHTWlvU3EzU0RCOWdvbDBWY3k1TXAwR3JQalFKc2xsR2hWQWVNenI3VEV6VjZOTys5Y1p5ZHF5VTZUcHB4YTNxTGFGME9OVnZueDdnbnJ4UE5rQlpvNEtRQzFaUEdzNW9TNHJaMDFnb2tFR1VBUG44RFV4SC9ZTDlTTHpFbHlxMzk3TWdFTFNXYkZ6RzJ4ME1SZExPN0VCUFluTmRXeUJQcTI0a0RoN1RGcVZkR0NKbVJ5a3dWTU8xN2tOQytHSXg4S1JITTUwN3p4WlE4K1FqTHAvYjN4N3NrU0ZkRWlVNG9BdFdydlVOTUlKbW9rQU1IdkZsU0F2TW9IL2pMN3lDeW1DcmdqbVZOL2JWQXptb0NsRkxoM1dJdm5INWg3cUI4N3hUNVZwTXJnaHNPcGxGNkJZTVdCd05kSDBLcWluaHl5NXBLcFBvOGI4eUdvUU42RzVuS21lY21ObEowK1RFNW54YnNuVEdLVmhLQnE0NkVHbUt1SjZlbXM5bEZOSTVpSWtLQldJOU4zZzdlbStCbWp4S25URHpRYjFJd21RRDZBNFNJUkNhc2czTzJCbWE1TTFJOWg2L1pLT08rYkhWQjVyRXZPOEJCMHBRWDRVZ01hTWsrN2tLV2NLVjVTSDlaMU42bThrTCt3QnVBVFBiM1FNVDhRcUdrRUU3dEVBTEZadHNEd25oVW5iSkhUVkNZYjFJd21nTEFXWWhla1d0RFpnQUFkakRaWW5ZM3lSQ2ZZYVA5QXpUcmttT3dPbzF0VjVCTnZlNUovZVF4V2IwVjM0eTM1QnQzVU1aY3p6UXZab0Q3NHRCeG1ySWw3Rm5WM2FOb01YUVVPQm1vYXdVU1BDQ0E2eGMxMTJLaldJdWNWYVU1cVkrcGxnNXJSQkpCUzRydHFkVEwvdE5tTXlqN01aYXBnbFZSaFllM2JpZ050am1DaVZVVU4zY0FFVnZtQ0RtcjI5RlRzbkh5ZjNqVXhselBOQy9KV2hUR0lpZS92UFoxc0diV29Td0o0WHFOQys1aEFOWUtKVUJGcWRJcHJ2WmtuTG1pbXVDNFVSK1FVeUZMUUJqV2pDZkYweVp5RVJqeWM1ZERqZEtJNSticWtBRVlGRWY1eVdoeXo0a0REM3dQSnFnTC9BQVY1Y3N3SHdMZTFPMUg5d3l3QnY4M2xUUFBHWDBuYS9YUlJ0R2U0ZVRObG5DNVFYMFdDbWppaHBTVGEyamxLQ3liNVJRREI0Zzc3NHMyRlZyeGVpazVLOTExRnpwUnVTdWpKQkx6K1pGdFJlQ202RGR0c1oyRWEyUUNobWVLQ3BHc3UyWGVVNkVuRWlvT0VyWitRVmNWQitzc3dVWFIzc243Wmg4NStoOXdpWm5yTjVVengvdmczbHhSaC9rVGQzejJsZnJIQXBQWHlQa25IMTB3RHJaUDh3Z3EwbjMyMXRHQWlYZ1JRTHA2K0o3cHdOSUpCTmxYWUpqeHBUcEV1aHExUU01a0Fubnp5VXhTdGVQN0pMd0htTU1odXBldFFwcVNPcm1WQnc5dUtBME9lUUxKVlJhWjROUkgzR0VvRzVCYnFzdmFrdXN6bFZIbng3VG4yRFBLVDQweHo5eDlnekNONTlGRnEwNEMyY05PQ2lYd1JhbEY3ZHkyYUtVSmoxdERGMFNQTnBLb3dyOFJKalZOZlZxaVpUSUQ5d20wdWFBNS9IZlpGZ040c09ydVIrYXJTUUZrNnJYTDJkTUNLZ3pSN0x4UzdpdStqV3lvd0hOK0RkdUZGSCt5WmZTdUpBdFZjVHBVWDluME9IYjNxK0xHamh3ck9mc2IwZWIxblNxaHp0SURRYzR3YmpteTJhTGlmZzZrb0paZ0lsUUEwVTBDSG9ZVmg4NkdBbHBGNE5SNllKVTVxa2ZxeVFzMWtRbGJvL2xGMEwrb1VBZWo0czg5dUFmRVBMSWltdWdJOVZUL0U3VGpRWkFnbk9WUjhDYUhEeStDTHJDV1NHM2hZNnZ3eUlWaktxZUVWOHcwd25IdDFHUjE1SVRGVE9tNlh4eGxGcTcyZEkxVXd5UzBEYU9iQ3dvY3FPQ0g3VE9lRk9JQWo1SkU1R1ZWKzkyUkNuVzhjeHNMdXViRkwydVFuaGN1bHhzRXdjcXdKUUlBREI3Szl2Y1ZjS3Y3NmprTG5FNzhTWlJmUjlwK2FiRjFQRTB6bDFQR0tzdll1REd2ZmRTcTl4azdCOWRvYzdhelA1QU1na3RPSHN4Y1Rza2hhbXVuTkpOUzY2NnRyWUhQaHdDYmZNeTFZQlZ5VjJZa3liUGZXcmlXRTF5NHBPQldtNmxNMDAwQ3VSaW9HK0FDSVpQSGg3QVZxYmJJMDgvaGYzSFBvK2RnVTYvK3pEc2FCVWlFZTBXQVZjRldtRW0vcEpKT1ZVVTBJcjFGSWp3a0Y3alEzMmVtTlhsSXY3ZXpsZ1JGMWV3UzF1WGlsQ1dmOGZEOUtYenFndHVubVMvRzBrV1UwUnpYWXNNUVdlMzJJRXNKcnFZYWVrcEl2Q2dwOGZOTUtxbHQzM2JSWi9KeDlrdFVMYXVFbXNQOTRQMy9HWUNFbnp6RlB3bnBFaytYM0ZYakdRUWVDVmV3bkMrY1NXb0hyM0hRdnhHUlVDSzlKUnEvMEtyOVdsSnlHYW1XVitmR3BObGxQOUFFUXllbkRHVzdDSEZ0ZnI2N29EVXlvN1RkSmVOcGF6aW5jbm52N0JLdllKQWU2SlR3L1RUaFdOaUc4Z3k3bWZyYnNtbktjVFV5K3R3ZlZQZ0FpWW4wNHcwMW9zNXF2TFRpc24yTUwxVm5wRUNPVjYwWVBoeWlWS1l3UXFxSktqbmpqV1dtZlkvUU80UTJ6MnMyZFpVZHBFL1lGcUZ1U2pzTUhRQ1NmUDZkT2o0RTJ4MjUwUEF4ck5QdlRwamM2TW1WMlNjZk9QMEtwTlRJeHhSZG15bzR1RmNJNzhDSVc2ZFhuMWw1NElXVjJXY2RwdGorblUxVEMwRWFIOEFONzFtek1TdExrRUp4K3hxekF5UVpDbVdHRVkvSE1pWmNGTU9BMkszWkRRM2p0a25wSVhhVkwwTUIvd3VPbnFXMy9ORVlRNHM4cFpISUVZWCthUDZmdHZEWE9pTnhyVmJ1b29hZkd3eG4rNWVSS05PMWFPSVh3RHJ3Z013UU5nNTgvTTQvKzhYWm93SXUrOE9pR3cyaC9Ub2NnSlZuQWozVlpHZi9tR01mYUdVWEtxRWZod1B3RXRyRUdvOXAreDVBY3dyc0g1YjRYZlJEMmk0cWQyTjRCeWkvenhuTjVQLzZjUWViQjlqUi9ITDE5bFRNbVgxOEU2VHFQekRCMng5b2ZoTVV4KzJGcmt6a2h2Q1laZmREaFNPUEloWVg0RExvUEtlbXNaWFRvOE5IalI1Y1BPZjAxZjg2MEZnc0Zkc2I1WTE5V3duY1Z5Yk5nRVRtS1NRY1FPYnVHSC82OTRDMkhnU0c4RGxFOUpXZGVYZTVjK1VSUFdjZVp6bjhOWkVxMGMyU2Z1ZHcxTXltOC93T1pCandqSlI1OFFnQUFBQUJKUlU1RXJrSmdnZz09Igp9Cg=="/>
    </extobj>
    <extobj name="334E55B0-647D-440b-865C-3EC943EB4CBC-14">
      <extobjdata type="334E55B0-647D-440b-865C-3EC943EB4CBC" data="ewogICAiSW1nU2V0dGluZ0pzb24iIDogIntcImRwaVwiOlwiNjAwXCIsXCJmb3JtYXRcIjpcIlBOR1wiLFwidHJhbnNwYXJlbnRcIjp0cnVlLFwiYXV0b1wiOnRydWV9IiwKICAgIkxhdGV4IiA6ICJYRnNnUTE5N2FYMGdQU0JjZXlBOFUxOTdhVEY5TENCVVgzdHBNWDArTENCY1pHOTBjeXdnUEZOZmUybHJmU3dnVkY5N2FXdDlQaUJjZlNCY1hRPT0iLAogICAiTGF0ZXhJbWdCYXNlNjQiIDogImlWQk9SdzBLR2dvQUFBQU5TVWhFVWdBQUJUSUFBQUJUQkFNQUFBQmU3dVUvQUFBQU1GQk1WRVgvLy84QUFBQUFBQUFBQUFBQUFBQUFBQUFBQUFBQUFBQUFBQUFBQUFBQUFBQUFBQUFBQUFBQUFBQUFBQUFBQUFBdjNhQjdBQUFBRDNSU1RsTUFJbFNKdTkzdnpYWXltV2FyUkJDMVJ4QllBQUFBQ1hCSVdYTUFBQTdFQUFBT3hBR1ZLdzRiQUFBWWpFbEVRVlI0QWUxZGZXd2wxMVcvOW5xOTl0cnYyWTJLK0dqQnJtZ0lMUks3ZjRSSUVLbDJFWTM0Q0gyYnFCdGFwZTNicUdIVGxxcmVwcVFObjg4SUdnaUMya0tvcVNxS1hYVVZVYXJXUmdJS2Y5bUZGSkVJYWtza1JkQ0FYNVRzRXFHd1hwcTFsK3h1Y2psblp1NmRjNy9tbnBrMys3eTc4dnpodWZmY2MzN256Smt6ZCs0OTk4NnpFSDA5Qm43d0hYTWY2cXZHZldYWGl3YzZ2L2lyZjd0bnRyN1lrVkxldFdmcTl4VmZ5eDc0QnNUR2h4ZjN4c0lSS1hlL01yazN1dmUxWHZNZUdQMmFsQmYySkR4RzIzSjMrcHIzejc2QmUrZUJQNWJ5NVpEMm0yNjlSejd3MDFtZmV1QlVpSzBTL1lpVTY1VUVxVkRqOUNkMmZ2M1RDZVZibTdSaHZ4ejJ3SFhqTkFpUlplOWxERDRPNzNvNGRsYVQ1cFZqWHE2S3hGRXBMMVVVemNXZVRRMThFQ2dEY2pxbmMwdU4zd3NjNlJWellhNHZ2bDZkSmtTLzNOWUl4TWozNFcyLy82a240SzJMM2RHQlFQeFd2QzNEVXA2cUtLckZIcFB5STdmL3lLMXo4cDFDbkpWZFRXY1h0dExJZHY5K2h3MXgzVEgyN0RRaCt1YTJCU2tYWFFmRFcxNSsrRCtCM254ejBydXRWZW1VWEZoRkFhVVk3NzBjTDBuNUpaUnZ0SFlYUldlbkF0U0dHNU1wNVpVS1lOZUhTTzlPRTZKdmJ2TjJYeGlZUDU4NSt4bm9MZ2RsbFU0cGZMYzZza29vVWJ6Uk9mbjF0RDRvN3h1dk5EYUFhOXo1czdlODd0eTVjNStGNG9WL2U5MjU1Nzczai80QWlxOVJSVGRTdVFhbkNkRTN0eDN3M0FtZ3Fmc09OMmJqQ3ZUZ3ZVYVNlWU1EUXdpVHFiQjJSRjVXN1ZNWFoyU0ZGekE4YlpjbVV3d1k5c3J6R2R6aHZLZ1UzRERuM3AwbXNKUHFrOXZncnJ4cXViN1JsdkpYY3RxNGZMVDNTTXJob05Rc3lBZ1lqTUhLbUlSM2VIYkFVTGxLTnpjdUwyYUJLY1lBWVYzQnpmUStCRlpRMTlpNUJxY0owVCszUVpUbzNpZno1SXlVLzBlZDJ0NlZWVG9sQ21HV1FhZWh3R3psMUxibzR3UWpuMk1jSVpOblF2Nm1Jb3hEWkU2cnluQWVwSXAwZzV4cmNKb1EvWE9iR3lVdndQaExkMGg0VTViZ3h0VTY5bkoxbHJ6MzBOR3Y1aUpUb2N4WHp1SXBIZG50S2lxTXRmTng5TGljVi9RYjYxeUgwNFRvbjl1Y0tCbG95N3czU2U0TkRMMnFkRXJoKytyb0RMUDZXdzdLQzZSaGlQUjRoQndwdHZLeEtZUjJQbzRleWJ2UENNSjExbHlIMDRUb245dWNLUG1NbEZkTW53OUFaQzZicE41cWpzNnljQXZ5ZjRrSXJNRjNTWlZabExPYWNZMk9vOGVrR243cTlodWpVSWZUWUdyZU43ZlpVUUo5UGxHZTNwTk9wVTRwZkQ5dG5XRk9md3M4S3V1a1paVDBlSVJjWEJ3a2FWd1lxT1lkNkpnc0ZyeGVXK3R3R2s3Tjg0SGVWWGFiSFNWVFVsNjBuYjlRcVZPeVVmSzZyVE52NFpWZ2VMRkpPSnRWMHBsRFpEd3dSOGZSQi9JWE85RngvUmZyY0pvUWZYU2JGU1VEY0pjK2F0K0dMYmxyazNxcVd6cURXSjg3Nm0rYWtHYS9Sbm84djRDSHVwM255bkMwY2t5ekhDWWhxNG4rUXVQdi9QUzlwSTUrTWFDOURxY0pVWWZiaEhoMk9tQWtKVnRSY2didUV1MlBFdFlKZStSSkFTcVVMWjBoaEtkRHVhVWoxdXU3U3VaZ0xZOUZUR2N1YXlPR2dwdXZOSXNxVE1nUHF1SzFjbTYwUXFtRk9wd21SQjF1ZzhIcTduemNZVmFVdEh4SjhHRW41Um5ITGVLd2RBWlliNkdqUDRPblpVek5oWmpMbzh6Z0s2cTA1bldya2M0VWgrejBydVp6Q3BCdGVybnJVUGVTTU5nSlRnbnFjQnBNemVmMTVWVjJHOXd3S2QrbWNVSUZNMHBnbXV0WkFqbG9USVZEU0h5NnFUTWc5MWV3NjMzVjN6Wm45ZUdreC9NTHVOUW1tWUViNlV3eG5ML21YVEdUTWdEUHNWcXFNMXYycURiV2x2S1hBcnByY0JxdTNrMXErTXB1RStMMUVHWmYwRUNCZ2hrbFN5Q3k2SEFla2ljY1dpOEVVNmNmNlpGd1lNS21Bbk9TVmlFRE9VWVFwa0JWYnNSRWlVV0ZVUWpOSzY2L2NyRCtsa2FnTHdvRlpoMU9FNklldHdtQlc0YWVqRGpIakpLMms4eEU4U0VqU1JNQlpEU2JPbjBDelJsSWZrLzdXb0NHTXhiYTFLeVF6aHdpNyt3MW1zNFVVeWNvZHFROHNBRzdsSzZWMEh3ZS9ISjN5T0E2bkFhUlVJL2JoSGdqMlBveklWdFR1aEVsK0RLbk9leE1kSWl1QlJiRHNWb05uVDZKZ1JYb0ZqZDlMVWpEbE9zcWFSd2wvUjhoRnhhSFQrVE5FRjNFNFZQcmVVdTgxRVJMcCtOOGZlREF6ZDYvRWRSVGg5T0VxTXR0UXZ3M1dQdGcwRnBzTUtKa0N0aVhYZlpEWkhUaHRwYW5HRG85NHBHZUNCLy9FMVRzVVZyaGxadmRuRy9PZUJ3SFNFdk9FeXcxYjRQZW5UNG5RYzZyM0JEcGhlcHdHa1JMTjcrS250d214UE1nZjIrTzVwYU1LTm1BZXo3cDhod2t3ekMzdFR6RjBPbUtKNk0zanhtS0U4U3RLWkJxcVhSMjdsbEpGQndSejVlVXFaOGRSMjdaWG1vdmVNMU9TOGRVSjd5cW1FUWNGUmRsM1dpVTREM3k1Wm1ITHpHVk1kbW9UbGVrMFluTmVPR1M4T3VmbWc1amQyWVZUTXdpeEpNZ1ZaRDVNdjhLTGltZTdkYnJOSmdNZ2NaMXZvRWV6ckcybEIvb2VocFNFbzBTekZENWNpYUQ2YWV6UVl5eURWU25JenNJOWtheWhDdGdwL3lLSTFtUmdGZmQyK3NZTXEveXF4VzExeU4yTTFnUWVUanFkUnB1SWU3VmJXS3dBMzFRTitRQkdpWGJvT3hZaUxGR090VnB3NDdCczEzVXh5UC9GdGdKdmZ0djJiTFY2cGlYS3hnN2NFQ2ZCb2lpVnlrSG94ZWV2MllNS0xiQXh2cWNCcE1oUU92UmJmQjVJWXpMUWlBMFNoWkEyZEZlUE1TVXBUb3RrUmNoTUF2SHhjaC9DSDBNeDBkKzFKS3VWSjB5MHBtVklNU2ZnRFdSSkVnMVlJNVVFMGE2OFVsWXZVNFRvZzYzaWRHTmNOYU5Sa2tiL0J1S1lJNkx1RHd3bmcxOGJZRXB1ZUpjQXVyQThYQjZQTHpJMVJubVc2dGpQbFdjc2drcnI2RUZjNytNeEZXOVRvTVY5RHJjSmdyeWd5UXlNZVZWWVF0WTgvUC9FVG9DWVE2S1NBS1IzQnp1L1FXdlpFY05zMko0YlAzV0VNUGl4Y0kwZDF5OE9rZkJ2VFZCYTNWYTh0MTVEVzRUQldzcStSYU9BM0MzK1J0dDlHV2ZWVkhpbmdNOUkzd1o2cHRvOGQrSk9DL01qcDFBOUd2em9nVVlQM2hXRjZKaU5nTnJIR0lMOVY0dmVoK2E2TFU2TGRtVlVZZmJSSGdza3EvMDQwakVHekhtRmRxMUxSVWs3dG1YZ2dKeDJNUjYza2FCZW9sNXhMZHlYYTk0a01xUThDMTNvb3hBaURlWnUzVkRyVmVKWGppSHNIVFc2TFFhMHBtNWNUaC84MlYvTnZSMmhtMjRSNzZJeVRHOHBYSG9kQUxIKzd3Q0FoUXR1eTIzQUFnNzk0TE02YkhiZGFIS1VIclB5eWx0Zysxb3ZrdXgxblVlN0JUbFhXd3RFYWU5NGJkUFAvUWVXeVpVTDNaYktTZ1J5SGtkMFZ1RmwrQldud3BaVWlkOXcvZjFSc2w4OVdmaG5xVEhiRyttMVpDWFV3YkUxd2dVWjAzbnNYWmhydHJSVXVpMFpJckVmZ01WdXEwY2xCRCtkWUpET29lNUJuZDYyYmthU2hqdHZKTldLNVpoUFBzZFJ4UXlIeVZuTS8vU0FYdmhJRmlQWGVocTRHWm5VNWVMQ3NNQU1Xa3pWQUVDakdSZGRkRUd1MnIxMlBxZVIzR0IwNXJ2Z0pmZmVZK01sMVRvdG5KUWdPL2RGUWRmL2x4SmRhL0FQVnIxbXFHSVU0cFZFU3FkUVkrdEpwbWgyY1FZZVBPdDRFcTZWeE1lMVhVdDlJeWMxK1dpd3BRbm5Wa0pDSlVrODVITkluVTF0bUU2NE42eWVFVk9nenpOS1M1ZXhHMWxvRkFsSm9UVmI3eHBFNWJVL1d4QjY2SW0rd29yM21WMUgyY0I3UmtwN2RGTWt2bVlMcEFKTktFYzZmRmdaaldyT044c21aRzU1c25MVlFKS05GZTlFbVYyaVRPbTJCNHN3YTlZdzA2RGNEcXF1R0xuaU52S1FDV3FmRmNEUDhxUmZ0YUFrZGt0dEtqVmUrYnYrMjl6VngrYkc3QVNVS21ud1I4VXlTTVFmcXhqTmJIL3VXOC9UdW1GMXdTNkw5c01sWUJTa0tUM3IzUXR0aEdSK2t0d2hVNHZFNUZKbXdOT2c5OGkxVk9PT0U2aDI4cEJwY3J3RFdEUG1FZmdmZmFIWFNFNjBGWnMwbFprSEZvc2phMm93L2tXRnNZc1ZiOVp3Rzg5MTVYYWhrdzNSZUhvL0wwa1lsVzc5enpuU1dkV0FsTG9qeGhEWDBXdC9ReDJQMWtSMU9zMHdJSUpBQnV4eUcwbG9US2RPR3FldHZRUGJrQnN2bDIwUFNNdTVIeVRaaC9JaTVwV3J2QU5DSnBmNjFveTJ3VmZDVmlzZGhWL292Q1VKdDQwbVJUSFQ3NzNVVmhubXRmMGdnSk9JMDg0N1JXQU5NWWJnMnV2bXFXR0Fyd3VnNStqeE9DOVRnT2hROWIzVlFVNGhXNHJCNlcwNEg3eGVWWEp6Z09mZ3R2ekN2Wm52c1hKa2JRanNtU3FWZ2YrRWpySXJpbU51YkY3VFJLN0JrWWY4ekZ6STdNNEx3ZklYQ0JsQkk3bHY2a3FWL0c4eHRuR0VkQWZjTm9FZndrdzVyWVNVSm1OT0htMEF3TnpIVC8zcDhsS3FHL1Jwc1FIMkFGSG1PVFh1Mis3RitmY3dhY3BsTmUrblJleHRFRDdUTkxFRFNpWTdEaVpBZ0pUT2pJeC85R1hYVWU0cXNmT3MvR2NadnpBcHVFRXB4SnpXd21vRkJ1RDBQbldieVZiZTRHekx6S25YblBzNm8wQVQvdXFoWUFyZXdYYm15bjNISzBrZXpYWFRVcGE0MGJtUVlpa2RBemdRd0VhRnlnVjkrZU1BOUE5a25GVkw3SmRXR25nT1cyRy8yTW5NYmVWZ0Vwc2JIUThIektjVVZtY0Jab2JWTmNreE1wNlhxNmxCQnM2U0hZOGhjU1Z2VXRkQnZ5QU5lQllDbVE2dUFHMUhSaGNhMU80UUluQXpSRG56R0RSQ3FvWFVCdHJQWmZwdEpaL1lPUXpNT2EyRWxBSTcxL1liY3RzNmZtSTl5WTEzZDg1OHBsYWhyYml5VTdoUTNPbHNQTktOWXhreXdKSzM1VGJBU2ROM0lDQ2k3WVFGWEoyNWdJaGUyaHZnZ1ZaV3hWN2FNNWVlcWJUWWt1QXhPNlkyMHBBQWFwL013eWtXTzVMVlc3RGRSTGxXZkZBOUd2dTB2c3p6NUpNajFhSUF3MUc3bWpJbW85dEJWN0czSUJhOGFRenRVMVk0QUxCSjY4NDhyUEhLUVpXN1JYdnFwNnJoZWMwdU5KcFY5WlBpYml0REpRUU9NM3cvTFlJZERwSFUrMndndTdKdEpQZnBmTWJDWEVXT2dMN00ySDRmTjdGU3I0eTMzVHBKbVhDMmtHNkZzaDBjQU9xN1VsbkdocTVRRVY3WUEzQVdpdVFvbUxrMjNsT2c3eDJsMnRjeEcxbG9BVG0yTy8yS0lib3ord0JPTStidXpXYkNUWHVlR0ErS3hxbkxSQUxITDRKRmNnR2RnNnpWdmEyckdoZmtZcnc5TW1IaVYzTWdJSzBvSlBPckFSVTlOMEFNYXYyb205VnoxSENjOXBRbGpSOHR2MXhCOEVpeE54V0Frb0VQMlJvNjA0SHM2ZkxsZ253V2ZGa1NtcTJMbmE4RzhqTDc4OEVSYzRVQ0pWd2Z1OWl4bnFiejZuNTVBdnlrL0t1M0hwbVpNSkRrcThocGRMVmdKSzlISXU1L3I2Vm9yOTFBWmJ3bkRZaEU5OCtKdDgxZHlwaWZzeHRKYUF3Lyt0UHM4R2NXSm5SY3ZzUHNYMDVhejF6QmRZSVloWXJwT0l6UEhFSzFXS001K2c2NW53RkF2Qm9ndEZzcjRzT0dSSXpJOVBOeTFVRGFvRHZPQk00NjNycnFJN0FLQzN5SFRUUGFVdEpmekVDU2RJcDlSNEsyUmR6R3gvcWFRaE0veVFPb2tTUDNLWThYMXZBRFUrUDFsSDRTc0xiMVlYTUQ5SkJaK2pTWS91SG03cUhUOUdIVkdJQmZ5cDRoWXpnbVpIcDV1VXFBUTEyUE9tNDRQWFgzRERXamlTRG1VNWJTRjQvclcvQytqbDV4TDNHeHR6R2hyb0ZBdk1MWGhYR0wyN0JOTjAyYVVnUnhpQ1BPSlFIc1IrTVNTMklURkZnS3FMRGE2Ukx0V3lwM2hkL3BybWw1bkxBNFVUbXY5KzVTUVd6OHJhVEtZc0NlVkF3Tmw3dWVocGNwWi83MlVXTGIvVDBseXlLY0prYXAvL1pac3Jyc2VlQzZiUU5ISEgvRi9RWjVJZXpBM3BqYnZOQjVmYm1KZWlJZ3ZsZkdpVTQwSnpPeGJEVWVYOVdQd2dmeWczbkwzNlRxMlNONm5SRXc5MDdzc0pySkgxN1ozSnR0U096UFltZjh5MW5aRGN5WVIrTmZqZG9KcndKMGh3ZWlCZ1FFVmJGNFB2VVZRcXpUTnVNQmV1U2hQQXd6VGhNU2ptZUkyTUpwdFBtWU1ROTBJYm5keU5mQ3d6b2pibk5CMFVOenNxRmd6Y2pTcmJzZjJ6eDNUdmRER1J0Vm9ncDFVRmx0S29uUTZjREVoNFNBeXU4Ums0UWlYR1pHVGdHYVFCNHNGWjFtOTFud3FYWlR4M3lidGhEM2lpUTFxQUw0VG1JcXhRcGNPL0pnUnQvWGlWMUtQcVppa1pTeGZNdm50TVM5MzBHVFZtQjdUM3BnY2I1OUViYzVvUEtFTWtwTXVFMW9nUWVWaDJLQ0RFbVZaY3AydE13eGF2bHcyenJOenVKcVZreG1FYUE5bTJ6ajlQL0Yrd2crQTk2S09nNHM4T09UUENsYi80Mmg1dXM2QkVGb3N4SkdkTnhEenJVaE9BcVJjcXN3WXliU2Ezc21wOUpqYXNNYVZWSk1tNW15S3NtcnROZys5QmtJL2tYeUMvc0tDUTB6cWMzNGpZZlZHNU9WbXJPQVBhMFE5WUVJekxoYWFIL2M3TFowbSs2SnY2RTVwemxWQTFTc21EcWRJWHhYdC90a3BGeUJKcm1kUlBFWXViRDdSTTQyQ0IzMkk3TU5nakNnTVE2TVB2eG1rR0xBaG5jVU1IbktMUzMzRldLbEdNR0JFNG1yTDBBZmlieTJCa0FhUVh2ODg2MHB3RklQS2VOdytmZGF5VHZobGhvbkVkdnpHMCtLTnMwZkpZS1AyUXdvd1J1OWE1NlhvUjRKSDg3RHJ3NzJVRS9iZU5YcXBzNlBSQzRYSFd2aDQ3ZDltV1NBdG1RSDhxNHZtc2VYNExRY2FyRGpzd1d1TmhKQ0F3c0lMV3JaUEFjQmFMTVVNYXh4NU1XVFZkZHBVaVoxZTFZR0FJS2VhS1E1R2NpVHlReTJVZjR0eTZZVGh1V1YxNjYwRFZoMFRoWGI5UnRQaWdUT1BtV3IzZ3gyb3FTclR3dEI4T0FqeGx3MExVYjljb1ZTNmNIWjZ3ZHlORjE1TkV6dWovOUlYUHNzVUhYUE8zSVhBTVg2OFF0YUJ6OW01LzRwNSthQXlKME5YYys5Y1hicVJHRlFKUXgvVjJSUU5ZREdOY0FuU3BOS2FzR0JPN0J2V3hRRWpHWGlVenZUSFpWdzR6YnZLclFNODlwVTNMSG5GMENCQnBuNk9XNXpRZEZEVXJuYkpjbVRacFZzNklFLzhYTmhiOUFuamUwZEFSa0l0djJOTmFDWWxjdG5UNjV3YlkvRHdNbU5EdnlBOWl2Tno5bHpsY0JkVDJIc2lNVG52NWRQVFlCdHVROWhYN1BEdUtsWXFCY0JaUXd4L1UyZzJKVWJLWEo3NkZhSFNST3dtWU5LZnpSVkpzSmJzdmN1c25sMW00T1dNTnoyaG84bzdjdldxaTJYcDdidkZBVWViRGp2NzJVeDQ2U1VaQ1I5ejkxK2hQdTlvODFldzVKY2NxVWJaMCsyUWJZY2FscnR6UndGZ1B6TlBtdVB6L2Rsdkx0dEIyZWJ3elk3TEFqVS96dXpxZnBXQjVTOUNlUEgvOGtITWVQM3pObkRQTWpRRW9EbkNFVXZML0lvMWtzcFVELzJzVjUzWm9XeGpvUFd4UVAwMGpuM2R0dzZaRURkOFc1R3phWlRsc0JZYmxyNVZadHZUeTNlYUdJN2RqdmZMQkxDTDZpRXlXTng5RkNzUEhIYmZhT2tiQ3hXMHZVSFowKzJWRjRYTyt6R3c3c2RJSDBZanUxMFBUaUlmMERUU2psUkNiUWFHUWlUK0NJQTJXQzBMZkZkNzB4bFFac0llU0plR1RpYjEzc1RoS1pwTWgwV2x2TzNnUStYN2JGT1hwUmhyZ3RCS1dnTjl4dVR6WGxaMCtVZk04VDk4Z0gvbkV4NTBsTGtLUTZhdE9xMVQwNlBVQ3dLODZac296Y2xUQTIzL3JRM0FOL3Yya0tUUms1YkU5a051MVhwQ212YTFFZ3hUa1JuQTByRGhoek1KWG1FcUhTOW15b2hkQmhWOXc4cVNaRm50UGdwc3dMK1BMZnNaZWxGeFRsYmd0Q0tjdUNxUmZGZ0dkZWxDQW56TnVkeHhIcDVRK216dVp0VHA5WnBNdk10bm9pYzlTY2pBU3hva0JLY3J3dzY1RnljWlVxelBCNWFUbmNscmM4ZjdMVVRjcXZGVEpCaThrYTIzUU9scFI0ZW1tMk93aWxrRGRDYVRiRmdHZG1sQUNua1M2a0VLWExmSjFsb00xc3F5Y3lCNTB1MkE4ZkJmS0wrYWxjcFg1cFNqMHlUMnMxbGZOcmhTVk14RFNta1lrU3JsNEdWQ21qK1ZHU3BBc0gwOWRwS1JVT00xK25JeG9td0VMYU5NeEpWSS9oaWN6RHI0YWxTVXNjaURCSGkweWxVUnhZTTl4a01KVmtJZGQ2TUgyUGQzQ09PZm8rZ3NQVXk0RWlxUEVpUDBxUy9TTzRzYVBuZzYremhDcGNkeERKZm94RXlCT1p3K2RaY0hFZ0Zrekd4RlRLZ0xTK3pHVkl4Rm5JdFc2bm8vb09wckRHNlRQTTFNdUJpaHRFT05oUkFvekxRaXdkSTdKVmkyeWRaUlJzWTA1N1ZLL3plU0p6Q1hvRHhoRUhZb0JvRnFaU3pSOHNWUG0vcjBFdzFVQ3U5VWk2Z1NEWnIwVWZKNjVlQnBUU3lqdXpveVFkMW02czhtQUx1ZGc2QzFHc3hzU3o0M28xeFJPWkt6emI0MENXNXNJcVUya2hSdEo0V0Y5YW5KZk5RYTUxSmwxQlMrYjJXK3M1QWxjdkF5b0g1WlRZVVhJQTM1Ykp4ZzRPYkNFUFcyY2hpdFU0ZzlsVzNJK1JIakRzbVZmbDlOeGt2cGFpUUNac2NZMnJ0QmdGVzgrZWovT1U1aURYbXJ6R2NRWTBEUXYzaXprU1Z5OERLZ2ZsbE5oUk1vTHJKUFEvcjNQUUF6eWV6UlVCVGo1NUFZZnVMZDB0d2tMUnVpbDgyTjZ5YXpicldoUkljeklLWEtWeHFKV2pjWjdTSE9SYXN5ZTVEYm1qZkV3RWdGeTlES2h5NXJFamN4VG5iZ3R3OTJzNFlORzBCaFFUWWdtRzdpUFpnc3U1NXo0L0ExdFQzdklENXdqUDFFZEpwYUFZQlNxUWRacTRTaDFCbXpDdzI3VkpOZFR6YTRWM3pDWUN6a0NmZVpCTWdOaDY0MUFsN1lYeEdITUEwOW9WaDVQRndaSWFQT3h0U1RkWGVCZ3FrSWJnYmI3eS9rUVF2S3lPK1J5cG8vdlRuT1lyUllGOFFpRWFWMmxJWHRQci9rVytGRGkvVmxoSFNVaG40ZFVESHlQcWc2MDNEcVV4ZVFYWXZrQ2VrQ0taTS9LWDZiYmlJdFpZRzZ5YnhsaEt0emZiRjFzWHU0bFlBM2RyL01KRHgwL09rYkhtWVdmWkxhQWlCaFFRODVMWlNyM1NsTGd5UzJ0MWxmTnJQWnk5eGdiYU8vOEFTUTU5c1BYR29UUW1yd0M3RWw3amNZcmZPZm1UVE00WTJ4TDlZaWZHekcwZnVlUCs2UUxlTmViTEhQWXlGUU1WNkhDYStFb2RVWk13ZGxWZTV1UmFtNTMxVk9QWUhmY25yL1dzeHRlcjNSYUFNaThvWHR0MlpncHhtWjQ1WU44aU8wNTZWcFlDTkNML3RxTW1OU1pNZlVxM1hqR1IrMVhiSzcxd2ZmQmluZXpYWldvOXpiYTVHMTAzWEwzQzRNZXVIbllRdVQ2bHQvVC9KaVZYdFZkNmt3MUU1T09ab0l2cmJqZ2o2VzhRMVkyK2ozY0RlQUM2ek5VOXVBejhEMERCNzdyMndKNTlsZGVZQjVyd0k3bnYyUk9iR20wcFAvNm1QVkc5ci9TYTk4REFEN2NDWHlqMndmVFJINE9VSXpOZjFRZHo5bFZjU3g2QWJzdjlmMmI5TS9CL2Z2K0pyL2RQMjc2bTY4Z0R0OTc1NVVWaTd2OERxUkE5NVRrdHYzUUFBQUFBU1VWT1JLNUNZSUk9Igp9Cg=="/>
    </extobj>
    <extobj name="334E55B0-647D-440b-865C-3EC943EB4CBC-15">
      <extobjdata type="334E55B0-647D-440b-865C-3EC943EB4CBC" data="ewogICAiSW1nU2V0dGluZ0pzb24iIDogIntcImRwaVwiOlwiNjAwXCIsXCJmb3JtYXRcIjpcIlBOR1wiLFwidHJhbnNwYXJlbnRcIjp0cnVlLFwiYXV0b1wiOnRydWV9IiwKICAgIkxhdGV4IiA6ICJYRnNnWEdoaGRIdDZmVjk3YVhSOUlEMGdYR2hoZEh0aWZWOTdNSDBnS3lCY2FHRjBlMko5WDNzeGZYcGZlMmtvZENCY2NHMGdNU2w5SUNzZ1hHaGhkSHRpZlY5N01uMGdlbDk3YVNoMElGeHdiU0F5S1gwZ0t5QmNaRzkwY3lBclhHaGhkSHRpZlY5N2EzMGdlbDk3YVNoMElGeHdiU0JyS1gwZ1hGMD0iLAogICAiTGF0ZXhJbWdCYXNlNjQiIDogImlWQk9SdzBLR2dvQUFBQU5TVWhFVWdBQUJvc0FBQUJ1QkFNQUFBQU5DemUrQUFBQU1GQk1WRVgvLy84QUFBQUFBQUFBQUFBQUFBQUFBQUFBQUFBQUFBQUFBQUFBQUFBQUFBQUFBQUFBQUFBQUFBQUFBQUFBQUFBdjNhQjdBQUFBRDNSU1RsTUF1ektaNzJZUTNTS3JSSWxVZHMxdVc1bTlBQUFBQ1hCSVdYTUFBQTdFQUFBT3hBR1ZLdzRiQUFBZjlrbEVRVlI0QWUxZFhZeGt4MVcrMHpQVDA5TTdQeXRpNGhlZ0IyRkErQ0d6aGtoRWZxRFgwWW9ZUTlLTFFPSXBkRHM0Nnpnb21UVXkva080RzJuQlJDU2FqUWo0c1R0S0lrSWlOTXNEU0JFU00rRUZucGlCQnd2aGh4NFVLeGFKd3F5ZFRzYWJ4RnVjcWx2L1ZiZXE3dTkwei9aOW1LNTdxK3FjVStlclUrZlV6NzBUUlJWZVAxWU9yNFd0Y3VoV1R2WGNOS1FLelpYVW1hb1FQUitQQmJTVmowQkM3ZFpiQ1Jtejl2amNOS1FDeFpmVm1Tb1FQU2VMRmlxbHZ5K2drc3d6WjNOVFZ6ODNEVW5kOGd3VlN1cE1HU1NwdUFyMGtsTDZld3VWWTU0VnF5ZUt6azFES3RCY1daMnBBdEZ6c21paDk2TDM1NlJocWI2QXZ0dVpiRmt5WnUzUnVXbElGWW92cVROVklYbytIZ3ZvZS9YK1pKQ1BpS1YyQzExOUVqMXF5WmkxUitlbUlSVW92cXpPVklIb09Wa00wU2hhS0w2L3I2SWZRRGhVZ25ubWJHN3E2dWVtSWFsYm5xRkNTWjBwZ3lRVlYxa2xBZDJ3OFA0K3hBSGRhdkhtV2JGNm91amNOS1FDelpYVm1Tb1FQU2VMNFdrUEtGd291cit2b21leFlQdUZteWVtV3VWMWJocFNoZEpLNmt4VmlKNlB4eXA2TnlIUUxiaS9EOS9zWWJyTFJac25FYmJLUCtlbUlSVW9yYXpPVklIb09Wa003OFFFMW9ydDc2dm9aa3ozc0dEenpObmMxTlhQVFVOU3R6eERoWkk2VXdaSktxN1M2TnlpSEI5NHAwaldOMzVJcWRVNlIwWFNyWnpXdVdsSUJab3Jxek5WSUhwZUZqL0xDRFFLN2U2MXE0enVaMWhpTm4vUFRVT3FVSDlKbmFrSzBlYzg1aHFZYTJDdWdia0c1aHFZYTJDdWdia0c1aHFZYTJDdWdia0c1aHFZYTJDdWdia0c1aHFZYTJDdWdia0c1aHFZYTJDdWdia0c1aHFZYTJDdWdia0dRalZRNXJkVzZnOSsrR3MvMWJrVUtrcG91WkxJaHJJdnNOeEh2dlRhWjEvL2JvRUV6ekdwcVVhOTFHK3RET0ZERElpZEl5ME80WkxJRmlkZ0tLVlZvaDk2ZmplMDByMWFicXBSTC9WYkt4M1NUZmdKdUtJNlFFbGtpeEl2bk00UzBjLzN3aXZjeXlXbkdmVnl2N1h5ZC8vME9lZ29nNkxCTDRsczBXTDY2VFZmK3hwMGpyZjlCZWNsb21pYVVTLzlXeXNkTkNtakQ1UkV0Z3hSM1RUQklWMTJsNWpuY2cxTUsrcmxmMnNGb1RlNUZncE1sRVMyUUFrRFNXMGlkREd3Nkx6WXRLSmUrcmRXR2dnVitzWWU3VW9sa1QyRGpycUwwTkVac0oxSmx0T0tldm5mV2xrdTUrT21KWkU5Zzg3VkxlZWpzbWZRa3ZKWlRpdnE1WDlyQlpaMGI1ZWczNUxJbGlDcGorUVFJVitSZVQ3VndKU2lYc0czVmxheWhmN0w3M1Azbll4azNVUkx5ZjJ0Z1p0c3Y1eTVvNXRwbGx3ZkpGbG9hblY4TEtZVTlRcSt0YktUTGZUZjlxeExaQ1Nyd1ZiQmJjMnpnRkF2Wis1WVFzdDhrQlRBMHNkaU9sR3Y0bHNyaDlsQy84TlROeW9aeWJxSmxwRzdocTQ3eWE2Vk0zZDA4c3lXNllNa0cxV2xsby9GbEtKZXdiZFcydGxDLzY1bnN5a2pXUVcwU202V1BidENpK1hNSFV0b213K1NBbGo2V013TTZnWG9RaVdSTWZUM0tUUWpXVlcyS3U1OFpqU2w0YjVGTlQ1SUxGWFNQdkt4bUJuVTB6YmNWejVyNk85UmFGYXlQbkdMei9lWjBYU0crelk5ZUNDeFZVbjd6TU5pZGxCUDIzQmYrYXlodjBlaFdjbjZ4QzArMzJkR1V4cnVXeFRoZ2NSU0kvVWpENHZaUVQxMXl6MFZzb2IrSG9WbUpldVJ0b1JzbnhuTlRyanZnYVFJM1hsWXpBN3FSU2hEcGdHaC83RjhINXIyS0RRcjJWRDJ4Wlh6bVZFZjNTMk9XYW1VUEpBVXdkdkRZblpRTDBJWk1nMEkvVy9KOTZGcGowS3prZzFsWDF3NWp4bEJ1TTgrNjE4Y3ozSW9lU0FwZ3FtSHhleWdYb1F5WkJvUStvL2srOUMwUjZGWnlZYXlMNjZjeDR3ZzNJZi92amtUbHdlU0l0cmdZVEU3cUJlaERKbEcxdERmbzlDc1pHWFJxa2w3ekdpR3duMFBKRVdvMDhOaWFsSC9lditQZXFUOWpWOHZRZzBtRFJMNi8vNzlwejhac3pFTEpEenhLRFNVN05yOXAvOFljN2lSS2JaTWtDN0ZZNDhaa1hDLy92ZjlwMS8xMEN3ZEtRLy9LUEpBNHEwZlVNRERJaFQxS0tvVzl5OGlSUDdGY1JTdGxQTTlBQkw2ZndwTk9pamwxMi9jQ2cwbDIrd2doUC9YTWx6OXErU244ajhlTTlxQnVXTmppSzRnZE1rcFd1bElPYm1UVERjay92b0JKZHdzUWxHUG9tcHhYd2Nyb2tmZTlxOEh0REo5RVJ6Nkw2TVA5aHJqbFArMTBxM1FVTEpqM0w2M3NOZ1hQR2YwMGpjdHNJYkhqSEM0MzUyOEduMEdUUVlPaXVVajVXQk9zOXlRK09zSGxIQ3pDRVU5aXFyRnZZdDdHZW5mVGJRVjBNcjBSU0QwLy80UXYvM2FkSGNUZzdKYm9ZRms0UzB2dUVqLzNDUEdaTEFwLzRISGpOb0lQVVhlZnQxempqTmQzSkJTa2ZKcndnMkp2MzVBQ1RlTFFOVHhmOWJHVjFXNDF3ZzN3bTY3akJlOVFXOFErajg5R1dFRnR0THRIN2tWR2toMk8yN2dvMUZVTzdNWHRUMW0xRWVucmNld2ZoWmMrMGNWSUlWbGNGOXVTTngxQTNQZExBSlJqNkpxY1FleFhuaW9qOUJqMGJybnBaaEFMWmpGSVBSSHo1TEhlK2sreWVCV2FDQlo2S04vZVQ4TVM2Tm83SGw5eVpTOHFDZHVNNEp3SDUzMk1LK202NzJzQ3BEeXQ5Y05pYjkrUUFrM2kwRFVZUjVjS2U1alBFVFhmeE9BUkNsbURoLzVTdEwxWlZOUmg5UzNSdEVTOHJ6Nm9GWjJLelNNN0RxeDNJKzJFT3A3WHZwUmVSZDY1ellqQ1BkWk1OZHh2RkdSRGFsQzJ6RUZLM1ZocUVmZ0ZIQnNWUm51Nkp0RTBjMWY3cVQ0NEdDOUE4Z25YR0NWMnRYbUw2WEJnSHFnWmJwdTNXWVVSbmJ6Ym8rdytNSXpKWHh4MGlXOG5PYzJJd2ozMmF5MGozNGsxMVBTbVpCU0tCUnc0NGFrQUFZK1N3MURQWXFxeFgxdDBxTnRYMk5RQnVnQ2dvL0U2NkpSdjgrTkI3N09hbVliNWZrRE4yWmhaQTkvbFpFN1RGeGc2TEVpWmYyNnpRZ0dGMlk4cmVSdk1vUWdWUytyQVp5dUd4SmVMRS9DelNJTTlTaXFGdmNMZkt0b0w4MTVGUHcxWWZ0MU90SlZDS0UvKzh3N2pMdVg5V3pIdlZPaGdXVDNyMUlHemNRRFNjMWZjOGpneTNwajRDc0IrVzR6MmhIL0o2Q05FcVBlRUtTK2VETkFtSVFpRzg4blpDaVBuWkFvSlRQZk9GbllVUC9UMXg1NjR3OTBkbVhqSGluNnFvOG8vMXFxY0VzWDJuV1BWL3BwUG53YjZXMVhVUzNQcWRCQXNoOW5OTGZaaU04ZThOOHVyT0psdm9KR0g3Y1pRYmcvb3Z5SHlaRm5BRkxMazBIbWRzRHlCaFBDUmNNSmlhdGllSjZUaFFWMStQd2puelVJTG1Yam5xQ3ZiZTZXUUpUM3ZOa1RBdVZOZ1F1NlRXbEFVRWN0NnFPdmRKNSsyRWZacVZBcldWZ3RPUmxaeWRZUWMwdDY5cUtyODlWNDBLdFhvL2ZOa0ZWMHR4bTF4WmNxV3N5aW1yL1NPZjMyeU1wVFFVb3AwWGFOQjlzOHVsWHFpSnM5UENmM1hVNUlmSlhEOHAwc0xLalg3NGVaT3V0aEJvdmljTmVkbmsxZkNqZXc3NXVHUEprZlFPaC9UQ3Z6V2NEdm9jbi9ucUFQZW1nNkZXb2pDL1QrSnFGYkozZStvYXZ6TFh0bmpIc0I3emk0elVoNjI2aFBwNUhMWkExblFvOENLbXBTa0ZKeVZsM2pRZFJObkJwU0lzMlF0MW1ja0VUUjc5NDlVa1NDZVBia085b1RTeUdsaEpPRkZYV0k5STRWRXRKTlliZ2JUcyttcnozWkdZSEpYK1NTOUhncVl3SkMvMXUwNmlaQ2hFK3pjL2NnaXY0VlBlOG02VlNvaFN4USszckN6a3RUY1VhMWszZHp6b3RPUTFtM3hycXl5MXRXS0hPeVNzSnBSdEFKdUNWQ2VISVZhamI2cC8vOTUxOEZtOEkzMnFVZ3BjUU5iYWVoak0yZ1ZuTjVYYmtQYUZ6WnJST1NDSUoyZlc5dUtQY2xRc1ZTaUZFbnYwNFdWdFJCZzZ5SEtaVGdwampjVGFkbjZrdmxCckVYeDIrYzhqaXAzZzVZTTJHQlNoU0JFa2hRdHhjM2UyajI0UHFEMG9aVWV5TGRmR1dna3JhUS9kaVgzZ3Y5OEVndEY5K3BuVytYTDNyQTBTdG41N0dia2VMeTJqUk8xZGpLVzJ0ZlFJOUpMZEcyMXFSd0gvb0RHZ0dkN2RNdCtBdG42TmphRE56UlMwVktqaHZXQldpc3NQeHJtcEh1OGhZSmI3a09TWWREZ3FIV2hJREd4U09uSUdzV2lzSlpXRkFudTlZalFWOUpGWW03N3ZSTWZYV1ZvYW9wam1MRENaU2VJbGY2bTdZZ3NSZlBCUnVVL2lyYmRSUkVud0MxSjF4YTZONDJ5TUl3aDE2d205R3k2bFRhWXRCY2t4d3Z6S3lFSkhIS2FrYXF5MXN4QndPb0c3NjFCcjcvKzVRdDNrallBbWZVaVozbHRpVzRWcEdTNDRaRHhSSDBLRW4rTTFZZ2hzZW15K3RiM1ZrNEpGRUw1TC9JT2VJRWpNaEMxM0dPV1NnS1o5RTJVQWVpRjhUa01tYkIveGFLdStIMGRIMnRhK1BRcHdkTUVNQ0pKYlArbm9qakVmdHhqOWxBOFhTM2JoNGhBME5MdXBSZUVrVW0yZFVyTC93bm1MM05HNDFWajlFU0krUVQ4aHJDdXZHbWdtbEdoc3VyV1U5SGhHK3RiU0JPQVBvREhyVTI3c2E2QmhxNnE5U1FrdUtHZWtkZVF6Q0RDTU9NVEplM2JUM0hFZzRKSE1BUmJZbWJBSE1aQVgvOHlDd1VoYk13VVFlaUcyWS9pbGxGQmVKdWNYcTZ2aExpRXBCbFNSOUxxSHdwZnBEd2JhMTRTWVhHZEZHMHI1bHZGSzEyUU8vMjYwV1ZwMGtXNTl2TlNIZS9lOEpjaG5KSDNlWitnZkV5ek1qaTh0cWFuNHpyQm0rdGJZclhqUERZRGJVUG1YY2FpckdYQ3FRaEpjVU5xM0k0WlFraWRET3l1THhGNnhBVURra0U4bXJlQ0t0TEcvL01RbmxSM3hTVFM0WmIvRnNnN2tEUWNIcWF2aFltV3lwN2NiZExqaWFKKy9RcEdGSjVPQUU2UFFZS0ord2Z3VzRucjdCZ1JxN0pwb1Vzcm1JM285YjdjWjY0R3YvRzB1clh0ZHZHd3FscFJxYkwyMkhOWVVTTlgrY1NBd3pGQjdRR1dCUjJSSzFMOUg1WDk2MEdVaUp1VUQ1OWJRa2lkRE95dUx5NmYxZlBCVWxFdk1xSXloNy9ZS2VzUmdLV1FrcU5ES2p2NlN3WXdRSnhCNUtHMDlQMGRmSW80MnY4ZHBFMVhqYktKVCtBaWZMYk5CZXZHVUxJQmFxbER6YVQyaC9udXpBenlaSTZWalBhbUF3b1ErTm5pWGRobk5YUnhsSTh6VDh3NnVpMmVzR29wVmR4bXRGWWJMbUMyWUJucTZQSnJaaUNGTy9GRHh4SWRmaGdCVVV0UVlSdVJqYVh0Njg1RHIwZDdwR05MSXJ3UlVkYUYxcEhHOE9JQVhKNklaWkZmdE9qdm04RUVUSEJnbkUzblo2aXIwL0dwL1NWdHJDYklick1raGwvSVZCaEpFQ0JlQWE5eUVQWkRSSHYyYWk3RkdxU0pSUnNabFEvZWRaR25UenJ5dE1CTUhPd2N1VUtNYU82ZDZoeG1sRUw4UU5BME9kZzFJSTIwREFSd2dnVzN4R3BIRWd0OHdrV0xta0pJblF6c3JtOEhReVA4M0pCQWhWLzVsMGpyWHJ0b1llMUo1WkNTZ2tYQ3p2cUxhWHRuRmpSdUp0T1Q5Wlh2ZjlOenRsSWRISnZ4TUlrOHlJbEM0TXI3akVyZkIxM1ZaOStxdnhkQ2pYSmtybzJNM3J5YmsrbEs5MzFhWWNsaitDRnlTMHBEeWREekNnYStnWnhweG4xeGVUaGhBdzU0SzF4YUFjWENNUThPYjUxSWJXaWpBQ1dJRUl6STZ2TFcrVlFZWGEyeXdXSnJYeUdaeTRXZHRURjVGSmhWelR1cHRPVDlmV2tveFBBK0h4VkVZM2UxS1J0RURYNVpiMzRrdkRxRVByalhhaGQ3dFFoaEIvbzVhVjdsMEpOc3FTaXhZenFmV2JHRW1tYVhGTkcrMVhFL1FJckdtUkdlODVXQUNtbkdYVzRPaUx3MXBkZ0paclB5cVV0SlN5UUM2bER2TVRIcnlHUEFQZ2p6WXlzTHErcFdDMnZLaVZja0VqRjhpUmRMS3lvUTFNT0xBd0x4OTEwZXBLK0d2MmJGaG5vSXhnT0I1YmM4RTBSZVBFRDhlVzR3M2h3UFdReEM5NWdQTENRWjQ5Y0NqWEprbG9XTTNyNURxTm4vbTRvdys4U2Q1TzhaSkFaTFltRlAxNVJTVGpOU016QjhWN2xBQ3J5dDQ1QS9kTFUxSW5VaVRJWVdvSUl6WXpzTHEvajIyeDNRYUkwT2Z1Tmk0VVZkZWhGUFF1N3duRzNPRDJocnh0Y2M4dEhSSmpQWHhHbm9DempNeTZEMTErU0xuM28zeEdOSE1iYmlmdDhOd1FVRVBPMGFBRWV1UlJxa2lVMFRETnFkQzR4Nmg5bUNmNjdvempiWFM0WUx4QmtSb3ZtMk04SmtJVExqR0JUajgxL1lIV1ltUHlmbkY2TjY0TitwS0RPUUVwaVVsZEV0d1VSbWhuWlhWN2JjTWNTRDV4MFFhSVZ6WHJyWW1GRmZZRk9EZjYyLzIySlorRzQyNXdlMTFkTjlMTGQyMWlLeDlIL3hXZmQ4SGUrNHV1NkpGMmNETjRVSVFlQWFIVjgxR1VBNlNHSEhFYmJtelRUOXVOUktLM0N5SkpiMDR3ZTRNTkVneTBRQ2w1anhkbDI1VTRiRndveW96WDNncU03cUFQeGlkNkJIM1FTeVdyZ2dUU2pocFVISFNuUkREeUhrMnZhZ2dqTmpPd3U3NUJIRGpKeEtlMkNSQ3FXSitsaUFScWlwQ1hVTitPRnF2ZWdwenZIZ25IaHVOdWNIdGZYRFJIeXRMRVFkWWp4VHNnTUY2clJ5elFqSWEwM3RZbllDQWZnRW1ZbmlLM053aFBNTStseUtkUWtTNmdZWnRUb2NFTmRqQ2Z1emZzK2RNUTRuc2dMZFdEZmwxa0crdzB5bzdwN3dkRnRSakFoWWx5NytxaXlLY2NST2xKUkpNVU5HOHBpbFMySTBNM0k2dkoyZk9HcEN4S21zNXkvTGhaVzFMZEpmMXFmSEVXNzczRGV4ZU51YzNwTVh4SzNCZ2x3Rm40WVJXMTBnTVdwWDdzMlJtOWR1OWJETjVrdjhSa1RXS2dqNTFWNDZJOVhvbHdtNmxLb1NaWklhSmlSMVBsMnlZR0ZldXZ1eWVtQU5rZjAveSt5TVVNeHJMQ1Z1dWlFalJRSlduSUZkYkJaZFpsV08wR1Rua0poTEUxTkRhUkUzQUIxTm5uL1R3b2lkRFBpakdTWHQ4Rmw0ZGxxd2dXSldqTHpuWXVGRmZVeGlZcGJmdzNIRE9nS0ovQXVIbmViMDJQNmtoWi9Oa2hmNkVLL2J2RWRNOHY0bkZZOUM0ajFNUmhzUjdpMk1DT1lVMmMxSTVNc0VVdzNJM201NXVReUx2TGtIZGlPUHNZcFBNZmp3eGYwMlBqS1lrWnQ2eHczNW9IL09zMm94Ym91RENvL0VIVndTdjVjczRHVWlCdWc1QjZmWkNZRkVZbG1KTHU4UlQ1UFV3WGhkNjQremd2bFM3aFlXRkVubmZTVGdPU2gyRDhwQVhlYjA2UDZrcm0xU0pmcUR6QjZsNmdtTENzK2FYWEVUeUxCOGw0OFRlbnczZ0ptZE5sQno2VlFreXdocEp1UjFQa1c0cDdXdWdYN3Z6U3FYT2VTUk5HMWE1OUE2T2V1WFZQbENRcnFvckZuU3VFMG8zMDJOM3BDRHVHd0dHQlhsNWs0SmxKUzNBQ3Zld2dKRW9LSVJET0NBV1RBdU1nS1ljK1VYeGNrU3NIc055NFdWdFJ4SjIzMFIzalN6WmNyUzhEZDV2U292amJRTSt6L1BQdzhnV3daQkJIclBKQTZ5cTZQdUNaMDdCNUp3U2JSTVVtSVFUZUhHWmxrQ1czZGpFNU9PL1QvTk5UNnhDc3VnN2RaUUJDNTRtdEJtWmpiWmhSaFpuVEkzWGRNVi8vck5DTitIcll0eFNTRXdpNmFEQmdwQTZsSWlSdGF3aFNnQmhtZldVMzZtMmhHYkhURDVkYVlaclRLL05iVngzbWhmQWtYQ3h2cXBMcytnUDE0VzJ3UGxJQTdVYXJtOUtpKzRFczBIWFQzdjBDRXp5TXlucTNBT0EwbVA0ZzFBY1BoVnB6SzhiZFBCOG85ZExkSHlCUmlSaEFhamdnMVRwYmNhV1lFcG5zRm9lOE1JSDVySWF6cGFPVnRmT0tNcnQ2dE1FZEE2b3B0bzBhZlJuanlEeC9wOUROMWVFUDVKcUdROU1kcFJpdXhZSGdYUVR0T2NpSzZCWFFSRGFtb1A1RGloajVid1NJaWlDRGlaYmtGTEgxUmxsTjJlVENDaWhVbnVSQlB1L280TDVRdjRXUmhRUjBhTUdpU3c5V1BuNDRvNnpKd3R6bTlXRi9MNkoxZVk0alFJNzkwSHowdnVITlpQdGRvRzU5VDY2Z2I5ekhvNFBSb1c0ZkZWREQ0aWFqRlF0ZXBVSU1zSWFDWlVSZTlHbjBLamlDOTY2RU9QVXpSaFQ3RTk0YzJsYW1aT0lnbTVoZXM1K0hmRVJOUlk0SW4rTWNzei9yck5LTmwyblczMFdsUHFRMTlZY1FlbUVpcGNZT1lGVUFOS1lnWXl3MWdhVEtlTU1xeXk0c2kzU0d5VXV6WENRa3JsTy9YeWNLQ091NmszZWRWbmlYZ2JuVjZzYjYyTVhDQUZybklnUHJ5RVo2dTBxbUQ3YUN3S203STNVWWNPZDFnemdpbVhvdyttTkYxQndtblFnMnloSkRhdzJ2RWN0dHgrK0p4dG44UVJmc3NsdHRSMkl1RGFQWDduNlBYTStnRExQa05McW5LQkI1dk9rY0R6eElEZlcrazBkR2QwWmorMnluTTEwUktpUnZxaWhsSlFjVGpUUHJuT2hPV2ZPa1Nid2trWkpjSFpzVFdnK1FpVXRvSmlWUXVSOUxKd29JNkJCRlB2ZGxUR0phQnU4M3BVWDNGaDFLSHBKdUptR1hJUXgweFBpdFNwcnRwZFBBeTVIS0h6eC9FU2gySWR1d2c1bFNvUVpZUVVudjRDZ2tqOGF0amNGM0VCZXE0bS9EM0lkVDNuVWp3UzZpSVAyRnpvMDJ1TVZGVFRqbTlVWFNES09HMzlXbkpNcEs4azRtVUVqZlVGQzlpRFNJUzVrYXl5d09SK2ZhbUxMNlVka0lpbGN1UmRMS3dvTDRMbjUrL3BmSXJBM2ViMDR2MWRTSGVwb0NOQTdpNEpMQS9mSk5LSmNablZjeDBkemZRdDZKYUMvNW5CYjFPdURmS1kwYlErMVN5aExwcVJ2dGtud29XOE9HS1Z4VWFmMHlPTWgzRW9td3JSK3E0ZFZFNThVK1lHUzE1MW9uZFpnUmRZeFQ5TkpxTUpMNlE3RXJDV1pCUzRvYWFXS09DbXBhM2pXQXRqNFVBS2hmWjVVRk9CL1hVZk8zTzJjZTFzaGx2M1N4TTFMdndtdm8vYkNuTXlzRGQ0dlNBSjliWExqMzNpTHZadDdnYzBMZEg5TVo4RzVTWFNwR29EMkc4UUgvSWE0Z3ZJUUFyWnJFOFYwcTRGYXFUSlJVVk0yclFCUkk4VGtCUFpSZDRKNXJjazlsTE13cFdNdFNNVm5LWlVmUVUvbmNYN0J3ZDQ3MHNleWM3VWhHUEc1ckswb0ExaUxDYmtlTHlnSFYvMnMzSVJMME42S0xKTHpLOXdXOHB1RnVjSHRYWDNsSE1lKzMxRHowc3BOaEFQRDd1U3dPaUtKQTYxZmpuanN4QU9acktuYUNGcXR1TUlvMHNJYUNZVWZNZFN2VGZyM3hqSk9qdjhENTNLSnNSMlBTV0tFUlRZZDZJUnV4R2JmYkE3WTJpNkM5ZW44Z0NrbXBkUHBqQnJSMHBFVGVzOFNiaHV0WWd3bTVHc3N2RFZmbjcvZmpHY25rZ3NkUkkvY2pEd2tBZE91bW5XOHFXV3ltNGQwMm5CMDFMMXBkNEhRaGdvb2FXV2hldUNsMCt6c0xTK29HanBFZWh0cHFLR2RrS3dMTXVZa3RWaWplQ1dZSlpJY3lNY25vamt5MWVsZEFXbnl5RndQQkg4V1BWRzFtRENLc1pLUzRQazVwNmJ4UzNWL3BMT21sZDJubVY4dFJrUHR6YjRQTlVwNGVwSit1THIyUGg5ZWd0VlpKQzdyYlp0ZzFlSkJ3NFNKWmtSaWQ4WFcxUDlyWXJ5dnlDaWhWbVJrdTVsaGlzR2hqSGkwL0w3N1BteGc5RjNOQlVaTGNHRVZZelVsd2VKdHF4RENXeUJCa2drYXVIcEZPeWlEc3A5S1FESC9GOHVKdE9EL05MMXBlWWFWdkhaNSt3L253eEF4WkhwS3kxVWlvVTB3andSakFIWXBHa3NzU3dnMWdNS0FselZtYTBUc05OdkZ1Y2VJbTRRVmxpc0FjUk5qTXlYVjV5dDRpbHlBQkpvdmdKR1NsWjBFN3FubVZqVnZsd1QzQjZpZnFDemZRRCtMNzJBQmpUOFhuaEtxUUx2TVFYR1BoeEFqdjFybnBNMUY1SWZScGdSdUtRQnJ6Z2N5eXFIMHBuQnZqVE1EUHk3eHRkNXhUREV1TjRZVEhhdk8wb0wrSUc1Y09aOWlEQ1prYW15ME44WG16bm13RVNPNkhrcHlsWjBFNTZncUdzdlpoTVZqcWNrd1gzQktlWHFLOTQwNkUvQUlFMjQvRjVudzNlRGhuVFpJRkV0TGpuQTF0N2VNTXAzUlZnUnNJWlFnT2w3bTJkVVlTYWtVVEhJbkJUTmxkTHZ2R0lmNDk3KzlqSUV3OUUzQkRKMjYvMklNSmlSaGFYSjlNUmpFUXFBeVNpY2xncUpRc2FSSnpnK0h5VlRYcHRuUExobnVEMEV2VzFnMmN1TmVJSHRzbjRYSGZPWDJ3Qys1NzEyY3g0VCs3R1pxMk4zekNmZVo0RW1CRTVwTEgyUENha25LbWpNNG9mVnppRW1kR3V2T0tuMUtjM3J4L1luaVkvRzdQK3NIOHp1WkFVTjhCVVY1U3pCeEVXTXpKZG52ZE1YUVpJaEdCaHFaUXNhQkJCM2twWXV1MWdrUTkzdTlOTDFoY1JhNVc4NGRZbE0rZEZHbDg0SkV5WjFXVXZZZ3o5ODhLVXBBUE1pQnhXaU9jY0MvSitUN3dzZVVGdGJaZ1ppYmQ5VW9xYlVIeDlNb2h6UHU1YUtwWGlCdGhoN25GYTlpRENOQ09MeTVOZXdPTGtwanl4SHkvdkVQVDJISU5PbEE5M3U5TkwxdGMrWHNmQ0owM3d3WFA4czNjZHA0dTgyUHB3STlFbFp1WUdJL1NSdXpMTUZTL0JHVFhTcUF2U2RBZ01jQXRxN3J5dFZBOHpJMlBCUzZHUi9tYU1ydUFManRNeXYyMmpJY1VOMGI2MHBtb1BJa3d6c3JpOFpjVGNvSTNoVkQ0ajBSdytsWE1BNzV0dUpZdVlFM2U3MDB2VzF4akg4YTJyV0I2U2JMaVFUSmJhbGNQV2xUYWtYdXdxbnlJUHptYmZkQmVQNTRwRDBrQjVNSUZOR0Z5eGZVdXBIbVpHYmNrWEtOV3ozY0FpQ0w4R3lTU2t1RUY2K3hYdmk5MkdTbm9RWVppUnplVjUzMzVObHVhc2N1aTQyWWR4Sko2S0pBaVNFM2U3MDB2V0YxNEVYcjlMWk5uR1U1Y0hTSHlYSUZ2R3gvVDBRTkV4M2JXUFBiZ1BuMDM1bHorNzVwRHJBbDVjSVNkVTRRZmQ0U1VYeWFKTFUxc2N0SnFSNGZMNm52VXR6aVFzQVkzZ2w2T0dGRGZBMnROTlh0SWVSQmhtWkhONUszeExqVk9iOGdSZ01jSWk3b00zV25HNTBweTQyNTFlc3I0V1FKUHQrTTBnSFBPcys0S2tMR3BlNjV3ZVJOSHZpTk9xV1lnWWRVQ2o3RG95TXZtRGRRUmp4QUlkRzZRdkE1SG4wYTZHaE5XTURKZkg5NU01bHp3SkNDLzVwVm0xUWxhS0crRHpFakRpMGNzZVJPaG1aSFY1NHNzb2pOaTAvMEl6aUloUFFCRFZ1dVdRTmlmdWRxZVhySzk2LzI3cmJpK1daNGcrMitFSHN4MGlwczU2Q3Y2Rjh1dm9EbVdUdXJxOVFoTk5yanozMGh2UHdaekNZVVlrb2h3Znh5VEdJaHFyNFlsYXJYTlZwVzJha2NYbE5ZdWRVVUQ0d1MvaExWVzU4SjBVTjhCb3g3NFppWitEU1JsQmhHNUcrNXdIMzMvQXI1cU5URDVUL1dTUm5peUQveDM0T2ZwT3MxM2VmTGduT0QySHZ0YnZlK1NBU2xKNzVmUW43RUxsZmZxSlZ6b2YrS3RlWGlxWjZyY20wZUlwWmIwcmZUVVZ6OUxINzJna0RUT3l1VHp2VjFNMW9nWGRTbkVEYk5HTDJOc2VSR2htWkhkNTdXS2owNElhNmlKVFA3a1paeS9mOThqSVZUREtoWHVDMDVzOWZUbFZsQ2J6U2ZRLy9EMVQrUnZlcStqT2ZmU2RuMFpmR3FwWk1uNnYwZWJ5dk4vd1RpTmVlRms1Ym9qa2IzaExRVVRpdHhqc0xrOThrenBjakZrcG1RdjNCS2QzbnZYbHcvVS9ybkFYdXl6RlF0RXY5SjgraU90NnZzV2dNOWd1ZklOYTUyQy9sK0lHV0o3cjhVSlNFREZtZzREOHE4My9lRDA0a2FndTk0dWM4NURLZzd2ZDZaMXZmYVhBdktOSGNhU3UrQllEKzM0Qi9JcHZNZWowMjdHajBoOVhlcjlrbncrS2J6R0lscngwS1VteVJmbkVlMUtoYy9HOEVOemhEWVdMNTBJYnVSc3hkaTJGQlZLdkY3dkNFTWhWSzdZdUxkVnBXZUczT3pPM3doRGVOclZrRWJqai8xMHdVc25lcTNkTGVQTTc1N1dPTjZ6UC9GTCs5MnRHYWNieGZtSEcyck5VclFqYzRYekNQYU12RDdicWZ5TDNGRTdJWG9JbHZyTy9sUDlFbmxHY0R2MDRSOGJxTTFTdENOemhwYjE3Umw4K2FGdGlvZGhYTkNsLzM3bGZrVlNyNk9jTDB0cDlSdG9YMkpIaGpQVm5xVm9CdU1NYlRJbXp6RmxTUlJHeTdreDZPY2swaXBpVjVKUUJxdGZqLzNxVGg5QnVBUlBGUFB5cnJKc2ZkL2o2N2oya0x3ODJ5OUpoTkUvUmhPeUZxWWpwNEVTcTY4UkRndXpxNDlZOUZLUGt4eDBPY045RCtsSjdpbm0zbnplcTIvK1JTZlFzbmx6SUc5VmRLR0M1NVN3YW5vMW5idHdocGp2SXh2bzgxbHJONlV5YTlnMmJNMURWTU9mZ3VHZmRRenVEaGxUQ01pL3VjQUR4bnRLWEQ1VFdvNzRTenZ4dDlYVlpaOWx5TXhjbWd6d01hdnlEU1htb3pFN2RuTGpEa1k5YnM5UFk4aVZkemRYN2FsTzBXalBNTlNCc1Q4V0NZL2w0TXc3NWNJZUQ5UGVZdnBqZWtuN0hlWHJmQTFQazJmbjdyRWt0ZFQydmRZNWMyZWN3THhmdThFN052YVl2VHhkWXk3UEU5Y2JJUTczSzdNT2IyYmx0dkppOTdteld6SVY3ZE8vcHk0ZXk2NTF6WDkyZXIwQ1YrZlVjMHRTckZIUTZlT1hCUGVMNituOHpMSUtyem51SjBBQUFBQUJKUlU1RXJrSmdnZz09Igp9Cg=="/>
    </extobj>
    <extobj name="334E55B0-647D-440b-865C-3EC943EB4CBC-16">
      <extobjdata type="334E55B0-647D-440b-865C-3EC943EB4CBC" data="ewogICAiSW1nU2V0dGluZ0pzb24iIDogIntcImRwaVwiOlwiNjAwXCIsXCJmb3JtYXRcIjpcIlBOR1wiLFwidHJhbnNwYXJlbnRcIjp0cnVlLFwiYXV0b1wiOnRydWV9IiwKICAgIkxhdGV4IiA6ICJYRnNnVGw5N2JsOTdhWDE5SUQwZ1hIdHVYM3N4ZlN3Z2JsOTdNbjBzSUZ4a2IzUnpMQ0J1WDN0amZTQmNmU0JjWFE9PSIsCiAgICJMYXRleEltZ0Jhc2U2NCIgOiAiaVZCT1J3MEtHZ29BQUFBTlNVaEVVZ0FBQXlNQUFBQlRCQU1BQUFCK044V3FBQUFBTUZCTVZFWC8vLzhBQUFBQUFBQUFBQUFBQUFBQUFBQUFBQUFBQUFBQUFBQUFBQUFBQUFBQUFBQUFBQUFBQUFBQUFBQUFBQUF2M2FCN0FBQUFEM1JTVGxNQXplL2RSQkF5ZG9tWnE3c2lWR2FaQm05QkFBQUFDWEJJV1hNQUFBN0VBQUFPeEFHVkt3NGJBQUFRd0VsRVFWUjRBZTFkWFd4alJ4VysyY1NPODdkSnR3L1FVdUYwRitnZjRMUUxMYXBRSGY0a0twQ2NkcWtxa0tndHhBc3F3Z0dFVkFTU294YnhtbFNxS3FBU1Rpay9RcVU0S3VvRFN5VmJiY1ZQRVhKNFFBS0s1TUJEcGFvUHpqb1V1cnR0aDIvbTNwazVNNTVyMzJ2N21teWJrYm96ZCthY00rZk9tVGwvYytONjNpRXA4My85VmU0OWg0U1g4Ykl4MGJueGg2WHhUaGxwdHJ1empMRVBSd0o5c3dITjVobnJQSHpvM21vYVhEM1VPSFJzalltaHIyQS9QajJtdWFKT2s4Nnp6bTVVNERjaFhMck8yTWJoZXE4V1k5dUhpNk14YzdQQTJIbDd5aE5NbEEvby9qUHM1T25MTHJ2OHB0eUI3a3VvbFhZd2xOQlVoNVZzZ2JFdGt6Y3NpaWhrK1FFVUZCTTBnYWRqakMwbFFQWlNJZ2xqK2grTDMvdSsvM2llUzJCVjlkLzlpT2hnVno2a3VwSnFWT2k4U1UxeXlPbm0yTGx1RGlFb3huWkkvM3dOQ3FWRU9wSnFaaGs1blVsTmNzanBiaksyMXNYaURCZkphN1I3am5WSzlEbXA5cEVwOGJ5eVMxTk1uczliYTdOZ1NpZ3BpYVFZZXpVcDJwY00zU0pqZTEzTUZsOXZNY1pvOXhSYnA0OUp0U0dTL3laRis1S2hDNUYwTDNickZYZytocWlPczhZNFh1bElKRmhscDBpcUt4bUlaSVVJWWNiaEJKRGhVVFdQUkJJbWt2d1cxc2J3amlmSG8wK09SQklpa2hUYjllRDFYaUI3djJoSEwyUnNoTTBqa1lTSVpBRitjUUhIaEhqSHJmMFJMbnc0cVNPUmhJaGtCdUhhSkVTeW9kZXV1cVBiQ2JhT1JJTEZMVG84cmtta0lvOURKTXQ2OGZQcnVwMWc2MGdrV0Z5WFNJcXZZd0FpNFpWZlVxd2ttNG5XUnlMQjhycEUwbm9GQTFWR3NsOExSdHlZbkZTT1JCSWlrczBWRERSeFRFcHk4V2N1eWxheTlaRklzTDZ1VTVMZHdzQWNSTUpyVWNZVWxuaEhJc0Z5TzBUQ3d4TFB3NFVqNHdwTWxPSy9aU3ZaK2tna1dGK0hTS2I4Z0NSSFVvQmpDa3VPVGduZjhRNlJaUHhicEFyVDEwblZwV1JQaDZUZWRVcGVPSGxGU1F4Ky9zSGNxVjlLc0lqMXdwTlgreDlGcGY1Mm9uUHJYa1NzMFlQRjVNTWhrZ24vQ3dtTXFNdmUvTWJvR1hWUnRFVXl5M0wrOXhxZnhmNGdwOWFGMjkxWDYvam1NRlZsTE8rSXY3b3hrdW1KeVFjV2Z0MWlaTkdQUjJZaGtoMS9LS1ZrWTRHTyt0RVdTZTFtYjVNek1jMnVLM2xUT2NsUHRHbG5EMG9aeGwzRkN2K0M4S09pR1ExenRGQngrWENJcE9CYmRmNnBTbkRaTzY2d3hMWWx4enRyM2pGK3FWVVRpZWhtOXhkT3ZSYXYvVzdQeTJIRHpZcE5OMDhjeUY1WW94K0x5NGRESkNJc0FXZFpkZXM2cHRzU3p4YkpNWnhYT09QZTNMa0dYeW1jMnhLdkk1YmNydWZWMmI1WHYwb2cxSXpiaG9nMFJnRVdsdytIU0VSWUFsN2ErRHJYWjJseVhCZmkyTXIwWXFhMTRubjROR00zNnl0UStPWGIwZGRvZ1hzcFZmYjZSQkRtdG96Ymh1aDBob1dNellkREpQS0dWMS8yRGhpV3BMNzQ4YkRTY0w4b2xPVWJaS1MrTG83R0Q0SkZ4ZWd5R2UzVG5PUENyYkh6TlYrZStQQWoyR0I5OEVZOUhKdVBSU01IejltWmt0ZnMrckozd0xEa1RoWmE2RmtnYTRCelFJTFNGQStRSmtCanlRZUI4VmZCSzBFS2FSWTViRlpuNm9yR0JWQUlVZ0xkc2ZuQVVkZzIrY2pJelFRdEVxamZBY09TQWdpRWxHRGZtek1MTGJXdis0NXpLSDVXRzM0ZkdBcjhEUTBUM21yejA0RjRWNkkwRloxd25DUkdZdk1Cazdsc01qS2hMbmpyOHJJM3YyR0NSSHlheFlLRUZQSVJPQ1ZXTk55aUNhN0VzSkpTbDBGeHlmV2xTQ0h0N0o3bjhWMkZTcFR5LzBra3Nma3dWUVhuZlZHdWdMcnNIVnRZd20vOG9hdGtXZVFDYUNtOXhhL1Z5Qm1TVUdFMVAxdDRPL1ZwVGR2OE1pME1iZVQ5OGZubytncTNvSFlpdit4ZEI0dGpDMHRndmZ3dzFWK1h3akxxcXZaODRYeXQrQ1ArdjNjUXUwUDdSWHVLNjE5Z3FPODRxam8vNUhtM24yQTNmcWNMSjRtTzNudzRaM3pHTmlhYnl4S09mNjNOSDhZV2xtRDU5K1RrcURjMzhFOWU3M05ZK2gweVBKVVBjUklFVE9aVlZOaFVTeElqUzhMM2YrSE5HTHQyVFk0bFdQZmt3ejB2RkxReUhnSWl1eTBCNGVHSVhUdXVzT1Jqak4wczUrYjFweG9pZU9Scks4cWk0UjB1MUkwWVJnTEpldXBwdElvRVF3VytudmNzdStYVHp6MmdqWlRFU2FMdXhVZllmTTh5OW40NlJqWnExVmZGQTRZbGxHaUU5blAzTTNaTkZ4eTFkUVdkQjAwOTkxTE9EQ3U3TUhsSFMyTk1hZjg2N1V1K1l1c0hKNG1SZExyNUNDY04xcTc1aEJwV1lRbDZ5a3g0S1FPR0pZcGtwRVlXY3ozUkRRbHJzQzk3cTlwQTE1QVpydlU4SlFLSllCQkN6MXdVR3F0TFA4aDVSbCs3K2VneHo5K3hHamMwQWdBVmx1Q1poMmxic0xCTFBaQkhOZlFZNW5xbldDcUQ0aVN4QnNTcy9PalV6MHJsL2lJaEdJUlFObmdmbkxvOVk3TEVIdHg4OUpqdWQza3NSeWtBMEdHSnV1d2RNQ3pwTWFOcmFQNWxXTFV1bVJTMU5iQVNZRGpEdmN3N253TEdVQm1pcHJxRjRCOXppb0tZTEVZMndNY1o2RjgzSHoxSTNjdll4UmZWV3Vpd0JDZzVycS9IRnBiODBmU0JCY3N0YlEwUWxpaVBsby8xRndrMVJHMjE2K2JPQzhvaWtPd24xQUJ5eU1yTlJ6aFJLTm56U2lDZXA4TVNvR3hDWlk4dkxPRzU1ejJMMGFxMkgxQ2pLM1MwdjBpSS9VQzJTLzRWWkpGZEc1RFJmWlR1Nk50dVBrTG5TZVhaUVltTTZyQUVuVkFiYkhWc1lRa1B0bW1veUxraVdyaXBkWmpndDc5SWlQMkExcE02ckt4VUdIWWMyWXlDYUNML3VQa0luUXJndUgzVFJZY2w2Qk9YdmVNS1N6QWZ6b1M1UmxRTFY2d2tWWCtSWUVkdEJHK0dzRmRtSlFyS1kyaGJGQVBZa1ZkdVBrS25xYkZPZ3c0YXFnUE9QSHR0OExBazluMEowdm5ibEJsK2JsVFdCTWZaR09zdmtwWTJSTmg1VXVzMVZSS0FqQnVVUi8xQTVpRjhoTTFDRHJRQVNjdE11SStReDNrZk9DeUpmMTlDbGE1Z2dIVFluRVl3NzFWdGlDQ0hEZitWZUpabDEyL2lsSlNDemtRck54OWhVK0tkRFVkd1d0NlcrQWhndWtQQ2treisxZ1lHMGcvbWdpK2t3c2lLL2dJTExSZmRpUFJRQ0FpWTlLVUFGRGxKcm5wRWdrSjA5VDhsV1owZjIvUjFGTS9Sek5kdkMwaFd4cVM0M0h6NFROenphTzdxN3diOCtCVzJqSHhuMFRGbkpyd1crYUp1U0l4VS9oME1IbVM2Zm5BMmIya1lDVUxyK1BjbE9BbW1mUy9xMllNalA2RWM0YjRpb1lZbzBIclpFbVd3UHA2NzMxNTgzTXM2VjU0d2Z4RU9hNzVGdVRUQ0VwSGQxdnJZd3pWeUN3S3F3R25PV01sS1NtUHdOcGhYdHpXQ0NnN2Fha0N1N0R0S3pYMUp2cTlJakxTV2lDdm56VC9Lc0g1dlFSSWVkZDJEaitmWnhWWFArNGhoenNrMkZKeVV1WExRQmR0VzYyT3ZzTzB0c2xkbXp6VUFrRlZycGFHSGJrRWtadkMycVYwd05QbThtenR5bHI0aWdhcVRTam5RZWhsRFlSSXZUTkpNcEE3blk4SC9QYmhVYnB0TURKR3NrMGZQQ0Vzd1VHZGFIM3YxQnE3QzM2aUtSZG1Nb0xrbzRVanRMcEdRWUM2SVVQSzdrcEl0a3R2UHJzb2h2eWF4WmFDZkp3MjFlSXhxaUM1czcwdS9McG4wdlBRakQxczlEcUNwUjM1c0FZWHpVV0VmNUxCdGNTMGxzV3lSNU5VbTlDRmFPc1R5NW5GcHVzZzYvazVySzZkU2tocEIzU1VTclZwd1hybE9TMnYzd3hJSjlxSU1CZ05PRnZXU04vMjhRSG1aTXRrbXBxUWJHMmZJb3VkVnRHVUw2RGlBY0pvMzZDeDh6WlJ4TVBuSStBRUlYbTJmWUZnaVNkdmtzSk5VWUpDQlVnRzhIMWxXS0prMG9UaE0weFlKdExEYzEyaHlMU1MraXZLbnNFUlNZTXE1RFZoQWp6eFNhSzZobDM4WXBncFc0cjNxd1lsdDZXYXdvQmZEeCtSb3E0b0liM0FneVhNd0VNcEgyMC9hUWE1TGhFYlJWRndUU3A0QkRNRDNKZmdrN0F6SXI0cm5LamxzOHprakFTRGg0OWUyU0lnV3hxdHlSZ3JMaXFvbGtocldncjZaeU5DdEJkQmdHeTF4RDY3d29VOUs2cUVibS9mc3FISGU0TGtNd3hqeFQvZGNRT29UREI5OVV4dkVBdVVEcjdURklaQlAzZk1oeGI5RlF5U3B1cGxkRWZsdDlaN0ZGZjZhQVZOMTh2NFQ5cjRnRThScTJpSWhXaGg3bWpPUzMxTUVMWkhrc1RxbWIwSU1VVk5ZeEVuRG5hdlNMZCtOelh2d3dxVEFJRmtKQktUZ1hFRENEOUdJWVh5QTNwcUFxdDJtZ1lVaVdsZlBxYS9CbUsrcVI5R29hVlgyRENDejhyVnp4THdmVTU2TmlSdjd5UmJKb3RiQ3VDalk5anpxTWxraXFXTjFUSGROR3lKNEpSZkFqUGJXOERETk9pVlVRZW5HNWowN2NsalUrR0pjYmtqWjd3WXlQU2I4dmZwNUNXL3dVZWt5VmdLc3FFL0o3eC9QWVU2RUx0K1dCSGhkTm5XbFRFSmgwKzRwc0lYVHE2bzlWTU1XU1ZtcVNWQ3Q4Rk5TRVI2S1A0Y2xralo0VjYvT0lYQ1JxOHpnTkQ4bDB3ZHJQcWI0dCsxN08wRlBGemEvS1NDdnlNSDR6ek1ZNTB4OHl1NEFNclYvS0IvYVJ3K1k4S3VpRmtrTk00cGl2TmlFRVYyQi9LNUFoSTFwR0lSRzhtQ0xCTXVpVm5FQ3R2QmVHbE5aSXNFZTd2Q2pvQXBXVUlZbC9IU1gwblZ0emZuNkdtYWhDNXRiRGdNQ2RMRkNPNHE4YURpQTZvd1pZUWFYcEpNUFpJK1dUR3IrVTFHTFpKUC9IUERscDAreWQxSEE5SFgwQ1pMdzF3Zy85a2o3UjlTMlJWSWdSenVWWlRleG41Q0pMSkY0WHozNGhtRlhZVDAzRlBnZDdDQjNRWWtYM1cweXlLRnNiTS83NTdsMWhlNDNqbWZmWnZVNGdLYXp0eFNOcFE3akE3dkFua0JRSnlLeFozTTl6MG43dG1ncUNSZnNBSDIyU0RJbk56U1ZoU2M3UmhCbWl3U1Foa2k4KytYdElhZnhRdTc2VlY0SDViaFdhckxMd2xiZDhSdUxoa2pDK0ZnTVVUUXhSYUlrRWJqVThkbnRpV0dMcENkd3QwaFN0cVlKeDI4Zk5PekJHTmcycXZWYzNMRTZuSTlOa3FxaUFERkYwcFR1YnAyRUpaVGVjTzBoUlpJMnJHQXZWcWJaVTJMNHBZYUdpbzZ0Y2R5dDhwYTczK3d0a0ZRVkhZa3BrblpncWJCMkc1TE1IL0lmV3BQdEllc2hSYkpnT3NFOW1La0Vqa0Mrb1lHaVkyc2NkNnUxN3U0M2U5c2h1aittU0dwQjlBUXZvdVI1WCtlaVdPaDh6NDR2emFsalBBMHBraG5sOVBhWmMxcHVLT3BPUnNidVF4eWZFS3oyQlFGQWkvZ3VGRDZtU0hLQnl6MGh6THg0b2RaVFh0VndQaW41bU8waFJYSnNQK0o4bFNDOFNGTi9JREoyMzBseWZTRTRRTmtPY2dLc2VDSkJnTGdyRUl0Y3dndmNtcVpPWVZlTXlpRWVVaVRscGVDdCtsVFRNdnpOMEwwVUZic1BjY1NvVk5EaDBJdmtsUHlVZ01VVENmUlZReUJYZUY1bGp1dUpXVnk4NXFON09tUnFSM05Ja1ZUM0hEUWRYWlVnWmt3VnFQR0ppdTBnYUhiTldDRytPYXFlNWtTU1J6eE9ZSU9yRWs4a3N6SkFySEtiVXNaL0huendLZW1HS2FxRE5tS0pwR0NsdEx4VU5JWEJzMXNuZVdFazQ0TGpIaEc3Lzd2ZHVkOGZCaEJwR2VONXFTek5wTWNUaVo4MUF6bHhweWd1K0Q1WHdnODRMRWZpSVFLUW5UbnNoVkxSdTh3SG02RjdyUWZtSm1RUkZKSTZqb3JkZzNBd1ZOM29EOE1oYXZJNjV3czBUK1FWUTZKNk45R2lQQTh0bUhtbGlKdnV4SUNiUk8vZTdwczhOM3pxcnQ5K0VxdjZ4SmZ2V3RNQVRiclhkTGZkd2lXTUttUS9SOFMycVhVL3orT1hYeUtWTTRHbitud1FKQVZJWmNiMkl1RUxvSlpNb0UwaVkxWmJDaENyT2pjWW5aUWJNbS92ZkRlWStHTmpmMTJKTmNqdWhVQ2IzWGhsVlZiMFVFUnNqUkRXRW44YkhqWkkrMVBaZzFWOFZ2WXlleC90NVNsb2RFY3RiWm03bk0rZHF5dWJIbkVabzB4U0Mwa3kyTGdGZHZMVTZjdE8zM1NTMkpPb3Z3bmFVZ0poYkZzUmpvcXRFRUliMVozUUlXc0FSdTNzby9oTEo3TWJheER4bUhHODJlc2xjQ1o3dzJwQWFkcjhzNCtnZDdBS08zaHZNRXprZHFQcHJSRHl3MkVUb3Z3WHE2S1dleDdMbmJyaUx5WTBYQnpxbXB1REVaKzRFcHYvUlVUZ1BtQklXQSs2c0ZNOG56QndHUTZiVGx0UW4yUFMzdWh0WE1FUXB5TTZIb1Vzd0hHWUhacUtUekdWWjhiVkg1Mm5UM3ZocWo0QVBZZUh3NmFrLzl5Z1QvSGJtekljajQrcU1IanMzb3lzUHhXYXUzSG1yZnEvVEpiTGdVTVNMZEtVQ0s0NkM5V1hiYmhHQnVoTHdialI3TUlBSkM1cGxIdHk3S0EwOUJ0VUwzcXp3d3RXc2pHVlorenQvNUJQYjdINlQ5L0NCd1RydzcvMEdYWmZiZ1JrSkNQcEIrQ2tSczJ5UzZRM1I4MC9GTHV3TzRKM1NUM1FHWkcvRlREem1XOCtQbHFDSTNqSnNaREkvT2JuTDlLSi9nZUFQdW1UUU1rZWpBQUFBQUJKUlU1RXJrSmdnZz09Igp9Cg=="/>
    </extobj>
    <extobj name="334E55B0-647D-440b-865C-3EC943EB4CBC-17">
      <extobjdata type="334E55B0-647D-440b-865C-3EC943EB4CBC" data="ewogICAiSW1nU2V0dGluZ0pzb24iIDogIntcImRwaVwiOlwiNjAwXCIsXCJmb3JtYXRcIjpcIlBOR1wiLFwidHJhbnNwYXJlbnRcIjp0cnVlLFwiYXV0b1wiOnRydWV9IiwKICAgIkxhdGV4IiA6ICJYRnNnUEZSaFowbEVMQ0JjSUZKbFlXUmxja2xFTENCY0lGUnBiV1Z6ZEdGdGNENGdYRjA9IiwKICAgIkxhdGV4SW1nQmFzZTY0IiA6ICJpVkJPUncwS0dnb0FBQUFOU1VoRVVnQUFCVklBQUFCTEJBTUFBQUJnakdHNUFBQUFNRkJNVkVYLy8vOEFBQUFBQUFBQUFBQUFBQUFBQUFBQUFBQUFBQUFBQUFBQUFBQUFBQUFBQUFBQUFBQUFBQUFBQUFBQUFBQXYzYUI3QUFBQUQzUlNUbE1BTXBtSlJMdDJWTTFtM2U4UUlxczNWYVdEQUFBQUNYQklXWE1BQUE3RUFBQU94QUdWS3c0YkFBQWdBRWxFUVZSNEFlMWRmWkJrVjFWL3M5dXpzNVB0MlI2QkFIN091RUdFS050amdoU2FZRGZSVUdnc1oweUJCSVBwRnFvQ3VwQVpxQXFGaXRXdFNMbVZRSG9raGVVWDFRM0Z4enFoNk9IRGdEc2hyekZsZ0dSMVJxMktXQkM2amF3aWtmUVFXSmhNaDMzK3puMzM0OXozN3V0K1BUMmJuWHk4UCthZGUrNDU1NTU3N3Jubm5udmY2emVlOTlRMTBBTFpaN3oxRjY3eFp3ZlNQVVd3Wnl6d3N1dmQxKy9zUk1Pcmd0N0psZVBIajYvYzVnZDNhQUhYQnRhMWZjc0xkVlZxNEVFdW9uZmkrZE9wT2QyRWVTR3Y0NjVNd21iOFlHM2x4UEhqTjYyc0JiMldvaHIzdVc1QmNPSy9pcW9xelQzanR2LzExeStuNFg3eTBHUnNLN1BTMGc2TUVJNS9LT1JSeFo5bFFpVjR0cWdxMDk1ak1yNldsdE5ONXd1QlF6ckRQcTVGU3dsZTU5Z1FIa2E1K1RoN2lQbWVhdUNwTzFuZ2NKS2RncDFFcmFjZk9WMFRBai8wMEhPTnA5OTY5SlUrWWE4K1F0ZnBKc0N0alNITmYrdlJhMGhFNzZFalI0NmUvazBDUHpLa0JKdjhaWmRTbEI1U2k3RkxRaTJDN2VzZWVMMldOM25KYWJGcW5CSGRPeXFVZTdldUhRaDBxVE91NjF1RzlTKzJpcWJ3SklWeXNORUhYditqWHpsMTZuT0xBRjhCNlA0ZmVDdFpyN1V6aTJSOThGNGU1YVZvcE5PQksxQjRPRW94dU14a2pMMEJJb2J3QnFkd1ArZzU4ZjJSOTZMbGI3ZWlOSGxNSW9YTW9CRE1SaWtTeXlEZWZ1NmI3ejkxNnRRekFaNTU2ZjJuL3VsZm5uVURRTDBvVVRqNWZpTC9rNldpRWdRdmtIMmRnWFZVdDJGc0JRNTdoNWVmamZFY2dPeXl4bEtwcWt0cEFlS2FVOFRQUnFHb0NqdTcrdzQ5QjB1aVJhZ1RJMXNNZ3U4YUpFcGJwdFFmbXNDc2xhRjlES0kzSlRXbXBRSTlyMjVKN3kvdkNWdmJOYUVKOXRBdXRqKzlxYU9tcVFYQmQ2STRrV1RJOGFDNkwyRW9XekdpQVFqeWtXbE5nd2t4V2lLSDlQa1JMUzA5Y0JCYUZHUGswSVpGdlNuWTRGMHhHamZpc01tRUppRzZvNmdLYkM1RDNFNVVWYUw2M1A5NXU5aW5kazlWTVkreHh0N1hUanVzdWpDM2lRYUsrUkJXUndYVHZiU0RvR3JMSUk5aHZzK0ZwNE1SekpoenBlTUJWUTd0eG9uOUlGaGwyUEgwUVRWbmZKcW00cEtTY3NnNHJRZjhUbFJWb3ZyY200Nng2a04rSHFzbVRQYm93ZG9tTmVxeXhXd28vZWd3WVNIRzBXYnhtaXJoWjkrT0VRMUEyREpvcWF3TzRPaGJqZldWTzFkZldsWTVqMXlTRlVOd0NzcDBPQlpSY0k2WGsrRktyNlVxTVJYTjd1QXd5NVpLcWFVcFVTbnZtSzFteUZQeW5DZXljVE9KeWRvTnJjYmlUcGZXL1JCVDFtSVVVSStzWDNSeVZWU1ZLZThSR1UxWGxwRlNGSkZkRUhHdWxLd0ZWODVJNi9ZeUY3Q2VXcm1TTVhRYmV5c3Q1SUFaR2UvTHcwOXJMYWN2Z05qZjZFdXdkeXB6Smo2UXRXZTFadldkTGplMEtrOXJNUXJvUnRldnd2QTJnZ3gyY09PaGFKUlg3UXh4aHpOWnpwV1N0V1pyRVhMUnVyM0JCV0MrR3FmakZUR1lMVUIxZmlReXlRWCtVaXZHdHl1SUhCL3lYWkY0em9SVXpOaGJXWkpYMzl4aG0rajg0RHpPODNEWVk0Skp1cVo4T3dFdU9CdEtKNHFvS2hIblNzbUpWdU9tc1ZOb1NNcjZMT1hzSjNtQ1Rlc3V0OG1rdzRyOUJPMm9iaWFsbGpzU3ZydE1wUVV0ejhxU3ZFSkRWd3dIekx0Q1hTeVA4NUFsYmcwbm1HUVliVDF2RWVYV2NDSXM2cnk5eDdQcWtndnAwbkRQeTZmTW9zZlp1Z0R2Tmxuai9wUXhPVm5WRkRXd1lTc0YyV05POHJTNWFKTlpsaXkyclFVcno1MGl5dGF2WEVpVngzbkk1VmswNlNkUTFWRjJVbFlGM09FTFEwcGd6QUNid1U2T045S2w0U0ppbStYS2J0Z3FyWnNUUFh1anNJKzVzTVd4bTRWUzJoeGxsRVl6L3pNczk1WDhjRHBrbm1RVHQ4NnpKSzhVOCtxVXpkVlM1WEVlYmFtR2E0S3lrMm1tUkFubERWWWVFaHpoT0pWckViYmFqYWJoM25yS3c0MTZRK3R0YnhUR2h6NGIwWUxTQTlhUXAyY2JqaklYM0Q0Y3c5dDRGaVJaeDlsWkZLek5Nc2ZhOG5EU05UWDhaMU1YRkJETDR5aWtEWG5JaEwyNmxicjVrYkpxSytYOVhCNm5RZ1ZvbXlxN0taVzF2dlpHNGVBNU91dlh6UUhBU1I4YmNsNnptekFHLzl1dElRVCtGYzdlWTk2M3puYjRHSG1USlhsK2NRalpqRFJ0SHVmVlhCN05CTVZBUkNtK0lOSmF5VmFFR1BrZ3hEazlUaFVIeHRhOFNsQW55NVlGZTZOd3lLUUZDYnlqby9GOG1nMzU2UExjRXFaSzVvR3htOExDSG5NNXFsZXZhaUlhK1ZWZDhuYWFhYWZONCtpUWFiaXhxTmdKTUsyVm95eVE1L1E0Tlh4SHJXak1tUVJOc3NEYnRwN2o1UjRESDNxTWpsUEhTbmp1TTUxa0FodWZMU0FBTGRrNEtwVk1sTFd6cENucjJXZWNNUkdUOGpoVmJJaUdXOS95dG10VFE2TU1Ka0owT2JFWHlSVzFkR2s0blcya09hNGRaemFvVzFsam00V05aSFZHcTBFVW54MU5RanJ1S1lTbE02bGNkUXFqdkZWMFNGMHpPTXFTak45TzdXUmZUTUp5RUdPRUtzaTM0clhBUWlXV0pDdkNQdmVtblM3TW9LRk9IL0pCVlJWN2Z6YUlYTldqMVUwRjZ6dEdQRHF6eVZQTG1pQVJPTVQ4c1dzOXgydDNFcGwycldMbXNUcE96V0swdDVZRzY1M3MwcWNNTTJWSkc2YjRGUU1PQmMzYjJXVElTNWxGSnlJRzR6TFU0azJIQlZVbUEveTlGaXNQQzhKMnc3S0FQblVhVGhOL2JuQUQyWmFoOGEwRGhDbFdZMmgyRjFwOHpJNVRzNWRoVVY4ZXBMMUlFNWdUdXVuYjhiaWdDQ2UrNGQ5U1ZBVnpuM3F4LzNkbFV3eWhnaXRVVW1ZUlZiTmtyWFZSTWZFeUhjQ3lvU2ZudHc0c3AyNjR1ZmVCb3NYbjFsdGltOWIrekxQWmIxeTdXaGdzYzdGL3l4S1htVG9OUndvNDVNb2EyU2pvVm0vMDd6VGRtcmoyTXo4dWFySnZ1VG40bUxUcDVNWCt5Zjl0YVFZSjNQZDEvK1J6Yk9RWFR6ZDc3NWcydVBoeGF0UmtxZHE3MFA5WUtQUzkvbWRlWXFUYkVHMlV5allxV3NyVVVtMjk2cEczbll5WXUvM2daSENtNVdWLzFlQUFaVXBCeis5aEhGL0swV2pNY2lCUkZ6MEtKV1F6c1QwdXpzQzBuQlpOa1R4QkRwUkEzZ1Y1eldDYlVYaHV2U1VXSVpvbkh6Yjd2bUJOQkh5WWJqdlkyakN0ZW9scGVMVFRkS2JXWVl5RFFack9EbzVudy9nbUZjdjNmRUZFeXlsNlhDYXgvNEJ3WmZjR3lPelBDK3dIaVVCZEZ3S2xiUFFnV2xQWHh4VkIzR1JwMnRzUGE4RTl2T3d4cUJyOG54WVdBZWp3NmZJSXppcE9vRU5wanJPNlZwYkVST0FvNHdWZXB2bFJQQlFxTWpUZUZ2NklseTA4Z2hkOUZoZ2F2ZDlreFJCMDVIR2VQMlJNcGFGbmdndjJVU0JHNjlVYjNuMEIyNkM0OVZaWWhHam1YQkgyL1B1OUFrWEUvTmJidlV6dER0WnN6dFpDMXFBdnE0eUlRRXFtWmlPNC9rVjdvNkJvTXpCK1hVdmF0ejI5WDZ3Rml6MkUxcXNFT0JrOC9DUGVoRytOZ2dkUFB2TStiMnFSejJad3Z0M3ovcU1wa2k2b3B5OTlCcU9NbzRjNlZYdUxuL0lxd1VjOTc0ZURsNUFlMDByMTZCMEgrc0ZQUjVHbVBPa0g2UjRSZ083N2hzMUEyVkx3ZnBUR3R6RG51VXZXUmRRWkM1WjhQdVFaYU1PcFFqbnRlUEpLYWVkUWVlcTZkWlNPVmJoWE5FcWkrRWRVdXNmWXlhMjN4dTdqTXlyQ251bTE0R21QZUllcGlhK3lpT1o1OC9HZWVCNnQyOUZPUTEyZXJCaFZFeUh5N1kxWTdReU81blBhd2hYTUdqOG80eWNVWlZDaTNWbE1KN0UydE8xZnBoV0NyV2xRWkp0bU9tWnIyNFR5RGdqZVcvSHp4T2NoV09CMjBSS2hjV25qNktGTzA5NFl0QjZIa1E0SU4yeHJYVU9aL08rVjZPRTNPWUxEV091Q3YrV0lKRGdwUzhMRTNSSThUVVR2QmNPTjFiZElwZmxQVzhFSll5NE1ZUWdKcXNjV0o3RTE0Y3V2emVBb1ZTelA3bHJMVExZbWwvSXhzK2x5NiszRVJ0a3ZnSGVNWXpkZmVwZllRdkZ0ZlNIZUU4L0R3TVk2RFplTzRSeTlZcWcySmg4clN0Q0hHMTJnVStvbVNpVXNXcVh3MTQ1ZEJKZnhNRHZCZUd3WTdpK294bWZDd2FPYWcrckhCZlZISlNGNEdoSVV0N2h4MHJSSHp6a3g3QnNGOGJocmY0QnBublQ5R0l6eTYrN0t1MUQxcCs2cUNKYXMzWW5ncUlnZ1dSWG9pT2xMOGprY2VzdVhlM2NlbDdlOFdZakRRalBja3p6STBLdVVkOHorRWZWVityU2xxOVlGdDk1dWJKUzkwdkRvUFBRS2VnUjJML1JzQ1kzRm4xcThKNExXeEhKSnV3Zyt1TlVRVjkyVnVPK2ozL0RtbEF0UGtFYjU0SkdEOG1GZEJZRzB0Q0RhUURZekt3RDZrL0dWYlE4Yi8rMHFGenFvSWtTTzg3aUdPbFY3N1UweFZ5OE5UWUMxc3FQMWlBSC9DcXY4U1F3TFJHSkZuTmlkSlhuZVRMRGRFdFNVSnhZMUh4eDBXUlF3OWlhT0pSMm5OaTF2Rm56VW52SXFMYlVmQUJrcUZvekJVZitlMFVJSDlmaGEvMVRCcmJlRm5aWWlZdXlsc25qRzFMd0RCQlhveVpwQ0NRTVR1U0lwdEtqdGduSWpRdGUvQ0k1SFloUXoxT2QxTlZtRWozV0RoN3NMSVNHNm8xNjV3aVA4VmMwOXIyZUorZVZBUnUwZzkvdnFvZlNNSmhPY2xuR0toRXJWWG42V01nbzlnMHQ5aDVWQ3ArTkREWDJDTGVsaFhZZmNsb1VCWkNRalpReEh5U3hJVmo0R0d5azdHR0xLU2FWdE5aSkdkMU9YQmdNa28wRmtVODk2ang4RXIrSWNNMGFGaW5SWnQ5NXViSlI5aW9Jb0xRNUZORkt3T2tUek10b1Q0VW14VGpkQnlYVWNEUHV1cVZ1YUF5T01HckszeVc5ckptRmZENEo2STZ4QzlrYVY0a0kzMVJaZ1FnZjJnNnErSk5NNThZWnZTN0xnNWpCT3F2WW9sbUwxVjJFc2J5Zk1SbjRJM1kxdXh0TFJLOEdlbU1CR0piU2RXUkw3c1JFNlluSWV1SzBLaUhtdEk0a3N1UEk0T2dvdFJ4ck1BVmVONFBvVlNZYSs3dndiVGpybEc4MFc1YnpDUk9pRU5GeHZDNnVjSzhaK2dHb3djOFhITXlxbXA4RFNpSlJEdWV3dmFOU0NxckVnTk9iUzJENkFjNk5BdXhVUHIwaklCSGFSWm9sdk5HcWpGU0xBaFc2cUVjRnBqRGJ0QWVWQVdCd2JnaENUN2F3QUtPT2xiRUpkbG5GQzNkTzBseUhkc0VLcXViR29sRlZ5SS9kSjZIOTd5MElPT0JTd2FNV21SM1dBMStERmVDa1ZRVTBwUXptQkhqQjRLbU9vNlZXQUlaSHp4Zkk0U0JocWIwd3lWdWhxQXJDemNqaVYzdUdXTnNOMjNYcGJXT1ZjTVhieHZsMWJ4cWpEUWJoakRzV21Uc1BoT014Y3pCYUpvSE9qRUs3dE9xelRxNWprMGJpSmE5NU1FY3prUjVWczM1aDdYQTlPWGk0R21Hd3F5WkNUVWJKWnhnbUhPazE3SXBPR0RWZWxtTHFlUEVxZHlEMTJiRHJ3b05VVzBEVWRZQldZZ01vOUFab2REZHlsSmNscVZ1eUFHYVd2TUNtMDByT2lBQXZBVFVlUmZjcEdCbjFNNXpXY0VxSTZzandsSWJmZU5sWjVkNHc5UjhHcG9pYlN2M010YzlDYU54M0NzRWEwMHhSOFZRTnhCaGZHdVZFNFJNa01uRkRtTkJSQVVkTEJ1bTQyNzFqbGxBNW9Xd2VkdG9hYU1zNkN2eEcyajlrazVWTFpOazQ0MUduYW80TVN5cVRMSkFRWGRGb0tvYVMva1VkUng3Q2FsNU5vSFhpZnJSNm1Hbk5GclNub3Z6SUZKZERhQXNhWHdZYnVwcy9qNUpKbVd1c0h3UlpxZ0xMZG9GYzB0QlJrTUlMaU9paTkzNjIzRXh0bm4xK0ZyTHpMSmQzSHFVbHBPSWxKZjBFNTNRM05OVU1teCs2VmJyQXVXUXlMaTU0Q1VISkoxSWoxdHlIQnRoazByNlpwTmZLeVQ3UkNRb3lpRHNNaTNZa09kYXIyMWtsR3hlaGVNRTRyOVluZHhrcnduK2tRblFYOTluS01KQm5oekpKRXpyMGdtYkR3VlJVL3JLcmlLM3hUZ2FpbFVGSldWUHBlTVl1VXd0SG9EdlVSTmNoUTBaMnlJaFlNTUpEYWgwdFM1cUtaTUV4dkd5czdGbWN2ekVITHlHc0JVdTlDdkNjaXlzVTZ2WTcremFyT3BycTNYUnVGUlpJQldYU0RkY2tDV0Z5cVZLQ3JhWEpDb05WSWxRekZQeG9sakpWQ1hqRURHZ3AyRG5XcTlpclVMRElISmFtckZpT0ZjTnpIUUhTbVNCWGlMYjhsQjBraXlwa2xpZXhkaWNreERSYjFDa0srdVdta3BzN2pxRDA5M1ExL01wVG5NNkpwcHJESW1WWEtlWlVhTGQ4RUc2YTNqUzJIamMwWTU1UHNWMjdnY1kzQmNwMXFMcTFkYVhnOUdDNjVTZGdva0NyMEk5eHBvVVRtdDNCYk4rTUFKZlZzTjJoS2tjdUMzc3ZvQXlreGxMZTNRclQ4aTNnemF4QiszR1NwMnJ1d0NCbnMxNU1sUzZxUmIwSEtRYkU4U3BlMXF2c1ZuRm1TZVBpaXVPYlpIaCs5bXBWNEZyS0F5Y0ZLaXNIY201WTNDenk1ZE5WUURJWXNHWFhPM0ZXTFdQWjNWZGlsZWFCRXptdTlJOWh3OU9tM0I3Uit3VGsxT3dySTVsd1RDWEkzQlRIL1kxSm9nNjNGUTVpcGRFTFFRKzEwSXZWNHFZUmhLcm8vbEd2cHRjV2dhU2hiZ3VIdUp0dTBRcU5nNjRWTWtEZGpmRE44enFZcTUwMFRZbUV2eWdwM2U2akVsTkc2TjgxTVV2SWNkN0hvRittRVJhVUJEaUlueXBrbDBVcWpGbFk2ZjFLY0dNYWdLQXM1U3pIMFVSMytLR0xSRHhYck5MSU5FVXU2TkJpZ2JLR3F5Y0N0Y2lxUFBpK0dtbFBQZUE4V2JPbDlicjNkV0FjNzJrR2NqTHRrK2pTY2tpbnRSRnJ0dm9EUCs4UXBJVXV0R1lUT20zSEFlaFpPTWd1TkVjR2daVC8zeXhkYmh5U0xVQWsxUDJORUE5UFNKYmR4TE1HMGZqcmFBdzBjUW8wSERkU3lsdG9IT0VZV1duYytCK2pENVhsdFY1WkVzMDRiaWUzeGFkWXFhZlBHYVlFcU1BWkZRZjFReTVIR2daQUhDbzFQQWpDZFdYeklzYVNWYXVUMUd4dVNmWWFwWWZTMnNYSkd1ZGdoQlFOWGpldVNPZzBud2thY3Z3OG1ZYU1BRHNoU2JrRDhUUk04c0RBMUNFV1hyME1FUmtSZVo5NFUxb20vOTBxa2VaaHBIYWZPT0UwR3pvSHRnUWJ6ZWxVMlJmWXNTcmp2N2F2VUlDMXpzZWNBZmRtOE90dk5HOHBGWmlUbUhIQVVIVGtMeG1uQlYzTXRtcTQ4emg4eTV0RFFGN1ZpdEdpb0FrbGZXVGx4M1pIWEt6OFZtWjBlWEtPM3N6Y3Vkb2hlNXhORE5aWHdkbW8rM21sYW9wWTBXeHFBeHF6akpJU3NxcWxBek5JN3k1eEp3bGpnaFRyYkt5dnZmT0M1ZjJpNEFPa3BXVlpvMzJTNVNTWVRDK0tBOWlBTzg3b2pwZEpBVGFzVyt0enArU2xlWmIzYlQvbXFueGFGN3VsTVF5UEo4ZGhjMFh2OGVVWnNRaGF4b2ZsTnd5NGg5RU9IWUltaWNhbkdDUHNnS0s4MTFlc3NLN0ZyUWhxMzNrNnNpeDFDS254aTZJWnpsaFlLM1l4M3VzNFVWR1Q5N3pSamxwMGs4MVlGRmlnK0RrdVNCUTZpOG1wME16NEdJTHNLTGRDbEhBL096UklVY0sxS1dmQnAzUVF0aUxvQVRSenRnV3ZkcUlpakZEWlFVbUw4aHBlNncrYzNrMzRRZkxJVkowakVORm4wMUVTVWMzUmtDYWJRL1M4WXM4QTNWYzlCU052T0JjMnVBUFJEaDJDSm81Z3pyZXJUM0hQVzBNK3dFa1FoTGJNdXQ5NXVySU9kWk9XZDlrYTcwWjY0MDNDZldjaFNMYkZBMDNuRFdkdTFWSUZINjNGWU5Ja20yQnVTRzIxWG5ZS09vUW02aW1FdG9vWE9Pc1VuYlRxU2l3KzFsYkM3MndOWHhZeG16bVVpS2RqY1hnNDFYaEFXNlpIVnd5MVROUUNpVVZ5TjBXQnk2WG1PMkZOVkJIbGpMV3YrMFJPQldFWXErcUd6WFNtaXpzNVhsTlMrOTNsclJvQmRyLzR3alQ2cWtTTGNlcnV4RG5hU3dySXpwdGNpUytZMDJwR0cwNUl4cXdsU0Fldk9qUUt4c3I2aUJKZXNFcFl1bG1qT21Hd2x1ZTIzTkZHblhScTdqWVlRUTMvY3hrSEY0UFpBeEk1VFo5aDZTNEtkMSs5RGk4dFZEVDJ5T3V1ZXBJcUUzY25hSFZZT1FUTDR0TVRDa25PS29HU3NoZmxuSmlZOVRkRU1pbGpFSjdVeUthVFByYVNRL2U0RnRnalJLeHZHTzZGWU5HOXg2KzNHT3RpaEIyWXVXeXEwWXVoNHRDZk90MU1ScUxjMVV6cWdZanVrWVlMYWV2a0ZsbzhEc3dMc0l3ZWJnczZ5WWJlZzdDLzZxSlhpb09Tc3JuVWJCOVVEMnlNUjdERUpGTkZiQkMwOUF2dzFadVViRFc2c2hMNHJQek5vTitUT2tpaEVLdnA1dldxUVl0cHJlYWhOZjV4S3pVbkRLdmtEN2pVVHhrSHBNMGRxeDczSHJiY2I2MkJIQXp3N1k1cEI3VTFXREVGYXR5UElmSXJoaXJORUoxeElBUXV2TXRxS0dRZmtXcHJGMTFPRERoR1NoejFUMHU3ZE5sbG4rSUtwYW9VUHRUZXdQWEJoY3VoRkU3N1JVSUxjZC93d01PZ3Q4enJ4Sy84aXh5VERaTzJOV0RVY1NxZUFCVFljdnVsanpqZ3QyR2RjU1FwTjhnVmJObXloYld6WEpKVWdvNnJyYURBMGZ6dnVQVzY5M1ZnSE85b0JMVnNxVk1OcDAzQytsQ3JlUVhlTXNEc1dRY0U1eHB3MzQ0Q3BwMWlnbWZJVk1nNmpqNEpna3FsMm5RKzUyemhnSHRnZWFEQ3YxVkpEZzcwVWJkTXFad3RZY0NJazZwR1ZSZWd1ckR1ekpHUXlPZ1VNOS9nWkhDeUlrRFl0NWN5YktRN01vakdZck1lTk1vdXlLUkxVdEsxdlY3cEtOUFptdkdpcDBpc2lWRitOc0xqMWRtTWQ3SkRHc3pNam5LSnkyUlFsVklsMUd0eXUzQ0hHeVJBMHd0RnVoTld3NlFhZ1gydUZSWGJXZ2x4THNjRFJ5R2xwZUNDcEY1THl2MlBUcXRSVjBRZnYrWVM0MStMbU5nNHFCcllIR3JTK0dZcWluVXIvdk1mOU9aOTBINjZnTm1CdHZVV1JiZUlHRGRSTVJmL0phUStLdVFOSEkrUFJWUWlDbGdERW41S1pYQVlKS1pIbENDYU9iNkVOZ3dOQ09od1VOWjRrcW1oQ0QzQWJ1aVlFM0hyYldISWw2bzJESFRYcmZHSm82V25UY0poaFFUT2xBMmc2ZDV5azhsbHFNM1ExaklPZUJGQmRzU0RucklMN0Fob2VsNjlNQnIyUW45WTlhWHRmRHZrWU9heHRIRFBVS2RvVDgxcjFGNU5VcjNZUUc3dkd1aGg3cFFxdnBaU2d6QkVKY043WkFQeEROUXRMMHVIYitpWUp3RWdvT1UwMVF3VUM1aFlFcWxiY29id21EeXVncmVxWlJabGNRTExHWkpCRXZUaWpVSTB3dXZXMnNSU1RxVGNPZHRUTTg0bWhwZWNzTFJTNkdlMDA0dE9RRTFGNGluc2ZKTmQxNFU1b0VZdUxYazFtek5ZSitwWlIyMTdGSDN0SWdNQzFhSXlVazY2T0xDRWNYUEZKWWRzNFpxaFR0Q2ZtZFZrMEkvSy9oZ1JkTjBxVEUvYjVLZCtuaHJWMWtESXRJSlFyczJET2tXOVVoSWNWdE52QWpucUtwejVPaGF4aFJ6TEhNdVp3NHdZbkN5OUlheWdZOXk4VnhmYkFvYmZkRytLbjNqallVWU1ldG5DTFhIQ051T0tJT3BGNWw0OGlJbUpjUlpwOEc2NEthZmo5Y3NtRFIrazVDdmRUTEdpeUJlNUNCMy95MXZvN1JVOVBLWGVsRHRPVmsyT0syQk1PZVp0dXRuSE1VS2RvVDZ6STAwSzJTR3NWS0RIOE5sSEQwcXgwNWhVRTAyOVU1QmxydE1xVXlkcXJwcWdnK0tIS2xMRzhOSUR1bHFsdVhuc3Exa1BsRThDanUySnFFNDI1S2lhSENKRmRzMm9KUk9ZbnZtYW8zUkJhWkRPaXJkVjluM2dKYU5Nd1padGxNV01jZXR1OXFZS0hlb09jTjhxT0dwYWRvYVN1eFdoUHFJTFc3Yktpb0R0Q3FwMUpYWEZka2RjNzRYVm5kZ2xTR0g2QmJ0TE1XRndhU2tCSkpacWU1NGRUcUZsRVhWMlBEaEhlUS9rYkpmWU5LdUZxeTVIR0ZBaUh2RHNMckcyY0JqRGhVS2RvVHh3YWdvRXVUQWsyVGlITy9KMXNvcnBseWhIb1NtajV6UWd1V2lScmQ2SklsTTN6dG54STRHOFFWVTVQWmxpRjVwKzhFdk00NXMzaWY2YXE3RGZrS3ppVFFpVlUzRUhDWk14RDNRYmhKMkVXekRLbXdqM2JoSGZyYldGblFVYTljYkdUQUpmQlMyYm1VaXZoaFJFUGlxcUFPLzNQMURJcjB4c21MbUdjUklRbDI3MVZkVHRjNHNYdkVJQ0Q2V2RWbFprUmNpVVg3K2hUanQxU0pQaUlTZ013NlZpV3VJcUVNRmdkUW8yRjFKWnhxRUlQOVN3SzRrcG9qK2FKQ3U1dzdLcWtqdDhPZ083Mk9OcGdVdnlXR21IQW1TVjFaU29qSm1VWldSSWwzK0x0bmlVQmtJYzNCQ1Qrd0l3c20xVDRwaFcxU0ZTdnFPcm9qbFNJUDREbVZScXVXVElxNEtoUzNVRktxUExNaWJPMXp4TGVyYmNiNjJBbmxkakVJSW5pUXJPYkN0WjNXcmQxQVVBOUNEN0Z5N1FDRFRpNEFYbFhaWTBXS3dyZ2J1R20vdTBDaXFIcFJSaDhSRkpEWDVxdDRiOEdnRnNXSmQ3enZ0RERiS1F3djZWUXRWNUxnSENxT1FMa2R5cmN4cUhtQjdYSGY0TllDVVI3b29Ib243djhnZTlORGY0K0JaYVl5UFk4YkdaR3JXTVZFQ3lqeDJGd1FCenFDQUpDejRhazlCZmQwZ2JSV01xUnFycmtaV3FSMyt1UkdSMXNoZ01RWlNkTVJodkZCU0tZMmNTZnRsSVM4QStGaG5McjdjWTYyQ2tNMHNoSExwcFMxUWlPbXJlMGZ6bHkyWlpGMUhXeVdTUWlMS21FeGE3QjJBTXhRWC9vS3BpQWlWenIreUdTWnRZcXdERHd3dUFkaWZmR21tTG03ZysyeXhJMW9hSUN6QzV3aGFxb2NSc25UWHNpaklWQ3NuNGcyaE1TSTMvdWdoa0dmczZIaUJ3ZnJqQ2lLaUJvbWFLR01POEVuQW5lSStiV3VqUk5QUnpJeVFDanNLU3ByWWVjR2t2SjY1d3VUWlNDNE5PNkpBQUtTbXIxc0d0MGlmS3NXVjJpSlREMDFGSVpTRFRRa25XVDh0TkxicjNkV0FjN3ZkMVhsU0xaamFiVUxDdUg0S0sxdU4rSUZZTlpoRWlhWUZNdUZlT1dDRnFjSEhNRHRUTWlBeFUvQUNYYVdpRFNHd0t4ZkpONzBvVXNzNG9iZlVVSzE2SVJWZDlxRVNiOGJBQkJtRml6NGs1bUt3T2FrRUhRYlp4VTdaRmR3ZzdlNHc1NDFDQ0Z5MWNRMFArNjIrOGJlTytEbE9DTkRoR1lucUx6OWUvQ0ZzdVkwUXNoMFdGaHZtejNld1hqSlhqWEVGTGllK01Lc0dBVlYvWXRmbnhUUXRsdE9MMGxWZnlHVHkyWU9DSEdTSXlNakRRMVZaZXB5UWNWYnIzZFdBeEdKMnhSczlOVW1JdHBrWVZQaGhPRVY1R1BxVVhZKy94UE9icFNBczVPekRtL2dQSDFTTkMwWW5nZ2NzRlovTTFMd3lPQjFzOWlzQkIyRklkUG9Qcnd6MEhCUWxVdlYyNUozNElUMTVpditHRU42dU84VEhNU2pKT21QU2p5amkyU25tMEdIeGV0eFA5UUN2cWZjWFFjUTdzdVp6TDdnNjg3ZXZwYVNNSDFvWWVPWExvY1lhMEVkd0J6R0s1V2dpM00xTXpqNWNLeC9QYUdudUtaMXgyOVJralp1dTZpTjJraFg3emtvUnBoN3p4eUthNmoxL2lBUDZ4ckpVQUJVMWswV29meTJPOWRmekZSYkwzb0w5OHNxekZ0UkRocFU1cUtYRXp1V0NaSzI5T1N3cTIzRyt0Z24rR3BuaEQ1c2t0T2k1NEU3M3pnUlJ1eUVTOTc2OUd2azJxOUJ5NUM5eTQ1ZlROZ3Zjd3FJa3Bjalh0cHJBTEcvdnlTaDE3cGd3U3MxejF3MGM4cHZMcUx6Nlh1MzI2RlpmUmNKOUJ0RXdHOEFrMmh3a2RESW55NmNFNUFONHJ2aVJKNHozWlJZUEJaMWJBS3BTN05kdlBkS3FkeFVyVUhSZWFhczVENEs5SEVCN2p3dWhMZEczZ0NGWkpPd0ZWZEJ3UkE4eXU2U2swRTZPSy8rUitrTDVOK3gvc0RIUm9tNkRQVjI4dG1pcTh6S1JRRXdpdlBzQ0hZZTQ2cU0vZFNFUGdkVTR4QWkweUc4cEdDMklTUCtiTWhiWW0rSHpkMmd3K0Y1T1hXMjQzRkpJeXkxL2xTUVNJcFVkWlhSellpdHRRYUd3S2ZLS3BLZlIrSEt4dVRhTFFFUk83RGhLZ3VhcnBtc0RGV2tqNUlLZUdqcXFiQ2xMd0F4NGtYOWxxeWFqellLbnJlTXg4MFAveklsclorRzVXZjc0YWZtUlYwOXlCai9YeE5CMEduY1ZLMVY4ZTgvdkxXdEllNHFRZEFhaUp2ZEZSNnVZMUtMbVZxbU5tdFdIMHBXRHU1Y3VMNDhlTTNyYXlzT2JLekw5Rkh1c2xCczZBTXlwcC80aHZCeDVZb2t3L0RHajdlMkZ1RG5KdFcxbnlXaHg1alF3Q3dkK0w1MDFxQ0FRN1VQcnhlTmNVSVZEQXllcW9LTzU3dGpXeGVMV1NZaHIzYmd1QnNVZFdMb3pDSDN1N2V4Tm5ubytkSzJDckFUc2VQcjl5Mnh2TFFBNzdSamFDVGYveG5SZ01EdldIN2pWdW1GSUh3bmRhMUZVaUc3SlhiL0NCTytBVjhHdjFzUzNMQjRITkt3QXlMMUFpalRmYmRjcnovZVJLNmZVMlJJaDJ0QmIwVm9GNWxVR0pFbVV1NGpKT3F2UzUyTTFNbEtNQmY1VFB0ZUI3VVNhcmlaQW9lS3dYSkd6TkZGTDgvN2ViZXExdUV6anh2TzVab3dHUDBGSSt6RG9ISlZST0pwKzQvMWFMSzdLbjdUYnpCanh2d3dYczlnOGRlM055K2hZS0d1ZHg2dTdFeDltZDRUK2dBQUFLRlNVUkJWUDFyMmgrTXhGR2d1QU9tbC9aZS84Nmlwcjdza3hvOHNEYXJZVy9pMmg3elMrL3BOd1VuL252YVZPT1k5NGJiZ3M5Y3ZjUlJtUWVERDJ3d2hNczRhZG9UOHdzS0lIUTVMK3k0N0xmOG5GUU1pYmNBOWVyTjBLT0EyREEyUnVIWHZPc0xHa3dIM1BjTngvOXRTY2Q2SHFpeThZM21lZERpSERXSnZWaC92OG9GMndrK25LUlI5ckxQSmxYdEVKL3J0eFVhUnViTTdERFVqenZhTVpXblBPNDBUNkV3Y3RsdjlTVTdmS2JZdC82eHFKeTNqbE5IYUxGU0hvRjU3N05POUE4NmU3OEQvVFRFNHI3WnIzNVAxQlhZOW5Na2hmTEZrZGozT3ZNK2ZiUzAxelhkZ1g0NFRoMDJkOXRCS3lPeTZPUFVFZVY0L3FnQzlqYi9vYjBmZEhadXdQYWc1elk3Rjcxcm5BTno2YlF0alkyeU4wN2J5SG1rbTZtZXg4YlBkZFAxMkdPU2M5MWlXdm1aa25yTWhMZDJkdWVRYXA5K0hwbFdpY2NYWFg3NThhWHZVTnJTY2VyZXZCWjF0RWZjbjlzVkhlOTlJcStPT0FwK1FpYzNyc2NWdStJVm93cWhoKzdWVU1pdXBhbjUzWEg0VWJ0MnJ2ajNEWDZUK2x3MWZlN2xJZ1hjbzkzRDIyTFNVd0ZGM3hQWW1XR205QlBybmZIdmRhNzJIWHRkd3hIMHczR3FmS0krZ3BCendvb1hMb0t5a0Z6WnJWUTZmRmY5bkdpN0o0U3FGL2IzaERLN3JRU09VM2RuczdMYml0RXIrdUhMdkpoTStrV2MwVnJSYjErT0ptYXZjcXYzUnZlcWZxUHBoYWMvZTlSVDRhQ3ZvYjVsUzRsdkl3N1o5Y2tuK09KZnYyTklnengreUxPdnBSZDBlMWZyZjd5K3AxU3Y5VjdZd3F1T0pmYjYyMmo2emZkL2JEeWE4UFBQblhIK1JPMzg2N1ViR3VDY01yejI1T0VOWHZVTFRqYnhFdjdTYnZRVk10NjJzVXVDOXFhWWlYZnZUYjEyUTZ2SllHM2wrRTIzK1VGbk42VHR1b3lKbjczSjczM29KMXU3THZncGdVOHlDL3cvbytsNkM2Ni8rN3NBQUFBQVNVVk9SSzVDWUlJPSIKfQo="/>
    </extobj>
  </extobjs>
</s:customData>
</file>

<file path=customXml/itemProps5.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19636</Words>
  <Application>WPS 演示</Application>
  <PresentationFormat>宽屏</PresentationFormat>
  <Paragraphs>588</Paragraphs>
  <Slides>43</Slides>
  <Notes>0</Notes>
  <HiddenSlides>0</HiddenSlides>
  <MMClips>0</MMClips>
  <ScaleCrop>false</ScaleCrop>
  <HeadingPairs>
    <vt:vector size="6" baseType="variant">
      <vt:variant>
        <vt:lpstr>已用的字体</vt:lpstr>
      </vt:variant>
      <vt:variant>
        <vt:i4>33</vt:i4>
      </vt:variant>
      <vt:variant>
        <vt:lpstr>主题</vt:lpstr>
      </vt:variant>
      <vt:variant>
        <vt:i4>1</vt:i4>
      </vt:variant>
      <vt:variant>
        <vt:lpstr>幻灯片标题</vt:lpstr>
      </vt:variant>
      <vt:variant>
        <vt:i4>43</vt:i4>
      </vt:variant>
    </vt:vector>
  </HeadingPairs>
  <TitlesOfParts>
    <vt:vector size="77" baseType="lpstr">
      <vt:lpstr>Arial</vt:lpstr>
      <vt:lpstr>方正书宋_GBK</vt:lpstr>
      <vt:lpstr>Wingdings</vt:lpstr>
      <vt:lpstr>宋体</vt:lpstr>
      <vt:lpstr>Arial Unicode MS</vt:lpstr>
      <vt:lpstr>汉仪书宋二KW</vt:lpstr>
      <vt:lpstr>Calibri Light</vt:lpstr>
      <vt:lpstr>Helvetica Neue</vt:lpstr>
      <vt:lpstr>Calibri</vt:lpstr>
      <vt:lpstr>微软雅黑</vt:lpstr>
      <vt:lpstr>汉仪旗黑</vt:lpstr>
      <vt:lpstr>黑体</vt:lpstr>
      <vt:lpstr>迷你简菱心</vt:lpstr>
      <vt:lpstr>华文宋体</vt:lpstr>
      <vt:lpstr>微软雅黑 Light</vt:lpstr>
      <vt:lpstr>Agency FB</vt:lpstr>
      <vt:lpstr>汉仪中黑KW</vt:lpstr>
      <vt:lpstr>宋体</vt:lpstr>
      <vt:lpstr>Times New Roman</vt:lpstr>
      <vt:lpstr>华文楷体</vt:lpstr>
      <vt:lpstr>等线</vt:lpstr>
      <vt:lpstr>Wingdings</vt:lpstr>
      <vt:lpstr>Wingdings 2</vt:lpstr>
      <vt:lpstr>Wingdings 2</vt:lpstr>
      <vt:lpstr>Microsoft YaHei UI</vt:lpstr>
      <vt:lpstr>苹方-简</vt:lpstr>
      <vt:lpstr>汉仪中等线KW</vt:lpstr>
      <vt:lpstr>Microsoft YaHei UI</vt:lpstr>
      <vt:lpstr>微软雅黑</vt:lpstr>
      <vt:lpstr>微软雅黑 Light</vt:lpstr>
      <vt:lpstr>等线</vt:lpstr>
      <vt:lpstr>迷你简菱心</vt:lpstr>
      <vt:lpstr>黑体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王骁tenet</cp:lastModifiedBy>
  <cp:revision>54</cp:revision>
  <dcterms:created xsi:type="dcterms:W3CDTF">2021-06-24T14:12:53Z</dcterms:created>
  <dcterms:modified xsi:type="dcterms:W3CDTF">2021-06-24T14:12:53Z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2052-3.7.0.5929</vt:lpwstr>
  </property>
</Properties>
</file>