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383" r:id="rId3"/>
    <p:sldId id="257" r:id="rId4"/>
    <p:sldId id="354" r:id="rId5"/>
    <p:sldId id="353" r:id="rId6"/>
    <p:sldId id="356" r:id="rId7"/>
    <p:sldId id="712" r:id="rId8"/>
    <p:sldId id="288" r:id="rId9"/>
    <p:sldId id="719" r:id="rId10"/>
    <p:sldId id="452" r:id="rId11"/>
    <p:sldId id="724" r:id="rId12"/>
    <p:sldId id="397" r:id="rId13"/>
    <p:sldId id="723" r:id="rId14"/>
    <p:sldId id="718" r:id="rId15"/>
    <p:sldId id="396" r:id="rId16"/>
    <p:sldId id="400" r:id="rId17"/>
    <p:sldId id="352" r:id="rId18"/>
    <p:sldId id="388" r:id="rId19"/>
    <p:sldId id="721" r:id="rId20"/>
    <p:sldId id="381" r:id="rId21"/>
    <p:sldId id="722" r:id="rId22"/>
    <p:sldId id="395" r:id="rId23"/>
    <p:sldId id="402" r:id="rId24"/>
    <p:sldId id="725" r:id="rId25"/>
    <p:sldId id="401" r:id="rId26"/>
    <p:sldId id="713" r:id="rId27"/>
    <p:sldId id="387" r:id="rId28"/>
    <p:sldId id="720" r:id="rId29"/>
    <p:sldId id="382" r:id="rId30"/>
    <p:sldId id="357" r:id="rId31"/>
    <p:sldId id="385" r:id="rId32"/>
    <p:sldId id="359" r:id="rId33"/>
    <p:sldId id="727" r:id="rId34"/>
    <p:sldId id="386" r:id="rId35"/>
    <p:sldId id="714" r:id="rId36"/>
    <p:sldId id="360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715" r:id="rId45"/>
    <p:sldId id="362" r:id="rId46"/>
    <p:sldId id="364" r:id="rId47"/>
    <p:sldId id="366" r:id="rId48"/>
    <p:sldId id="365" r:id="rId49"/>
    <p:sldId id="726" r:id="rId50"/>
    <p:sldId id="363" r:id="rId51"/>
    <p:sldId id="372" r:id="rId52"/>
    <p:sldId id="716" r:id="rId53"/>
    <p:sldId id="361" r:id="rId54"/>
    <p:sldId id="368" r:id="rId55"/>
    <p:sldId id="390" r:id="rId56"/>
    <p:sldId id="391" r:id="rId57"/>
    <p:sldId id="392" r:id="rId58"/>
    <p:sldId id="393" r:id="rId59"/>
    <p:sldId id="394" r:id="rId60"/>
    <p:sldId id="717" r:id="rId61"/>
    <p:sldId id="371" r:id="rId62"/>
    <p:sldId id="369" r:id="rId63"/>
    <p:sldId id="373" r:id="rId64"/>
    <p:sldId id="399" r:id="rId65"/>
    <p:sldId id="370" r:id="rId66"/>
    <p:sldId id="398" r:id="rId67"/>
    <p:sldId id="384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4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.oup.com/academic/product/networks-9780198805090?cc=us&amp;lang=en&amp;" TargetMode="External"/><Relationship Id="rId2" Type="http://schemas.openxmlformats.org/officeDocument/2006/relationships/hyperlink" Target="http://mmd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op.elsevier.com/books/data-mining/han/978-0-12-811760-6" TargetMode="External"/><Relationship Id="rId5" Type="http://schemas.openxmlformats.org/officeDocument/2006/relationships/hyperlink" Target="https://www.manning.com/books/advanced-algorithms-and-data-structures" TargetMode="Externa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9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 2024, 2025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3E39-E4CD-B6D2-21FE-E3DF315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>
                <a:solidFill>
                  <a:srgbClr val="000000"/>
                </a:solidFill>
                <a:effectLst/>
                <a:latin typeface="+mn-lt"/>
              </a:rPr>
              <a:t>About your TA: </a:t>
            </a:r>
            <a:r>
              <a:rPr lang="en-US" sz="4000" i="0" dirty="0">
                <a:solidFill>
                  <a:srgbClr val="000000"/>
                </a:solidFill>
                <a:effectLst/>
                <a:latin typeface="+mn-lt"/>
              </a:rPr>
              <a:t>George Cruz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49B7-1683-2432-EC26-A7F815D0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MBA and DBA in Business Administration from Westcliff University in Irvine, CA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Master of Data Science graduate from Harvard Extension School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Worked as a Data Scientist consultant in analytics roles at Comerica Bank, Best Buy, and DirecTV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Currently living in San Diego, California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Loves playing basketball in my free time.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7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7AD32-5699-EC1B-3B03-D92EF1BFA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0C85-07BA-B000-8199-63349C0E5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overarching objective is giving you a deep understand of the algorithms forming the backbone of todays massive scale analytics </a:t>
            </a:r>
            <a:r>
              <a:rPr lang="en-US" b="1" dirty="0"/>
              <a:t> </a:t>
            </a:r>
          </a:p>
          <a:p>
            <a:r>
              <a:rPr lang="en-US" dirty="0"/>
              <a:t>Lean how to work with </a:t>
            </a:r>
            <a:r>
              <a:rPr lang="en-US" b="1" dirty="0"/>
              <a:t>highly scalable analytic KDD methods and algorithms    </a:t>
            </a:r>
          </a:p>
          <a:p>
            <a:pPr lvl="1"/>
            <a:r>
              <a:rPr lang="en-US" dirty="0"/>
              <a:t>Good algorithms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Understand algorithm performance analysis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</a:t>
            </a:r>
            <a:r>
              <a:rPr lang="en-US" b="1" dirty="0"/>
              <a:t>scale analysis by orders of magnitude  </a:t>
            </a:r>
          </a:p>
          <a:p>
            <a:pPr lvl="1"/>
            <a:r>
              <a:rPr lang="en-US" dirty="0"/>
              <a:t>Better algorithms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Wide and constantly changing landscape of </a:t>
            </a:r>
            <a:r>
              <a:rPr lang="en-US" i="1" dirty="0"/>
              <a:t>Big Data</a:t>
            </a:r>
            <a:r>
              <a:rPr lang="en-US" dirty="0"/>
              <a:t> platforms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BA2B2D-64B5-7A2E-1C31-A4059D780EA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can you gain from this course?</a:t>
            </a:r>
          </a:p>
        </p:txBody>
      </p:sp>
    </p:spTree>
    <p:extLst>
      <p:ext uri="{BB962C8B-B14F-4D97-AF65-F5344CB8AC3E}">
        <p14:creationId xmlns:p14="http://schemas.microsoft.com/office/powerpoint/2010/main" val="393515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is </a:t>
            </a:r>
            <a:r>
              <a:rPr lang="en-US" b="1" dirty="0"/>
              <a:t>exploratory</a:t>
            </a:r>
            <a:r>
              <a:rPr lang="en-US" dirty="0"/>
              <a:t> and is often </a:t>
            </a:r>
            <a:r>
              <a:rPr lang="en-US" b="1" dirty="0"/>
              <a:t>Unsupervised  </a:t>
            </a:r>
          </a:p>
          <a:p>
            <a:r>
              <a:rPr lang="en-US" dirty="0"/>
              <a:t>Our focus is on unsupervised learning  </a:t>
            </a:r>
          </a:p>
          <a:p>
            <a:pPr lvl="1"/>
            <a:r>
              <a:rPr lang="en-US" dirty="0"/>
              <a:t>Unsupervised learning enables knowledge discovery  </a:t>
            </a:r>
            <a:r>
              <a:rPr lang="en-US" b="1" dirty="0"/>
              <a:t>   </a:t>
            </a:r>
          </a:p>
          <a:p>
            <a:pPr lvl="1"/>
            <a:r>
              <a:rPr lang="en-US" dirty="0"/>
              <a:t>How can we find and learn from related groups in complex data?</a:t>
            </a:r>
            <a:endParaRPr lang="en-US" b="1" dirty="0"/>
          </a:p>
          <a:p>
            <a:r>
              <a:rPr lang="en-US" dirty="0"/>
              <a:t>Similarity search and nearest neighbor algorithms </a:t>
            </a:r>
          </a:p>
          <a:p>
            <a:pPr lvl="1"/>
            <a:r>
              <a:rPr lang="en-US" dirty="0"/>
              <a:t>The core of many data mining methods</a:t>
            </a:r>
          </a:p>
          <a:p>
            <a:pPr lvl="1"/>
            <a:r>
              <a:rPr lang="en-US" dirty="0"/>
              <a:t>Used for recommenders, web search, RAG algorithms, etc. </a:t>
            </a:r>
          </a:p>
          <a:p>
            <a:r>
              <a:rPr lang="en-US" dirty="0"/>
              <a:t>Algorithms for infinite data – streaming data </a:t>
            </a:r>
          </a:p>
          <a:p>
            <a:r>
              <a:rPr lang="en-US" dirty="0"/>
              <a:t>Dimensionality reduction algorithms</a:t>
            </a:r>
          </a:p>
          <a:p>
            <a:r>
              <a:rPr lang="en-US" dirty="0"/>
              <a:t>Graphs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5696D-354D-62CB-0192-218008228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7BCFB8-BA4E-440E-F296-C6B2AAFDF70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How are the topics in this course connected?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C2DC2-2848-DED5-529E-AA5AC0982CFB}"/>
              </a:ext>
            </a:extLst>
          </p:cNvPr>
          <p:cNvSpPr/>
          <p:nvPr/>
        </p:nvSpPr>
        <p:spPr>
          <a:xfrm>
            <a:off x="3534926" y="5536709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2. Large Scale Computing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095083-8BEB-8B08-7E66-FDC56E9B749C}"/>
              </a:ext>
            </a:extLst>
          </p:cNvPr>
          <p:cNvSpPr/>
          <p:nvPr/>
        </p:nvSpPr>
        <p:spPr>
          <a:xfrm>
            <a:off x="6030249" y="5536708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5. Distance and Similarity Metrics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E6AE79-4919-8796-C045-45AAD80B8591}"/>
              </a:ext>
            </a:extLst>
          </p:cNvPr>
          <p:cNvSpPr/>
          <p:nvPr/>
        </p:nvSpPr>
        <p:spPr>
          <a:xfrm>
            <a:off x="8404918" y="5536707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1. Large-Scale Statistics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8DB67-0DA8-A1EC-A865-219CC8E2924A}"/>
              </a:ext>
            </a:extLst>
          </p:cNvPr>
          <p:cNvSpPr/>
          <p:nvPr/>
        </p:nvSpPr>
        <p:spPr>
          <a:xfrm>
            <a:off x="1424242" y="4295126"/>
            <a:ext cx="2110684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10. Dimensionality Reduction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BB2418-B096-6DF9-524E-E46A63BC1B41}"/>
              </a:ext>
            </a:extLst>
          </p:cNvPr>
          <p:cNvSpPr/>
          <p:nvPr/>
        </p:nvSpPr>
        <p:spPr>
          <a:xfrm>
            <a:off x="10250858" y="4341585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6. Similarity Search and NN Algorithms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C54F3-DE9D-99B4-64BF-88FC35D43917}"/>
              </a:ext>
            </a:extLst>
          </p:cNvPr>
          <p:cNvSpPr/>
          <p:nvPr/>
        </p:nvSpPr>
        <p:spPr>
          <a:xfrm>
            <a:off x="6025459" y="1162406"/>
            <a:ext cx="1961803" cy="11984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7. Recommender Algorithms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11. Association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27A3-15C9-D6F9-D488-CA7C0F3325D5}"/>
              </a:ext>
            </a:extLst>
          </p:cNvPr>
          <p:cNvSpPr/>
          <p:nvPr/>
        </p:nvSpPr>
        <p:spPr>
          <a:xfrm>
            <a:off x="3724850" y="1385932"/>
            <a:ext cx="208598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8. Web/Document 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68F19E-5C0B-62E5-14AB-6E96C6F326C5}"/>
              </a:ext>
            </a:extLst>
          </p:cNvPr>
          <p:cNvSpPr/>
          <p:nvPr/>
        </p:nvSpPr>
        <p:spPr>
          <a:xfrm>
            <a:off x="8201889" y="1385935"/>
            <a:ext cx="183434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3. Streaming Algorithms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3CF73E-D779-E0A5-977B-A8C1B10177CB}"/>
              </a:ext>
            </a:extLst>
          </p:cNvPr>
          <p:cNvSpPr/>
          <p:nvPr/>
        </p:nvSpPr>
        <p:spPr>
          <a:xfrm>
            <a:off x="1424241" y="1385932"/>
            <a:ext cx="208598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4. Graph and Social Network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69AD5-F4F6-0FAB-A473-3001BF8F0B95}"/>
              </a:ext>
            </a:extLst>
          </p:cNvPr>
          <p:cNvSpPr/>
          <p:nvPr/>
        </p:nvSpPr>
        <p:spPr>
          <a:xfrm>
            <a:off x="10250858" y="1385934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9. Clustering Algorithms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84A998-91B5-666C-E6F6-DCDDC35121EC}"/>
              </a:ext>
            </a:extLst>
          </p:cNvPr>
          <p:cNvCxnSpPr>
            <a:cxnSpLocks/>
          </p:cNvCxnSpPr>
          <p:nvPr/>
        </p:nvCxnSpPr>
        <p:spPr>
          <a:xfrm>
            <a:off x="1790007" y="3945774"/>
            <a:ext cx="9809018" cy="8269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4312E4-A6C2-A99F-A49C-758C030D626C}"/>
              </a:ext>
            </a:extLst>
          </p:cNvPr>
          <p:cNvCxnSpPr>
            <a:cxnSpLocks/>
          </p:cNvCxnSpPr>
          <p:nvPr/>
        </p:nvCxnSpPr>
        <p:spPr>
          <a:xfrm>
            <a:off x="1790007" y="3945771"/>
            <a:ext cx="0" cy="34935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8E543F-8175-4E87-9961-D443C0497EBA}"/>
              </a:ext>
            </a:extLst>
          </p:cNvPr>
          <p:cNvCxnSpPr>
            <a:cxnSpLocks/>
          </p:cNvCxnSpPr>
          <p:nvPr/>
        </p:nvCxnSpPr>
        <p:spPr>
          <a:xfrm>
            <a:off x="11612880" y="3987122"/>
            <a:ext cx="0" cy="34935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82ABB2-A1D1-5DBF-CEE1-86D3F8FF02B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404240" y="3987122"/>
            <a:ext cx="0" cy="1549587"/>
          </a:xfrm>
          <a:prstGeom prst="line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66CD7E-2D66-5C71-8CDD-06786BB045DE}"/>
              </a:ext>
            </a:extLst>
          </p:cNvPr>
          <p:cNvCxnSpPr>
            <a:cxnSpLocks/>
          </p:cNvCxnSpPr>
          <p:nvPr/>
        </p:nvCxnSpPr>
        <p:spPr>
          <a:xfrm flipV="1">
            <a:off x="1790007" y="2394994"/>
            <a:ext cx="0" cy="1550777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BC78BF-A0E4-4286-6C8B-58ADD2AF41AA}"/>
              </a:ext>
            </a:extLst>
          </p:cNvPr>
          <p:cNvCxnSpPr>
            <a:cxnSpLocks/>
          </p:cNvCxnSpPr>
          <p:nvPr/>
        </p:nvCxnSpPr>
        <p:spPr>
          <a:xfrm flipH="1" flipV="1">
            <a:off x="11558847" y="2360859"/>
            <a:ext cx="47106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639F16-021F-6A3B-4FBC-5D0462ABC9C7}"/>
              </a:ext>
            </a:extLst>
          </p:cNvPr>
          <p:cNvCxnSpPr>
            <a:cxnSpLocks/>
          </p:cNvCxnSpPr>
          <p:nvPr/>
        </p:nvCxnSpPr>
        <p:spPr>
          <a:xfrm flipV="1">
            <a:off x="9700954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CFB714-AEBF-837A-53F2-BD83D59B23A1}"/>
              </a:ext>
            </a:extLst>
          </p:cNvPr>
          <p:cNvCxnSpPr>
            <a:cxnSpLocks/>
          </p:cNvCxnSpPr>
          <p:nvPr/>
        </p:nvCxnSpPr>
        <p:spPr>
          <a:xfrm flipV="1">
            <a:off x="7697587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0B36884-7468-A7E0-65A3-A9211FBDF344}"/>
              </a:ext>
            </a:extLst>
          </p:cNvPr>
          <p:cNvCxnSpPr>
            <a:cxnSpLocks/>
          </p:cNvCxnSpPr>
          <p:nvPr/>
        </p:nvCxnSpPr>
        <p:spPr>
          <a:xfrm flipV="1">
            <a:off x="5533507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D146D8-6FBF-807D-7DB6-AFB4CCCF6780}"/>
              </a:ext>
            </a:extLst>
          </p:cNvPr>
          <p:cNvCxnSpPr>
            <a:cxnSpLocks/>
          </p:cNvCxnSpPr>
          <p:nvPr/>
        </p:nvCxnSpPr>
        <p:spPr>
          <a:xfrm>
            <a:off x="1995053" y="3616683"/>
            <a:ext cx="9336579" cy="624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BC23A8-D0F6-E440-0D62-E59C8DD09EF4}"/>
              </a:ext>
            </a:extLst>
          </p:cNvPr>
          <p:cNvCxnSpPr>
            <a:cxnSpLocks/>
          </p:cNvCxnSpPr>
          <p:nvPr/>
        </p:nvCxnSpPr>
        <p:spPr>
          <a:xfrm flipV="1">
            <a:off x="1995053" y="2360859"/>
            <a:ext cx="0" cy="128704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A7314B7-3D8B-DC71-3E73-D36CB8E0A023}"/>
              </a:ext>
            </a:extLst>
          </p:cNvPr>
          <p:cNvCxnSpPr>
            <a:cxnSpLocks/>
          </p:cNvCxnSpPr>
          <p:nvPr/>
        </p:nvCxnSpPr>
        <p:spPr>
          <a:xfrm>
            <a:off x="1995053" y="3616683"/>
            <a:ext cx="0" cy="67844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BAF0BF-5D7F-1AA8-A1C1-5A4979DFB3E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890182" y="3647900"/>
            <a:ext cx="9381" cy="1888808"/>
          </a:xfrm>
          <a:prstGeom prst="line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CB447D4-587D-1C9A-5C3A-E1E2681ECD5F}"/>
              </a:ext>
            </a:extLst>
          </p:cNvPr>
          <p:cNvCxnSpPr>
            <a:cxnSpLocks/>
          </p:cNvCxnSpPr>
          <p:nvPr/>
        </p:nvCxnSpPr>
        <p:spPr>
          <a:xfrm>
            <a:off x="11331632" y="3679118"/>
            <a:ext cx="0" cy="67803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AD38C7F-A95B-9722-3EB2-F0EFB4774481}"/>
              </a:ext>
            </a:extLst>
          </p:cNvPr>
          <p:cNvCxnSpPr>
            <a:cxnSpLocks/>
          </p:cNvCxnSpPr>
          <p:nvPr/>
        </p:nvCxnSpPr>
        <p:spPr>
          <a:xfrm flipV="1">
            <a:off x="11331632" y="2360859"/>
            <a:ext cx="0" cy="1318259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C8C89E-F09D-F837-779F-9BF3E060EEAD}"/>
              </a:ext>
            </a:extLst>
          </p:cNvPr>
          <p:cNvCxnSpPr>
            <a:cxnSpLocks/>
          </p:cNvCxnSpPr>
          <p:nvPr/>
        </p:nvCxnSpPr>
        <p:spPr>
          <a:xfrm flipV="1">
            <a:off x="7419109" y="2360859"/>
            <a:ext cx="0" cy="1333612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F39D1B-B36C-621E-C8B7-B70DE37DD1C9}"/>
              </a:ext>
            </a:extLst>
          </p:cNvPr>
          <p:cNvCxnSpPr>
            <a:cxnSpLocks/>
          </p:cNvCxnSpPr>
          <p:nvPr/>
        </p:nvCxnSpPr>
        <p:spPr>
          <a:xfrm flipV="1">
            <a:off x="5191299" y="2360859"/>
            <a:ext cx="0" cy="133361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32800C7-969F-1806-862D-2AFF6CE9992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7768876" y="6024171"/>
            <a:ext cx="636042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CB8E056-DC8C-68B8-53C4-730EF45B56A5}"/>
              </a:ext>
            </a:extLst>
          </p:cNvPr>
          <p:cNvCxnSpPr>
            <a:cxnSpLocks/>
          </p:cNvCxnSpPr>
          <p:nvPr/>
        </p:nvCxnSpPr>
        <p:spPr>
          <a:xfrm>
            <a:off x="2255519" y="3349410"/>
            <a:ext cx="8783782" cy="613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A21FEF-607F-FE2A-8AFE-863FC850EF45}"/>
              </a:ext>
            </a:extLst>
          </p:cNvPr>
          <p:cNvCxnSpPr>
            <a:cxnSpLocks/>
          </p:cNvCxnSpPr>
          <p:nvPr/>
        </p:nvCxnSpPr>
        <p:spPr>
          <a:xfrm flipH="1" flipV="1">
            <a:off x="9232668" y="3410788"/>
            <a:ext cx="41563" cy="2120762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ED33F5-4C4B-20F8-0025-AE7D7EC6B8CE}"/>
              </a:ext>
            </a:extLst>
          </p:cNvPr>
          <p:cNvCxnSpPr>
            <a:cxnSpLocks/>
          </p:cNvCxnSpPr>
          <p:nvPr/>
        </p:nvCxnSpPr>
        <p:spPr>
          <a:xfrm>
            <a:off x="9191859" y="5010669"/>
            <a:ext cx="1018190" cy="1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F563E98-9F10-86B5-7A38-A4DC3F8D226F}"/>
              </a:ext>
            </a:extLst>
          </p:cNvPr>
          <p:cNvCxnSpPr>
            <a:cxnSpLocks/>
          </p:cNvCxnSpPr>
          <p:nvPr/>
        </p:nvCxnSpPr>
        <p:spPr>
          <a:xfrm flipH="1" flipV="1">
            <a:off x="3514144" y="4964212"/>
            <a:ext cx="5739305" cy="46458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0D1E9E-17F4-D241-B88B-E1207EF8167E}"/>
              </a:ext>
            </a:extLst>
          </p:cNvPr>
          <p:cNvCxnSpPr>
            <a:cxnSpLocks/>
          </p:cNvCxnSpPr>
          <p:nvPr/>
        </p:nvCxnSpPr>
        <p:spPr>
          <a:xfrm flipV="1">
            <a:off x="11025447" y="2360859"/>
            <a:ext cx="0" cy="1049929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24D1D8D-40CC-4966-2F2D-A0F4F9F3F604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7006361" y="2360862"/>
            <a:ext cx="26212" cy="1013795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FAB035D-F65C-5770-074C-7E06DD36608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47530" y="2360859"/>
            <a:ext cx="20311" cy="988548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D00F7A-84C3-3975-6C01-3FA99F66FA63}"/>
              </a:ext>
            </a:extLst>
          </p:cNvPr>
          <p:cNvCxnSpPr>
            <a:cxnSpLocks/>
          </p:cNvCxnSpPr>
          <p:nvPr/>
        </p:nvCxnSpPr>
        <p:spPr>
          <a:xfrm flipV="1">
            <a:off x="2272144" y="2360859"/>
            <a:ext cx="0" cy="1015402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E2AF664-E6A7-4C39-D2B3-80CDEC737773}"/>
              </a:ext>
            </a:extLst>
          </p:cNvPr>
          <p:cNvCxnSpPr>
            <a:cxnSpLocks/>
          </p:cNvCxnSpPr>
          <p:nvPr/>
        </p:nvCxnSpPr>
        <p:spPr>
          <a:xfrm flipH="1" flipV="1">
            <a:off x="10773296" y="3027664"/>
            <a:ext cx="8433" cy="1308811"/>
          </a:xfrm>
          <a:prstGeom prst="line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7D9015-CFA0-53E2-D048-34EFE52BAB8E}"/>
              </a:ext>
            </a:extLst>
          </p:cNvPr>
          <p:cNvCxnSpPr>
            <a:cxnSpLocks/>
          </p:cNvCxnSpPr>
          <p:nvPr/>
        </p:nvCxnSpPr>
        <p:spPr>
          <a:xfrm>
            <a:off x="2576945" y="3004379"/>
            <a:ext cx="8196351" cy="6308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7383971-CF30-8626-5B5A-9A87C7C1DAED}"/>
              </a:ext>
            </a:extLst>
          </p:cNvPr>
          <p:cNvCxnSpPr>
            <a:cxnSpLocks/>
          </p:cNvCxnSpPr>
          <p:nvPr/>
        </p:nvCxnSpPr>
        <p:spPr>
          <a:xfrm flipH="1" flipV="1">
            <a:off x="10759443" y="2323848"/>
            <a:ext cx="8433" cy="1308811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A77C1F1-5992-08F9-F794-D5F6701A2CFA}"/>
              </a:ext>
            </a:extLst>
          </p:cNvPr>
          <p:cNvCxnSpPr>
            <a:cxnSpLocks/>
          </p:cNvCxnSpPr>
          <p:nvPr/>
        </p:nvCxnSpPr>
        <p:spPr>
          <a:xfrm flipH="1" flipV="1">
            <a:off x="9394583" y="2370307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D1F2E38-2627-20F9-E2E8-07A7C99A87ED}"/>
              </a:ext>
            </a:extLst>
          </p:cNvPr>
          <p:cNvCxnSpPr>
            <a:cxnSpLocks/>
          </p:cNvCxnSpPr>
          <p:nvPr/>
        </p:nvCxnSpPr>
        <p:spPr>
          <a:xfrm flipH="1" flipV="1">
            <a:off x="6723667" y="2360859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474D118-4B8C-7E0E-70DD-ED4BCF164E23}"/>
              </a:ext>
            </a:extLst>
          </p:cNvPr>
          <p:cNvCxnSpPr>
            <a:cxnSpLocks/>
          </p:cNvCxnSpPr>
          <p:nvPr/>
        </p:nvCxnSpPr>
        <p:spPr>
          <a:xfrm flipH="1" flipV="1">
            <a:off x="4363998" y="2346624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0F2FDEE-F33D-F0D6-22D2-6E3A92A75569}"/>
              </a:ext>
            </a:extLst>
          </p:cNvPr>
          <p:cNvCxnSpPr>
            <a:cxnSpLocks/>
          </p:cNvCxnSpPr>
          <p:nvPr/>
        </p:nvCxnSpPr>
        <p:spPr>
          <a:xfrm flipH="1" flipV="1">
            <a:off x="2575405" y="2338767"/>
            <a:ext cx="12620" cy="650259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7525B06-B889-78D6-0193-CB7FFBEC8861}"/>
              </a:ext>
            </a:extLst>
          </p:cNvPr>
          <p:cNvCxnSpPr>
            <a:cxnSpLocks/>
          </p:cNvCxnSpPr>
          <p:nvPr/>
        </p:nvCxnSpPr>
        <p:spPr>
          <a:xfrm>
            <a:off x="2941172" y="2709435"/>
            <a:ext cx="7549489" cy="4295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BB53509-9119-750E-AE40-43134C22E633}"/>
              </a:ext>
            </a:extLst>
          </p:cNvPr>
          <p:cNvCxnSpPr>
            <a:cxnSpLocks/>
          </p:cNvCxnSpPr>
          <p:nvPr/>
        </p:nvCxnSpPr>
        <p:spPr>
          <a:xfrm>
            <a:off x="4038452" y="2718883"/>
            <a:ext cx="0" cy="184817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049D95A-65B1-ED84-8C41-95441B1608B0}"/>
              </a:ext>
            </a:extLst>
          </p:cNvPr>
          <p:cNvCxnSpPr>
            <a:cxnSpLocks/>
          </p:cNvCxnSpPr>
          <p:nvPr/>
        </p:nvCxnSpPr>
        <p:spPr>
          <a:xfrm>
            <a:off x="2941172" y="2389321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384B72B-8324-7E55-9B92-6B5EC91BA314}"/>
              </a:ext>
            </a:extLst>
          </p:cNvPr>
          <p:cNvCxnSpPr>
            <a:cxnSpLocks/>
          </p:cNvCxnSpPr>
          <p:nvPr/>
        </p:nvCxnSpPr>
        <p:spPr>
          <a:xfrm>
            <a:off x="4038452" y="2370307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36FD3F0-6DC4-F510-AE53-716AE1880F43}"/>
              </a:ext>
            </a:extLst>
          </p:cNvPr>
          <p:cNvCxnSpPr>
            <a:cxnSpLocks/>
          </p:cNvCxnSpPr>
          <p:nvPr/>
        </p:nvCxnSpPr>
        <p:spPr>
          <a:xfrm>
            <a:off x="6338306" y="2389321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3256FDD-5F65-6AC4-5075-61C237EE7D38}"/>
              </a:ext>
            </a:extLst>
          </p:cNvPr>
          <p:cNvCxnSpPr>
            <a:cxnSpLocks/>
          </p:cNvCxnSpPr>
          <p:nvPr/>
        </p:nvCxnSpPr>
        <p:spPr>
          <a:xfrm>
            <a:off x="9034400" y="2413004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D13D74C-D122-18BF-6F92-819D416983A1}"/>
              </a:ext>
            </a:extLst>
          </p:cNvPr>
          <p:cNvCxnSpPr>
            <a:cxnSpLocks/>
          </p:cNvCxnSpPr>
          <p:nvPr/>
        </p:nvCxnSpPr>
        <p:spPr>
          <a:xfrm>
            <a:off x="10455876" y="2386892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90D177-2A29-0AD2-9907-6250C53F18D7}"/>
              </a:ext>
            </a:extLst>
          </p:cNvPr>
          <p:cNvCxnSpPr>
            <a:cxnSpLocks/>
          </p:cNvCxnSpPr>
          <p:nvPr/>
        </p:nvCxnSpPr>
        <p:spPr>
          <a:xfrm flipH="1" flipV="1">
            <a:off x="3534926" y="4567058"/>
            <a:ext cx="6710512" cy="66101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6043DBE9-E725-19BE-AEAA-ECF2B906006A}"/>
              </a:ext>
            </a:extLst>
          </p:cNvPr>
          <p:cNvSpPr/>
          <p:nvPr/>
        </p:nvSpPr>
        <p:spPr>
          <a:xfrm>
            <a:off x="3108203" y="5531550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7310E1D-4922-9C44-9B80-1DD1DA8CFFB6}"/>
              </a:ext>
            </a:extLst>
          </p:cNvPr>
          <p:cNvSpPr txBox="1"/>
          <p:nvPr/>
        </p:nvSpPr>
        <p:spPr>
          <a:xfrm rot="16200000">
            <a:off x="2113086" y="5818958"/>
            <a:ext cx="1571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Foundations </a:t>
            </a:r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D23C0DA0-B215-DAF9-AFE7-D383C1D0BC43}"/>
              </a:ext>
            </a:extLst>
          </p:cNvPr>
          <p:cNvSpPr/>
          <p:nvPr/>
        </p:nvSpPr>
        <p:spPr>
          <a:xfrm>
            <a:off x="1032678" y="4285457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55449FE-DD32-E85F-30EF-949E04C879C3}"/>
              </a:ext>
            </a:extLst>
          </p:cNvPr>
          <p:cNvSpPr txBox="1"/>
          <p:nvPr/>
        </p:nvSpPr>
        <p:spPr>
          <a:xfrm rot="16200000">
            <a:off x="-144370" y="4418977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Core Algorithms</a:t>
            </a:r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A7BE64C7-125C-19D8-05C5-A8ABCF019D81}"/>
              </a:ext>
            </a:extLst>
          </p:cNvPr>
          <p:cNvSpPr/>
          <p:nvPr/>
        </p:nvSpPr>
        <p:spPr>
          <a:xfrm>
            <a:off x="998926" y="1382764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156C23A-A711-2A26-2C5B-FE202AAAFC6E}"/>
              </a:ext>
            </a:extLst>
          </p:cNvPr>
          <p:cNvSpPr txBox="1"/>
          <p:nvPr/>
        </p:nvSpPr>
        <p:spPr>
          <a:xfrm rot="16200000">
            <a:off x="-178122" y="1516284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Solution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1118652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Topics we (mostly) avoid in this course </a:t>
            </a:r>
            <a:endParaRPr lang="en-US" sz="3200" b="1" dirty="0"/>
          </a:p>
          <a:p>
            <a:r>
              <a:rPr lang="en-US" dirty="0"/>
              <a:t>Supervised machine learning</a:t>
            </a:r>
          </a:p>
          <a:p>
            <a:pPr lvl="1"/>
            <a:r>
              <a:rPr lang="en-US" dirty="0"/>
              <a:t>Data mining is focused on exploration and knowledge discovery, not prediction! </a:t>
            </a:r>
          </a:p>
          <a:p>
            <a:pPr lvl="1"/>
            <a:r>
              <a:rPr lang="en-US" dirty="0"/>
              <a:t>Some supervised machine learning is useful in data mining</a:t>
            </a:r>
            <a:endParaRPr lang="en-US" b="1" dirty="0"/>
          </a:p>
          <a:p>
            <a:pPr lvl="1"/>
            <a:r>
              <a:rPr lang="en-US" dirty="0"/>
              <a:t>Supervised machine learning covered in-depth in other DCE courses</a:t>
            </a:r>
          </a:p>
          <a:p>
            <a:r>
              <a:rPr lang="en-US" dirty="0"/>
              <a:t>Deep learning, embedding aside  </a:t>
            </a:r>
          </a:p>
          <a:p>
            <a:pPr lvl="1"/>
            <a:r>
              <a:rPr lang="en-US" dirty="0"/>
              <a:t>Promising deep NN data mining algorithms are emerging  </a:t>
            </a:r>
          </a:p>
          <a:p>
            <a:pPr lvl="1"/>
            <a:r>
              <a:rPr lang="en-US" dirty="0"/>
              <a:t>In some cases, deep NN algorithm provide more accurate results  </a:t>
            </a:r>
          </a:p>
          <a:p>
            <a:pPr lvl="1"/>
            <a:r>
              <a:rPr lang="en-US" dirty="0"/>
              <a:t>But, </a:t>
            </a:r>
            <a:r>
              <a:rPr lang="en-US" b="1" dirty="0"/>
              <a:t>NN algorithms are generally much less scalable!</a:t>
            </a:r>
            <a:endParaRPr lang="en-US" dirty="0"/>
          </a:p>
          <a:p>
            <a:pPr lvl="1"/>
            <a:r>
              <a:rPr lang="en-US" dirty="0"/>
              <a:t>In practice, </a:t>
            </a:r>
            <a:r>
              <a:rPr lang="en-US" b="1" dirty="0"/>
              <a:t>more and better data is usually more important!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25396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Wednesdays – Lectures focused on theoretical foundations – 6:00 to 8:00 pm US Eastern Time</a:t>
            </a:r>
          </a:p>
          <a:p>
            <a:r>
              <a:rPr lang="en-US" dirty="0"/>
              <a:t>Tuesdays – Section meeting to address your questions, review and background – starting at 6:00 pm US Eastern Time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Mondays and Wednesdays – Lectures focused on theoretical foundations - 6:30-9:30 pm US Eastern Time</a:t>
            </a:r>
          </a:p>
          <a:p>
            <a:pPr lvl="1"/>
            <a:r>
              <a:rPr lang="en-US" dirty="0"/>
              <a:t>Most lessons less than 3 hours</a:t>
            </a:r>
          </a:p>
          <a:p>
            <a:r>
              <a:rPr lang="en-US" dirty="0"/>
              <a:t>Tuesdays and Thursdays – Section meeting to address questions, discuss code, background review – starting at 6:30 pm US Eastern Time  </a:t>
            </a:r>
          </a:p>
          <a:p>
            <a:r>
              <a:rPr lang="en-US" dirty="0"/>
              <a:t>One-on-one meetings can be held by arrangement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177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>
                <a:solidFill>
                  <a:srgbClr val="C00000"/>
                </a:solidFill>
              </a:rPr>
              <a:t>Expect an </a:t>
            </a:r>
            <a:r>
              <a:rPr lang="en-US" b="1" dirty="0">
                <a:solidFill>
                  <a:srgbClr val="C00000"/>
                </a:solidFill>
              </a:rPr>
              <a:t>intense pace!</a:t>
            </a:r>
          </a:p>
          <a:p>
            <a:pPr lvl="1"/>
            <a:r>
              <a:rPr lang="en-US" dirty="0"/>
              <a:t>Course moves at twice the rate of a regular semester</a:t>
            </a:r>
          </a:p>
          <a:p>
            <a:pPr lvl="1"/>
            <a:r>
              <a:rPr lang="en-US" dirty="0"/>
              <a:t>Lesson and assignments cover </a:t>
            </a:r>
            <a:r>
              <a:rPr lang="en-US" b="1" dirty="0"/>
              <a:t>all material of the regular 15-week semester</a:t>
            </a:r>
            <a:endParaRPr lang="en-US" dirty="0"/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b="1" dirty="0"/>
              <a:t>Do not fall behind!!</a:t>
            </a:r>
          </a:p>
          <a:p>
            <a:pPr lvl="1"/>
            <a:r>
              <a:rPr lang="en-US" dirty="0"/>
              <a:t>Expect </a:t>
            </a:r>
            <a:r>
              <a:rPr lang="en-US" b="1" dirty="0"/>
              <a:t>9 assignments </a:t>
            </a:r>
            <a:r>
              <a:rPr lang="en-US" dirty="0"/>
              <a:t>plus online discussion questions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There is no time to ‘catch up’!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undergraduate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90%	Assignments </a:t>
            </a:r>
            <a:r>
              <a:rPr lang="en-US" dirty="0"/>
              <a:t>– Hands-on assignments for most lessons </a:t>
            </a:r>
          </a:p>
          <a:p>
            <a:pPr lvl="1"/>
            <a:r>
              <a:rPr lang="en-US" dirty="0"/>
              <a:t>Expect 9 assignments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Undergraduate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65%	Assignments </a:t>
            </a:r>
            <a:r>
              <a:rPr lang="en-US" dirty="0"/>
              <a:t>– Hands-on assignments for most lessons</a:t>
            </a:r>
          </a:p>
          <a:p>
            <a:pPr lvl="1"/>
            <a:r>
              <a:rPr lang="en-US" dirty="0"/>
              <a:t>Expect 9 assignments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20%	Project </a:t>
            </a:r>
            <a:r>
              <a:rPr lang="en-US" dirty="0"/>
              <a:t>– Independent data mining project report – More on this next class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48567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 for assignments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for review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</a:t>
            </a:r>
            <a:r>
              <a:rPr lang="en-US" b="1" dirty="0"/>
              <a:t>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lvl="1"/>
            <a:r>
              <a:rPr lang="en-US" dirty="0"/>
              <a:t>Solutions and examples under </a:t>
            </a:r>
            <a:r>
              <a:rPr lang="en-US" b="1" dirty="0"/>
              <a:t>Modules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814A0-7A36-C94D-3414-9130111AA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1C102-0F95-A89F-31BC-40B62F81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Recommended reading primarily from these texts: </a:t>
            </a:r>
          </a:p>
          <a:p>
            <a:pPr lvl="1"/>
            <a:r>
              <a:rPr lang="en-US" dirty="0">
                <a:hlinkClick r:id="rId2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 - .pdf download available</a:t>
            </a:r>
          </a:p>
          <a:p>
            <a:pPr lvl="1"/>
            <a:r>
              <a:rPr lang="en-US" u="sng" dirty="0">
                <a:hlinkClick r:id="rId3"/>
              </a:rPr>
              <a:t>Networks, 2</a:t>
            </a:r>
            <a:r>
              <a:rPr lang="en-US" u="sng" baseline="30000" dirty="0">
                <a:hlinkClick r:id="rId3"/>
              </a:rPr>
              <a:t>nd</a:t>
            </a:r>
            <a:r>
              <a:rPr lang="en-US" u="sng" dirty="0">
                <a:hlinkClick r:id="rId3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4"/>
              </a:rPr>
              <a:t>Algorithms and data structures for massive datasets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 err="1">
                <a:effectLst/>
              </a:rPr>
              <a:t>Medjedovic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Dzejla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Tahirovic</a:t>
            </a:r>
            <a:r>
              <a:rPr lang="en-US" dirty="0">
                <a:effectLst/>
              </a:rPr>
              <a:t>, Emin, Manning, 2022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5"/>
              </a:rPr>
              <a:t>Advanced algorithms and data structures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>
                <a:effectLst/>
              </a:rPr>
              <a:t>La Rocca, Marcello, Manning, 2021</a:t>
            </a:r>
          </a:p>
          <a:p>
            <a:pPr lvl="1"/>
            <a:r>
              <a:rPr lang="en-US" dirty="0">
                <a:hlinkClick r:id="rId6"/>
              </a:rPr>
              <a:t>Data Mining, Concepts and Techniques</a:t>
            </a:r>
            <a:r>
              <a:rPr lang="en-US" dirty="0"/>
              <a:t>, 4th Edition, Jiawei Han, Jian Pei, </a:t>
            </a:r>
            <a:r>
              <a:rPr lang="en-US" dirty="0" err="1"/>
              <a:t>Hanghang</a:t>
            </a:r>
            <a:r>
              <a:rPr lang="en-US" dirty="0"/>
              <a:t> Tong, Morgan Kaufmann, 2022</a:t>
            </a:r>
          </a:p>
          <a:p>
            <a:pPr lvl="1"/>
            <a:r>
              <a:rPr lang="en-US" b="1" dirty="0"/>
              <a:t>Available as Library Reserves – See tab in Canvas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4C156F-E05C-F5B9-AAF7-820254AA67BD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428037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Discussion to get help with assignments and projects 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okay to post code for your question!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Post code and complete exception messages if you are dealing with code problem!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private messages in Ed Discussion for fastest response </a:t>
            </a:r>
          </a:p>
          <a:p>
            <a:pPr lvl="1"/>
            <a:r>
              <a:rPr lang="en-US" dirty="0"/>
              <a:t>Or, </a:t>
            </a:r>
            <a:r>
              <a:rPr lang="en-US" dirty="0" err="1"/>
              <a:t>stephen_Elston</a:t>
            </a:r>
            <a:r>
              <a:rPr lang="en-US" dirty="0"/>
              <a:t> at g dot </a:t>
            </a:r>
            <a:r>
              <a:rPr lang="en-US" dirty="0" err="1"/>
              <a:t>harvard</a:t>
            </a:r>
            <a:r>
              <a:rPr lang="en-US" dirty="0"/>
              <a:t> dot </a:t>
            </a:r>
            <a:r>
              <a:rPr lang="en-US" dirty="0" err="1"/>
              <a:t>edu</a:t>
            </a:r>
            <a:r>
              <a:rPr lang="en-US" dirty="0"/>
              <a:t>, Eric </a:t>
            </a:r>
            <a:r>
              <a:rPr lang="en-US" dirty="0" err="1">
                <a:latin typeface="+mn-lt"/>
              </a:rPr>
              <a:t>Trucksess</a:t>
            </a:r>
            <a:r>
              <a:rPr lang="en-US" dirty="0"/>
              <a:t> 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ert713 at g dot Harvard dot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edu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, George Cruz,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George_crz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 at outlook dot com</a:t>
            </a:r>
          </a:p>
          <a:p>
            <a:pPr lvl="1"/>
            <a:r>
              <a:rPr lang="en-US" b="1" dirty="0">
                <a:solidFill>
                  <a:srgbClr val="5E5E5E"/>
                </a:solidFill>
                <a:latin typeface="Google Sans"/>
              </a:rPr>
              <a:t>Private one-on-one appointments on request</a:t>
            </a:r>
            <a:endParaRPr lang="en-US" b="1" i="0" dirty="0">
              <a:solidFill>
                <a:srgbClr val="5E5E5E"/>
              </a:solidFill>
              <a:effectLst/>
              <a:latin typeface="Google Sans"/>
            </a:endParaRPr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>
                <a:solidFill>
                  <a:srgbClr val="C00000"/>
                </a:solidFill>
              </a:rPr>
              <a:t>Harvard Summer School moves at an intense pace!!</a:t>
            </a:r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3 days late - less 20% </a:t>
            </a:r>
          </a:p>
          <a:p>
            <a:pPr lvl="1"/>
            <a:r>
              <a:rPr lang="en-US" dirty="0"/>
              <a:t>More than 3 days late - no credit  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2940685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7D7DD-7AF9-FA05-2177-A254C493D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EEC0-807D-1936-07D1-13223139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210"/>
            <a:ext cx="10515600" cy="5563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As AI (LLMs) is becoming a standard tool for professional data scientists, limited use is allowed for this course  </a:t>
            </a:r>
          </a:p>
          <a:p>
            <a:pPr lvl="0"/>
            <a:r>
              <a:rPr lang="en-US" b="1" dirty="0"/>
              <a:t>Writing &amp; Analysis: </a:t>
            </a:r>
            <a:r>
              <a:rPr lang="en-US" dirty="0"/>
              <a:t>Your written reports, question responses and discussion post </a:t>
            </a:r>
            <a:r>
              <a:rPr lang="en-US" b="1" dirty="0"/>
              <a:t>must be your own original work!</a:t>
            </a:r>
            <a:endParaRPr lang="en-US" dirty="0"/>
          </a:p>
          <a:p>
            <a:pPr lvl="0"/>
            <a:r>
              <a:rPr lang="en-US" b="1" dirty="0"/>
              <a:t>Code Generation: </a:t>
            </a:r>
            <a:r>
              <a:rPr lang="en-US" dirty="0"/>
              <a:t>You may use AI to generate small, discrete portions of code. </a:t>
            </a:r>
          </a:p>
          <a:p>
            <a:pPr lvl="1"/>
            <a:r>
              <a:rPr lang="en-US" dirty="0"/>
              <a:t>You may do so for up to 4 instances of up to 20 lines each in an assignment or a report</a:t>
            </a:r>
          </a:p>
          <a:p>
            <a:pPr lvl="1"/>
            <a:r>
              <a:rPr lang="en-US" dirty="0"/>
              <a:t>Required: Include the exact prompt(s) used to generate the code in your submission. </a:t>
            </a:r>
          </a:p>
          <a:p>
            <a:pPr lvl="0"/>
            <a:r>
              <a:rPr lang="en-US" b="1" dirty="0"/>
              <a:t>Validation of Results: </a:t>
            </a:r>
            <a:r>
              <a:rPr lang="en-US" dirty="0"/>
              <a:t>You are responsible for validating the correctness, efficiency, and security of any AI-generated code. </a:t>
            </a:r>
          </a:p>
          <a:p>
            <a:pPr lvl="0"/>
            <a:r>
              <a:rPr lang="en-US" b="1" dirty="0"/>
              <a:t>Attribution &amp; Integrity:</a:t>
            </a:r>
            <a:r>
              <a:rPr lang="en-US" dirty="0"/>
              <a:t> Cite AI use per the Harvard Academic Integrity Policy (e.g., "Code generated using [Tool Name] with prompt: ‘...’")</a:t>
            </a:r>
          </a:p>
          <a:p>
            <a:pPr lvl="0"/>
            <a:r>
              <a:rPr lang="en-US" dirty="0"/>
              <a:t>See course syllabus in Canvas for additional details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A07D1A-2593-EA96-9F4B-0D7D49DF373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Using AI for this course</a:t>
            </a:r>
          </a:p>
        </p:txBody>
      </p:sp>
    </p:spTree>
    <p:extLst>
      <p:ext uri="{BB962C8B-B14F-4D97-AF65-F5344CB8AC3E}">
        <p14:creationId xmlns:p14="http://schemas.microsoft.com/office/powerpoint/2010/main" val="1849980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424932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Foundations of Large-Scale Data-Mining</a:t>
            </a:r>
          </a:p>
        </p:txBody>
      </p:sp>
    </p:spTree>
    <p:extLst>
      <p:ext uri="{BB962C8B-B14F-4D97-AF65-F5344CB8AC3E}">
        <p14:creationId xmlns:p14="http://schemas.microsoft.com/office/powerpoint/2010/main" val="2462294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Mastering tools for working with and performing inference on massive and complex of data is a core goal for this course</a:t>
            </a:r>
          </a:p>
          <a:p>
            <a:r>
              <a:rPr lang="en-US" dirty="0"/>
              <a:t>Massive size requires </a:t>
            </a:r>
            <a:r>
              <a:rPr lang="en-US" dirty="0" err="1"/>
              <a:t>efficent</a:t>
            </a:r>
            <a:r>
              <a:rPr lang="en-US" dirty="0"/>
              <a:t>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retrieval 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inferences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</a:t>
            </a:r>
            <a:r>
              <a:rPr lang="en-US" b="1" dirty="0"/>
              <a:t>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Management with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193973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Manage with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or identifier for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... </a:t>
                </a:r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is the science of </a:t>
            </a:r>
            <a:r>
              <a:rPr lang="en-US" b="1" dirty="0"/>
              <a:t>actionable knowledge discovery</a:t>
            </a:r>
            <a:r>
              <a:rPr lang="en-US" dirty="0"/>
              <a:t> from inferences on massive datasets </a:t>
            </a:r>
            <a:endParaRPr lang="en-US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an </a:t>
            </a:r>
            <a:r>
              <a:rPr lang="en-US" b="1" dirty="0"/>
              <a:t>iterative 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  <a:p>
            <a:pPr lvl="1"/>
            <a:r>
              <a:rPr lang="en-US" b="1" dirty="0"/>
              <a:t>Keep this in mind when doing your graduate project!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Key-value indexing </a:t>
                </a:r>
                <a:r>
                  <a:rPr lang="en-US" dirty="0"/>
                  <a:t>used to manage massive quantities of data   </a:t>
                </a:r>
              </a:p>
              <a:p>
                <a:r>
                  <a:rPr lang="en-US" dirty="0"/>
                  <a:t>Address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by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as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Example: In-memory </a:t>
                </a:r>
                <a:r>
                  <a:rPr lang="en-US" b="1" dirty="0"/>
                  <a:t>dictionaries</a:t>
                </a:r>
              </a:p>
              <a:p>
                <a:pPr lvl="1"/>
                <a:r>
                  <a:rPr lang="en-US" dirty="0"/>
                  <a:t>Fast lookup</a:t>
                </a:r>
              </a:p>
              <a:p>
                <a:pPr lvl="1"/>
                <a:r>
                  <a:rPr lang="en-US" dirty="0"/>
                  <a:t>Size limited by main memory</a:t>
                </a:r>
              </a:p>
              <a:p>
                <a:pPr lvl="1"/>
                <a:r>
                  <a:rPr lang="en-US" dirty="0"/>
                  <a:t>Supported in Python and many other languages</a:t>
                </a:r>
              </a:p>
              <a:p>
                <a:r>
                  <a:rPr lang="en-US" dirty="0"/>
                  <a:t>NoSQL data bases – scalable object storage   </a:t>
                </a:r>
              </a:p>
              <a:p>
                <a:r>
                  <a:rPr lang="en-US" dirty="0"/>
                  <a:t>Map-reduce, scalable parallel processing – Next lesson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data management with key-value pairs?  </a:t>
            </a:r>
          </a:p>
          <a:p>
            <a:r>
              <a:rPr lang="en-US" dirty="0"/>
              <a:t>Linear list  </a:t>
            </a:r>
          </a:p>
          <a:p>
            <a:r>
              <a:rPr lang="en-US" dirty="0"/>
              <a:t>Sorted list</a:t>
            </a:r>
          </a:p>
          <a:p>
            <a:r>
              <a:rPr lang="en-US" dirty="0"/>
              <a:t>Linked list</a:t>
            </a:r>
          </a:p>
          <a:p>
            <a:r>
              <a:rPr lang="en-US" dirty="0"/>
              <a:t>Balanced trees (B-trees)</a:t>
            </a:r>
          </a:p>
          <a:p>
            <a:r>
              <a:rPr lang="en-US" b="1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dirty="0"/>
                  <a:t>Linear search on large set of keys is slow  </a:t>
                </a:r>
              </a:p>
              <a:p>
                <a:pPr lvl="1"/>
                <a:r>
                  <a:rPr lang="en-US" dirty="0"/>
                  <a:t>Linear search has </a:t>
                </a:r>
                <a:r>
                  <a:rPr lang="en-US" b="1" dirty="0"/>
                  <a:t>average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Too slow for massive data sets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a core technique for scaling data mining algorithms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C3470-78F3-E979-6FC2-66938DBEC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316F7-7F13-56EA-0547-0149F95A0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time  </a:t>
                </a:r>
                <a:endParaRPr lang="en-US" dirty="0"/>
              </a:p>
              <a:p>
                <a:pPr lvl="1"/>
                <a:r>
                  <a:rPr lang="en-US" dirty="0"/>
                  <a:t>Hash value, </a:t>
                </a:r>
                <a:r>
                  <a:rPr lang="en-US" i="1" dirty="0"/>
                  <a:t>h</a:t>
                </a:r>
                <a:r>
                  <a:rPr lang="en-US" dirty="0"/>
                  <a:t>, is memory address for look up</a:t>
                </a:r>
              </a:p>
              <a:p>
                <a:pPr lvl="1"/>
                <a:r>
                  <a:rPr lang="en-US" b="1" dirty="0"/>
                  <a:t>Hashed key-value pairs </a:t>
                </a:r>
                <a:r>
                  <a:rPr lang="en-US" dirty="0"/>
                  <a:t>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endParaRPr lang="en-US" b="1" dirty="0"/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316F7-7F13-56EA-0547-0149F95A0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0CC498F-4DB2-C68E-EFA7-021A6C9BE0A2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26161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57708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</a:t>
                </a:r>
                <a:r>
                  <a:rPr lang="en-US" b="1" dirty="0"/>
                  <a:t>hash functions</a:t>
                </a:r>
                <a:r>
                  <a:rPr lang="en-US" dirty="0"/>
                  <a:t>?   </a:t>
                </a:r>
              </a:p>
              <a:p>
                <a:r>
                  <a:rPr lang="en-US" dirty="0"/>
                  <a:t>Hash keys used to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dirty="0"/>
                  <a:t>Hash address index,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using a </a:t>
                </a:r>
                <a:r>
                  <a:rPr lang="en-US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Hash function is a deterministic map from key to a memory address</a:t>
                </a:r>
              </a:p>
              <a:p>
                <a:r>
                  <a:rPr lang="en-US" dirty="0"/>
                  <a:t>Same hash function used for insertions, look-ups and deletions in table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tables, in Chapter 2 of </a:t>
                </a:r>
                <a:r>
                  <a:rPr lang="en-US" sz="2000" dirty="0" err="1"/>
                  <a:t>Medjodovic</a:t>
                </a:r>
                <a:r>
                  <a:rPr lang="en-US" sz="2000" dirty="0"/>
                  <a:t> and </a:t>
                </a:r>
                <a:r>
                  <a:rPr lang="en-US" sz="2000" dirty="0" err="1"/>
                  <a:t>Tahirovic</a:t>
                </a:r>
                <a:r>
                  <a:rPr lang="en-US" sz="2000" dirty="0"/>
                  <a:t> and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and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217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a </a:t>
                </a:r>
                <a:r>
                  <a:rPr lang="en-US" b="1" dirty="0"/>
                  <a:t>key-value pair</a:t>
                </a:r>
              </a:p>
              <a:p>
                <a:r>
                  <a:rPr lang="en-US" dirty="0"/>
                  <a:t>Want to insert the value into a </a:t>
                </a:r>
                <a:r>
                  <a:rPr lang="en-US" b="1" dirty="0"/>
                  <a:t>hash table</a:t>
                </a:r>
              </a:p>
              <a:p>
                <a:r>
                  <a:rPr lang="en-US" dirty="0"/>
                  <a:t>Values held in buckets</a:t>
                </a:r>
              </a:p>
              <a:p>
                <a:r>
                  <a:rPr lang="en-US" dirty="0"/>
                  <a:t>Hash table </a:t>
                </a:r>
                <a:r>
                  <a:rPr lang="en-US" b="1" dirty="0"/>
                  <a:t>buckets addressed by hashed key value</a:t>
                </a:r>
              </a:p>
              <a:p>
                <a:r>
                  <a:rPr lang="en-US" dirty="0"/>
                  <a:t>Hash the key to an address in the table</a:t>
                </a:r>
              </a:p>
              <a:p>
                <a:r>
                  <a:rPr lang="en-US" dirty="0"/>
                  <a:t>Insert the value into the bucket by hash address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  <a:blipFill>
                <a:blip r:embed="rId2"/>
                <a:stretch>
                  <a:fillRect l="-2236" t="-2693" r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hash value (address)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key values,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want a </a:t>
                </a:r>
                <a:r>
                  <a:rPr lang="en-US" b="1" dirty="0"/>
                  <a:t>uniform distribution over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hash values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b="1" dirty="0"/>
                  <a:t>Lumpy hash values </a:t>
                </a:r>
                <a:r>
                  <a:rPr lang="en-US" dirty="0"/>
                  <a:t>lead to increased </a:t>
                </a:r>
                <a:r>
                  <a:rPr lang="en-US" b="1" dirty="0"/>
                  <a:t>hash collisions </a:t>
                </a:r>
              </a:p>
              <a:p>
                <a:pPr lvl="1"/>
                <a:r>
                  <a:rPr lang="en-US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Resolution method for inevitable hash collisions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Have size appropriate for the table</a:t>
                </a:r>
              </a:p>
              <a:p>
                <a:pPr lvl="1"/>
                <a:r>
                  <a:rPr lang="en-US" dirty="0"/>
                  <a:t>Hash functions produce limited range of hash values   </a:t>
                </a:r>
              </a:p>
              <a:p>
                <a:pPr lvl="1"/>
                <a:r>
                  <a:rPr lang="en-US" dirty="0"/>
                  <a:t>Too large wastes space</a:t>
                </a:r>
              </a:p>
              <a:p>
                <a:pPr lvl="1"/>
                <a:r>
                  <a:rPr lang="en-US" dirty="0"/>
                  <a:t>Too small leads to collisions</a:t>
                </a:r>
              </a:p>
              <a:p>
                <a:pPr lvl="1"/>
                <a:r>
                  <a:rPr lang="en-US" dirty="0"/>
                  <a:t>Ideally make hash table resizable - Half or double as needed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(KDD) is generally performed at </a:t>
            </a:r>
            <a:r>
              <a:rPr lang="en-US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a model of the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massive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Binary representation of strings, e.g. Unicode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value,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000" dirty="0"/>
                  <a:t>, and key (multiplier), </a:t>
                </a:r>
                <a14:m>
                  <m:oMath xmlns:m="http://schemas.openxmlformats.org/officeDocument/2006/math">
                    <m:r>
                      <a:rPr lang="en-US" sz="30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i="1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Generally, choose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 as prime number to reduce collisions</a:t>
                </a:r>
              </a:p>
              <a:p>
                <a:pPr lvl="1"/>
                <a:r>
                  <a:rPr lang="en-US" sz="2600" dirty="0"/>
                  <a:t>Ideally, 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analogously to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Need a </a:t>
                </a:r>
                <a:r>
                  <a:rPr lang="en-US" b="1" dirty="0"/>
                  <a:t>hash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5089269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inference is widely used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Statistical Inference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false discovery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 or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missed discovery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Alternatively,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that the evidence supports a result this extreme or greater simply from random variation (random sampling) of the null distribution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63E1B-FD02-2EDB-FFEC-08309336D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B241-040C-CA14-3AD9-21414592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misuse the p-value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only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06B8E5-5030-5DCD-807B-AFB990CB4FB2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9919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populations, but more restrictive the test conditions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Fail </a:t>
                          </a:r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8752" cy="2387600"/>
          </a:xfrm>
        </p:spPr>
        <p:txBody>
          <a:bodyPr>
            <a:normAutofit/>
          </a:bodyPr>
          <a:lstStyle/>
          <a:p>
            <a:r>
              <a:rPr lang="en-US" sz="4400" dirty="0"/>
              <a:t>Pitfalls of </a:t>
            </a:r>
            <a:r>
              <a:rPr lang="en-US" sz="4400"/>
              <a:t>Large-Scale Data Mining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93014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an example: </a:t>
                </a:r>
              </a:p>
              <a:p>
                <a:r>
                  <a:rPr lang="en-US" dirty="0"/>
                  <a:t>Perform an hypothesis test of differences of means with (2-way) significance of 0.05 for 1000 variables   </a:t>
                </a:r>
              </a:p>
              <a:p>
                <a:r>
                  <a:rPr lang="en-US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or </a:t>
                </a:r>
                <a:r>
                  <a:rPr lang="en-US" b="1" dirty="0"/>
                  <a:t>combinations,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false discovery rate (FDR) </a:t>
                </a:r>
                <a:r>
                  <a:rPr lang="en-US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Nearly 25,000 false significant pairings from just random sampling!</a:t>
                </a:r>
              </a:p>
              <a:p>
                <a:r>
                  <a:rPr lang="en-US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920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false positive!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6E19C9-CCD0-0F7C-E4E0-6C9D12521EF8}"/>
              </a:ext>
            </a:extLst>
          </p:cNvPr>
          <p:cNvCxnSpPr>
            <a:cxnSpLocks/>
          </p:cNvCxnSpPr>
          <p:nvPr/>
        </p:nvCxnSpPr>
        <p:spPr>
          <a:xfrm>
            <a:off x="4527665" y="5015345"/>
            <a:ext cx="2189019" cy="9254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6121998" cy="31768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787461" y="1921229"/>
            <a:ext cx="5116757" cy="43959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 this diagram representative of today’s process?</a:t>
            </a:r>
          </a:p>
          <a:p>
            <a:r>
              <a:rPr lang="en-US" dirty="0"/>
              <a:t>Perhaps or perhaps not?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Must have a clear idea of goal!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Multiple complex data sources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Need to perform in-depth exploration of data and inferences at every step!!</a:t>
            </a:r>
          </a:p>
          <a:p>
            <a:r>
              <a:rPr lang="en-US" dirty="0"/>
              <a:t>KDD is an iterative process</a:t>
            </a:r>
          </a:p>
          <a:p>
            <a:pPr lvl="1"/>
            <a:r>
              <a:rPr lang="en-US" sz="2800" dirty="0"/>
              <a:t>The results of one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at Large Scale</a:t>
            </a:r>
          </a:p>
        </p:txBody>
      </p:sp>
    </p:spTree>
    <p:extLst>
      <p:ext uri="{BB962C8B-B14F-4D97-AF65-F5344CB8AC3E}">
        <p14:creationId xmlns:p14="http://schemas.microsoft.com/office/powerpoint/2010/main" val="25108738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dirty="0"/>
              <a:t>FDR control methods limit the false positive rate (Type I errors) </a:t>
            </a:r>
          </a:p>
          <a:p>
            <a:pPr lvl="1"/>
            <a:r>
              <a:rPr lang="en-US" dirty="0"/>
              <a:t>Must limit Type II errors – missed-discoveries   </a:t>
            </a:r>
          </a:p>
          <a:p>
            <a:r>
              <a:rPr lang="en-US" dirty="0"/>
              <a:t>Statistical methods   </a:t>
            </a:r>
          </a:p>
          <a:p>
            <a:pPr lvl="1"/>
            <a:r>
              <a:rPr lang="en-US" dirty="0"/>
              <a:t>Bonferroni correction </a:t>
            </a:r>
          </a:p>
          <a:p>
            <a:pPr lvl="1"/>
            <a:r>
              <a:rPr lang="en-US" dirty="0"/>
              <a:t>Holm’s method</a:t>
            </a:r>
          </a:p>
          <a:p>
            <a:pPr lvl="1"/>
            <a:r>
              <a:rPr lang="en-US" dirty="0"/>
              <a:t>Benjamini-Hochberg FDR control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Bonferroni correction</a:t>
                </a:r>
                <a:endParaRPr lang="en-US" dirty="0"/>
              </a:p>
              <a:p>
                <a:r>
                  <a:rPr lang="en-US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Correction is very conservative  </a:t>
                </a:r>
              </a:p>
              <a:p>
                <a:pPr lvl="1"/>
                <a:r>
                  <a:rPr lang="en-US" dirty="0"/>
                  <a:t>Greatly reduces detection probability  </a:t>
                </a:r>
              </a:p>
              <a:p>
                <a:pPr lvl="1"/>
                <a:r>
                  <a:rPr lang="en-US" dirty="0"/>
                  <a:t>Increase Type II errors </a:t>
                </a:r>
              </a:p>
              <a:p>
                <a:r>
                  <a:rPr lang="en-US" dirty="0"/>
                  <a:t>Example,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dirty="0"/>
                  <a:t>Set a </a:t>
                </a:r>
                <a:r>
                  <a:rPr lang="en-US" b="1" dirty="0"/>
                  <a:t>family-wise error rate (FEWR)</a:t>
                </a:r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dynamic (less conservative) than Bonferroni correction</a:t>
                </a:r>
              </a:p>
              <a:p>
                <a:pPr lvl="1"/>
                <a:r>
                  <a:rPr lang="en-US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9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Holm’s method: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FA23-00D1-B39B-3DCA-07B91B9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9" y="1746552"/>
            <a:ext cx="6477561" cy="5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14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err="1"/>
                  <a:t>Benjamini</a:t>
                </a:r>
                <a:r>
                  <a:rPr lang="en-US" sz="3200" dirty="0"/>
                  <a:t>-Hochberg FDR Control </a:t>
                </a:r>
              </a:p>
              <a:p>
                <a:r>
                  <a:rPr lang="en-US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BH FDR Control is more </a:t>
                </a:r>
                <a:r>
                  <a:rPr lang="en-US" b="1" dirty="0"/>
                  <a:t>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Benjamini</a:t>
            </a:r>
            <a:r>
              <a:rPr lang="en-US" sz="3200" dirty="0"/>
              <a:t>-Hochberg FDR Control: Example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26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uses </a:t>
            </a:r>
            <a:r>
              <a:rPr lang="en-US" b="1" dirty="0"/>
              <a:t>massive data sets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</a:t>
            </a:r>
            <a:r>
              <a:rPr lang="en-US" b="1" dirty="0"/>
              <a:t>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pPr lvl="1"/>
            <a:r>
              <a:rPr lang="en-US" dirty="0"/>
              <a:t>Must limit Type II error with FDR controls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814924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open-source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  <a:p>
            <a:pPr>
              <a:spcBef>
                <a:spcPts val="300"/>
              </a:spcBef>
            </a:pPr>
            <a:r>
              <a:rPr lang="en-US" dirty="0">
                <a:cs typeface="Arial" panose="020B0604020202020204" pitchFamily="34" charset="0"/>
              </a:rPr>
              <a:t>I love anything to do with natural history and the outdoors</a:t>
            </a:r>
            <a:endParaRPr lang="en-US" sz="28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TA: Eric </a:t>
            </a:r>
            <a:r>
              <a:rPr lang="en-US" dirty="0" err="1">
                <a:latin typeface="+mn-lt"/>
              </a:rPr>
              <a:t>Trucksess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Registered Patent Attorney with focus in the Chemical and Solid State Physics, arts (Pharma, Polymeric films/I.V. sets, Energy storage)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General Practice Trial Attorney, Tech and Talent Contract Negotiator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Greenpeace Activist/Fellow working within the Arctic Campaign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BS Chemistry, Physics, UVA - TA Chem 260, Advanced Organic Chem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MS </a:t>
            </a:r>
            <a:r>
              <a:rPr lang="en-US" b="0" dirty="0" err="1">
                <a:cs typeface="Arial" panose="020B0604020202020204" pitchFamily="34" charset="0"/>
              </a:rPr>
              <a:t>Wirtschaftsrecht</a:t>
            </a:r>
            <a:r>
              <a:rPr lang="en-US" b="0" dirty="0">
                <a:cs typeface="Arial" panose="020B0604020202020204" pitchFamily="34" charset="0"/>
              </a:rPr>
              <a:t> (Commercial Law), </a:t>
            </a:r>
            <a:r>
              <a:rPr lang="en-US" b="0" dirty="0" err="1">
                <a:cs typeface="Arial" panose="020B0604020202020204" pitchFamily="34" charset="0"/>
              </a:rPr>
              <a:t>Wirtschaftsuniversität</a:t>
            </a:r>
            <a:r>
              <a:rPr lang="en-US" b="0" dirty="0">
                <a:cs typeface="Arial" panose="020B0604020202020204" pitchFamily="34" charset="0"/>
              </a:rPr>
              <a:t>, Wien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JD, University of Buffalo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ALM Student in Data Science, HES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On a permanent push/pull bro-split</a:t>
            </a:r>
          </a:p>
        </p:txBody>
      </p:sp>
    </p:spTree>
    <p:extLst>
      <p:ext uri="{BB962C8B-B14F-4D97-AF65-F5344CB8AC3E}">
        <p14:creationId xmlns:p14="http://schemas.microsoft.com/office/powerpoint/2010/main" val="20667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18871</TotalTime>
  <Words>4176</Words>
  <Application>Microsoft Office PowerPoint</Application>
  <PresentationFormat>Widescreen</PresentationFormat>
  <Paragraphs>589</Paragraphs>
  <Slides>67</Slides>
  <Notes>7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6" baseType="lpstr">
      <vt:lpstr>Arial</vt:lpstr>
      <vt:lpstr>Calibri</vt:lpstr>
      <vt:lpstr>Calibri Light</vt:lpstr>
      <vt:lpstr>Cambria Math</vt:lpstr>
      <vt:lpstr>Gill Sans MT</vt:lpstr>
      <vt:lpstr>Google Sans</vt:lpstr>
      <vt:lpstr>Rubik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This Course</vt:lpstr>
      <vt:lpstr>About your Instructor: Steve Elston</vt:lpstr>
      <vt:lpstr>About your TA: Eric Trucksess</vt:lpstr>
      <vt:lpstr>About your TA: George Cruz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Foundations of Large-Scale Data-Mining</vt:lpstr>
      <vt:lpstr>PowerPoint Presentation</vt:lpstr>
      <vt:lpstr>Data Management with Key-Value Pairs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Hypothesis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Pitfalls of Large-Scale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at Large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449</cp:revision>
  <cp:lastPrinted>2019-09-03T23:18:19Z</cp:lastPrinted>
  <dcterms:created xsi:type="dcterms:W3CDTF">2019-08-02T23:14:29Z</dcterms:created>
  <dcterms:modified xsi:type="dcterms:W3CDTF">2025-06-24T01:21:45Z</dcterms:modified>
</cp:coreProperties>
</file>