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719" r:id="rId2"/>
    <p:sldId id="604" r:id="rId3"/>
    <p:sldId id="731" r:id="rId4"/>
    <p:sldId id="687" r:id="rId5"/>
    <p:sldId id="778" r:id="rId6"/>
    <p:sldId id="686" r:id="rId7"/>
    <p:sldId id="672" r:id="rId8"/>
    <p:sldId id="608" r:id="rId9"/>
    <p:sldId id="612" r:id="rId10"/>
    <p:sldId id="722" r:id="rId11"/>
    <p:sldId id="779" r:id="rId12"/>
    <p:sldId id="607" r:id="rId13"/>
    <p:sldId id="673" r:id="rId14"/>
    <p:sldId id="674" r:id="rId15"/>
    <p:sldId id="721" r:id="rId16"/>
    <p:sldId id="732" r:id="rId17"/>
    <p:sldId id="734" r:id="rId18"/>
    <p:sldId id="736" r:id="rId19"/>
    <p:sldId id="735" r:id="rId20"/>
    <p:sldId id="680" r:id="rId21"/>
    <p:sldId id="730" r:id="rId22"/>
    <p:sldId id="610" r:id="rId23"/>
    <p:sldId id="611" r:id="rId24"/>
    <p:sldId id="780" r:id="rId25"/>
    <p:sldId id="609" r:id="rId26"/>
    <p:sldId id="613" r:id="rId27"/>
    <p:sldId id="616" r:id="rId28"/>
    <p:sldId id="615" r:id="rId29"/>
    <p:sldId id="617" r:id="rId30"/>
    <p:sldId id="618" r:id="rId31"/>
    <p:sldId id="781" r:id="rId32"/>
    <p:sldId id="641" r:id="rId33"/>
    <p:sldId id="679" r:id="rId34"/>
    <p:sldId id="724" r:id="rId35"/>
    <p:sldId id="723" r:id="rId36"/>
    <p:sldId id="737" r:id="rId37"/>
    <p:sldId id="685" r:id="rId38"/>
    <p:sldId id="682" r:id="rId39"/>
    <p:sldId id="683" r:id="rId40"/>
    <p:sldId id="782" r:id="rId41"/>
    <p:sldId id="725" r:id="rId42"/>
    <p:sldId id="726" r:id="rId43"/>
    <p:sldId id="727" r:id="rId44"/>
    <p:sldId id="728" r:id="rId45"/>
    <p:sldId id="729" r:id="rId46"/>
    <p:sldId id="7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3" d="100"/>
          <a:sy n="73" d="100"/>
        </p:scale>
        <p:origin x="4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35AC6-D7C3-4A45-12C9-4F3BDB675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8A115-FD26-C36C-22EC-2D0DF1CE0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6CD3D-1DCD-A893-77AC-09CAEB36AF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8AFF8-7FDB-815E-4024-E6FAB2B541FA}"/>
              </a:ext>
            </a:extLst>
          </p:cNvPr>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4656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Is a </a:t>
                </a:r>
                <a:r>
                  <a:rPr lang="en-US" b="1" dirty="0">
                    <a:latin typeface="+mn-lt"/>
                  </a:rPr>
                  <a:t>dense and 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672CC-21A1-D54E-D475-EFA6405D9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45793-B39C-CE61-D1B0-1E4A2293A0BF}"/>
              </a:ext>
            </a:extLst>
          </p:cNvPr>
          <p:cNvSpPr>
            <a:spLocks noGrp="1"/>
          </p:cNvSpPr>
          <p:nvPr>
            <p:ph type="title"/>
          </p:nvPr>
        </p:nvSpPr>
        <p:spPr>
          <a:xfrm>
            <a:off x="831850" y="1709738"/>
            <a:ext cx="10515600" cy="2104337"/>
          </a:xfrm>
        </p:spPr>
        <p:txBody>
          <a:bodyPr/>
          <a:lstStyle/>
          <a:p>
            <a:pPr algn="ctr"/>
            <a:r>
              <a:rPr lang="en-US" b="1" dirty="0"/>
              <a:t>Basic Distance Metrics</a:t>
            </a:r>
          </a:p>
        </p:txBody>
      </p:sp>
    </p:spTree>
    <p:extLst>
      <p:ext uri="{BB962C8B-B14F-4D97-AF65-F5344CB8AC3E}">
        <p14:creationId xmlns:p14="http://schemas.microsoft.com/office/powerpoint/2010/main" val="3016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a:t>
                </a:r>
              </a:p>
              <a:p>
                <a:r>
                  <a:rPr lang="en-US" dirty="0">
                    <a:latin typeface="+mn-lt"/>
                  </a:rPr>
                  <a:t>Transformed space is </a:t>
                </a:r>
                <a:r>
                  <a:rPr lang="en-US" b="1" dirty="0">
                    <a:latin typeface="+mn-lt"/>
                  </a:rPr>
                  <a:t>orthogonal</a:t>
                </a:r>
                <a:r>
                  <a:rPr lang="en-US" dirty="0">
                    <a:latin typeface="+mn-lt"/>
                  </a:rPr>
                  <a:t>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require searching for the most similar or dissimilar cases</a:t>
            </a:r>
          </a:p>
          <a:p>
            <a:r>
              <a:rPr lang="en-US" dirty="0">
                <a:latin typeface="+mn-lt"/>
              </a:rPr>
              <a:t>Cluster models  </a:t>
            </a:r>
          </a:p>
          <a:p>
            <a:r>
              <a:rPr lang="en-US" dirty="0">
                <a:latin typeface="+mn-lt"/>
              </a:rPr>
              <a:t>Nearest neighbor graph algorithms   </a:t>
            </a:r>
          </a:p>
          <a:p>
            <a:r>
              <a:rPr lang="en-US" dirty="0">
                <a:latin typeface="+mn-lt"/>
              </a:rPr>
              <a:t>Recommender systems   </a:t>
            </a:r>
          </a:p>
          <a:p>
            <a:r>
              <a:rPr lang="en-US" dirty="0">
                <a:latin typeface="+mn-lt"/>
              </a:rPr>
              <a:t>Dimensionality reduction </a:t>
            </a:r>
          </a:p>
          <a:p>
            <a:r>
              <a:rPr lang="en-US" dirty="0">
                <a:latin typeface="+mn-lt"/>
              </a:rPr>
              <a:t>Retrieval augmented generation (RAG)</a:t>
            </a:r>
          </a:p>
          <a:p>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C5BD-B3A3-C99F-0887-002DA20A2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A6821-C427-2AF4-FA24-400A92C0ADF2}"/>
              </a:ext>
            </a:extLst>
          </p:cNvPr>
          <p:cNvSpPr>
            <a:spLocks noGrp="1"/>
          </p:cNvSpPr>
          <p:nvPr>
            <p:ph type="title"/>
          </p:nvPr>
        </p:nvSpPr>
        <p:spPr>
          <a:xfrm>
            <a:off x="831850" y="1709738"/>
            <a:ext cx="10515600" cy="2104337"/>
          </a:xfrm>
        </p:spPr>
        <p:txBody>
          <a:bodyPr/>
          <a:lstStyle/>
          <a:p>
            <a:pPr algn="ctr"/>
            <a:r>
              <a:rPr lang="en-US" b="1" dirty="0"/>
              <a:t>Distance Metrics with Mixed Variable Types</a:t>
            </a:r>
          </a:p>
        </p:txBody>
      </p:sp>
    </p:spTree>
    <p:extLst>
      <p:ext uri="{BB962C8B-B14F-4D97-AF65-F5344CB8AC3E}">
        <p14:creationId xmlns:p14="http://schemas.microsoft.com/office/powerpoint/2010/main" val="283783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solutions use search for the most similar or dissimilar cases</a:t>
            </a:r>
          </a:p>
          <a:p>
            <a:r>
              <a:rPr lang="en-US" dirty="0">
                <a:latin typeface="+mn-lt"/>
              </a:rPr>
              <a:t>Searching for similar documents</a:t>
            </a:r>
          </a:p>
          <a:p>
            <a:r>
              <a:rPr lang="en-US" dirty="0">
                <a:latin typeface="+mn-lt"/>
              </a:rPr>
              <a:t>Searching for similar images</a:t>
            </a:r>
          </a:p>
          <a:p>
            <a:r>
              <a:rPr lang="en-US" dirty="0">
                <a:latin typeface="+mn-lt"/>
              </a:rPr>
              <a:t>Web search</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Improving LLM responses (RAG)</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a:t>
            </a:r>
            <a:r>
              <a:rPr lang="en-US" dirty="0" err="1">
                <a:latin typeface="+mn-lt"/>
              </a:rPr>
              <a:t>Euclidiean</a:t>
            </a:r>
            <a:r>
              <a:rPr lang="en-US" dirty="0">
                <a:latin typeface="+mn-lt"/>
              </a:rPr>
              <a:t>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782348863"/>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dirty="0">
                          <a:solidFill>
                            <a:schemeClr val="tx1"/>
                          </a:solidFill>
                        </a:rPr>
                        <a:t>Euclidean distance</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728F5-5F65-F174-2A1A-90A413740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04B82-BDCC-AFBB-B6F0-5B82CE6979F0}"/>
              </a:ext>
            </a:extLst>
          </p:cNvPr>
          <p:cNvSpPr>
            <a:spLocks noGrp="1"/>
          </p:cNvSpPr>
          <p:nvPr>
            <p:ph type="title"/>
          </p:nvPr>
        </p:nvSpPr>
        <p:spPr>
          <a:xfrm>
            <a:off x="831850" y="1709738"/>
            <a:ext cx="10515600" cy="2104337"/>
          </a:xfrm>
        </p:spPr>
        <p:txBody>
          <a:bodyPr/>
          <a:lstStyle/>
          <a:p>
            <a:pPr algn="ctr"/>
            <a:r>
              <a:rPr lang="en-US" b="1" dirty="0"/>
              <a:t>Similarity Metrics</a:t>
            </a:r>
          </a:p>
        </p:txBody>
      </p:sp>
    </p:spTree>
    <p:extLst>
      <p:ext uri="{BB962C8B-B14F-4D97-AF65-F5344CB8AC3E}">
        <p14:creationId xmlns:p14="http://schemas.microsoft.com/office/powerpoint/2010/main" val="405647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10CD-2ACC-6B1E-9524-86AB2729D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1176-3A7B-4E9F-FB87-648BF47F1784}"/>
              </a:ext>
            </a:extLst>
          </p:cNvPr>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91FB6-AA30-982A-19DE-0E6AAD95EB9B}"/>
                  </a:ext>
                </a:extLst>
              </p:cNvPr>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Dot product similarity</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e>
                        <m:sup>
                          <m:r>
                            <a:rPr lang="en-US" i="1" dirty="0">
                              <a:latin typeface="Cambria Math" panose="02040503050406030204" pitchFamily="18" charset="0"/>
                            </a:rPr>
                            <m:t>𝑇</m:t>
                          </m:r>
                        </m:sup>
                      </m:sSup>
                    </m:oMath>
                  </m:oMathPara>
                </a14:m>
                <a:endParaRPr lang="en-US" dirty="0">
                  <a:latin typeface="+mn-lt"/>
                </a:endParaRPr>
              </a:p>
              <a:p>
                <a:r>
                  <a:rPr lang="en-US" dirty="0">
                    <a:latin typeface="+mn-lt"/>
                  </a:rPr>
                  <a:t>Range is unbounded!</a:t>
                </a:r>
              </a:p>
              <a:p>
                <a:r>
                  <a:rPr lang="en-US" dirty="0">
                    <a:latin typeface="+mn-lt"/>
                  </a:rPr>
                  <a:t>But, if </a:t>
                </a:r>
                <a14:m>
                  <m:oMath xmlns:m="http://schemas.openxmlformats.org/officeDocument/2006/math">
                    <m:r>
                      <a:rPr lang="en-US" i="1" dirty="0">
                        <a:latin typeface="Cambria Math" panose="02040503050406030204" pitchFamily="18" charset="0"/>
                      </a:rPr>
                      <m:t>𝑥</m:t>
                    </m:r>
                  </m:oMath>
                </a14:m>
                <a:r>
                  <a:rPr lang="en-US" dirty="0">
                    <a:latin typeface="+mn-lt"/>
                  </a:rPr>
                  <a:t>, </a:t>
                </a:r>
                <a14:m>
                  <m:oMath xmlns:m="http://schemas.openxmlformats.org/officeDocument/2006/math">
                    <m:r>
                      <a:rPr lang="en-US" i="1" dirty="0">
                        <a:latin typeface="Cambria Math" panose="02040503050406030204" pitchFamily="18" charset="0"/>
                      </a:rPr>
                      <m:t>𝑥</m:t>
                    </m:r>
                    <m:r>
                      <a:rPr lang="en-US" b="0" i="1" dirty="0" smtClean="0">
                        <a:latin typeface="Cambria Math" panose="02040503050406030204" pitchFamily="18" charset="0"/>
                      </a:rPr>
                      <m:t>′</m:t>
                    </m:r>
                  </m:oMath>
                </a14:m>
                <a:r>
                  <a:rPr lang="en-US" dirty="0">
                    <a:latin typeface="+mn-lt"/>
                  </a:rPr>
                  <a:t> have unit Euclidean norm then is same as Pearson correlation</a:t>
                </a:r>
              </a:p>
              <a:p>
                <a:pPr lvl="1"/>
                <a:r>
                  <a:rPr lang="en-US" dirty="0">
                    <a:latin typeface="+mn-lt"/>
                  </a:rPr>
                  <a:t>Compute </a:t>
                </a:r>
                <a:r>
                  <a:rPr lang="en-US" b="1" dirty="0">
                    <a:latin typeface="+mn-lt"/>
                  </a:rPr>
                  <a:t>Pearson correlation </a:t>
                </a:r>
                <a:r>
                  <a:rPr lang="en-US" dirty="0">
                    <a:latin typeface="+mn-lt"/>
                  </a:rPr>
                  <a:t>by taking dot product of zero centered unit variance vectors </a:t>
                </a:r>
              </a:p>
              <a:p>
                <a:r>
                  <a:rPr lang="en-US" dirty="0">
                    <a:latin typeface="+mn-lt"/>
                  </a:rPr>
                  <a:t>FAISS only supports dot product similarity</a:t>
                </a:r>
              </a:p>
              <a:p>
                <a:pPr marL="0" indent="0">
                  <a:buNone/>
                </a:pPr>
                <a:endParaRPr lang="en-US" dirty="0">
                  <a:latin typeface="+mn-lt"/>
                </a:endParaRPr>
              </a:p>
            </p:txBody>
          </p:sp>
        </mc:Choice>
        <mc:Fallback>
          <p:sp>
            <p:nvSpPr>
              <p:cNvPr id="3" name="Content Placeholder 2">
                <a:extLst>
                  <a:ext uri="{FF2B5EF4-FFF2-40B4-BE49-F238E27FC236}">
                    <a16:creationId xmlns:a16="http://schemas.microsoft.com/office/drawing/2014/main" id="{85191FB6-AA30-982A-19DE-0E6AAD95EB9B}"/>
                  </a:ext>
                </a:extLst>
              </p:cNvPr>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356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DECDF-814A-B2D1-F5F0-82FF12F07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66A1-0CB3-712B-C7AA-92B375DAF3B2}"/>
              </a:ext>
            </a:extLst>
          </p:cNvPr>
          <p:cNvSpPr>
            <a:spLocks noGrp="1"/>
          </p:cNvSpPr>
          <p:nvPr>
            <p:ph type="title"/>
          </p:nvPr>
        </p:nvSpPr>
        <p:spPr>
          <a:xfrm>
            <a:off x="831850" y="1709738"/>
            <a:ext cx="10515600" cy="2104337"/>
          </a:xfrm>
        </p:spPr>
        <p:txBody>
          <a:bodyPr/>
          <a:lstStyle/>
          <a:p>
            <a:pPr algn="ctr"/>
            <a:r>
              <a:rPr lang="en-US" b="1" dirty="0"/>
              <a:t>Scaling Distance and Similarity Metrics</a:t>
            </a:r>
          </a:p>
        </p:txBody>
      </p:sp>
    </p:spTree>
    <p:extLst>
      <p:ext uri="{BB962C8B-B14F-4D97-AF65-F5344CB8AC3E}">
        <p14:creationId xmlns:p14="http://schemas.microsoft.com/office/powerpoint/2010/main" val="414906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a:t>
            </a:r>
            <a:r>
              <a:rPr lang="en-US">
                <a:latin typeface="+mn-lt"/>
              </a:rPr>
              <a:t>distance </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5853-3F71-2F6B-5E06-87812B26D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A469B-973B-CC90-9785-C2ABFBCC7E17}"/>
              </a:ext>
            </a:extLst>
          </p:cNvPr>
          <p:cNvSpPr>
            <a:spLocks noGrp="1"/>
          </p:cNvSpPr>
          <p:nvPr>
            <p:ph type="title"/>
          </p:nvPr>
        </p:nvSpPr>
        <p:spPr>
          <a:xfrm>
            <a:off x="831850" y="1709738"/>
            <a:ext cx="10515600" cy="2104337"/>
          </a:xfrm>
        </p:spPr>
        <p:txBody>
          <a:bodyPr/>
          <a:lstStyle/>
          <a:p>
            <a:pPr algn="ctr"/>
            <a:r>
              <a:rPr lang="en-US" b="1" dirty="0"/>
              <a:t>Properties of Distance Metrics</a:t>
            </a:r>
          </a:p>
        </p:txBody>
      </p:sp>
    </p:spTree>
    <p:extLst>
      <p:ext uri="{BB962C8B-B14F-4D97-AF65-F5344CB8AC3E}">
        <p14:creationId xmlns:p14="http://schemas.microsoft.com/office/powerpoint/2010/main" val="39285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m:t>
                      </m:r>
                      <m:d>
                        <m:dPr>
                          <m:ctrlPr>
                            <a:rPr lang="en-US" sz="3200" i="1" smtClean="0">
                              <a:latin typeface="Cambria Math" panose="02040503050406030204" pitchFamily="18" charset="0"/>
                            </a:rPr>
                          </m:ctrlPr>
                        </m:dPr>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 </m:t>
                          </m:r>
                        </m:sup>
                      </m:sSup>
                      <m:r>
                        <a:rPr lang="en-US" sz="3200" b="0" i="1" smtClean="0">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𝑖</m:t>
                          </m:r>
                        </m:sub>
                      </m:sSub>
                      <m:r>
                        <a:rPr lang="en-US" sz="3200" b="0" i="1">
                          <a:latin typeface="Cambria Math" panose="02040503050406030204" pitchFamily="18" charset="0"/>
                        </a:rPr>
                        <m:t>,</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𝑛</m:t>
                          </m:r>
                        </m:sup>
                      </m:sSup>
                    </m:oMath>
                  </m:oMathPara>
                </a14:m>
                <a:endParaRPr lang="en-US" sz="32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217" t="-1959" r="-106"/>
                </a:stretch>
              </a:blipFill>
            </p:spPr>
            <p:txBody>
              <a:bodyPr/>
              <a:lstStyle/>
              <a:p>
                <a:r>
                  <a:rPr lang="en-US">
                    <a:noFill/>
                  </a:rPr>
                  <a:t> </a:t>
                </a:r>
              </a:p>
            </p:txBody>
          </p:sp>
        </mc:Fallback>
      </mc:AlternateContent>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10783</TotalTime>
  <Words>3057</Words>
  <Application>Microsoft Office PowerPoint</Application>
  <PresentationFormat>Widescreen</PresentationFormat>
  <Paragraphs>520</Paragraphs>
  <Slides>46</Slides>
  <Notes>40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Properties of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Basic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Distance Metrics with Mixed Variable Types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Similarity Metrics</vt:lpstr>
      <vt:lpstr>Measuring distance and similarity</vt:lpstr>
      <vt:lpstr>Measuring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Metrics</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264</cp:revision>
  <dcterms:created xsi:type="dcterms:W3CDTF">2021-06-01T18:04:30Z</dcterms:created>
  <dcterms:modified xsi:type="dcterms:W3CDTF">2025-07-07T23:35:49Z</dcterms:modified>
</cp:coreProperties>
</file>