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13" r:id="rId5"/>
    <p:sldId id="314" r:id="rId6"/>
    <p:sldId id="356" r:id="rId7"/>
    <p:sldId id="331" r:id="rId8"/>
    <p:sldId id="333" r:id="rId9"/>
    <p:sldId id="307" r:id="rId10"/>
    <p:sldId id="355" r:id="rId11"/>
    <p:sldId id="278" r:id="rId12"/>
    <p:sldId id="277" r:id="rId13"/>
    <p:sldId id="316" r:id="rId14"/>
    <p:sldId id="317" r:id="rId15"/>
    <p:sldId id="320" r:id="rId16"/>
    <p:sldId id="315" r:id="rId17"/>
    <p:sldId id="319" r:id="rId18"/>
    <p:sldId id="321" r:id="rId19"/>
    <p:sldId id="322" r:id="rId20"/>
    <p:sldId id="323" r:id="rId21"/>
    <p:sldId id="324" r:id="rId22"/>
    <p:sldId id="354" r:id="rId23"/>
    <p:sldId id="268" r:id="rId24"/>
    <p:sldId id="260" r:id="rId25"/>
    <p:sldId id="325" r:id="rId26"/>
    <p:sldId id="326" r:id="rId27"/>
    <p:sldId id="263" r:id="rId28"/>
    <p:sldId id="329" r:id="rId29"/>
    <p:sldId id="332" r:id="rId30"/>
    <p:sldId id="330" r:id="rId31"/>
    <p:sldId id="353" r:id="rId32"/>
    <p:sldId id="276" r:id="rId33"/>
    <p:sldId id="281" r:id="rId34"/>
    <p:sldId id="282" r:id="rId35"/>
    <p:sldId id="352" r:id="rId36"/>
    <p:sldId id="259" r:id="rId37"/>
    <p:sldId id="288" r:id="rId38"/>
    <p:sldId id="304" r:id="rId39"/>
    <p:sldId id="284" r:id="rId40"/>
    <p:sldId id="286" r:id="rId41"/>
    <p:sldId id="305" r:id="rId42"/>
    <p:sldId id="351" r:id="rId43"/>
    <p:sldId id="312" r:id="rId44"/>
    <p:sldId id="289" r:id="rId45"/>
    <p:sldId id="335" r:id="rId46"/>
    <p:sldId id="334" r:id="rId47"/>
    <p:sldId id="306" r:id="rId48"/>
    <p:sldId id="290" r:id="rId49"/>
    <p:sldId id="291" r:id="rId50"/>
    <p:sldId id="292" r:id="rId51"/>
    <p:sldId id="293" r:id="rId52"/>
    <p:sldId id="350" r:id="rId53"/>
    <p:sldId id="336" r:id="rId54"/>
    <p:sldId id="294" r:id="rId55"/>
    <p:sldId id="295" r:id="rId56"/>
    <p:sldId id="296" r:id="rId57"/>
    <p:sldId id="300" r:id="rId58"/>
    <p:sldId id="298" r:id="rId59"/>
    <p:sldId id="301" r:id="rId60"/>
    <p:sldId id="337" r:id="rId61"/>
    <p:sldId id="349" r:id="rId62"/>
    <p:sldId id="338" r:id="rId63"/>
    <p:sldId id="340" r:id="rId64"/>
    <p:sldId id="342" r:id="rId65"/>
    <p:sldId id="346" r:id="rId66"/>
    <p:sldId id="343" r:id="rId67"/>
    <p:sldId id="344" r:id="rId68"/>
    <p:sldId id="345" r:id="rId69"/>
    <p:sldId id="348" r:id="rId70"/>
    <p:sldId id="302" r:id="rId71"/>
    <p:sldId id="303" r:id="rId72"/>
    <p:sldId id="347" r:id="rId73"/>
    <p:sldId id="308" r:id="rId74"/>
    <p:sldId id="309" r:id="rId75"/>
    <p:sldId id="310" r:id="rId76"/>
    <p:sldId id="311" r:id="rId77"/>
    <p:sldId id="328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4" autoAdjust="0"/>
    <p:restoredTop sz="94106" autoAdjust="0"/>
  </p:normalViewPr>
  <p:slideViewPr>
    <p:cSldViewPr snapToGrid="0">
      <p:cViewPr varScale="1">
        <p:scale>
          <a:sx n="73" d="100"/>
          <a:sy n="73" d="100"/>
        </p:scale>
        <p:origin x="4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2/250085-a-review-of-the-semantic-web-field/fulltex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46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Networks and 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5860F-6005-0C85-22AF-264CD7EB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6767-E59C-06A0-12E9-4B1CB906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Introduction to Graph Theory</a:t>
            </a:r>
          </a:p>
        </p:txBody>
      </p:sp>
    </p:spTree>
    <p:extLst>
      <p:ext uri="{BB962C8B-B14F-4D97-AF65-F5344CB8AC3E}">
        <p14:creationId xmlns:p14="http://schemas.microsoft.com/office/powerpoint/2010/main" val="260959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</a:t>
                </a:r>
                <a:r>
                  <a:rPr lang="en-US" b="1" dirty="0"/>
                  <a:t>graph,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is comprised of </a:t>
                </a:r>
                <a:r>
                  <a:rPr lang="en-US" b="1" dirty="0"/>
                  <a:t>nodes,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, connected by </a:t>
                </a:r>
                <a:r>
                  <a:rPr lang="en-US" b="1" dirty="0"/>
                  <a:t>edges or links,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Nodes</a:t>
                </a:r>
                <a:r>
                  <a:rPr lang="en-US" dirty="0"/>
                  <a:t> are unique entities within a graph 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properties, e.g. topic hash bucket </a:t>
                </a:r>
              </a:p>
              <a:p>
                <a:pPr lvl="1"/>
                <a:r>
                  <a:rPr lang="en-US" dirty="0"/>
                  <a:t>e.g. web pages</a:t>
                </a:r>
              </a:p>
              <a:p>
                <a:r>
                  <a:rPr lang="en-US" b="1" dirty="0"/>
                  <a:t>Edges </a:t>
                </a:r>
                <a:r>
                  <a:rPr lang="en-US" dirty="0"/>
                  <a:t>or links connect pairs connect pairs of nodes</a:t>
                </a:r>
              </a:p>
              <a:p>
                <a:pPr lvl="1"/>
                <a:r>
                  <a:rPr lang="en-US" dirty="0"/>
                  <a:t>Define edge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Edges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Edges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Undirected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undirected edges</a:t>
                </a:r>
              </a:p>
              <a:p>
                <a:r>
                  <a:rPr lang="en-US" dirty="0"/>
                  <a:t>An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connects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r>
                  <a:rPr lang="en-US" dirty="0"/>
                  <a:t>Example: Facebook friends is a symmetric relationship </a:t>
                </a:r>
              </a:p>
              <a:p>
                <a:r>
                  <a:rPr lang="en-US" dirty="0"/>
                  <a:t>Example: A highway network allows travel in both directions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undirected edges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1B286-A50E-29BB-C7D7-B06A74DE055B}"/>
              </a:ext>
            </a:extLst>
          </p:cNvPr>
          <p:cNvSpPr txBox="1">
            <a:spLocks/>
          </p:cNvSpPr>
          <p:nvPr/>
        </p:nvSpPr>
        <p:spPr>
          <a:xfrm>
            <a:off x="848995" y="2003196"/>
            <a:ext cx="6449672" cy="44374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 Undirected graph between people in a social media network  </a:t>
            </a:r>
          </a:p>
          <a:p>
            <a:r>
              <a:rPr lang="en-US" b="1" dirty="0"/>
              <a:t>Nodes</a:t>
            </a:r>
            <a:r>
              <a:rPr lang="en-US" dirty="0"/>
              <a:t> are the people</a:t>
            </a:r>
          </a:p>
          <a:p>
            <a:pPr lvl="1"/>
            <a:r>
              <a:rPr lang="en-US" dirty="0"/>
              <a:t>Property is name</a:t>
            </a:r>
          </a:p>
          <a:p>
            <a:r>
              <a:rPr lang="en-US" b="1" dirty="0"/>
              <a:t>Edges</a:t>
            </a:r>
            <a:r>
              <a:rPr lang="en-US" dirty="0"/>
              <a:t> are the connections between nodes</a:t>
            </a:r>
          </a:p>
          <a:p>
            <a:pPr lvl="1"/>
            <a:r>
              <a:rPr lang="en-US" dirty="0"/>
              <a:t>Weights can represent connection strength </a:t>
            </a:r>
          </a:p>
          <a:p>
            <a:r>
              <a:rPr lang="en-US" dirty="0"/>
              <a:t>Undirected edges are </a:t>
            </a:r>
            <a:r>
              <a:rPr lang="en-US" b="1" dirty="0"/>
              <a:t>symmetric</a:t>
            </a:r>
            <a:r>
              <a:rPr lang="en-US" dirty="0"/>
              <a:t> or </a:t>
            </a:r>
            <a:r>
              <a:rPr lang="en-US" b="1" dirty="0"/>
              <a:t>bidirectional</a:t>
            </a:r>
            <a:r>
              <a:rPr lang="en-US" dirty="0"/>
              <a:t>; e.g. Bob knows Gigi and Gigi knows 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8000237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9775919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8722643" y="445569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9285727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674946" y="3403935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9053513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0184754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0339003" y="3856730"/>
            <a:ext cx="335943" cy="25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7"/>
            <a:endCxn id="9" idx="4"/>
          </p:cNvCxnSpPr>
          <p:nvPr/>
        </p:nvCxnSpPr>
        <p:spPr>
          <a:xfrm flipV="1">
            <a:off x="9621670" y="4335256"/>
            <a:ext cx="190695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8526875" y="3397925"/>
            <a:ext cx="350017" cy="1197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8899264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undirected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10248"/>
                <a:ext cx="8027643" cy="45661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Edge from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encoded as 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undirected graph, adjacency matrix is </a:t>
                </a:r>
                <a:r>
                  <a:rPr lang="en-US" b="1" dirty="0"/>
                  <a:t>symmetric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0248"/>
                <a:ext cx="8027643" cy="4566165"/>
              </a:xfrm>
              <a:prstGeom prst="rect">
                <a:avLst/>
              </a:prstGeom>
              <a:blipFill>
                <a:blip r:embed="rId2"/>
                <a:stretch>
                  <a:fillRect l="-1368" t="-2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undirected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Number of edges connected to a node is </a:t>
                </a:r>
                <a:r>
                  <a:rPr lang="en-US" b="1" dirty="0"/>
                  <a:t>degree,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Since adjacency matrix is symmetric, degree of a node is the sum along rows or columns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368" t="-2060" r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undirected 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connects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have directed 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</a:t>
                </a:r>
              </a:p>
              <a:p>
                <a:pPr lvl="1"/>
                <a:r>
                  <a:rPr lang="en-US" b="1" dirty="0"/>
                  <a:t>Loops in graphs can lead to modeling problems!</a:t>
                </a:r>
              </a:p>
              <a:p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r>
                  <a:rPr lang="en-US" dirty="0"/>
                  <a:t>Example: On Twitter a person can follow someone else, but the other person may not followed them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small X network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lang="en-US" dirty="0"/>
                  <a:t> directed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Directed graph adjacency matrix is </a:t>
                </a:r>
                <a:r>
                  <a:rPr lang="en-US" b="1" dirty="0"/>
                  <a:t>asymmetric</a:t>
                </a:r>
                <a:r>
                  <a:rPr lang="en-US" dirty="0"/>
                  <a:t> since generally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795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Bob follows Gigi, Mary and himself, a </a:t>
                </a:r>
                <a:r>
                  <a:rPr lang="en-US" b="1" dirty="0"/>
                  <a:t>self loop</a:t>
                </a:r>
                <a:endParaRPr lang="en-US" dirty="0"/>
              </a:p>
              <a:p>
                <a:r>
                  <a:rPr lang="en-US" dirty="0"/>
                  <a:t>Example; Gigi follows Bob and Bob follows Gigi, two directed edges</a:t>
                </a:r>
              </a:p>
              <a:p>
                <a:r>
                  <a:rPr lang="en-US" dirty="0"/>
                  <a:t>Example; No one follows Asan, a </a:t>
                </a:r>
                <a:r>
                  <a:rPr lang="en-US" b="1" dirty="0"/>
                  <a:t>dead end </a:t>
                </a:r>
                <a:r>
                  <a:rPr lang="en-US" dirty="0"/>
                  <a:t>or </a:t>
                </a:r>
                <a:r>
                  <a:rPr lang="en-US" b="1" dirty="0"/>
                  <a:t>terminal node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368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in-degree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rows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introducing graph theory through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 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b="1" dirty="0" err="1"/>
              <a:t>TrustRank</a:t>
            </a:r>
            <a:r>
              <a:rPr lang="en-US" b="1" dirty="0"/>
              <a:t> </a:t>
            </a:r>
            <a:r>
              <a:rPr lang="en-US" dirty="0"/>
              <a:t>algorithm  </a:t>
            </a:r>
            <a:endParaRPr lang="en-US" b="1" dirty="0"/>
          </a:p>
          <a:p>
            <a:r>
              <a:rPr lang="en-US" dirty="0"/>
              <a:t>HITS algorithm for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out-degree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columns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8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Nodes in directed networks have an in-degree,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and out-degree,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endParaRPr lang="en-US" dirty="0"/>
              </a:p>
              <a:p>
                <a:r>
                  <a:rPr lang="en-US" dirty="0"/>
                  <a:t>Example; for Gigi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Asan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1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9F45F-7F28-BAED-12AC-EEBA871FC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AC02-3669-1AA3-1533-73A28DFA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2201554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process</a:t>
                </a:r>
                <a:r>
                  <a:rPr lang="en-US" dirty="0"/>
                  <a:t> is a </a:t>
                </a:r>
                <a:r>
                  <a:rPr lang="en-US" b="1" dirty="0"/>
                  <a:t>memoryless stochastic process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Markov process </a:t>
                </a:r>
                <a:r>
                  <a:rPr lang="en-US" dirty="0"/>
                  <a:t>has </a:t>
                </a:r>
                <a:r>
                  <a:rPr lang="en-US" b="1" dirty="0"/>
                  <a:t>states – e.g. </a:t>
                </a:r>
                <a:r>
                  <a:rPr lang="en-US" dirty="0"/>
                  <a:t>being on a web page is a state</a:t>
                </a:r>
                <a:endParaRPr lang="en-US" b="1" dirty="0"/>
              </a:p>
              <a:p>
                <a:r>
                  <a:rPr lang="en-US" dirty="0"/>
                  <a:t>A Markov process </a:t>
                </a:r>
                <a:r>
                  <a:rPr lang="en-US" b="1" dirty="0"/>
                  <a:t>transitions between states </a:t>
                </a:r>
                <a:r>
                  <a:rPr lang="en-US" dirty="0"/>
                  <a:t>at discrete time steps</a:t>
                </a:r>
              </a:p>
              <a:p>
                <a:r>
                  <a:rPr lang="en-US" dirty="0"/>
                  <a:t>The probability of transition from one state to another for a </a:t>
                </a:r>
                <a:r>
                  <a:rPr lang="en-US" b="1" dirty="0"/>
                  <a:t>first order Markov process </a:t>
                </a:r>
                <a:r>
                  <a:rPr lang="en-US" dirty="0"/>
                  <a:t>is determined only by the </a:t>
                </a:r>
                <a:r>
                  <a:rPr lang="en-US" b="1" dirty="0"/>
                  <a:t>current state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the history of states is,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state transition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does not depend on the history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does not depend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say a first order Markov process has</a:t>
                </a:r>
                <a:r>
                  <a:rPr lang="en-US" b="1" dirty="0"/>
                  <a:t> no memory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b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possible states, a Markov process is characterized by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/>
                  <a:t>i</a:t>
                </a:r>
              </a:p>
              <a:p>
                <a:r>
                  <a:rPr lang="en-US" dirty="0"/>
                  <a:t>The probability of transition from the current state,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to the next state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  <a:blipFill>
                <a:blip r:embed="rId2"/>
                <a:stretch>
                  <a:fillRect l="-1043" t="-1663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28063-D988-859D-64CB-C67A108984EF}"/>
              </a:ext>
            </a:extLst>
          </p:cNvPr>
          <p:cNvSpPr txBox="1"/>
          <p:nvPr/>
        </p:nvSpPr>
        <p:spPr>
          <a:xfrm>
            <a:off x="563777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given by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r>
                  <a:rPr lang="en-US" dirty="0"/>
                  <a:t>The probability being in some state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 </a:t>
                </a:r>
                <a:r>
                  <a:rPr lang="en-US" dirty="0"/>
                  <a:t>where t</a:t>
                </a:r>
                <a:r>
                  <a:rPr lang="en-US" sz="2800" dirty="0"/>
                  <a:t>he </a:t>
                </a:r>
                <a:r>
                  <a:rPr lang="en-US" sz="2800" b="1" dirty="0"/>
                  <a:t>state probabilities remain unchanged</a:t>
                </a:r>
                <a:r>
                  <a:rPr lang="en-US" sz="2800" dirty="0"/>
                  <a:t> after a large number of transitions</a:t>
                </a:r>
                <a:endParaRPr lang="en-US" sz="2800" b="1" dirty="0"/>
              </a:p>
              <a:p>
                <a:r>
                  <a:rPr lang="en-US" sz="3200" dirty="0"/>
                  <a:t>For web pages in a complete graph,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i="1" dirty="0"/>
                  <a:t>P</a:t>
                </a:r>
                <a:r>
                  <a:rPr lang="en-US" dirty="0"/>
                  <a:t> is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sum of columns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is stationary, so: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75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data mining application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other information – e.g. user profiles and history, page content</a:t>
            </a:r>
          </a:p>
          <a:p>
            <a:r>
              <a:rPr lang="en-US" dirty="0"/>
              <a:t>Complexity arises from: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Unlimited number of possible queries - can’t really know user intent</a:t>
            </a:r>
          </a:p>
          <a:p>
            <a:pPr lvl="1"/>
            <a:r>
              <a:rPr lang="en-US" dirty="0"/>
              <a:t>Web spam</a:t>
            </a:r>
          </a:p>
          <a:p>
            <a:pPr lvl="1"/>
            <a:r>
              <a:rPr lang="en-US" dirty="0"/>
              <a:t>Enormous number of topics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Google’s global market share &gt; 90%, 2024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suggests an </a:t>
                </a:r>
                <a:r>
                  <a:rPr lang="en-US" b="1" dirty="0"/>
                  <a:t>eigenvalue-eigenvector problem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Since the Euclidean norm of columns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S’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C78A-1DB4-84D9-7376-C34D4CB2C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72BD-1914-B73E-6846-E4775854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Overview of Web Search</a:t>
            </a:r>
          </a:p>
        </p:txBody>
      </p:sp>
    </p:spTree>
    <p:extLst>
      <p:ext uri="{BB962C8B-B14F-4D97-AF65-F5344CB8AC3E}">
        <p14:creationId xmlns:p14="http://schemas.microsoft.com/office/powerpoint/2010/main" val="1715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Directed 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</a:t>
            </a:r>
            <a:r>
              <a:rPr lang="en-US" b="1" dirty="0"/>
              <a:t>no symmetry!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links to pages with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A8BF-42BD-76B2-7C31-9A8DDF98D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CAF4-76CC-D732-44F7-A7AF3E72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Learning the Structure of the Web</a:t>
            </a:r>
          </a:p>
        </p:txBody>
      </p:sp>
    </p:spTree>
    <p:extLst>
      <p:ext uri="{BB962C8B-B14F-4D97-AF65-F5344CB8AC3E}">
        <p14:creationId xmlns:p14="http://schemas.microsoft.com/office/powerpoint/2010/main" val="102126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pPr lvl="1"/>
            <a:r>
              <a:rPr lang="en-US" dirty="0"/>
              <a:t>Web pages</a:t>
            </a:r>
          </a:p>
          <a:p>
            <a:pPr lvl="1"/>
            <a:r>
              <a:rPr lang="en-US" dirty="0"/>
              <a:t>Social networks  </a:t>
            </a:r>
          </a:p>
          <a:p>
            <a:pPr lvl="1"/>
            <a:r>
              <a:rPr lang="en-US" dirty="0"/>
              <a:t>Transportation networks</a:t>
            </a:r>
          </a:p>
          <a:p>
            <a:r>
              <a:rPr lang="en-US" dirty="0"/>
              <a:t>We assume the more central a web page is the more important it is as a search result</a:t>
            </a:r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</a:t>
            </a:r>
            <a:r>
              <a:rPr lang="en-US" dirty="0" err="1"/>
              <a:t>scocialogical</a:t>
            </a:r>
            <a:r>
              <a:rPr lang="en-US" dirty="0"/>
              <a:t>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proposed a measure of centrality of social networks   </a:t>
                </a:r>
              </a:p>
              <a:p>
                <a:r>
                  <a:rPr lang="en-US" sz="2800" dirty="0"/>
                  <a:t>Katz centrality computed from association matrix   </a:t>
                </a:r>
              </a:p>
              <a:p>
                <a:r>
                  <a:rPr lang="en-US" dirty="0"/>
                  <a:t>Katz centrality is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greater the centrality the </a:t>
                </a:r>
                <a:r>
                  <a:rPr lang="en-US" dirty="0"/>
                  <a:t>page   </a:t>
                </a:r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other pages should distribute its influence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page’s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self loops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Markov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Search for </a:t>
            </a:r>
            <a:r>
              <a:rPr lang="en-US" b="1" dirty="0"/>
              <a:t>semantic match </a:t>
            </a:r>
            <a:r>
              <a:rPr lang="en-US" dirty="0"/>
              <a:t>to query</a:t>
            </a:r>
          </a:p>
          <a:p>
            <a:pPr lvl="1"/>
            <a:r>
              <a:rPr lang="en-US" dirty="0"/>
              <a:t>Attractive in principle  </a:t>
            </a:r>
          </a:p>
          <a:p>
            <a:pPr lvl="1"/>
            <a:r>
              <a:rPr lang="en-US" dirty="0"/>
              <a:t>Hard to implement on web at scale, ambiguous queries, inconsistent tags</a:t>
            </a:r>
          </a:p>
          <a:p>
            <a:pPr lvl="1"/>
            <a:r>
              <a:rPr lang="en-US" dirty="0"/>
              <a:t>Unclear how much semantic methods used by major search engines</a:t>
            </a:r>
          </a:p>
          <a:p>
            <a:pPr lvl="1"/>
            <a:r>
              <a:rPr lang="en-US" dirty="0"/>
              <a:t>We will not discuss semantic search further here  </a:t>
            </a:r>
          </a:p>
          <a:p>
            <a:r>
              <a:rPr lang="en-US" b="1" dirty="0"/>
              <a:t>Semantic search </a:t>
            </a:r>
            <a:r>
              <a:rPr lang="en-US" dirty="0"/>
              <a:t>on the </a:t>
            </a:r>
            <a:r>
              <a:rPr lang="en-US" b="1" dirty="0"/>
              <a:t>semantic web</a:t>
            </a:r>
          </a:p>
          <a:p>
            <a:r>
              <a:rPr lang="en-US" dirty="0"/>
              <a:t>For a recent review paper on the state of the semantic web see  </a:t>
            </a:r>
            <a:r>
              <a:rPr lang="en-US" dirty="0">
                <a:hlinkClick r:id="rId2"/>
              </a:rPr>
              <a:t>Review of the Semantic Web Field, Pascal </a:t>
            </a:r>
            <a:r>
              <a:rPr lang="en-US" dirty="0" err="1">
                <a:hlinkClick r:id="rId2"/>
              </a:rPr>
              <a:t>Hitzler</a:t>
            </a:r>
            <a:r>
              <a:rPr lang="en-US" dirty="0">
                <a:hlinkClick r:id="rId2"/>
              </a:rPr>
              <a:t>, Communications of the ACM, February 2021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856DD-93DF-85D2-DF82-315AEA480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F674-1CE2-6467-C4B8-250691E2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Simple PageRank Algorithm</a:t>
            </a:r>
          </a:p>
        </p:txBody>
      </p:sp>
    </p:spTree>
    <p:extLst>
      <p:ext uri="{BB962C8B-B14F-4D97-AF65-F5344CB8AC3E}">
        <p14:creationId xmlns:p14="http://schemas.microsoft.com/office/powerpoint/2010/main" val="2277323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b="1" dirty="0"/>
              <a:t>C</a:t>
            </a:r>
            <a:r>
              <a:rPr lang="en-US" sz="2800" b="1" dirty="0"/>
              <a:t>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normalizes influence of out degree of page</a:t>
            </a:r>
          </a:p>
          <a:p>
            <a:pPr lvl="1"/>
            <a:r>
              <a:rPr lang="en-US" dirty="0"/>
              <a:t>Inverse out degree 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</a:t>
            </a:r>
          </a:p>
          <a:p>
            <a:r>
              <a:rPr lang="en-US" dirty="0"/>
              <a:t>At convergence the probabilities of being on a page is its </a:t>
            </a:r>
            <a:r>
              <a:rPr lang="en-US" b="1" dirty="0"/>
              <a:t>PageRank</a:t>
            </a:r>
            <a:r>
              <a:rPr lang="en-US" sz="2800" b="1" dirty="0"/>
              <a:t> </a:t>
            </a:r>
          </a:p>
          <a:p>
            <a:r>
              <a:rPr lang="en-US" dirty="0"/>
              <a:t>Compute PageRank probabilities with a </a:t>
            </a:r>
            <a:r>
              <a:rPr lang="en-US" b="1" dirty="0"/>
              <a:t>Markov chain </a:t>
            </a:r>
            <a:r>
              <a:rPr lang="en-US" dirty="0"/>
              <a:t> </a:t>
            </a:r>
          </a:p>
          <a:p>
            <a:r>
              <a:rPr lang="en-US" dirty="0"/>
              <a:t>K</a:t>
            </a:r>
            <a:r>
              <a:rPr lang="en-US" sz="2800" dirty="0"/>
              <a:t>nown as the </a:t>
            </a:r>
            <a:r>
              <a:rPr lang="en-US" sz="2800" b="1" dirty="0"/>
              <a:t>iterative PageRank algorithm</a:t>
            </a:r>
          </a:p>
          <a:p>
            <a:pPr lvl="1"/>
            <a:r>
              <a:rPr lang="en-US" dirty="0"/>
              <a:t>An efficient algorithm to find a </a:t>
            </a:r>
            <a:r>
              <a:rPr lang="en-US" b="1" dirty="0"/>
              <a:t>first eigenvector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C23FD-4D21-1A74-DE60-69C29E8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9F0A06-B235-8706-8991-9158432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952217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A3565-E4FA-6C23-9F24-1A807907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20EE14E-2982-6725-B3FA-0A3B8CA3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0350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each column = 1, the total probability of making a transition to some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 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page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scale </a:t>
                </a:r>
                <a:r>
                  <a:rPr lang="en-US" dirty="0"/>
                  <a:t>by in </a:t>
                </a:r>
                <a:r>
                  <a:rPr lang="en-US" sz="2800" dirty="0"/>
                  <a:t>degree as starting probabilities, e.g. Kratz centrality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Topic sensitive search </a:t>
            </a:r>
          </a:p>
          <a:p>
            <a:pPr lvl="1"/>
            <a:r>
              <a:rPr lang="en-US" dirty="0"/>
              <a:t>Goal is to restrict search to pages with topics relevant to the user’s query</a:t>
            </a:r>
          </a:p>
          <a:p>
            <a:pPr lvl="1"/>
            <a:r>
              <a:rPr lang="en-US" dirty="0"/>
              <a:t>Only want to search documents related to the intended topic</a:t>
            </a:r>
          </a:p>
          <a:p>
            <a:pPr lvl="1"/>
            <a:r>
              <a:rPr lang="en-US" dirty="0"/>
              <a:t>Used in document retrieval </a:t>
            </a:r>
          </a:p>
          <a:p>
            <a:r>
              <a:rPr lang="en-US" dirty="0"/>
              <a:t>Topic sensitive search is being revolutionized by LLMs</a:t>
            </a:r>
          </a:p>
          <a:p>
            <a:pPr lvl="1"/>
            <a:r>
              <a:rPr lang="en-US" dirty="0"/>
              <a:t>Create summary based on relevant pages   </a:t>
            </a:r>
          </a:p>
          <a:p>
            <a:pPr lvl="1"/>
            <a:r>
              <a:rPr lang="en-US" dirty="0"/>
              <a:t>Or, use computed topic weights to find relevant pages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F16A2-611B-F284-A685-48A7331AB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100A-73C8-FE3D-8E2F-EBC84274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3742907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C61E3-28AE-AFFE-7D83-FBD21BA1E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can use importance weights</a:t>
                </a:r>
              </a:p>
              <a:p>
                <a:r>
                  <a:rPr lang="en-US" sz="2800" dirty="0"/>
                  <a:t>Simple PageRank normalizes adjacency matrix, by inverse out degree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Idea, weight by topic similarity 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similarity weight vector normalized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weighted PageRank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40F1616-21C3-2528-4F54-6254211E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Weights for PageRank</a:t>
            </a:r>
          </a:p>
        </p:txBody>
      </p:sp>
    </p:spTree>
    <p:extLst>
      <p:ext uri="{BB962C8B-B14F-4D97-AF65-F5344CB8AC3E}">
        <p14:creationId xmlns:p14="http://schemas.microsoft.com/office/powerpoint/2010/main" val="355144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6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1814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Markov process!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simple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= 0! – consequence of </a:t>
                </a:r>
                <a:r>
                  <a:rPr lang="en-US" b="1" dirty="0"/>
                  <a:t>not being a complete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 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b="1" dirty="0"/>
                  <a:t> from any page </a:t>
                </a:r>
              </a:p>
              <a:p>
                <a:pPr lvl="1"/>
                <a:r>
                  <a:rPr lang="en-US" dirty="0"/>
                  <a:t>Random surfer </a:t>
                </a:r>
                <a:r>
                  <a:rPr lang="en-US" b="1" dirty="0"/>
                  <a:t>explores the graph </a:t>
                </a:r>
                <a:r>
                  <a:rPr lang="en-US" dirty="0"/>
                  <a:t>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and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𝑃𝑎𝑔𝑒𝑅𝑎𝑛𝑘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1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904F-6B0E-2277-CFBE-978784BFE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E589-5BDE-6699-F9F3-FF57CACB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9A5A-4E55-96BE-1039-71C8305C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Many pitfalls in topic sensitive search</a:t>
            </a:r>
          </a:p>
          <a:p>
            <a:pPr lvl="1"/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See Section of 5.3 of the MMDS book for a brief overview of topic sensitive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6880262" y="3448081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934399" y="4893539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176035" y="3278357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10118694" y="5729714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7292840" y="4314133"/>
            <a:ext cx="604624" cy="94235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6095967" flipH="1">
            <a:off x="7221871" y="4766398"/>
            <a:ext cx="951055" cy="24553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4460009">
            <a:off x="7685906" y="2368825"/>
            <a:ext cx="1003107" cy="145710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648114" y="4327664"/>
            <a:ext cx="863899" cy="64440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9111945" y="4609966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1092018" flipH="1">
            <a:off x="8797371" y="2032861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20699005" flipH="1">
            <a:off x="8084111" y="946752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8277859" y="3086194"/>
            <a:ext cx="3130454" cy="3886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8178891" y="3648807"/>
            <a:ext cx="3673107" cy="2050698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19578622" flipH="1" flipV="1">
            <a:off x="8143491" y="2923772"/>
            <a:ext cx="839251" cy="2224414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9375261" y="3861022"/>
            <a:ext cx="1589709" cy="810506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7514599" flipH="1">
            <a:off x="9989835" y="5016194"/>
            <a:ext cx="806565" cy="977458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108213"/>
            <a:ext cx="6456988" cy="57105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the effect of adding a </a:t>
            </a:r>
            <a:r>
              <a:rPr lang="en-US" b="1" dirty="0"/>
              <a:t>spider trap </a:t>
            </a:r>
            <a:r>
              <a:rPr lang="en-US" dirty="0"/>
              <a:t>to the network</a:t>
            </a:r>
          </a:p>
          <a:p>
            <a:r>
              <a:rPr lang="en-US" dirty="0"/>
              <a:t>Nodes in the spider trap have no paths to other nodes.</a:t>
            </a:r>
          </a:p>
          <a:p>
            <a:r>
              <a:rPr lang="en-US" dirty="0"/>
              <a:t>Random surfer is trapped on these nodes</a:t>
            </a:r>
          </a:p>
          <a:p>
            <a:r>
              <a:rPr lang="en-US" dirty="0"/>
              <a:t>Effect is same as dead end </a:t>
            </a:r>
          </a:p>
          <a:p>
            <a:r>
              <a:rPr lang="en-US" dirty="0"/>
              <a:t>Use damped page rank to allow jumps out of trap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7891181" y="203598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4716397">
            <a:off x="9121998" y="1098069"/>
            <a:ext cx="891099" cy="134028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4915330" flipH="1">
            <a:off x="9718665" y="978474"/>
            <a:ext cx="2010460" cy="146851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0E38F8-180E-69CE-9602-54CFFE5BAB3B}"/>
              </a:ext>
            </a:extLst>
          </p:cNvPr>
          <p:cNvSpPr/>
          <p:nvPr/>
        </p:nvSpPr>
        <p:spPr>
          <a:xfrm>
            <a:off x="8844026" y="400121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39F6B-4156-4B79-4C33-1EBA3AE42093}"/>
              </a:ext>
            </a:extLst>
          </p:cNvPr>
          <p:cNvSpPr/>
          <p:nvPr/>
        </p:nvSpPr>
        <p:spPr>
          <a:xfrm>
            <a:off x="10118505" y="150175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8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17E59CB-3B03-65B5-6B1B-F6E2439AD156}"/>
              </a:ext>
            </a:extLst>
          </p:cNvPr>
          <p:cNvSpPr/>
          <p:nvPr/>
        </p:nvSpPr>
        <p:spPr>
          <a:xfrm rot="8822897" flipH="1">
            <a:off x="9175289" y="2726598"/>
            <a:ext cx="2237884" cy="76951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57E4D82-6302-A28E-A827-A42374A05304}"/>
              </a:ext>
            </a:extLst>
          </p:cNvPr>
          <p:cNvSpPr/>
          <p:nvPr/>
        </p:nvSpPr>
        <p:spPr>
          <a:xfrm rot="19189981">
            <a:off x="7803989" y="3430594"/>
            <a:ext cx="1575166" cy="125233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06BA9-5447-C8AA-731F-112D088A6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C456-2E12-40B6-10C5-2DBE82FF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+mn-lt"/>
              </a:rPr>
              <a:t>TrustRank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1016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Are all pages of equal importance in a search?  </a:t>
            </a:r>
          </a:p>
          <a:p>
            <a:r>
              <a:rPr lang="en-US" dirty="0"/>
              <a:t>No! </a:t>
            </a:r>
          </a:p>
          <a:p>
            <a:r>
              <a:rPr lang="en-US" dirty="0"/>
              <a:t>Some pages are more </a:t>
            </a:r>
            <a:r>
              <a:rPr lang="en-US" b="1" dirty="0"/>
              <a:t>trusted</a:t>
            </a:r>
          </a:p>
          <a:p>
            <a:pPr lvl="1"/>
            <a:r>
              <a:rPr lang="en-US" dirty="0"/>
              <a:t>Pages known to have </a:t>
            </a:r>
            <a:r>
              <a:rPr lang="en-US" b="1" dirty="0"/>
              <a:t>reliable content   </a:t>
            </a:r>
          </a:p>
          <a:p>
            <a:pPr lvl="1"/>
            <a:r>
              <a:rPr lang="en-US" dirty="0"/>
              <a:t>Pages with higher </a:t>
            </a:r>
            <a:r>
              <a:rPr lang="en-US" b="1"/>
              <a:t>topic relevance </a:t>
            </a:r>
            <a:r>
              <a:rPr lang="en-US"/>
              <a:t>to </a:t>
            </a:r>
            <a:r>
              <a:rPr lang="en-US" dirty="0"/>
              <a:t>query    </a:t>
            </a:r>
          </a:p>
          <a:p>
            <a:r>
              <a:rPr lang="en-US" dirty="0"/>
              <a:t>We want to weight our search to account for trust of page   </a:t>
            </a:r>
          </a:p>
          <a:p>
            <a:r>
              <a:rPr lang="en-US" dirty="0"/>
              <a:t>Leads to the </a:t>
            </a:r>
            <a:r>
              <a:rPr lang="en-US" b="1" dirty="0"/>
              <a:t>trust rank algorithm    </a:t>
            </a:r>
          </a:p>
          <a:p>
            <a:r>
              <a:rPr lang="en-US" dirty="0"/>
              <a:t>We can use the same algorithm for </a:t>
            </a:r>
            <a:r>
              <a:rPr lang="en-US" b="1" dirty="0"/>
              <a:t>topic relevance weights</a:t>
            </a:r>
            <a:endParaRPr lang="en-US" dirty="0"/>
          </a:p>
          <a:p>
            <a:pPr lvl="1"/>
            <a:r>
              <a:rPr lang="en-US" dirty="0"/>
              <a:t>From autoencoder, LLM, </a:t>
            </a:r>
            <a:r>
              <a:rPr lang="en-US" dirty="0" err="1"/>
              <a:t>etc</a:t>
            </a:r>
            <a:r>
              <a:rPr lang="en-US" dirty="0"/>
              <a:t>  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793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Consider an example with high trust pages   </a:t>
                </a:r>
              </a:p>
              <a:p>
                <a:r>
                  <a:rPr lang="en-US" dirty="0"/>
                  <a:t>The adjacency matrix does not exhibit any weights for pages: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8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  <p:bldP spid="10" grpId="0" animBg="1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Higher trust pages have higher jump probability 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 r="-2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How do we construct the trust weights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High trust pages have high trust weights </a:t>
                </a:r>
              </a:p>
              <a:p>
                <a:r>
                  <a:rPr lang="en-US" dirty="0"/>
                  <a:t>But, high trust pages must split the trust between out links</a:t>
                </a:r>
              </a:p>
              <a:p>
                <a:r>
                  <a:rPr lang="en-US" dirty="0"/>
                  <a:t>In other words, we </a:t>
                </a:r>
                <a:r>
                  <a:rPr lang="en-US" b="1" dirty="0"/>
                  <a:t>distribute trust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Web SPAM </a:t>
            </a:r>
            <a:r>
              <a:rPr lang="en-US" dirty="0"/>
              <a:t>is a significant problem for search engines  </a:t>
            </a:r>
          </a:p>
          <a:p>
            <a:r>
              <a:rPr lang="en-US" dirty="0"/>
              <a:t>Owners of web pages want to artificially boost the importance</a:t>
            </a:r>
          </a:p>
          <a:p>
            <a:r>
              <a:rPr lang="en-US" dirty="0"/>
              <a:t>So called </a:t>
            </a:r>
            <a:r>
              <a:rPr lang="en-US" b="1" dirty="0"/>
              <a:t>search engine optimization (SOE) </a:t>
            </a:r>
            <a:r>
              <a:rPr lang="en-US" dirty="0"/>
              <a:t>is employed to boost page importance</a:t>
            </a:r>
          </a:p>
          <a:p>
            <a:r>
              <a:rPr lang="en-US" dirty="0"/>
              <a:t>This leads to </a:t>
            </a:r>
            <a:r>
              <a:rPr lang="en-US" b="1" dirty="0"/>
              <a:t>web SPAM! </a:t>
            </a:r>
            <a:r>
              <a:rPr lang="en-US" dirty="0"/>
              <a:t>   </a:t>
            </a:r>
          </a:p>
          <a:p>
            <a:r>
              <a:rPr lang="en-US" dirty="0"/>
              <a:t>Owner of page creates other pages linked to page and uses accessible pages like social media to boost importance  </a:t>
            </a:r>
            <a:r>
              <a:rPr lang="en-US" b="1" dirty="0"/>
              <a:t>  </a:t>
            </a:r>
          </a:p>
          <a:p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60" y="4274325"/>
            <a:ext cx="5610826" cy="2534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2BE98-9BA7-AFEA-39EF-150D0A66A2B4}"/>
              </a:ext>
            </a:extLst>
          </p:cNvPr>
          <p:cNvSpPr txBox="1"/>
          <p:nvPr/>
        </p:nvSpPr>
        <p:spPr>
          <a:xfrm>
            <a:off x="8555666" y="5365898"/>
            <a:ext cx="275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3"/>
              </a:rPr>
              <a:t>Leskovec</a:t>
            </a:r>
            <a:r>
              <a:rPr lang="en-US" dirty="0">
                <a:hlinkClick r:id="rId3"/>
              </a:rPr>
              <a:t> and </a:t>
            </a:r>
            <a:r>
              <a:rPr lang="en-US" dirty="0" err="1">
                <a:hlinkClick r:id="rId3"/>
              </a:rPr>
              <a:t>Kanatsoulis</a:t>
            </a:r>
            <a:r>
              <a:rPr lang="en-US" dirty="0">
                <a:hlinkClick r:id="rId3"/>
              </a:rPr>
              <a:t>, </a:t>
            </a:r>
            <a:r>
              <a:rPr lang="en-US" dirty="0" err="1">
                <a:hlinkClick r:id="rId3"/>
              </a:rPr>
              <a:t>Standford</a:t>
            </a:r>
            <a:r>
              <a:rPr lang="en-US" dirty="0">
                <a:hlinkClick r:id="rId3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Web SPAM </a:t>
                </a:r>
                <a:r>
                  <a:rPr lang="en-US" dirty="0"/>
                  <a:t>is a significant problem for search engines</a:t>
                </a:r>
              </a:p>
              <a:p>
                <a:r>
                  <a:rPr lang="en-US" dirty="0"/>
                  <a:t>Consider a web segment with </a:t>
                </a:r>
              </a:p>
              <a:p>
                <a:pPr lvl="1"/>
                <a:r>
                  <a:rPr lang="en-US" i="1" dirty="0"/>
                  <a:t>N</a:t>
                </a:r>
                <a:r>
                  <a:rPr lang="en-US" dirty="0"/>
                  <a:t> pages total</a:t>
                </a:r>
              </a:p>
              <a:p>
                <a:pPr lvl="1"/>
                <a:r>
                  <a:rPr lang="en-US" i="1" dirty="0"/>
                  <a:t>M</a:t>
                </a:r>
                <a:r>
                  <a:rPr lang="en-US" dirty="0"/>
                  <a:t> pages owned by </a:t>
                </a:r>
                <a:r>
                  <a:rPr lang="en-US" dirty="0" err="1"/>
                  <a:t>spamer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contributed by accessible pages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of target page, </a:t>
                </a:r>
                <a:r>
                  <a:rPr lang="en-US" i="1" dirty="0"/>
                  <a:t>t</a:t>
                </a:r>
                <a:endParaRPr lang="en-US" dirty="0"/>
              </a:p>
              <a:p>
                <a:r>
                  <a:rPr lang="en-US" dirty="0"/>
                  <a:t>Rank of owned page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Rank of page </a:t>
                </a:r>
                <a:r>
                  <a:rPr lang="en-US" i="1" dirty="0"/>
                  <a:t>t</a:t>
                </a:r>
                <a:r>
                  <a:rPr lang="en-US" dirty="0"/>
                  <a:t> becomes: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=0.85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=3.6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, a </a:t>
                </a:r>
                <a:r>
                  <a:rPr lang="en-US" b="1" dirty="0"/>
                  <a:t>multiplier effect!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  <a:blipFill>
                <a:blip r:embed="rId2"/>
                <a:stretch>
                  <a:fillRect l="-1067" t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B9092A-787D-F426-9A6F-5AFE8FA66152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Trust rank </a:t>
                </a:r>
                <a:r>
                  <a:rPr lang="en-US" dirty="0"/>
                  <a:t>can reduce the effect of web SPAM</a:t>
                </a:r>
              </a:p>
              <a:p>
                <a:r>
                  <a:rPr lang="en-US" dirty="0"/>
                  <a:t>Give higher trust to pages with known content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Same trust rank algorithm as before,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both prevent SPAM and boost relevance of search 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  <a:blipFill>
                <a:blip r:embed="rId2"/>
                <a:stretch>
                  <a:fillRect l="-980"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C0EC46E-64AC-4F52-937D-9DFE0C005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182637-CFA8-6AC2-4A29-5DCC8A9F1398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EE0CE-062E-DCC9-5EF1-B8996CF2A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5039-CB78-E7EB-45F9-267591A7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250267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3037"/>
                <a:ext cx="10515600" cy="537274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Some possible approaches to web search</a:t>
                </a:r>
              </a:p>
              <a:p>
                <a:r>
                  <a:rPr lang="en-US" dirty="0"/>
                  <a:t>Use of </a:t>
                </a:r>
                <a:r>
                  <a:rPr lang="en-US" b="1" dirty="0"/>
                  <a:t>large language models for search </a:t>
                </a:r>
                <a:r>
                  <a:rPr lang="en-US" dirty="0"/>
                  <a:t>has generated a lot of interest lately  </a:t>
                </a:r>
              </a:p>
              <a:p>
                <a:r>
                  <a:rPr lang="en-US" dirty="0"/>
                  <a:t>The case for a more intelligent search interface is compelling!</a:t>
                </a:r>
              </a:p>
              <a:p>
                <a:r>
                  <a:rPr lang="en-US" dirty="0"/>
                  <a:t>But, language models have </a:t>
                </a:r>
                <a:r>
                  <a:rPr lang="en-US" b="1" dirty="0"/>
                  <a:t>neither sematic understanding or topic-specific knowledge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Work adding knowledge graphs to LLM is starting to address this problem, but at very high computing cost</a:t>
                </a:r>
              </a:p>
              <a:p>
                <a:r>
                  <a:rPr lang="en-US" dirty="0"/>
                  <a:t>Difficulties arise in general use   </a:t>
                </a:r>
              </a:p>
              <a:p>
                <a:pPr lvl="1"/>
                <a:r>
                  <a:rPr lang="en-US" dirty="0"/>
                  <a:t>Lack of knowledge base leads to synthesized ‘facts’   </a:t>
                </a:r>
              </a:p>
              <a:p>
                <a:pPr lvl="1"/>
                <a:r>
                  <a:rPr lang="en-US" dirty="0"/>
                  <a:t>Models require increasingly high ‘ring fencing’   </a:t>
                </a:r>
              </a:p>
              <a:p>
                <a:pPr lvl="1"/>
                <a:r>
                  <a:rPr lang="en-US" dirty="0"/>
                  <a:t>Processing each query uses a lot of computing capacity and power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</m:t>
                    </m:r>
                  </m:oMath>
                </a14:m>
                <a:r>
                  <a:rPr lang="en-US" dirty="0"/>
                  <a:t> Wh</a:t>
                </a:r>
              </a:p>
              <a:p>
                <a:r>
                  <a:rPr lang="en-US" dirty="0"/>
                  <a:t>We will not address this topic in this course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3037"/>
                <a:ext cx="10515600" cy="5372745"/>
              </a:xfrm>
              <a:blipFill>
                <a:blip r:embed="rId2"/>
                <a:stretch>
                  <a:fillRect l="-1217" t="-249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This is the problem MapReduce was developed for!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AD25-BE96-B03F-9CB2-D602DCC4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Hubs and Authorities, the 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612752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authority</a:t>
            </a:r>
            <a:r>
              <a:rPr lang="en-US" dirty="0"/>
              <a:t>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readers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pPr lvl="1"/>
            <a:r>
              <a:rPr lang="en-US" b="1" dirty="0"/>
              <a:t>Measure of trust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pPr lvl="1"/>
            <a:r>
              <a:rPr lang="en-US" b="1" dirty="0"/>
              <a:t>Measure of trust 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courses</a:t>
            </a:r>
          </a:p>
          <a:p>
            <a:pPr lvl="1"/>
            <a:r>
              <a:rPr lang="en-US" dirty="0"/>
              <a:t>Course pages are the authorizes, containing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Weighted sum of the in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Weighted sum of the out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multiplicative constants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</a:t>
                </a:r>
                <a:r>
                  <a:rPr lang="en-US" b="1" dirty="0"/>
                  <a:t>normalize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to have unit Euclidean norm</a:t>
                </a:r>
                <a:r>
                  <a:rPr lang="en-US" dirty="0"/>
                  <a:t>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simplify</a:t>
                </a:r>
              </a:p>
              <a:p>
                <a:r>
                  <a:rPr lang="en-US" dirty="0"/>
                  <a:t>Notice that algorithm </a:t>
                </a:r>
                <a:r>
                  <a:rPr lang="en-US" b="1" dirty="0"/>
                  <a:t>requires no damping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b="1" dirty="0" err="1"/>
              <a:t>TrustRank</a:t>
            </a:r>
            <a:r>
              <a:rPr lang="en-US" b="1" dirty="0"/>
              <a:t> </a:t>
            </a:r>
            <a:r>
              <a:rPr lang="en-US" dirty="0"/>
              <a:t>algorithm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C29A0-3D5E-56B5-54EC-3E049A67B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A043-0855-BDDE-5E26-C32FEF4B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AA57-8FBE-14D3-16F1-272A47AF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Mapping natural language to topic is ambiguous </a:t>
            </a:r>
          </a:p>
          <a:p>
            <a:r>
              <a:rPr lang="en-US" b="1" dirty="0"/>
              <a:t>Mini Hashing </a:t>
            </a:r>
            <a:r>
              <a:rPr lang="en-US" dirty="0"/>
              <a:t>matches topics to filter pages for search</a:t>
            </a:r>
          </a:p>
          <a:p>
            <a:pPr lvl="1"/>
            <a:r>
              <a:rPr lang="en-US" dirty="0"/>
              <a:t>Topics represented by hash buckets  </a:t>
            </a:r>
          </a:p>
          <a:p>
            <a:pPr lvl="1"/>
            <a:r>
              <a:rPr lang="en-US" dirty="0"/>
              <a:t>Number of possible buckets is very large   </a:t>
            </a:r>
          </a:p>
          <a:p>
            <a:r>
              <a:rPr lang="en-US" b="1" dirty="0"/>
              <a:t>Embeddings</a:t>
            </a:r>
            <a:r>
              <a:rPr lang="en-US" dirty="0"/>
              <a:t> to linear space  </a:t>
            </a:r>
          </a:p>
          <a:p>
            <a:pPr lvl="1"/>
            <a:r>
              <a:rPr lang="en-US" dirty="0"/>
              <a:t>Embeddings computed with neural networks like autoencoders </a:t>
            </a:r>
          </a:p>
          <a:p>
            <a:pPr lvl="1"/>
            <a:r>
              <a:rPr lang="en-US" dirty="0"/>
              <a:t>Similar topics are ‘close’ in embedding space</a:t>
            </a:r>
          </a:p>
          <a:p>
            <a:pPr lvl="1"/>
            <a:r>
              <a:rPr lang="en-US" dirty="0"/>
              <a:t>Distance determined by similarity measure</a:t>
            </a:r>
          </a:p>
          <a:p>
            <a:r>
              <a:rPr lang="en-US" dirty="0"/>
              <a:t>Multiple methods used in practice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central </a:t>
            </a:r>
          </a:p>
          <a:p>
            <a:r>
              <a:rPr lang="en-US" dirty="0"/>
              <a:t>We focus on centrality search algorithms</a:t>
            </a:r>
          </a:p>
          <a:p>
            <a:r>
              <a:rPr lang="en-US" dirty="0"/>
              <a:t>These methods are built on two areas of applied mathematics:  </a:t>
            </a:r>
          </a:p>
          <a:p>
            <a:pPr lvl="1"/>
            <a:r>
              <a:rPr lang="en-US" b="1" dirty="0"/>
              <a:t>Graph theory</a:t>
            </a:r>
          </a:p>
          <a:p>
            <a:pPr lvl="1"/>
            <a:r>
              <a:rPr lang="en-US" dirty="0"/>
              <a:t>Stochastic processes, specifically </a:t>
            </a:r>
            <a:r>
              <a:rPr lang="en-US" b="1" dirty="0"/>
              <a:t>Markov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22419</TotalTime>
  <Words>4720</Words>
  <Application>Microsoft Office PowerPoint</Application>
  <PresentationFormat>Widescreen</PresentationFormat>
  <Paragraphs>699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Calibri Light</vt:lpstr>
      <vt:lpstr>Cambria Math</vt:lpstr>
      <vt:lpstr>Office Theme</vt:lpstr>
      <vt:lpstr>CSCI E-96 Data Mining, Exploration and Discovery Networks and Web Search Algorithms</vt:lpstr>
      <vt:lpstr>Lesson Overview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Graph Theory</vt:lpstr>
      <vt:lpstr>Introduction to Graph Theory Terminology </vt:lpstr>
      <vt:lpstr>Introduction to Graph Theory Terminology</vt:lpstr>
      <vt:lpstr>Introduction to Graph Theory Terminology</vt:lpstr>
      <vt:lpstr>Introduction to Graph Theory</vt:lpstr>
      <vt:lpstr>Introduction to Graph Theory</vt:lpstr>
      <vt:lpstr>Introduction to Graph Theory Terminology</vt:lpstr>
      <vt:lpstr>Introduction to Graph Theory</vt:lpstr>
      <vt:lpstr>Introduction to Graph Theory</vt:lpstr>
      <vt:lpstr>Introduction to Graph Theory</vt:lpstr>
      <vt:lpstr>Introduction to Graph Theory</vt:lpstr>
      <vt:lpstr>Introduction to Graph Theory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Overview of Web Search</vt:lpstr>
      <vt:lpstr>Searching on the Web</vt:lpstr>
      <vt:lpstr>Searching on the Web</vt:lpstr>
      <vt:lpstr>Searching on the Web</vt:lpstr>
      <vt:lpstr>Learning the Structure of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Simple PageRank Algorithm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Damped PageRank</vt:lpstr>
      <vt:lpstr>Weights for PageRank</vt:lpstr>
      <vt:lpstr>Damped PageRank</vt:lpstr>
      <vt:lpstr>Damped PageRank</vt:lpstr>
      <vt:lpstr>Damped PageRank </vt:lpstr>
      <vt:lpstr>Damped PageRank</vt:lpstr>
      <vt:lpstr>Damped PageRank</vt:lpstr>
      <vt:lpstr>Damped PageRank</vt:lpstr>
      <vt:lpstr>Damped Page Rank</vt:lpstr>
      <vt:lpstr>TrustRank</vt:lpstr>
      <vt:lpstr>Trust Rank</vt:lpstr>
      <vt:lpstr>Trust Rank</vt:lpstr>
      <vt:lpstr>Trust Rank</vt:lpstr>
      <vt:lpstr>Trust Rank</vt:lpstr>
      <vt:lpstr>Trust Rank</vt:lpstr>
      <vt:lpstr>Trust Rank</vt:lpstr>
      <vt:lpstr>Trust Rank</vt:lpstr>
      <vt:lpstr>Scaling PageRank</vt:lpstr>
      <vt:lpstr>Scaling PageRank</vt:lpstr>
      <vt:lpstr>Scaling PageRank</vt:lpstr>
      <vt:lpstr>Hubs and Authorities, the HITS Algorithm</vt:lpstr>
      <vt:lpstr>HITS Algorithm</vt:lpstr>
      <vt:lpstr>HITS Algorithm</vt:lpstr>
      <vt:lpstr>HITS Algorithm</vt:lpstr>
      <vt:lpstr>HITS Algorithm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576</cp:revision>
  <cp:lastPrinted>2019-10-02T16:41:34Z</cp:lastPrinted>
  <dcterms:created xsi:type="dcterms:W3CDTF">2019-05-23T01:52:03Z</dcterms:created>
  <dcterms:modified xsi:type="dcterms:W3CDTF">2025-03-05T18:59:30Z</dcterms:modified>
</cp:coreProperties>
</file>