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3" r:id="rId7"/>
    <p:sldId id="262" r:id="rId8"/>
    <p:sldId id="264" r:id="rId9"/>
    <p:sldId id="265" r:id="rId10"/>
    <p:sldId id="266" r:id="rId11"/>
    <p:sldId id="261" r:id="rId12"/>
    <p:sldId id="267" r:id="rId13"/>
    <p:sldId id="268" r:id="rId1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C91C9-A343-4459-BA24-8A4E313E90D2}" type="datetimeFigureOut">
              <a:rPr lang="nl-BE" smtClean="0"/>
              <a:pPr/>
              <a:t>14/03/2013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4DF19-74F4-4DAD-ABE3-B66B082DE851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4DF19-74F4-4DAD-ABE3-B66B082DE851}" type="slidenum">
              <a:rPr lang="nl-BE" smtClean="0"/>
              <a:pPr/>
              <a:t>1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4DF19-74F4-4DAD-ABE3-B66B082DE851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4DF19-74F4-4DAD-ABE3-B66B082DE851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16388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D091D8-7EAF-405E-B593-B8315CCE5DEB}" type="slidenum">
              <a:rPr lang="nl-B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nl-B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99CA9F-C1EC-4A57-B013-6330E7EE88B1}" type="slidenum">
              <a:rPr lang="nl-N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nl-NL" smtClean="0"/>
          </a:p>
        </p:txBody>
      </p:sp>
      <p:sp>
        <p:nvSpPr>
          <p:cNvPr id="19459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19461" name="Tijdelijke aanduiding voor dianummer 3"/>
          <p:cNvSpPr txBox="1">
            <a:spLocks noGrp="1"/>
          </p:cNvSpPr>
          <p:nvPr/>
        </p:nvSpPr>
        <p:spPr bwMode="auto">
          <a:xfrm>
            <a:off x="3884235" y="8685695"/>
            <a:ext cx="2972128" cy="45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154CAC2-FB1E-471C-9C61-5809CF2E758C}" type="slidenum">
              <a:rPr lang="nl-BE" sz="1200"/>
              <a:pPr algn="r"/>
              <a:t>13</a:t>
            </a:fld>
            <a:endParaRPr lang="nl-BE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4DF19-74F4-4DAD-ABE3-B66B082DE851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4DF19-74F4-4DAD-ABE3-B66B082DE851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52545C-BE83-439D-929C-EE330A18F383}" type="slidenum">
              <a:rPr lang="nl-N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nl-NL" smtClean="0"/>
          </a:p>
        </p:txBody>
      </p:sp>
      <p:sp>
        <p:nvSpPr>
          <p:cNvPr id="17411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17413" name="Tijdelijke aanduiding voor dianummer 3"/>
          <p:cNvSpPr txBox="1">
            <a:spLocks noGrp="1"/>
          </p:cNvSpPr>
          <p:nvPr/>
        </p:nvSpPr>
        <p:spPr bwMode="auto">
          <a:xfrm>
            <a:off x="3884235" y="8685695"/>
            <a:ext cx="2972128" cy="45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B629FB1-EB1A-4E82-A8B0-5C50249C8EB5}" type="slidenum">
              <a:rPr lang="nl-BE" sz="1200"/>
              <a:pPr algn="r"/>
              <a:t>4</a:t>
            </a:fld>
            <a:endParaRPr lang="nl-BE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4DF19-74F4-4DAD-ABE3-B66B082DE851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4DF19-74F4-4DAD-ABE3-B66B082DE851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4DF19-74F4-4DAD-ABE3-B66B082DE851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4DF19-74F4-4DAD-ABE3-B66B082DE851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4DF19-74F4-4DAD-ABE3-B66B082DE851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7EB-9F5D-4725-BD60-926F1D2B9D9F}" type="datetimeFigureOut">
              <a:rPr lang="nl-BE" smtClean="0"/>
              <a:pPr/>
              <a:t>14/03/2013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016C-072C-4D42-A099-D7C81D3861F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7EB-9F5D-4725-BD60-926F1D2B9D9F}" type="datetimeFigureOut">
              <a:rPr lang="nl-BE" smtClean="0"/>
              <a:pPr/>
              <a:t>14/03/2013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016C-072C-4D42-A099-D7C81D3861F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7EB-9F5D-4725-BD60-926F1D2B9D9F}" type="datetimeFigureOut">
              <a:rPr lang="nl-BE" smtClean="0"/>
              <a:pPr/>
              <a:t>14/03/2013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016C-072C-4D42-A099-D7C81D3861F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7EB-9F5D-4725-BD60-926F1D2B9D9F}" type="datetimeFigureOut">
              <a:rPr lang="nl-BE" smtClean="0"/>
              <a:pPr/>
              <a:t>14/03/2013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016C-072C-4D42-A099-D7C81D3861F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7EB-9F5D-4725-BD60-926F1D2B9D9F}" type="datetimeFigureOut">
              <a:rPr lang="nl-BE" smtClean="0"/>
              <a:pPr/>
              <a:t>14/03/2013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016C-072C-4D42-A099-D7C81D3861F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7EB-9F5D-4725-BD60-926F1D2B9D9F}" type="datetimeFigureOut">
              <a:rPr lang="nl-BE" smtClean="0"/>
              <a:pPr/>
              <a:t>14/03/2013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016C-072C-4D42-A099-D7C81D3861F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7EB-9F5D-4725-BD60-926F1D2B9D9F}" type="datetimeFigureOut">
              <a:rPr lang="nl-BE" smtClean="0"/>
              <a:pPr/>
              <a:t>14/03/2013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016C-072C-4D42-A099-D7C81D3861F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7EB-9F5D-4725-BD60-926F1D2B9D9F}" type="datetimeFigureOut">
              <a:rPr lang="nl-BE" smtClean="0"/>
              <a:pPr/>
              <a:t>14/03/2013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016C-072C-4D42-A099-D7C81D3861F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7EB-9F5D-4725-BD60-926F1D2B9D9F}" type="datetimeFigureOut">
              <a:rPr lang="nl-BE" smtClean="0"/>
              <a:pPr/>
              <a:t>14/03/2013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016C-072C-4D42-A099-D7C81D3861F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7EB-9F5D-4725-BD60-926F1D2B9D9F}" type="datetimeFigureOut">
              <a:rPr lang="nl-BE" smtClean="0"/>
              <a:pPr/>
              <a:t>14/03/2013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016C-072C-4D42-A099-D7C81D3861F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7EB-9F5D-4725-BD60-926F1D2B9D9F}" type="datetimeFigureOut">
              <a:rPr lang="nl-BE" smtClean="0"/>
              <a:pPr/>
              <a:t>14/03/2013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016C-072C-4D42-A099-D7C81D3861F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667EB-9F5D-4725-BD60-926F1D2B9D9F}" type="datetimeFigureOut">
              <a:rPr lang="nl-BE" smtClean="0"/>
              <a:pPr/>
              <a:t>14/03/2013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8016C-072C-4D42-A099-D7C81D3861F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/>
          <a:lstStyle/>
          <a:p>
            <a:r>
              <a:rPr lang="nl-BE" dirty="0" err="1" smtClean="0"/>
              <a:t>Comparative</a:t>
            </a:r>
            <a:r>
              <a:rPr lang="nl-BE" dirty="0" smtClean="0"/>
              <a:t> </a:t>
            </a:r>
            <a:r>
              <a:rPr lang="nl-BE" dirty="0" err="1" smtClean="0"/>
              <a:t>testing</a:t>
            </a:r>
            <a:r>
              <a:rPr lang="nl-BE" dirty="0" smtClean="0"/>
              <a:t> in </a:t>
            </a:r>
            <a:r>
              <a:rPr lang="nl-BE" dirty="0" err="1" smtClean="0"/>
              <a:t>cooperation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PES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>
                <a:solidFill>
                  <a:schemeClr val="tx1"/>
                </a:solidFill>
              </a:rPr>
              <a:t>Meeting ESCO </a:t>
            </a:r>
            <a:r>
              <a:rPr lang="nl-BE" dirty="0" smtClean="0">
                <a:solidFill>
                  <a:schemeClr val="tx1"/>
                </a:solidFill>
              </a:rPr>
              <a:t>Board</a:t>
            </a:r>
            <a:endParaRPr lang="nl-BE" dirty="0" smtClean="0">
              <a:solidFill>
                <a:schemeClr val="tx1"/>
              </a:solidFill>
            </a:endParaRPr>
          </a:p>
          <a:p>
            <a:r>
              <a:rPr lang="nl-BE" dirty="0" smtClean="0">
                <a:solidFill>
                  <a:schemeClr val="tx1"/>
                </a:solidFill>
              </a:rPr>
              <a:t>15 </a:t>
            </a:r>
            <a:r>
              <a:rPr lang="nl-BE" dirty="0" err="1" smtClean="0">
                <a:solidFill>
                  <a:schemeClr val="tx1"/>
                </a:solidFill>
              </a:rPr>
              <a:t>March</a:t>
            </a:r>
            <a:r>
              <a:rPr lang="nl-BE" dirty="0" smtClean="0">
                <a:solidFill>
                  <a:schemeClr val="tx1"/>
                </a:solidFill>
              </a:rPr>
              <a:t> 2013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5852864" y="6356350"/>
            <a:ext cx="2895600" cy="365125"/>
          </a:xfrm>
        </p:spPr>
        <p:txBody>
          <a:bodyPr/>
          <a:lstStyle/>
          <a:p>
            <a:r>
              <a:rPr lang="nl-BE" sz="1800" dirty="0" err="1" smtClean="0">
                <a:solidFill>
                  <a:schemeClr val="tx1"/>
                </a:solidFill>
              </a:rPr>
              <a:t>Gerd</a:t>
            </a:r>
            <a:r>
              <a:rPr lang="nl-BE" sz="1800" dirty="0" smtClean="0">
                <a:solidFill>
                  <a:schemeClr val="tx1"/>
                </a:solidFill>
              </a:rPr>
              <a:t> Goetschalckx  -  VDAB</a:t>
            </a:r>
            <a:endParaRPr lang="nl-BE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nl-BE" sz="3600" dirty="0" err="1" smtClean="0"/>
              <a:t>Aproach</a:t>
            </a:r>
            <a:r>
              <a:rPr lang="nl-BE" sz="3600" dirty="0" smtClean="0"/>
              <a:t> </a:t>
            </a:r>
            <a:r>
              <a:rPr lang="nl-BE" sz="3600" dirty="0" err="1" smtClean="0"/>
              <a:t>for</a:t>
            </a:r>
            <a:r>
              <a:rPr lang="nl-BE" sz="3600" dirty="0" smtClean="0"/>
              <a:t> </a:t>
            </a:r>
            <a:r>
              <a:rPr lang="nl-BE" sz="3600" dirty="0" err="1" smtClean="0"/>
              <a:t>automatic</a:t>
            </a:r>
            <a:r>
              <a:rPr lang="nl-BE" sz="3600" dirty="0" smtClean="0"/>
              <a:t> </a:t>
            </a:r>
            <a:r>
              <a:rPr lang="nl-BE" sz="3600" dirty="0" err="1" smtClean="0"/>
              <a:t>matching</a:t>
            </a:r>
            <a:r>
              <a:rPr lang="nl-BE" sz="3600" dirty="0" smtClean="0"/>
              <a:t> at VDAB</a:t>
            </a:r>
            <a:endParaRPr lang="nl-BE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4"/>
          </a:xfrm>
        </p:spPr>
        <p:txBody>
          <a:bodyPr>
            <a:normAutofit/>
          </a:bodyPr>
          <a:lstStyle/>
          <a:p>
            <a:r>
              <a:rPr lang="nl-BE" dirty="0" smtClean="0"/>
              <a:t>End of April 2013</a:t>
            </a:r>
          </a:p>
          <a:p>
            <a:pPr lvl="1"/>
            <a:r>
              <a:rPr lang="nl-BE" dirty="0" err="1" smtClean="0"/>
              <a:t>e</a:t>
            </a:r>
            <a:r>
              <a:rPr lang="nl-BE" dirty="0" err="1" smtClean="0"/>
              <a:t>mployers</a:t>
            </a:r>
            <a:r>
              <a:rPr lang="nl-BE" dirty="0" smtClean="0"/>
              <a:t> and job </a:t>
            </a:r>
            <a:r>
              <a:rPr lang="nl-BE" dirty="0" err="1" smtClean="0"/>
              <a:t>seekers</a:t>
            </a:r>
            <a:r>
              <a:rPr lang="nl-BE" dirty="0" smtClean="0"/>
              <a:t> </a:t>
            </a:r>
            <a:r>
              <a:rPr lang="nl-BE" dirty="0" err="1" smtClean="0"/>
              <a:t>will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able</a:t>
            </a:r>
            <a:r>
              <a:rPr lang="nl-BE" dirty="0" smtClean="0"/>
              <a:t> to </a:t>
            </a:r>
            <a:r>
              <a:rPr lang="nl-BE" dirty="0" err="1" smtClean="0"/>
              <a:t>see</a:t>
            </a:r>
            <a:r>
              <a:rPr lang="nl-BE" dirty="0" smtClean="0"/>
              <a:t> the detail of the </a:t>
            </a:r>
            <a:r>
              <a:rPr lang="nl-BE" dirty="0" err="1" smtClean="0"/>
              <a:t>matching</a:t>
            </a:r>
            <a:r>
              <a:rPr lang="nl-BE" dirty="0" smtClean="0"/>
              <a:t> </a:t>
            </a:r>
            <a:r>
              <a:rPr lang="nl-BE" dirty="0" err="1" smtClean="0"/>
              <a:t>results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structured</a:t>
            </a:r>
            <a:r>
              <a:rPr lang="nl-BE" dirty="0" smtClean="0"/>
              <a:t> data, </a:t>
            </a:r>
            <a:r>
              <a:rPr lang="nl-BE" dirty="0" err="1" smtClean="0"/>
              <a:t>including</a:t>
            </a:r>
            <a:r>
              <a:rPr lang="nl-BE" dirty="0" smtClean="0"/>
              <a:t> </a:t>
            </a:r>
            <a:r>
              <a:rPr lang="nl-BE" dirty="0" err="1" smtClean="0"/>
              <a:t>competences</a:t>
            </a:r>
            <a:endParaRPr lang="nl-BE" dirty="0" smtClean="0"/>
          </a:p>
          <a:p>
            <a:r>
              <a:rPr lang="nl-BE" dirty="0" err="1" smtClean="0"/>
              <a:t>Autumn</a:t>
            </a:r>
            <a:r>
              <a:rPr lang="nl-BE" dirty="0" smtClean="0"/>
              <a:t> 2013</a:t>
            </a:r>
          </a:p>
          <a:p>
            <a:pPr lvl="1"/>
            <a:r>
              <a:rPr lang="nl-BE" dirty="0" err="1" smtClean="0"/>
              <a:t>e</a:t>
            </a:r>
            <a:r>
              <a:rPr lang="nl-BE" dirty="0" err="1" smtClean="0"/>
              <a:t>mployers</a:t>
            </a:r>
            <a:r>
              <a:rPr lang="nl-BE" dirty="0" smtClean="0"/>
              <a:t> </a:t>
            </a:r>
            <a:r>
              <a:rPr lang="nl-BE" dirty="0" err="1" smtClean="0"/>
              <a:t>will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able</a:t>
            </a:r>
            <a:r>
              <a:rPr lang="nl-BE" dirty="0" smtClean="0"/>
              <a:t> to </a:t>
            </a:r>
            <a:r>
              <a:rPr lang="nl-BE" dirty="0" err="1" smtClean="0"/>
              <a:t>indicate</a:t>
            </a:r>
            <a:r>
              <a:rPr lang="nl-BE" dirty="0" smtClean="0"/>
              <a:t> </a:t>
            </a:r>
            <a:r>
              <a:rPr lang="nl-BE" dirty="0" err="1" smtClean="0"/>
              <a:t>which</a:t>
            </a:r>
            <a:r>
              <a:rPr lang="nl-BE" dirty="0" smtClean="0"/>
              <a:t> </a:t>
            </a:r>
            <a:r>
              <a:rPr lang="nl-BE" dirty="0" err="1" smtClean="0"/>
              <a:t>elements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matching</a:t>
            </a:r>
            <a:r>
              <a:rPr lang="nl-BE" dirty="0" smtClean="0"/>
              <a:t> are a “must” have </a:t>
            </a:r>
            <a:r>
              <a:rPr lang="nl-BE" dirty="0" err="1" smtClean="0"/>
              <a:t>for</a:t>
            </a:r>
            <a:r>
              <a:rPr lang="nl-BE" dirty="0" smtClean="0"/>
              <a:t> the </a:t>
            </a:r>
            <a:r>
              <a:rPr lang="nl-BE" dirty="0" err="1" smtClean="0"/>
              <a:t>vacancy</a:t>
            </a:r>
            <a:r>
              <a:rPr lang="nl-BE" dirty="0" smtClean="0"/>
              <a:t>: </a:t>
            </a:r>
            <a:r>
              <a:rPr lang="nl-BE" dirty="0" err="1" smtClean="0"/>
              <a:t>specific</a:t>
            </a:r>
            <a:r>
              <a:rPr lang="nl-BE" dirty="0" smtClean="0"/>
              <a:t> </a:t>
            </a:r>
            <a:r>
              <a:rPr lang="nl-BE" dirty="0" err="1" smtClean="0"/>
              <a:t>competences</a:t>
            </a:r>
            <a:r>
              <a:rPr lang="nl-BE" dirty="0" smtClean="0"/>
              <a:t> (LM </a:t>
            </a:r>
            <a:r>
              <a:rPr lang="nl-BE" dirty="0" err="1" smtClean="0"/>
              <a:t>activities</a:t>
            </a:r>
            <a:r>
              <a:rPr lang="nl-BE" dirty="0" smtClean="0"/>
              <a:t>), </a:t>
            </a:r>
            <a:r>
              <a:rPr lang="nl-BE" dirty="0" err="1" smtClean="0"/>
              <a:t>languages</a:t>
            </a:r>
            <a:r>
              <a:rPr lang="nl-BE" dirty="0" smtClean="0"/>
              <a:t>, time </a:t>
            </a:r>
            <a:r>
              <a:rPr lang="nl-BE" dirty="0" err="1" smtClean="0"/>
              <a:t>schedules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work</a:t>
            </a:r>
            <a:endParaRPr lang="nl-BE" dirty="0" smtClean="0"/>
          </a:p>
          <a:p>
            <a:pPr lvl="1"/>
            <a:r>
              <a:rPr lang="nl-BE" dirty="0" err="1" smtClean="0"/>
              <a:t>d</a:t>
            </a:r>
            <a:r>
              <a:rPr lang="nl-BE" dirty="0" err="1" smtClean="0"/>
              <a:t>evelopment</a:t>
            </a:r>
            <a:r>
              <a:rPr lang="nl-BE" dirty="0" smtClean="0"/>
              <a:t> </a:t>
            </a:r>
            <a:r>
              <a:rPr lang="nl-BE" dirty="0" err="1" smtClean="0"/>
              <a:t>under</a:t>
            </a:r>
            <a:r>
              <a:rPr lang="nl-BE" dirty="0" smtClean="0"/>
              <a:t> </a:t>
            </a:r>
            <a:r>
              <a:rPr lang="nl-BE" dirty="0" err="1" smtClean="0"/>
              <a:t>testing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nl-BE" sz="4000" dirty="0" smtClean="0"/>
              <a:t>Input plan of </a:t>
            </a:r>
            <a:r>
              <a:rPr lang="nl-BE" sz="4000" dirty="0" err="1" smtClean="0"/>
              <a:t>activities</a:t>
            </a:r>
            <a:endParaRPr lang="nl-BE" sz="4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nl-BE" dirty="0" err="1" smtClean="0"/>
              <a:t>Develop</a:t>
            </a:r>
            <a:r>
              <a:rPr lang="nl-BE" dirty="0" smtClean="0"/>
              <a:t> a scenario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testing</a:t>
            </a:r>
            <a:endParaRPr lang="nl-BE" dirty="0" smtClean="0"/>
          </a:p>
          <a:p>
            <a:pPr lvl="1"/>
            <a:r>
              <a:rPr lang="nl-BE" dirty="0" err="1"/>
              <a:t>g</a:t>
            </a:r>
            <a:r>
              <a:rPr lang="nl-BE" dirty="0" err="1" smtClean="0"/>
              <a:t>eneral</a:t>
            </a:r>
            <a:r>
              <a:rPr lang="nl-BE" dirty="0" smtClean="0"/>
              <a:t> </a:t>
            </a:r>
            <a:r>
              <a:rPr lang="nl-BE" dirty="0" err="1" smtClean="0"/>
              <a:t>approach</a:t>
            </a:r>
            <a:endParaRPr lang="nl-BE" dirty="0" smtClean="0"/>
          </a:p>
          <a:p>
            <a:pPr lvl="1"/>
            <a:r>
              <a:rPr lang="nl-BE" dirty="0" smtClean="0"/>
              <a:t> check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which</a:t>
            </a:r>
            <a:r>
              <a:rPr lang="nl-BE" dirty="0" smtClean="0"/>
              <a:t> type of </a:t>
            </a:r>
            <a:r>
              <a:rPr lang="nl-BE" dirty="0" err="1" smtClean="0"/>
              <a:t>vacancies</a:t>
            </a:r>
            <a:r>
              <a:rPr lang="nl-BE" dirty="0" smtClean="0"/>
              <a:t> and </a:t>
            </a:r>
            <a:r>
              <a:rPr lang="nl-BE" dirty="0" err="1" smtClean="0"/>
              <a:t>candidates</a:t>
            </a:r>
            <a:r>
              <a:rPr lang="nl-BE" dirty="0" smtClean="0"/>
              <a:t> </a:t>
            </a:r>
            <a:r>
              <a:rPr lang="nl-BE" dirty="0" err="1" smtClean="0"/>
              <a:t>sufficient</a:t>
            </a:r>
            <a:r>
              <a:rPr lang="nl-BE" dirty="0" smtClean="0"/>
              <a:t> data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made </a:t>
            </a:r>
            <a:r>
              <a:rPr lang="nl-BE" dirty="0" err="1" smtClean="0"/>
              <a:t>available</a:t>
            </a:r>
            <a:endParaRPr lang="nl-BE" dirty="0" smtClean="0"/>
          </a:p>
          <a:p>
            <a:pPr lvl="2"/>
            <a:r>
              <a:rPr lang="nl-BE" dirty="0"/>
              <a:t>p</a:t>
            </a:r>
            <a:r>
              <a:rPr lang="nl-BE" dirty="0" smtClean="0"/>
              <a:t>rocedure </a:t>
            </a:r>
            <a:r>
              <a:rPr lang="nl-BE" dirty="0" err="1" smtClean="0"/>
              <a:t>that</a:t>
            </a:r>
            <a:r>
              <a:rPr lang="nl-BE" dirty="0" smtClean="0"/>
              <a:t> </a:t>
            </a:r>
            <a:r>
              <a:rPr lang="nl-BE" dirty="0" err="1" smtClean="0"/>
              <a:t>takes</a:t>
            </a:r>
            <a:r>
              <a:rPr lang="nl-BE" dirty="0" smtClean="0"/>
              <a:t> privacy issues </a:t>
            </a:r>
            <a:r>
              <a:rPr lang="nl-BE" dirty="0" err="1" smtClean="0"/>
              <a:t>into</a:t>
            </a:r>
            <a:r>
              <a:rPr lang="nl-BE" dirty="0" smtClean="0"/>
              <a:t> account</a:t>
            </a:r>
          </a:p>
          <a:p>
            <a:r>
              <a:rPr lang="nl-BE" dirty="0" err="1" smtClean="0"/>
              <a:t>How</a:t>
            </a:r>
            <a:r>
              <a:rPr lang="nl-BE" dirty="0" smtClean="0"/>
              <a:t> </a:t>
            </a:r>
            <a:r>
              <a:rPr lang="nl-BE" dirty="0" err="1" smtClean="0"/>
              <a:t>can</a:t>
            </a:r>
            <a:r>
              <a:rPr lang="nl-BE" dirty="0" smtClean="0"/>
              <a:t> ESCO v0 </a:t>
            </a:r>
            <a:r>
              <a:rPr lang="nl-BE" dirty="0" err="1" smtClean="0"/>
              <a:t>be</a:t>
            </a:r>
            <a:r>
              <a:rPr lang="nl-BE" dirty="0" smtClean="0"/>
              <a:t> made </a:t>
            </a:r>
            <a:r>
              <a:rPr lang="nl-BE" dirty="0" err="1" smtClean="0"/>
              <a:t>available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testing</a:t>
            </a:r>
            <a:r>
              <a:rPr lang="nl-BE" dirty="0" smtClean="0"/>
              <a:t>?</a:t>
            </a:r>
          </a:p>
          <a:p>
            <a:r>
              <a:rPr lang="nl-BE" dirty="0" err="1" smtClean="0"/>
              <a:t>Define</a:t>
            </a:r>
            <a:r>
              <a:rPr lang="nl-BE" dirty="0" smtClean="0"/>
              <a:t> and contact PES </a:t>
            </a:r>
            <a:r>
              <a:rPr lang="nl-BE" dirty="0" err="1" smtClean="0"/>
              <a:t>that</a:t>
            </a:r>
            <a:r>
              <a:rPr lang="nl-BE" dirty="0" smtClean="0"/>
              <a:t> </a:t>
            </a:r>
            <a:r>
              <a:rPr lang="nl-BE" dirty="0" err="1" smtClean="0"/>
              <a:t>will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involved</a:t>
            </a:r>
            <a:r>
              <a:rPr lang="nl-BE" dirty="0" smtClean="0"/>
              <a:t> in the </a:t>
            </a:r>
            <a:r>
              <a:rPr lang="nl-BE" dirty="0" err="1" smtClean="0"/>
              <a:t>testing</a:t>
            </a:r>
            <a:endParaRPr lang="nl-BE" dirty="0" smtClean="0"/>
          </a:p>
          <a:p>
            <a:r>
              <a:rPr lang="nl-BE" dirty="0" smtClean="0"/>
              <a:t>…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/>
          <p:cNvSpPr txBox="1"/>
          <p:nvPr/>
        </p:nvSpPr>
        <p:spPr>
          <a:xfrm>
            <a:off x="2268538" y="620713"/>
            <a:ext cx="1511300" cy="369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BE" dirty="0">
                <a:latin typeface="Arial" pitchFamily="34" charset="0"/>
                <a:cs typeface="Arial" pitchFamily="34" charset="0"/>
              </a:rPr>
              <a:t>EQF</a:t>
            </a:r>
          </a:p>
        </p:txBody>
      </p:sp>
      <p:sp>
        <p:nvSpPr>
          <p:cNvPr id="7171" name="Tekstvak 9"/>
          <p:cNvSpPr txBox="1">
            <a:spLocks noChangeArrowheads="1"/>
          </p:cNvSpPr>
          <p:nvPr/>
        </p:nvSpPr>
        <p:spPr bwMode="auto">
          <a:xfrm>
            <a:off x="4140200" y="1773238"/>
            <a:ext cx="1511300" cy="3683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>
                <a:latin typeface="Arial" charset="0"/>
              </a:rPr>
              <a:t>ESCO</a:t>
            </a:r>
          </a:p>
        </p:txBody>
      </p:sp>
      <p:sp>
        <p:nvSpPr>
          <p:cNvPr id="7172" name="Tekstvak 10"/>
          <p:cNvSpPr txBox="1">
            <a:spLocks noChangeArrowheads="1"/>
          </p:cNvSpPr>
          <p:nvPr/>
        </p:nvSpPr>
        <p:spPr bwMode="auto">
          <a:xfrm>
            <a:off x="1763713" y="1773238"/>
            <a:ext cx="1871662" cy="646112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>
                <a:latin typeface="Arial" charset="0"/>
              </a:rPr>
              <a:t>ROME - EU</a:t>
            </a:r>
          </a:p>
          <a:p>
            <a:r>
              <a:rPr lang="nl-BE">
                <a:latin typeface="Arial" charset="0"/>
              </a:rPr>
              <a:t>(building blocks)</a:t>
            </a:r>
          </a:p>
        </p:txBody>
      </p:sp>
      <p:sp>
        <p:nvSpPr>
          <p:cNvPr id="7173" name="Tekstvak 11"/>
          <p:cNvSpPr txBox="1">
            <a:spLocks noChangeArrowheads="1"/>
          </p:cNvSpPr>
          <p:nvPr/>
        </p:nvSpPr>
        <p:spPr bwMode="auto">
          <a:xfrm>
            <a:off x="4787900" y="3284538"/>
            <a:ext cx="1800225" cy="369887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>
                <a:latin typeface="Arial" charset="0"/>
              </a:rPr>
              <a:t>Czech system</a:t>
            </a:r>
          </a:p>
        </p:txBody>
      </p:sp>
      <p:sp>
        <p:nvSpPr>
          <p:cNvPr id="7174" name="Tekstvak 12"/>
          <p:cNvSpPr txBox="1">
            <a:spLocks noChangeArrowheads="1"/>
          </p:cNvSpPr>
          <p:nvPr/>
        </p:nvSpPr>
        <p:spPr bwMode="auto">
          <a:xfrm>
            <a:off x="2627313" y="3284538"/>
            <a:ext cx="1944687" cy="646112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>
                <a:latin typeface="Arial" charset="0"/>
              </a:rPr>
              <a:t>Competent - BE</a:t>
            </a:r>
          </a:p>
          <a:p>
            <a:r>
              <a:rPr lang="nl-BE">
                <a:latin typeface="Arial" charset="0"/>
              </a:rPr>
              <a:t>(building blocks)</a:t>
            </a:r>
          </a:p>
        </p:txBody>
      </p:sp>
      <p:sp>
        <p:nvSpPr>
          <p:cNvPr id="7175" name="Tekstvak 13"/>
          <p:cNvSpPr txBox="1">
            <a:spLocks noChangeArrowheads="1"/>
          </p:cNvSpPr>
          <p:nvPr/>
        </p:nvSpPr>
        <p:spPr bwMode="auto">
          <a:xfrm>
            <a:off x="827088" y="3284538"/>
            <a:ext cx="1511300" cy="369887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>
                <a:latin typeface="Arial" charset="0"/>
              </a:rPr>
              <a:t>ROME - FR</a:t>
            </a:r>
          </a:p>
        </p:txBody>
      </p:sp>
      <p:sp>
        <p:nvSpPr>
          <p:cNvPr id="16" name="Tekstvak 15"/>
          <p:cNvSpPr txBox="1"/>
          <p:nvPr/>
        </p:nvSpPr>
        <p:spPr>
          <a:xfrm>
            <a:off x="4140200" y="620713"/>
            <a:ext cx="1511300" cy="369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BE" dirty="0">
                <a:latin typeface="Arial" pitchFamily="34" charset="0"/>
                <a:cs typeface="Arial" pitchFamily="34" charset="0"/>
              </a:rPr>
              <a:t>ISCO</a:t>
            </a:r>
          </a:p>
        </p:txBody>
      </p:sp>
      <p:sp>
        <p:nvSpPr>
          <p:cNvPr id="7177" name="Tekstvak 16"/>
          <p:cNvSpPr txBox="1">
            <a:spLocks noChangeArrowheads="1"/>
          </p:cNvSpPr>
          <p:nvPr/>
        </p:nvSpPr>
        <p:spPr bwMode="auto">
          <a:xfrm>
            <a:off x="6156325" y="2422525"/>
            <a:ext cx="15113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>
                <a:latin typeface="Arial" charset="0"/>
              </a:rPr>
              <a:t>DISCO</a:t>
            </a:r>
          </a:p>
          <a:p>
            <a:r>
              <a:rPr lang="nl-BE">
                <a:latin typeface="Arial" charset="0"/>
              </a:rPr>
              <a:t>(source)</a:t>
            </a:r>
          </a:p>
        </p:txBody>
      </p:sp>
      <p:sp>
        <p:nvSpPr>
          <p:cNvPr id="7178" name="Tekstvak 17"/>
          <p:cNvSpPr txBox="1">
            <a:spLocks noChangeArrowheads="1"/>
          </p:cNvSpPr>
          <p:nvPr/>
        </p:nvSpPr>
        <p:spPr bwMode="auto">
          <a:xfrm>
            <a:off x="6156325" y="1700213"/>
            <a:ext cx="1511300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>
                <a:latin typeface="Arial" charset="0"/>
              </a:rPr>
              <a:t>EURES services</a:t>
            </a:r>
          </a:p>
        </p:txBody>
      </p:sp>
      <p:sp>
        <p:nvSpPr>
          <p:cNvPr id="7179" name="Tekstvak 18"/>
          <p:cNvSpPr txBox="1">
            <a:spLocks noChangeArrowheads="1"/>
          </p:cNvSpPr>
          <p:nvPr/>
        </p:nvSpPr>
        <p:spPr bwMode="auto">
          <a:xfrm>
            <a:off x="468313" y="4652963"/>
            <a:ext cx="1511300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>
                <a:latin typeface="Arial" charset="0"/>
              </a:rPr>
              <a:t>LM-profiles</a:t>
            </a:r>
          </a:p>
          <a:p>
            <a:r>
              <a:rPr lang="nl-BE">
                <a:latin typeface="Arial" charset="0"/>
              </a:rPr>
              <a:t>(vacancies)</a:t>
            </a:r>
          </a:p>
        </p:txBody>
      </p:sp>
      <p:cxnSp>
        <p:nvCxnSpPr>
          <p:cNvPr id="23" name="Rechte verbindingslijn 22"/>
          <p:cNvCxnSpPr>
            <a:stCxn id="9" idx="2"/>
            <a:endCxn id="7171" idx="0"/>
          </p:cNvCxnSpPr>
          <p:nvPr/>
        </p:nvCxnSpPr>
        <p:spPr>
          <a:xfrm>
            <a:off x="3024188" y="990600"/>
            <a:ext cx="1871662" cy="782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/>
          <p:cNvCxnSpPr>
            <a:stCxn id="16" idx="2"/>
            <a:endCxn id="7171" idx="0"/>
          </p:cNvCxnSpPr>
          <p:nvPr/>
        </p:nvCxnSpPr>
        <p:spPr>
          <a:xfrm>
            <a:off x="4895850" y="990600"/>
            <a:ext cx="0" cy="782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/>
          <p:cNvCxnSpPr>
            <a:stCxn id="7172" idx="2"/>
            <a:endCxn id="7175" idx="0"/>
          </p:cNvCxnSpPr>
          <p:nvPr/>
        </p:nvCxnSpPr>
        <p:spPr>
          <a:xfrm flipH="1">
            <a:off x="1582738" y="2419350"/>
            <a:ext cx="1117600" cy="865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>
            <a:stCxn id="7172" idx="2"/>
            <a:endCxn id="7174" idx="0"/>
          </p:cNvCxnSpPr>
          <p:nvPr/>
        </p:nvCxnSpPr>
        <p:spPr>
          <a:xfrm>
            <a:off x="2700338" y="2419350"/>
            <a:ext cx="900112" cy="865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>
            <a:stCxn id="7172" idx="2"/>
            <a:endCxn id="7173" idx="0"/>
          </p:cNvCxnSpPr>
          <p:nvPr/>
        </p:nvCxnSpPr>
        <p:spPr>
          <a:xfrm>
            <a:off x="2700338" y="2419350"/>
            <a:ext cx="2987675" cy="865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>
            <a:endCxn id="7171" idx="1"/>
          </p:cNvCxnSpPr>
          <p:nvPr/>
        </p:nvCxnSpPr>
        <p:spPr>
          <a:xfrm flipV="1">
            <a:off x="3635375" y="1957388"/>
            <a:ext cx="504825" cy="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86" name="Tekstvak 41"/>
          <p:cNvSpPr txBox="1">
            <a:spLocks noChangeArrowheads="1"/>
          </p:cNvSpPr>
          <p:nvPr/>
        </p:nvSpPr>
        <p:spPr bwMode="auto">
          <a:xfrm>
            <a:off x="6804025" y="3284538"/>
            <a:ext cx="1512888" cy="369887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>
                <a:latin typeface="Arial" charset="0"/>
              </a:rPr>
              <a:t>….</a:t>
            </a:r>
          </a:p>
        </p:txBody>
      </p:sp>
      <p:cxnSp>
        <p:nvCxnSpPr>
          <p:cNvPr id="46" name="Rechte verbindingslijn 45"/>
          <p:cNvCxnSpPr/>
          <p:nvPr/>
        </p:nvCxnSpPr>
        <p:spPr>
          <a:xfrm>
            <a:off x="3203575" y="3933825"/>
            <a:ext cx="36513" cy="790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>
            <a:endCxn id="7179" idx="0"/>
          </p:cNvCxnSpPr>
          <p:nvPr/>
        </p:nvCxnSpPr>
        <p:spPr>
          <a:xfrm flipH="1">
            <a:off x="1223963" y="3933825"/>
            <a:ext cx="1692275" cy="7191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/>
          <p:cNvCxnSpPr>
            <a:stCxn id="7174" idx="2"/>
            <a:endCxn id="7191" idx="0"/>
          </p:cNvCxnSpPr>
          <p:nvPr/>
        </p:nvCxnSpPr>
        <p:spPr>
          <a:xfrm>
            <a:off x="3600450" y="3930650"/>
            <a:ext cx="1836738" cy="7223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90" name="Tekstvak 51"/>
          <p:cNvSpPr txBox="1">
            <a:spLocks noChangeArrowheads="1"/>
          </p:cNvSpPr>
          <p:nvPr/>
        </p:nvSpPr>
        <p:spPr bwMode="auto">
          <a:xfrm>
            <a:off x="2268538" y="4652963"/>
            <a:ext cx="2016125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>
                <a:latin typeface="Arial" charset="0"/>
              </a:rPr>
              <a:t>company,organisation (function profiles)</a:t>
            </a:r>
          </a:p>
        </p:txBody>
      </p:sp>
      <p:sp>
        <p:nvSpPr>
          <p:cNvPr id="7191" name="Tekstvak 52"/>
          <p:cNvSpPr txBox="1">
            <a:spLocks noChangeArrowheads="1"/>
          </p:cNvSpPr>
          <p:nvPr/>
        </p:nvSpPr>
        <p:spPr bwMode="auto">
          <a:xfrm>
            <a:off x="4500563" y="4652963"/>
            <a:ext cx="1871662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>
                <a:latin typeface="Arial" charset="0"/>
              </a:rPr>
              <a:t>educational profiles eg practice teacher</a:t>
            </a:r>
          </a:p>
        </p:txBody>
      </p:sp>
      <p:sp>
        <p:nvSpPr>
          <p:cNvPr id="7192" name="Tekstvak 53"/>
          <p:cNvSpPr txBox="1">
            <a:spLocks noChangeArrowheads="1"/>
          </p:cNvSpPr>
          <p:nvPr/>
        </p:nvSpPr>
        <p:spPr bwMode="auto">
          <a:xfrm>
            <a:off x="6588125" y="4652963"/>
            <a:ext cx="2160588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>
                <a:latin typeface="Arial" charset="0"/>
              </a:rPr>
              <a:t>regulated occupations</a:t>
            </a:r>
          </a:p>
          <a:p>
            <a:r>
              <a:rPr lang="nl-BE">
                <a:latin typeface="Arial" charset="0"/>
              </a:rPr>
              <a:t>eg nurse</a:t>
            </a:r>
          </a:p>
        </p:txBody>
      </p:sp>
      <p:cxnSp>
        <p:nvCxnSpPr>
          <p:cNvPr id="57" name="Rechte verbindingslijn 56"/>
          <p:cNvCxnSpPr>
            <a:endCxn id="7192" idx="0"/>
          </p:cNvCxnSpPr>
          <p:nvPr/>
        </p:nvCxnSpPr>
        <p:spPr>
          <a:xfrm>
            <a:off x="4284663" y="3933825"/>
            <a:ext cx="3384550" cy="7191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94" name="Tekstvak 67"/>
          <p:cNvSpPr txBox="1">
            <a:spLocks noChangeArrowheads="1"/>
          </p:cNvSpPr>
          <p:nvPr/>
        </p:nvSpPr>
        <p:spPr bwMode="auto">
          <a:xfrm>
            <a:off x="468313" y="5732463"/>
            <a:ext cx="82804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 b="1">
                <a:latin typeface="Arial" charset="0"/>
              </a:rPr>
              <a:t>LM-services                             Internal usage</a:t>
            </a:r>
          </a:p>
        </p:txBody>
      </p:sp>
      <p:cxnSp>
        <p:nvCxnSpPr>
          <p:cNvPr id="4" name="Rechte verbindingslijn 3"/>
          <p:cNvCxnSpPr/>
          <p:nvPr/>
        </p:nvCxnSpPr>
        <p:spPr>
          <a:xfrm>
            <a:off x="2124075" y="4437063"/>
            <a:ext cx="0" cy="1871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/>
          <p:cNvCxnSpPr/>
          <p:nvPr/>
        </p:nvCxnSpPr>
        <p:spPr>
          <a:xfrm>
            <a:off x="1835150" y="5732463"/>
            <a:ext cx="57626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/>
          <p:cNvCxnSpPr/>
          <p:nvPr/>
        </p:nvCxnSpPr>
        <p:spPr>
          <a:xfrm flipH="1">
            <a:off x="2411413" y="990600"/>
            <a:ext cx="2520950" cy="782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hoek 41"/>
          <p:cNvSpPr/>
          <p:nvPr/>
        </p:nvSpPr>
        <p:spPr>
          <a:xfrm>
            <a:off x="4787900" y="6237288"/>
            <a:ext cx="1439863" cy="36036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nl-BE" dirty="0"/>
              <a:t>NQF</a:t>
            </a:r>
          </a:p>
        </p:txBody>
      </p:sp>
      <p:sp>
        <p:nvSpPr>
          <p:cNvPr id="43" name="Rechthoek 42"/>
          <p:cNvSpPr/>
          <p:nvPr/>
        </p:nvSpPr>
        <p:spPr>
          <a:xfrm>
            <a:off x="6948488" y="6237288"/>
            <a:ext cx="1439862" cy="36036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nl-BE" dirty="0"/>
              <a:t>IMI</a:t>
            </a:r>
          </a:p>
        </p:txBody>
      </p:sp>
      <p:cxnSp>
        <p:nvCxnSpPr>
          <p:cNvPr id="47" name="Rechte verbindingslijn 46"/>
          <p:cNvCxnSpPr>
            <a:endCxn id="42" idx="0"/>
          </p:cNvCxnSpPr>
          <p:nvPr/>
        </p:nvCxnSpPr>
        <p:spPr>
          <a:xfrm flipH="1">
            <a:off x="5508625" y="5576888"/>
            <a:ext cx="0" cy="660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>
            <a:stCxn id="7192" idx="2"/>
            <a:endCxn id="43" idx="0"/>
          </p:cNvCxnSpPr>
          <p:nvPr/>
        </p:nvCxnSpPr>
        <p:spPr>
          <a:xfrm flipH="1">
            <a:off x="7667625" y="5576888"/>
            <a:ext cx="1588" cy="660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Afgeronde rechthoek 55"/>
          <p:cNvSpPr/>
          <p:nvPr/>
        </p:nvSpPr>
        <p:spPr>
          <a:xfrm>
            <a:off x="358775" y="4508500"/>
            <a:ext cx="8534400" cy="1584325"/>
          </a:xfrm>
          <a:prstGeom prst="roundRect">
            <a:avLst/>
          </a:prstGeom>
          <a:solidFill>
            <a:srgbClr val="FFFF00">
              <a:alpha val="32941"/>
            </a:srgbClr>
          </a:solidFill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BE" dirty="0"/>
              <a:t>S</a:t>
            </a:r>
          </a:p>
        </p:txBody>
      </p:sp>
      <p:cxnSp>
        <p:nvCxnSpPr>
          <p:cNvPr id="61" name="Rechte verbindingslijn 60"/>
          <p:cNvCxnSpPr>
            <a:stCxn id="7172" idx="2"/>
            <a:endCxn id="7186" idx="0"/>
          </p:cNvCxnSpPr>
          <p:nvPr/>
        </p:nvCxnSpPr>
        <p:spPr>
          <a:xfrm>
            <a:off x="2700338" y="2419350"/>
            <a:ext cx="4859337" cy="865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nl-BE" sz="3200" smtClean="0"/>
              <a:t>The quadrant of competence profiles based on real time labour market information</a:t>
            </a:r>
          </a:p>
        </p:txBody>
      </p:sp>
      <p:cxnSp>
        <p:nvCxnSpPr>
          <p:cNvPr id="12" name="Rechte verbindingslijn met pijl 11"/>
          <p:cNvCxnSpPr/>
          <p:nvPr/>
        </p:nvCxnSpPr>
        <p:spPr>
          <a:xfrm rot="5400000" flipH="1" flipV="1">
            <a:off x="-431800" y="3608388"/>
            <a:ext cx="381635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>
            <a:off x="1476375" y="5516563"/>
            <a:ext cx="6048375" cy="158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5" name="Tekstvak 19"/>
          <p:cNvSpPr txBox="1">
            <a:spLocks noChangeArrowheads="1"/>
          </p:cNvSpPr>
          <p:nvPr/>
        </p:nvSpPr>
        <p:spPr bwMode="auto">
          <a:xfrm>
            <a:off x="684213" y="2133600"/>
            <a:ext cx="4318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 sz="2800"/>
              <a:t>D</a:t>
            </a:r>
          </a:p>
          <a:p>
            <a:r>
              <a:rPr lang="nl-BE" sz="2800"/>
              <a:t>E</a:t>
            </a:r>
          </a:p>
          <a:p>
            <a:r>
              <a:rPr lang="nl-BE" sz="2800"/>
              <a:t>M</a:t>
            </a:r>
          </a:p>
          <a:p>
            <a:r>
              <a:rPr lang="nl-BE" sz="2800"/>
              <a:t>A</a:t>
            </a:r>
          </a:p>
          <a:p>
            <a:r>
              <a:rPr lang="nl-BE" sz="2800"/>
              <a:t>N</a:t>
            </a:r>
          </a:p>
          <a:p>
            <a:r>
              <a:rPr lang="nl-BE" sz="2800"/>
              <a:t>D</a:t>
            </a:r>
          </a:p>
          <a:p>
            <a:endParaRPr lang="nl-BE" sz="2400"/>
          </a:p>
        </p:txBody>
      </p:sp>
      <p:sp>
        <p:nvSpPr>
          <p:cNvPr id="10246" name="Tekstvak 20"/>
          <p:cNvSpPr txBox="1">
            <a:spLocks noChangeArrowheads="1"/>
          </p:cNvSpPr>
          <p:nvPr/>
        </p:nvSpPr>
        <p:spPr bwMode="auto">
          <a:xfrm>
            <a:off x="3203575" y="5732463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 sz="2800"/>
              <a:t>OFFER jobseekers </a:t>
            </a:r>
          </a:p>
        </p:txBody>
      </p:sp>
      <p:cxnSp>
        <p:nvCxnSpPr>
          <p:cNvPr id="23" name="Rechte verbindingslijn 22"/>
          <p:cNvCxnSpPr/>
          <p:nvPr/>
        </p:nvCxnSpPr>
        <p:spPr>
          <a:xfrm rot="5400000">
            <a:off x="2771775" y="3644901"/>
            <a:ext cx="3457575" cy="0"/>
          </a:xfrm>
          <a:prstGeom prst="line">
            <a:avLst/>
          </a:prstGeom>
          <a:ln w="222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/>
          <p:cNvCxnSpPr/>
          <p:nvPr/>
        </p:nvCxnSpPr>
        <p:spPr>
          <a:xfrm>
            <a:off x="1835150" y="3500438"/>
            <a:ext cx="53292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9" name="Tekstvak 27"/>
          <p:cNvSpPr txBox="1">
            <a:spLocks noChangeArrowheads="1"/>
          </p:cNvSpPr>
          <p:nvPr/>
        </p:nvSpPr>
        <p:spPr bwMode="auto">
          <a:xfrm>
            <a:off x="1835150" y="2133600"/>
            <a:ext cx="24495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 sz="2800"/>
              <a:t>shortage</a:t>
            </a:r>
          </a:p>
          <a:p>
            <a:r>
              <a:rPr lang="nl-BE" sz="2800"/>
              <a:t>occupations</a:t>
            </a:r>
          </a:p>
        </p:txBody>
      </p:sp>
      <p:sp>
        <p:nvSpPr>
          <p:cNvPr id="10250" name="Tekstvak 28"/>
          <p:cNvSpPr txBox="1">
            <a:spLocks noChangeArrowheads="1"/>
          </p:cNvSpPr>
          <p:nvPr/>
        </p:nvSpPr>
        <p:spPr bwMode="auto">
          <a:xfrm>
            <a:off x="1835150" y="4292600"/>
            <a:ext cx="25209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 sz="2800"/>
              <a:t>niche labour</a:t>
            </a:r>
          </a:p>
          <a:p>
            <a:r>
              <a:rPr lang="nl-BE" sz="2800"/>
              <a:t>market </a:t>
            </a:r>
          </a:p>
        </p:txBody>
      </p:sp>
      <p:sp>
        <p:nvSpPr>
          <p:cNvPr id="10251" name="Tekstvak 29"/>
          <p:cNvSpPr txBox="1">
            <a:spLocks noChangeArrowheads="1"/>
          </p:cNvSpPr>
          <p:nvPr/>
        </p:nvSpPr>
        <p:spPr bwMode="auto">
          <a:xfrm>
            <a:off x="5003800" y="2330450"/>
            <a:ext cx="216058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 sz="2800"/>
              <a:t>basis </a:t>
            </a:r>
          </a:p>
        </p:txBody>
      </p:sp>
      <p:sp>
        <p:nvSpPr>
          <p:cNvPr id="10252" name="Tekstvak 30"/>
          <p:cNvSpPr txBox="1">
            <a:spLocks noChangeArrowheads="1"/>
          </p:cNvSpPr>
          <p:nvPr/>
        </p:nvSpPr>
        <p:spPr bwMode="auto">
          <a:xfrm>
            <a:off x="5003800" y="4292600"/>
            <a:ext cx="26638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BE" sz="2800"/>
              <a:t>change the training offer</a:t>
            </a:r>
          </a:p>
        </p:txBody>
      </p:sp>
      <p:sp>
        <p:nvSpPr>
          <p:cNvPr id="13" name="Ovaal 12"/>
          <p:cNvSpPr/>
          <p:nvPr/>
        </p:nvSpPr>
        <p:spPr>
          <a:xfrm>
            <a:off x="3707904" y="2924944"/>
            <a:ext cx="1584176" cy="1080120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22114"/>
          </a:xfrm>
        </p:spPr>
        <p:txBody>
          <a:bodyPr>
            <a:normAutofit/>
          </a:bodyPr>
          <a:lstStyle/>
          <a:p>
            <a:r>
              <a:rPr lang="nl-BE" sz="4000" dirty="0" smtClean="0"/>
              <a:t>Workshop 14/09/2012</a:t>
            </a:r>
            <a:endParaRPr lang="nl-BE" sz="4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>
            <a:normAutofit/>
          </a:bodyPr>
          <a:lstStyle/>
          <a:p>
            <a:r>
              <a:rPr lang="nl-BE" sz="2800" dirty="0" smtClean="0"/>
              <a:t>ESCO SEC and </a:t>
            </a:r>
            <a:r>
              <a:rPr lang="nl-BE" sz="2800" dirty="0" err="1" smtClean="0"/>
              <a:t>Gerd</a:t>
            </a:r>
            <a:r>
              <a:rPr lang="nl-BE" sz="2800" dirty="0" smtClean="0"/>
              <a:t> Goetschalckx</a:t>
            </a:r>
          </a:p>
          <a:p>
            <a:r>
              <a:rPr lang="nl-BE" sz="2800" dirty="0"/>
              <a:t>C</a:t>
            </a:r>
            <a:r>
              <a:rPr lang="nl-BE" sz="2800" dirty="0" smtClean="0"/>
              <a:t>oncerns and </a:t>
            </a:r>
            <a:r>
              <a:rPr lang="nl-BE" sz="2800" dirty="0" err="1" smtClean="0"/>
              <a:t>questions</a:t>
            </a:r>
            <a:r>
              <a:rPr lang="nl-BE" sz="2800" dirty="0" smtClean="0"/>
              <a:t> in </a:t>
            </a:r>
            <a:r>
              <a:rPr lang="nl-BE" sz="2800" dirty="0" err="1" smtClean="0"/>
              <a:t>regard</a:t>
            </a:r>
            <a:r>
              <a:rPr lang="nl-BE" sz="2800" dirty="0" smtClean="0"/>
              <a:t> to:</a:t>
            </a:r>
          </a:p>
          <a:p>
            <a:pPr lvl="1"/>
            <a:r>
              <a:rPr lang="nl-BE" sz="2400" dirty="0" smtClean="0"/>
              <a:t>The loss of </a:t>
            </a:r>
            <a:r>
              <a:rPr lang="nl-BE" sz="2400" dirty="0" err="1" smtClean="0"/>
              <a:t>quality</a:t>
            </a:r>
            <a:r>
              <a:rPr lang="nl-BE" sz="2400" dirty="0" smtClean="0"/>
              <a:t> of </a:t>
            </a:r>
            <a:r>
              <a:rPr lang="nl-BE" sz="2400" dirty="0" err="1" smtClean="0"/>
              <a:t>matching</a:t>
            </a:r>
            <a:r>
              <a:rPr lang="nl-BE" sz="2400" dirty="0" smtClean="0"/>
              <a:t> at </a:t>
            </a:r>
            <a:r>
              <a:rPr lang="nl-BE" sz="2400" dirty="0" err="1" smtClean="0"/>
              <a:t>European</a:t>
            </a:r>
            <a:r>
              <a:rPr lang="nl-BE" sz="2400" dirty="0" smtClean="0"/>
              <a:t> level </a:t>
            </a:r>
            <a:r>
              <a:rPr lang="nl-BE" sz="2400" dirty="0" err="1" smtClean="0"/>
              <a:t>using</a:t>
            </a:r>
            <a:r>
              <a:rPr lang="nl-BE" sz="2400" dirty="0" smtClean="0"/>
              <a:t> ESCO, </a:t>
            </a:r>
            <a:r>
              <a:rPr lang="nl-BE" sz="2400" dirty="0" err="1" smtClean="0"/>
              <a:t>starting</a:t>
            </a:r>
            <a:r>
              <a:rPr lang="nl-BE" sz="2400" dirty="0" smtClean="0"/>
              <a:t> </a:t>
            </a:r>
            <a:r>
              <a:rPr lang="nl-BE" sz="2400" dirty="0" err="1" smtClean="0"/>
              <a:t>from</a:t>
            </a:r>
            <a:r>
              <a:rPr lang="nl-BE" sz="2400" dirty="0" smtClean="0"/>
              <a:t> </a:t>
            </a:r>
            <a:r>
              <a:rPr lang="nl-BE" sz="2400" dirty="0" err="1" smtClean="0"/>
              <a:t>detailed</a:t>
            </a:r>
            <a:r>
              <a:rPr lang="nl-BE" sz="2400" dirty="0" smtClean="0"/>
              <a:t> </a:t>
            </a:r>
            <a:r>
              <a:rPr lang="nl-BE" sz="2400" dirty="0" err="1" smtClean="0"/>
              <a:t>matching</a:t>
            </a:r>
            <a:r>
              <a:rPr lang="nl-BE" sz="2400" dirty="0" smtClean="0"/>
              <a:t> at </a:t>
            </a:r>
            <a:r>
              <a:rPr lang="nl-BE" sz="2400" dirty="0" err="1" smtClean="0"/>
              <a:t>national</a:t>
            </a:r>
            <a:r>
              <a:rPr lang="nl-BE" sz="2400" dirty="0" smtClean="0"/>
              <a:t> level </a:t>
            </a:r>
            <a:r>
              <a:rPr lang="nl-BE" sz="2400" dirty="0" err="1" smtClean="0"/>
              <a:t>with</a:t>
            </a:r>
            <a:r>
              <a:rPr lang="nl-BE" sz="2400" dirty="0" smtClean="0"/>
              <a:t> </a:t>
            </a:r>
            <a:r>
              <a:rPr lang="nl-BE" sz="2400" dirty="0" err="1" smtClean="0"/>
              <a:t>structured</a:t>
            </a:r>
            <a:r>
              <a:rPr lang="nl-BE" sz="2400" dirty="0" smtClean="0"/>
              <a:t> data: </a:t>
            </a:r>
            <a:r>
              <a:rPr lang="nl-BE" sz="2400" dirty="0" err="1" smtClean="0"/>
              <a:t>labour</a:t>
            </a:r>
            <a:r>
              <a:rPr lang="nl-BE" sz="2400" dirty="0" smtClean="0"/>
              <a:t> </a:t>
            </a:r>
            <a:r>
              <a:rPr lang="nl-BE" sz="2400" dirty="0" err="1" smtClean="0"/>
              <a:t>market</a:t>
            </a:r>
            <a:r>
              <a:rPr lang="nl-BE" sz="2400" dirty="0" smtClean="0"/>
              <a:t> </a:t>
            </a:r>
            <a:r>
              <a:rPr lang="nl-BE" sz="2400" dirty="0" err="1" smtClean="0"/>
              <a:t>activities</a:t>
            </a:r>
            <a:r>
              <a:rPr lang="nl-BE" sz="2400" dirty="0" smtClean="0"/>
              <a:t> and context </a:t>
            </a:r>
            <a:r>
              <a:rPr lang="nl-BE" sz="2400" dirty="0" err="1" smtClean="0"/>
              <a:t>related</a:t>
            </a:r>
            <a:r>
              <a:rPr lang="nl-BE" sz="2400" dirty="0" smtClean="0"/>
              <a:t> </a:t>
            </a:r>
            <a:r>
              <a:rPr lang="nl-BE" sz="2400" dirty="0" err="1" smtClean="0"/>
              <a:t>competences</a:t>
            </a:r>
            <a:r>
              <a:rPr lang="nl-BE" sz="2400" dirty="0" smtClean="0"/>
              <a:t> (knowhow and </a:t>
            </a:r>
            <a:r>
              <a:rPr lang="nl-BE" sz="2400" dirty="0" err="1" smtClean="0"/>
              <a:t>knowledge</a:t>
            </a:r>
            <a:r>
              <a:rPr lang="nl-BE" sz="2400" dirty="0" smtClean="0"/>
              <a:t>)</a:t>
            </a:r>
          </a:p>
          <a:p>
            <a:pPr lvl="1"/>
            <a:r>
              <a:rPr lang="nl-BE" sz="2400" dirty="0" smtClean="0"/>
              <a:t>The extra </a:t>
            </a:r>
            <a:r>
              <a:rPr lang="nl-BE" sz="2400" dirty="0" err="1" smtClean="0"/>
              <a:t>workload</a:t>
            </a:r>
            <a:r>
              <a:rPr lang="nl-BE" sz="2400" dirty="0" smtClean="0"/>
              <a:t> and </a:t>
            </a:r>
            <a:r>
              <a:rPr lang="nl-BE" sz="2400" dirty="0" err="1" smtClean="0"/>
              <a:t>investment</a:t>
            </a:r>
            <a:r>
              <a:rPr lang="nl-BE" sz="2400" dirty="0" smtClean="0"/>
              <a:t> at the level of the </a:t>
            </a:r>
            <a:r>
              <a:rPr lang="nl-BE" sz="2400" dirty="0" err="1" smtClean="0"/>
              <a:t>national</a:t>
            </a:r>
            <a:r>
              <a:rPr lang="nl-BE" sz="2400" dirty="0" smtClean="0"/>
              <a:t> </a:t>
            </a:r>
            <a:r>
              <a:rPr lang="nl-BE" sz="2400" dirty="0" err="1" smtClean="0"/>
              <a:t>labour</a:t>
            </a:r>
            <a:r>
              <a:rPr lang="nl-BE" sz="2400" dirty="0" smtClean="0"/>
              <a:t> </a:t>
            </a:r>
            <a:r>
              <a:rPr lang="nl-BE" sz="2400" dirty="0" err="1" smtClean="0"/>
              <a:t>market</a:t>
            </a:r>
            <a:r>
              <a:rPr lang="nl-BE" sz="2400" dirty="0" smtClean="0"/>
              <a:t> provider </a:t>
            </a:r>
            <a:r>
              <a:rPr lang="nl-BE" sz="2400" dirty="0" err="1" smtClean="0"/>
              <a:t>concerned</a:t>
            </a:r>
            <a:r>
              <a:rPr lang="nl-BE" sz="2400" dirty="0" smtClean="0"/>
              <a:t> (public, private) </a:t>
            </a:r>
            <a:r>
              <a:rPr lang="nl-BE" sz="2400" dirty="0"/>
              <a:t>to </a:t>
            </a:r>
            <a:r>
              <a:rPr lang="nl-BE" sz="2400" dirty="0" err="1"/>
              <a:t>send</a:t>
            </a:r>
            <a:r>
              <a:rPr lang="nl-BE" sz="2400" dirty="0"/>
              <a:t> out data </a:t>
            </a:r>
            <a:r>
              <a:rPr lang="nl-BE" sz="2400" dirty="0" err="1"/>
              <a:t>workable</a:t>
            </a:r>
            <a:r>
              <a:rPr lang="nl-BE" sz="2400" dirty="0"/>
              <a:t> </a:t>
            </a:r>
            <a:r>
              <a:rPr lang="nl-BE" sz="2400" dirty="0" err="1"/>
              <a:t>for</a:t>
            </a:r>
            <a:r>
              <a:rPr lang="nl-BE" sz="2400" dirty="0"/>
              <a:t> </a:t>
            </a:r>
            <a:r>
              <a:rPr lang="nl-BE" sz="2400" dirty="0" err="1"/>
              <a:t>matching</a:t>
            </a:r>
            <a:r>
              <a:rPr lang="nl-BE" sz="2400" dirty="0"/>
              <a:t> at </a:t>
            </a:r>
            <a:r>
              <a:rPr lang="nl-BE" sz="2400" dirty="0" err="1"/>
              <a:t>European</a:t>
            </a:r>
            <a:r>
              <a:rPr lang="nl-BE" sz="2400" dirty="0"/>
              <a:t> </a:t>
            </a:r>
            <a:r>
              <a:rPr lang="nl-BE" sz="2400" dirty="0" smtClean="0"/>
              <a:t>level (</a:t>
            </a:r>
            <a:r>
              <a:rPr lang="nl-BE" sz="2400" dirty="0" err="1" smtClean="0"/>
              <a:t>only</a:t>
            </a:r>
            <a:r>
              <a:rPr lang="nl-BE" sz="2400" dirty="0" smtClean="0"/>
              <a:t> </a:t>
            </a:r>
            <a:r>
              <a:rPr lang="nl-BE" sz="2400" dirty="0" err="1" smtClean="0"/>
              <a:t>CV’s</a:t>
            </a:r>
            <a:r>
              <a:rPr lang="nl-BE" sz="2400" dirty="0" smtClean="0"/>
              <a:t> </a:t>
            </a:r>
            <a:r>
              <a:rPr lang="nl-BE" sz="2400" dirty="0" err="1" smtClean="0"/>
              <a:t>with</a:t>
            </a:r>
            <a:r>
              <a:rPr lang="nl-BE" sz="2400" dirty="0" smtClean="0"/>
              <a:t> </a:t>
            </a:r>
            <a:r>
              <a:rPr lang="nl-BE" sz="2400" dirty="0" err="1" smtClean="0"/>
              <a:t>competences</a:t>
            </a:r>
            <a:r>
              <a:rPr lang="nl-BE" sz="2400" dirty="0" smtClean="0"/>
              <a:t>, </a:t>
            </a:r>
            <a:r>
              <a:rPr lang="nl-BE" sz="2400" dirty="0" err="1" smtClean="0"/>
              <a:t>text</a:t>
            </a:r>
            <a:r>
              <a:rPr lang="nl-BE" sz="2400" dirty="0" smtClean="0"/>
              <a:t> </a:t>
            </a:r>
            <a:r>
              <a:rPr lang="nl-BE" sz="2400" dirty="0" err="1" smtClean="0"/>
              <a:t>format</a:t>
            </a:r>
            <a:r>
              <a:rPr lang="nl-BE" sz="2400" dirty="0" smtClean="0"/>
              <a:t>)</a:t>
            </a:r>
          </a:p>
          <a:p>
            <a:pPr lvl="1"/>
            <a:r>
              <a:rPr lang="nl-BE" sz="2400" dirty="0" smtClean="0"/>
              <a:t>The </a:t>
            </a:r>
            <a:r>
              <a:rPr lang="nl-BE" sz="2400" dirty="0" err="1" smtClean="0"/>
              <a:t>need</a:t>
            </a:r>
            <a:r>
              <a:rPr lang="nl-BE" sz="2400" dirty="0" smtClean="0"/>
              <a:t> </a:t>
            </a:r>
            <a:r>
              <a:rPr lang="nl-BE" sz="2400" dirty="0" err="1" smtClean="0"/>
              <a:t>for</a:t>
            </a:r>
            <a:r>
              <a:rPr lang="nl-BE" sz="2400" dirty="0" smtClean="0"/>
              <a:t> data exchange </a:t>
            </a:r>
            <a:r>
              <a:rPr lang="nl-BE" sz="2400" dirty="0" err="1" smtClean="0"/>
              <a:t>between</a:t>
            </a:r>
            <a:r>
              <a:rPr lang="nl-BE" sz="2400" dirty="0" smtClean="0"/>
              <a:t> providers </a:t>
            </a:r>
            <a:r>
              <a:rPr lang="nl-BE" sz="2400" dirty="0" err="1" smtClean="0"/>
              <a:t>that</a:t>
            </a:r>
            <a:r>
              <a:rPr lang="nl-BE" sz="2400" dirty="0" smtClean="0"/>
              <a:t> </a:t>
            </a:r>
            <a:r>
              <a:rPr lang="nl-BE" sz="2400" dirty="0" err="1" smtClean="0"/>
              <a:t>use</a:t>
            </a:r>
            <a:r>
              <a:rPr lang="nl-BE" sz="2400" dirty="0" smtClean="0"/>
              <a:t> the </a:t>
            </a:r>
            <a:r>
              <a:rPr lang="nl-BE" sz="2400" dirty="0" err="1" smtClean="0"/>
              <a:t>same</a:t>
            </a:r>
            <a:r>
              <a:rPr lang="nl-BE" sz="2400" dirty="0" smtClean="0"/>
              <a:t> </a:t>
            </a:r>
            <a:r>
              <a:rPr lang="nl-BE" sz="2400" dirty="0" err="1" smtClean="0"/>
              <a:t>structured</a:t>
            </a:r>
            <a:r>
              <a:rPr lang="nl-BE" sz="2400" dirty="0" smtClean="0"/>
              <a:t> data  </a:t>
            </a:r>
            <a:r>
              <a:rPr lang="nl-BE" sz="2400" dirty="0" err="1" smtClean="0"/>
              <a:t>for</a:t>
            </a:r>
            <a:r>
              <a:rPr lang="nl-BE" sz="2400" dirty="0" smtClean="0"/>
              <a:t> </a:t>
            </a:r>
            <a:r>
              <a:rPr lang="nl-BE" sz="2400" dirty="0" err="1" smtClean="0"/>
              <a:t>matching</a:t>
            </a:r>
            <a:r>
              <a:rPr lang="nl-BE" sz="2400" dirty="0" smtClean="0"/>
              <a:t> and </a:t>
            </a:r>
            <a:r>
              <a:rPr lang="nl-BE" sz="2400" dirty="0" err="1" smtClean="0"/>
              <a:t>other</a:t>
            </a:r>
            <a:r>
              <a:rPr lang="nl-BE" sz="2400" dirty="0" smtClean="0"/>
              <a:t> services </a:t>
            </a:r>
            <a:r>
              <a:rPr lang="nl-BE" sz="2400" dirty="0" err="1" smtClean="0"/>
              <a:t>will</a:t>
            </a:r>
            <a:r>
              <a:rPr lang="nl-BE" sz="2400" dirty="0" smtClean="0"/>
              <a:t> leed to a parallel </a:t>
            </a:r>
            <a:r>
              <a:rPr lang="nl-BE" sz="2400" dirty="0" err="1" smtClean="0"/>
              <a:t>process</a:t>
            </a:r>
            <a:endParaRPr lang="nl-BE" sz="2400" dirty="0"/>
          </a:p>
          <a:p>
            <a:pPr lvl="2"/>
            <a:endParaRPr lang="nl-BE" dirty="0" smtClean="0"/>
          </a:p>
          <a:p>
            <a:pPr lvl="2"/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dirty="0" err="1" smtClean="0"/>
              <a:t>Also</a:t>
            </a:r>
            <a:r>
              <a:rPr lang="nl-BE" sz="4000" dirty="0" smtClean="0"/>
              <a:t> to </a:t>
            </a:r>
            <a:r>
              <a:rPr lang="nl-BE" sz="4000" dirty="0" err="1" smtClean="0"/>
              <a:t>be</a:t>
            </a:r>
            <a:r>
              <a:rPr lang="nl-BE" sz="4000" dirty="0" smtClean="0"/>
              <a:t> taken </a:t>
            </a:r>
            <a:r>
              <a:rPr lang="nl-BE" sz="4000" dirty="0" err="1" smtClean="0"/>
              <a:t>into</a:t>
            </a:r>
            <a:r>
              <a:rPr lang="nl-BE" sz="4000" dirty="0" smtClean="0"/>
              <a:t> account</a:t>
            </a:r>
            <a:endParaRPr lang="nl-BE" sz="4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nl-BE" dirty="0" smtClean="0"/>
              <a:t>The services </a:t>
            </a:r>
            <a:r>
              <a:rPr lang="nl-BE" dirty="0" err="1" smtClean="0"/>
              <a:t>from</a:t>
            </a:r>
            <a:r>
              <a:rPr lang="nl-BE" dirty="0" smtClean="0"/>
              <a:t> </a:t>
            </a:r>
            <a:r>
              <a:rPr lang="nl-BE" dirty="0" smtClean="0"/>
              <a:t>PES, </a:t>
            </a:r>
            <a:r>
              <a:rPr lang="nl-BE" dirty="0" smtClean="0"/>
              <a:t>and a lot of </a:t>
            </a:r>
            <a:r>
              <a:rPr lang="nl-BE" dirty="0" err="1" smtClean="0"/>
              <a:t>other</a:t>
            </a:r>
            <a:r>
              <a:rPr lang="nl-BE" dirty="0" smtClean="0"/>
              <a:t> </a:t>
            </a:r>
            <a:r>
              <a:rPr lang="nl-BE" dirty="0" smtClean="0"/>
              <a:t>providers, </a:t>
            </a:r>
            <a:r>
              <a:rPr lang="nl-BE" dirty="0" smtClean="0"/>
              <a:t>are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only</a:t>
            </a:r>
            <a:r>
              <a:rPr lang="nl-BE" dirty="0" smtClean="0"/>
              <a:t> </a:t>
            </a:r>
            <a:r>
              <a:rPr lang="nl-BE" dirty="0" err="1" smtClean="0"/>
              <a:t>based</a:t>
            </a:r>
            <a:r>
              <a:rPr lang="nl-BE" dirty="0" smtClean="0"/>
              <a:t> </a:t>
            </a:r>
            <a:r>
              <a:rPr lang="nl-BE" dirty="0" err="1" smtClean="0"/>
              <a:t>on</a:t>
            </a:r>
            <a:r>
              <a:rPr lang="nl-BE" dirty="0" smtClean="0"/>
              <a:t> </a:t>
            </a:r>
            <a:r>
              <a:rPr lang="nl-BE" dirty="0" err="1" smtClean="0"/>
              <a:t>CV’s</a:t>
            </a:r>
            <a:r>
              <a:rPr lang="nl-BE" dirty="0" smtClean="0"/>
              <a:t> </a:t>
            </a:r>
            <a:r>
              <a:rPr lang="nl-BE" dirty="0" err="1" smtClean="0"/>
              <a:t>but</a:t>
            </a:r>
            <a:r>
              <a:rPr lang="nl-BE" dirty="0" smtClean="0"/>
              <a:t> </a:t>
            </a:r>
            <a:r>
              <a:rPr lang="nl-BE" dirty="0" err="1" smtClean="0"/>
              <a:t>mainly</a:t>
            </a:r>
            <a:r>
              <a:rPr lang="nl-BE" dirty="0" smtClean="0"/>
              <a:t> </a:t>
            </a:r>
            <a:r>
              <a:rPr lang="nl-BE" dirty="0" err="1" smtClean="0"/>
              <a:t>on</a:t>
            </a:r>
            <a:r>
              <a:rPr lang="nl-BE" dirty="0" smtClean="0"/>
              <a:t> (more </a:t>
            </a:r>
            <a:r>
              <a:rPr lang="nl-BE" dirty="0" err="1" smtClean="0"/>
              <a:t>detailed</a:t>
            </a:r>
            <a:r>
              <a:rPr lang="nl-BE" dirty="0" smtClean="0"/>
              <a:t>) </a:t>
            </a:r>
            <a:r>
              <a:rPr lang="nl-BE" dirty="0" err="1" smtClean="0"/>
              <a:t>client</a:t>
            </a:r>
            <a:r>
              <a:rPr lang="nl-BE" dirty="0" smtClean="0"/>
              <a:t> dossiers</a:t>
            </a:r>
          </a:p>
          <a:p>
            <a:r>
              <a:rPr lang="nl-BE" dirty="0" smtClean="0"/>
              <a:t>The </a:t>
            </a:r>
            <a:r>
              <a:rPr lang="nl-BE" dirty="0" err="1" smtClean="0"/>
              <a:t>interoperability</a:t>
            </a:r>
            <a:r>
              <a:rPr lang="nl-BE" dirty="0" smtClean="0"/>
              <a:t> </a:t>
            </a:r>
            <a:r>
              <a:rPr lang="nl-BE" dirty="0" err="1" smtClean="0"/>
              <a:t>between</a:t>
            </a:r>
            <a:r>
              <a:rPr lang="nl-BE" dirty="0" smtClean="0"/>
              <a:t> </a:t>
            </a:r>
            <a:r>
              <a:rPr lang="nl-BE" dirty="0" err="1" smtClean="0"/>
              <a:t>matching</a:t>
            </a:r>
            <a:r>
              <a:rPr lang="nl-BE" dirty="0" smtClean="0"/>
              <a:t> services and </a:t>
            </a:r>
            <a:r>
              <a:rPr lang="nl-BE" dirty="0" err="1" smtClean="0"/>
              <a:t>other</a:t>
            </a:r>
            <a:r>
              <a:rPr lang="nl-BE" dirty="0" smtClean="0"/>
              <a:t> </a:t>
            </a:r>
            <a:r>
              <a:rPr lang="nl-BE" dirty="0" err="1" smtClean="0"/>
              <a:t>labour</a:t>
            </a:r>
            <a:r>
              <a:rPr lang="nl-BE" dirty="0" smtClean="0"/>
              <a:t> </a:t>
            </a:r>
            <a:r>
              <a:rPr lang="nl-BE" dirty="0" err="1" smtClean="0"/>
              <a:t>market</a:t>
            </a:r>
            <a:r>
              <a:rPr lang="nl-BE" dirty="0" smtClean="0"/>
              <a:t> services at the level of the provider (public, private) and </a:t>
            </a:r>
            <a:r>
              <a:rPr lang="nl-BE" dirty="0" err="1" smtClean="0"/>
              <a:t>it’s</a:t>
            </a:r>
            <a:r>
              <a:rPr lang="nl-BE" dirty="0" smtClean="0"/>
              <a:t> partners </a:t>
            </a:r>
            <a:r>
              <a:rPr lang="nl-BE" dirty="0" err="1" smtClean="0"/>
              <a:t>on</a:t>
            </a:r>
            <a:r>
              <a:rPr lang="nl-BE" dirty="0" smtClean="0"/>
              <a:t> the </a:t>
            </a:r>
            <a:r>
              <a:rPr lang="nl-BE" dirty="0" err="1" smtClean="0"/>
              <a:t>labour</a:t>
            </a:r>
            <a:r>
              <a:rPr lang="nl-BE" dirty="0" smtClean="0"/>
              <a:t> </a:t>
            </a:r>
            <a:r>
              <a:rPr lang="nl-BE" dirty="0" err="1" smtClean="0"/>
              <a:t>market</a:t>
            </a: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1913" y="0"/>
            <a:ext cx="7354887" cy="908050"/>
          </a:xfrm>
        </p:spPr>
        <p:txBody>
          <a:bodyPr/>
          <a:lstStyle/>
          <a:p>
            <a:pPr eaLnBrk="1" hangingPunct="1"/>
            <a:r>
              <a:rPr lang="nl-BE" smtClean="0"/>
              <a:t>(Re-)use of competences </a:t>
            </a:r>
            <a:endParaRPr lang="nl-NL" smtClean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059113" y="1052513"/>
            <a:ext cx="3095625" cy="417671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Char char="•"/>
            </a:pPr>
            <a:r>
              <a:rPr lang="nl-BE"/>
              <a:t> </a:t>
            </a:r>
            <a:r>
              <a:rPr lang="nl-BE" sz="2800"/>
              <a:t>validated </a:t>
            </a:r>
          </a:p>
          <a:p>
            <a:r>
              <a:rPr lang="nl-BE" sz="2800"/>
              <a:t>  competences</a:t>
            </a:r>
          </a:p>
          <a:p>
            <a:r>
              <a:rPr lang="nl-BE" sz="2800"/>
              <a:t>  </a:t>
            </a:r>
          </a:p>
          <a:p>
            <a:endParaRPr lang="nl-BE"/>
          </a:p>
          <a:p>
            <a:endParaRPr lang="nl-BE"/>
          </a:p>
          <a:p>
            <a:pPr>
              <a:buFontTx/>
              <a:buChar char="•"/>
            </a:pPr>
            <a:r>
              <a:rPr lang="nl-BE"/>
              <a:t>  </a:t>
            </a:r>
            <a:r>
              <a:rPr lang="nl-BE" sz="2800"/>
              <a:t>attitudes</a:t>
            </a:r>
          </a:p>
          <a:p>
            <a:pPr>
              <a:buFontTx/>
              <a:buChar char="•"/>
            </a:pPr>
            <a:r>
              <a:rPr lang="nl-BE" sz="2800"/>
              <a:t> competences</a:t>
            </a:r>
          </a:p>
          <a:p>
            <a:r>
              <a:rPr lang="nl-BE" sz="2800"/>
              <a:t>  (detailed level)</a:t>
            </a:r>
          </a:p>
          <a:p>
            <a:pPr>
              <a:buFontTx/>
              <a:buChar char="•"/>
            </a:pPr>
            <a:r>
              <a:rPr lang="nl-BE" sz="2800"/>
              <a:t> individual (extra)</a:t>
            </a:r>
          </a:p>
          <a:p>
            <a:pPr>
              <a:buFontTx/>
              <a:buChar char="•"/>
            </a:pPr>
            <a:endParaRPr lang="nl-NL" sz="280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23850" y="1125538"/>
            <a:ext cx="20875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BE" sz="2800"/>
              <a:t>matching</a:t>
            </a:r>
            <a:endParaRPr lang="nl-NL" sz="280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50825" y="2179638"/>
            <a:ext cx="1800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BE" sz="2800"/>
              <a:t>screening</a:t>
            </a:r>
            <a:endParaRPr lang="nl-NL" sz="2800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07950" y="3068638"/>
            <a:ext cx="1873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BE" sz="2800"/>
              <a:t>orientation</a:t>
            </a:r>
            <a:endParaRPr lang="nl-NL" sz="2800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50825" y="4292600"/>
            <a:ext cx="1800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BE" sz="2800"/>
              <a:t>guidance</a:t>
            </a:r>
            <a:endParaRPr lang="nl-NL" sz="2800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979613" y="141287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nl-BE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1979613" y="242093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nl-BE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1979613" y="335756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nl-BE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2124075" y="4581525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nl-BE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7019925" y="1196975"/>
            <a:ext cx="1944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nl-BE" sz="2800"/>
              <a:t>training</a:t>
            </a:r>
            <a:endParaRPr lang="nl-NL" sz="2800"/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7164388" y="2276475"/>
            <a:ext cx="1655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nl-BE" sz="2800"/>
              <a:t>content</a:t>
            </a:r>
            <a:endParaRPr lang="nl-NL" sz="2800"/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7380288" y="3284538"/>
            <a:ext cx="1439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nl-BE" sz="2800"/>
              <a:t>testing</a:t>
            </a:r>
            <a:endParaRPr lang="nl-NL" sz="2800"/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6877050" y="4365625"/>
            <a:ext cx="215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nl-BE" sz="2800"/>
              <a:t>certification</a:t>
            </a:r>
            <a:endParaRPr lang="nl-NL" sz="2800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6372225" y="148431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nl-BE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6372225" y="249237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nl-BE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6372225" y="350043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nl-BE"/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3059113" y="5949950"/>
            <a:ext cx="3097212" cy="503238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l-BE" sz="3200"/>
              <a:t>My Career</a:t>
            </a:r>
            <a:endParaRPr lang="nl-NL" sz="3200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4572000" y="53006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nl-BE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6443663" y="46529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nl-BE"/>
          </a:p>
        </p:txBody>
      </p:sp>
      <p:sp>
        <p:nvSpPr>
          <p:cNvPr id="22" name="Rechthoek 21"/>
          <p:cNvSpPr/>
          <p:nvPr/>
        </p:nvSpPr>
        <p:spPr>
          <a:xfrm>
            <a:off x="0" y="549275"/>
            <a:ext cx="2232025" cy="6477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nl-BE" sz="2000" b="1" dirty="0" err="1"/>
              <a:t>Labour</a:t>
            </a:r>
            <a:r>
              <a:rPr lang="nl-BE" sz="2000" b="1" dirty="0"/>
              <a:t> </a:t>
            </a:r>
            <a:r>
              <a:rPr lang="nl-BE" sz="2000" b="1" dirty="0" err="1"/>
              <a:t>market</a:t>
            </a:r>
            <a:endParaRPr lang="nl-BE" sz="2000" b="1" dirty="0"/>
          </a:p>
          <a:p>
            <a:pPr algn="ctr">
              <a:defRPr/>
            </a:pPr>
            <a:r>
              <a:rPr lang="nl-BE" sz="2000" b="1" dirty="0"/>
              <a:t>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08112"/>
          </a:xfrm>
        </p:spPr>
        <p:txBody>
          <a:bodyPr>
            <a:normAutofit/>
          </a:bodyPr>
          <a:lstStyle/>
          <a:p>
            <a:r>
              <a:rPr lang="nl-BE" sz="4000" dirty="0" smtClean="0"/>
              <a:t>Input </a:t>
            </a:r>
            <a:r>
              <a:rPr lang="nl-BE" sz="4000" dirty="0" err="1" smtClean="0"/>
              <a:t>for</a:t>
            </a:r>
            <a:r>
              <a:rPr lang="nl-BE" sz="4000" dirty="0" smtClean="0"/>
              <a:t> </a:t>
            </a:r>
            <a:r>
              <a:rPr lang="nl-BE" sz="4000" dirty="0" err="1" smtClean="0"/>
              <a:t>comparative</a:t>
            </a:r>
            <a:r>
              <a:rPr lang="nl-BE" sz="4000" dirty="0" smtClean="0"/>
              <a:t> </a:t>
            </a:r>
            <a:r>
              <a:rPr lang="nl-BE" sz="4000" dirty="0" err="1" smtClean="0"/>
              <a:t>testing</a:t>
            </a:r>
            <a:endParaRPr lang="nl-BE" sz="4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nl-BE" sz="3200" dirty="0" err="1" smtClean="0"/>
              <a:t>Aim</a:t>
            </a:r>
            <a:r>
              <a:rPr lang="nl-BE" sz="3200" dirty="0" smtClean="0"/>
              <a:t>: </a:t>
            </a:r>
            <a:r>
              <a:rPr lang="nl-BE" sz="3200" dirty="0" err="1" smtClean="0"/>
              <a:t>collect</a:t>
            </a:r>
            <a:r>
              <a:rPr lang="nl-BE" sz="3200" dirty="0" smtClean="0"/>
              <a:t> data </a:t>
            </a:r>
            <a:r>
              <a:rPr lang="nl-BE" sz="3200" dirty="0" err="1" smtClean="0"/>
              <a:t>that</a:t>
            </a:r>
            <a:r>
              <a:rPr lang="nl-BE" sz="3200" dirty="0" smtClean="0"/>
              <a:t> </a:t>
            </a:r>
            <a:r>
              <a:rPr lang="nl-BE" sz="3200" dirty="0" err="1" smtClean="0"/>
              <a:t>allow</a:t>
            </a:r>
            <a:r>
              <a:rPr lang="nl-BE" sz="3200" dirty="0" smtClean="0"/>
              <a:t> </a:t>
            </a:r>
            <a:r>
              <a:rPr lang="nl-BE" sz="3200" dirty="0" err="1" smtClean="0"/>
              <a:t>us</a:t>
            </a:r>
            <a:r>
              <a:rPr lang="nl-BE" sz="3200" dirty="0" smtClean="0"/>
              <a:t> to </a:t>
            </a:r>
            <a:r>
              <a:rPr lang="nl-BE" sz="3200" dirty="0" err="1" smtClean="0"/>
              <a:t>get</a:t>
            </a:r>
            <a:r>
              <a:rPr lang="nl-BE" sz="3200" dirty="0" smtClean="0"/>
              <a:t> </a:t>
            </a:r>
            <a:r>
              <a:rPr lang="nl-BE" sz="3200" dirty="0" err="1" smtClean="0"/>
              <a:t>further</a:t>
            </a:r>
            <a:r>
              <a:rPr lang="nl-BE" sz="3200" dirty="0" smtClean="0"/>
              <a:t> </a:t>
            </a:r>
            <a:r>
              <a:rPr lang="nl-BE" sz="3200" dirty="0" err="1" smtClean="0"/>
              <a:t>insight</a:t>
            </a:r>
            <a:r>
              <a:rPr lang="nl-BE" sz="3200" dirty="0" smtClean="0"/>
              <a:t> </a:t>
            </a:r>
            <a:r>
              <a:rPr lang="nl-BE" sz="3200" dirty="0" err="1" smtClean="0"/>
              <a:t>into</a:t>
            </a:r>
            <a:r>
              <a:rPr lang="nl-BE" sz="3200" dirty="0" smtClean="0"/>
              <a:t>:</a:t>
            </a:r>
          </a:p>
          <a:p>
            <a:pPr marL="742950" lvl="2" indent="-342900"/>
            <a:r>
              <a:rPr lang="nl-BE" dirty="0" smtClean="0"/>
              <a:t>t</a:t>
            </a:r>
            <a:r>
              <a:rPr lang="nl-BE" sz="2800" dirty="0" smtClean="0"/>
              <a:t>he procedures </a:t>
            </a:r>
            <a:r>
              <a:rPr lang="nl-BE" sz="2800" dirty="0" err="1" smtClean="0"/>
              <a:t>involved</a:t>
            </a:r>
            <a:r>
              <a:rPr lang="nl-BE" sz="2800" dirty="0" smtClean="0"/>
              <a:t> (</a:t>
            </a:r>
            <a:r>
              <a:rPr lang="nl-BE" sz="2800" dirty="0" err="1" smtClean="0"/>
              <a:t>work</a:t>
            </a:r>
            <a:r>
              <a:rPr lang="nl-BE" sz="2800" dirty="0" smtClean="0"/>
              <a:t>, </a:t>
            </a:r>
            <a:r>
              <a:rPr lang="nl-BE" sz="2800" dirty="0" err="1" smtClean="0"/>
              <a:t>technical</a:t>
            </a:r>
            <a:r>
              <a:rPr lang="nl-BE" sz="2800" dirty="0" smtClean="0"/>
              <a:t>)</a:t>
            </a:r>
            <a:endParaRPr lang="nl-BE" dirty="0" smtClean="0"/>
          </a:p>
          <a:p>
            <a:pPr marL="742950" lvl="2" indent="-342900"/>
            <a:r>
              <a:rPr lang="nl-BE" sz="2800" dirty="0"/>
              <a:t>t</a:t>
            </a:r>
            <a:r>
              <a:rPr lang="nl-BE" sz="2800" dirty="0" smtClean="0"/>
              <a:t>he output and </a:t>
            </a:r>
            <a:r>
              <a:rPr lang="nl-BE" sz="2800" dirty="0" err="1" smtClean="0"/>
              <a:t>quality</a:t>
            </a:r>
            <a:r>
              <a:rPr lang="nl-BE" sz="2800" dirty="0" smtClean="0"/>
              <a:t> of the </a:t>
            </a:r>
            <a:r>
              <a:rPr lang="nl-BE" sz="2800" dirty="0" err="1" smtClean="0"/>
              <a:t>matching</a:t>
            </a:r>
            <a:r>
              <a:rPr lang="nl-BE" sz="2800" dirty="0" smtClean="0"/>
              <a:t> </a:t>
            </a:r>
            <a:r>
              <a:rPr lang="nl-BE" sz="2800" dirty="0" err="1" smtClean="0"/>
              <a:t>process</a:t>
            </a:r>
            <a:endParaRPr lang="nl-BE" sz="2800" dirty="0" smtClean="0"/>
          </a:p>
          <a:p>
            <a:pPr marL="742950" lvl="2" indent="-342900"/>
            <a:r>
              <a:rPr lang="nl-BE" sz="2800" dirty="0" err="1"/>
              <a:t>o</a:t>
            </a:r>
            <a:r>
              <a:rPr lang="nl-BE" sz="2800" dirty="0" err="1" smtClean="0"/>
              <a:t>ther</a:t>
            </a:r>
            <a:r>
              <a:rPr lang="nl-BE" sz="2800" dirty="0" smtClean="0"/>
              <a:t> issues </a:t>
            </a:r>
            <a:r>
              <a:rPr lang="nl-BE" sz="2800" dirty="0" err="1" smtClean="0"/>
              <a:t>that</a:t>
            </a:r>
            <a:r>
              <a:rPr lang="nl-BE" sz="2800" dirty="0" smtClean="0"/>
              <a:t> we </a:t>
            </a:r>
            <a:r>
              <a:rPr lang="nl-BE" sz="2800" dirty="0" err="1" smtClean="0"/>
              <a:t>need</a:t>
            </a:r>
            <a:r>
              <a:rPr lang="nl-BE" sz="2800" dirty="0" smtClean="0"/>
              <a:t> to </a:t>
            </a:r>
            <a:r>
              <a:rPr lang="nl-BE" sz="2800" dirty="0" err="1" smtClean="0"/>
              <a:t>take</a:t>
            </a:r>
            <a:r>
              <a:rPr lang="nl-BE" sz="2800" dirty="0" smtClean="0"/>
              <a:t> </a:t>
            </a:r>
            <a:r>
              <a:rPr lang="nl-BE" sz="2800" dirty="0" err="1" smtClean="0"/>
              <a:t>into</a:t>
            </a:r>
            <a:r>
              <a:rPr lang="nl-BE" sz="2800" dirty="0" smtClean="0"/>
              <a:t> account</a:t>
            </a:r>
            <a:endParaRPr lang="nl-BE" sz="36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nl-BE" sz="3200" dirty="0" smtClean="0"/>
              <a:t>parallel </a:t>
            </a:r>
            <a:r>
              <a:rPr lang="nl-BE" sz="3200" dirty="0" err="1" smtClean="0"/>
              <a:t>testing</a:t>
            </a:r>
            <a:r>
              <a:rPr lang="nl-BE" sz="3200" dirty="0" smtClean="0"/>
              <a:t> </a:t>
            </a:r>
            <a:r>
              <a:rPr lang="nl-BE" sz="3200" dirty="0" err="1" smtClean="0"/>
              <a:t>with</a:t>
            </a:r>
            <a:r>
              <a:rPr lang="nl-BE" sz="3200" dirty="0" smtClean="0"/>
              <a:t> </a:t>
            </a:r>
            <a:r>
              <a:rPr lang="nl-BE" sz="3200" dirty="0" err="1" smtClean="0"/>
              <a:t>structured</a:t>
            </a:r>
            <a:r>
              <a:rPr lang="nl-BE" sz="3200" dirty="0" smtClean="0"/>
              <a:t> and </a:t>
            </a:r>
          </a:p>
          <a:p>
            <a:pPr marL="342900" lvl="1" indent="-342900">
              <a:buNone/>
            </a:pPr>
            <a:r>
              <a:rPr lang="nl-BE" sz="3200" dirty="0" smtClean="0"/>
              <a:t>	</a:t>
            </a:r>
            <a:r>
              <a:rPr lang="nl-BE" sz="3200" dirty="0" err="1" smtClean="0"/>
              <a:t>non-structured</a:t>
            </a:r>
            <a:r>
              <a:rPr lang="nl-BE" sz="3200" dirty="0" smtClean="0"/>
              <a:t> data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nl-BE" dirty="0" err="1" smtClean="0"/>
              <a:t>Viewpoint</a:t>
            </a:r>
            <a:r>
              <a:rPr lang="nl-BE" dirty="0" smtClean="0"/>
              <a:t> MAI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52528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nl-BE" sz="3200" dirty="0" smtClean="0"/>
              <a:t>meeting </a:t>
            </a:r>
            <a:r>
              <a:rPr lang="nl-BE" sz="3200" dirty="0" smtClean="0"/>
              <a:t>MAI </a:t>
            </a:r>
            <a:r>
              <a:rPr lang="nl-BE" sz="3200" dirty="0" err="1" smtClean="0"/>
              <a:t>on</a:t>
            </a:r>
            <a:r>
              <a:rPr lang="nl-BE" sz="3200" dirty="0" smtClean="0"/>
              <a:t> 5 and 6 December 2012</a:t>
            </a:r>
          </a:p>
          <a:p>
            <a:pPr lvl="1"/>
            <a:r>
              <a:rPr lang="nl-BE" dirty="0" err="1" smtClean="0"/>
              <a:t>f</a:t>
            </a:r>
            <a:r>
              <a:rPr lang="nl-BE" dirty="0" err="1" smtClean="0"/>
              <a:t>irst</a:t>
            </a:r>
            <a:r>
              <a:rPr lang="nl-BE" dirty="0" smtClean="0"/>
              <a:t> </a:t>
            </a:r>
            <a:r>
              <a:rPr lang="nl-BE" dirty="0" err="1" smtClean="0"/>
              <a:t>discussion</a:t>
            </a:r>
            <a:r>
              <a:rPr lang="nl-BE" dirty="0" smtClean="0"/>
              <a:t> </a:t>
            </a:r>
            <a:r>
              <a:rPr lang="nl-BE" dirty="0" err="1" smtClean="0"/>
              <a:t>on</a:t>
            </a:r>
            <a:r>
              <a:rPr lang="nl-BE" dirty="0" smtClean="0"/>
              <a:t> the concerns and the concept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comparative</a:t>
            </a:r>
            <a:r>
              <a:rPr lang="nl-BE" dirty="0" smtClean="0"/>
              <a:t> </a:t>
            </a:r>
            <a:r>
              <a:rPr lang="nl-BE" dirty="0" err="1" smtClean="0"/>
              <a:t>testing</a:t>
            </a:r>
            <a:r>
              <a:rPr lang="nl-BE" dirty="0" smtClean="0"/>
              <a:t> </a:t>
            </a:r>
          </a:p>
          <a:p>
            <a:pPr lvl="1"/>
            <a:r>
              <a:rPr lang="nl-BE" dirty="0" smtClean="0"/>
              <a:t>t</a:t>
            </a:r>
            <a:r>
              <a:rPr lang="nl-BE" dirty="0" smtClean="0"/>
              <a:t>he MAI </a:t>
            </a:r>
            <a:r>
              <a:rPr lang="nl-BE" dirty="0" err="1" smtClean="0"/>
              <a:t>agreed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first</a:t>
            </a:r>
            <a:r>
              <a:rPr lang="nl-BE" dirty="0" smtClean="0"/>
              <a:t> </a:t>
            </a:r>
            <a:r>
              <a:rPr lang="nl-BE" dirty="0" err="1" smtClean="0"/>
              <a:t>testing</a:t>
            </a:r>
            <a:r>
              <a:rPr lang="nl-BE" dirty="0" smtClean="0"/>
              <a:t> in a </a:t>
            </a:r>
            <a:r>
              <a:rPr lang="nl-BE" dirty="0" err="1" smtClean="0"/>
              <a:t>closed</a:t>
            </a:r>
            <a:r>
              <a:rPr lang="nl-BE" dirty="0" smtClean="0"/>
              <a:t> environment in </a:t>
            </a:r>
            <a:r>
              <a:rPr lang="nl-BE" dirty="0" err="1" smtClean="0"/>
              <a:t>co-operation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different types of PES </a:t>
            </a:r>
            <a:endParaRPr lang="nl-BE" dirty="0" smtClean="0"/>
          </a:p>
          <a:p>
            <a:r>
              <a:rPr lang="nl-BE" dirty="0" smtClean="0"/>
              <a:t>m</a:t>
            </a:r>
            <a:r>
              <a:rPr lang="nl-BE" dirty="0" smtClean="0"/>
              <a:t>eeting MAI </a:t>
            </a:r>
            <a:r>
              <a:rPr lang="nl-BE" dirty="0" err="1" smtClean="0"/>
              <a:t>on</a:t>
            </a:r>
            <a:r>
              <a:rPr lang="nl-BE" dirty="0" smtClean="0"/>
              <a:t> 20 and 21 </a:t>
            </a:r>
            <a:r>
              <a:rPr lang="nl-BE" dirty="0" err="1" smtClean="0"/>
              <a:t>February</a:t>
            </a:r>
            <a:r>
              <a:rPr lang="nl-BE" dirty="0" smtClean="0"/>
              <a:t> 2013</a:t>
            </a:r>
          </a:p>
          <a:p>
            <a:pPr lvl="1"/>
            <a:r>
              <a:rPr lang="nl-BE" dirty="0" smtClean="0"/>
              <a:t>t</a:t>
            </a:r>
            <a:r>
              <a:rPr lang="nl-BE" dirty="0" smtClean="0"/>
              <a:t>he MAI </a:t>
            </a:r>
            <a:r>
              <a:rPr lang="nl-BE" dirty="0" err="1" smtClean="0"/>
              <a:t>agreed</a:t>
            </a:r>
            <a:r>
              <a:rPr lang="nl-BE" dirty="0" smtClean="0"/>
              <a:t> to </a:t>
            </a:r>
            <a:r>
              <a:rPr lang="nl-BE" dirty="0" err="1" smtClean="0"/>
              <a:t>develop</a:t>
            </a:r>
            <a:r>
              <a:rPr lang="nl-BE" dirty="0" smtClean="0"/>
              <a:t> a scenario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comparative</a:t>
            </a:r>
            <a:r>
              <a:rPr lang="nl-BE" dirty="0" smtClean="0"/>
              <a:t> </a:t>
            </a:r>
            <a:r>
              <a:rPr lang="nl-BE" dirty="0" err="1" smtClean="0"/>
              <a:t>testing</a:t>
            </a:r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nl-BE" sz="4000" dirty="0" err="1" smtClean="0"/>
              <a:t>Availability</a:t>
            </a:r>
            <a:r>
              <a:rPr lang="nl-BE" sz="4000" dirty="0" smtClean="0"/>
              <a:t> of </a:t>
            </a:r>
            <a:r>
              <a:rPr lang="nl-BE" sz="4000" dirty="0" err="1" smtClean="0"/>
              <a:t>structured</a:t>
            </a:r>
            <a:r>
              <a:rPr lang="nl-BE" sz="4000" dirty="0" smtClean="0"/>
              <a:t> data </a:t>
            </a:r>
            <a:r>
              <a:rPr lang="nl-BE" sz="4000" dirty="0" err="1" smtClean="0"/>
              <a:t>for</a:t>
            </a:r>
            <a:r>
              <a:rPr lang="nl-BE" sz="4000" dirty="0" smtClean="0"/>
              <a:t> </a:t>
            </a:r>
            <a:r>
              <a:rPr lang="nl-BE" sz="4000" dirty="0" err="1" smtClean="0"/>
              <a:t>testing</a:t>
            </a:r>
            <a:endParaRPr lang="nl-BE" sz="4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/>
          </a:bodyPr>
          <a:lstStyle/>
          <a:p>
            <a:r>
              <a:rPr lang="nl-BE" sz="3000" dirty="0" smtClean="0"/>
              <a:t>VDAB </a:t>
            </a:r>
            <a:r>
              <a:rPr lang="nl-BE" sz="3000" dirty="0" err="1" smtClean="0"/>
              <a:t>took</a:t>
            </a:r>
            <a:r>
              <a:rPr lang="nl-BE" sz="3000" dirty="0" smtClean="0"/>
              <a:t> the big turn </a:t>
            </a:r>
            <a:r>
              <a:rPr lang="nl-BE" sz="3000" dirty="0" err="1" smtClean="0"/>
              <a:t>towards</a:t>
            </a:r>
            <a:r>
              <a:rPr lang="nl-BE" sz="3000" dirty="0" smtClean="0"/>
              <a:t> </a:t>
            </a:r>
            <a:r>
              <a:rPr lang="nl-BE" sz="3000" dirty="0" err="1" smtClean="0"/>
              <a:t>working</a:t>
            </a:r>
            <a:r>
              <a:rPr lang="nl-BE" sz="3000" dirty="0" smtClean="0"/>
              <a:t> </a:t>
            </a:r>
            <a:r>
              <a:rPr lang="nl-BE" sz="3000" dirty="0" err="1" smtClean="0"/>
              <a:t>with</a:t>
            </a:r>
            <a:r>
              <a:rPr lang="nl-BE" sz="3000" dirty="0" smtClean="0"/>
              <a:t> </a:t>
            </a:r>
            <a:r>
              <a:rPr lang="nl-BE" sz="3000" dirty="0" err="1" smtClean="0"/>
              <a:t>structured</a:t>
            </a:r>
            <a:r>
              <a:rPr lang="nl-BE" sz="3000" dirty="0" smtClean="0"/>
              <a:t> data </a:t>
            </a:r>
            <a:r>
              <a:rPr lang="nl-BE" sz="3000" dirty="0" err="1" smtClean="0"/>
              <a:t>based</a:t>
            </a:r>
            <a:r>
              <a:rPr lang="nl-BE" sz="3000" dirty="0" smtClean="0"/>
              <a:t> </a:t>
            </a:r>
            <a:r>
              <a:rPr lang="nl-BE" sz="3000" dirty="0" err="1" smtClean="0"/>
              <a:t>on</a:t>
            </a:r>
            <a:r>
              <a:rPr lang="nl-BE" sz="3000" dirty="0" smtClean="0"/>
              <a:t> ROME/Competent </a:t>
            </a:r>
            <a:r>
              <a:rPr lang="nl-BE" sz="3000" dirty="0" err="1" smtClean="0"/>
              <a:t>on</a:t>
            </a:r>
            <a:r>
              <a:rPr lang="nl-BE" sz="3000" dirty="0" smtClean="0"/>
              <a:t> </a:t>
            </a:r>
            <a:r>
              <a:rPr lang="nl-BE" sz="3000" dirty="0" smtClean="0"/>
              <a:t>20/01/2013:  </a:t>
            </a:r>
            <a:r>
              <a:rPr lang="nl-BE" sz="3000" b="1" dirty="0" err="1" smtClean="0"/>
              <a:t>with</a:t>
            </a:r>
            <a:r>
              <a:rPr lang="nl-BE" sz="3000" b="1" dirty="0" smtClean="0"/>
              <a:t> LM </a:t>
            </a:r>
            <a:r>
              <a:rPr lang="nl-BE" sz="3000" b="1" dirty="0" err="1" smtClean="0"/>
              <a:t>activities</a:t>
            </a:r>
            <a:r>
              <a:rPr lang="nl-BE" sz="3000" b="1" dirty="0" smtClean="0"/>
              <a:t> as </a:t>
            </a:r>
            <a:r>
              <a:rPr lang="nl-BE" sz="3000" b="1" dirty="0" err="1" smtClean="0"/>
              <a:t>key</a:t>
            </a:r>
            <a:r>
              <a:rPr lang="nl-BE" sz="3000" b="1" dirty="0" smtClean="0"/>
              <a:t> element</a:t>
            </a:r>
            <a:endParaRPr lang="nl-BE" sz="3000" b="1" dirty="0" smtClean="0"/>
          </a:p>
          <a:p>
            <a:r>
              <a:rPr lang="nl-BE" sz="3000" dirty="0" err="1" smtClean="0"/>
              <a:t>Results</a:t>
            </a:r>
            <a:r>
              <a:rPr lang="nl-BE" sz="3000" dirty="0" smtClean="0"/>
              <a:t> </a:t>
            </a:r>
            <a:r>
              <a:rPr lang="nl-BE" sz="3000" dirty="0" err="1" smtClean="0"/>
              <a:t>on</a:t>
            </a:r>
            <a:r>
              <a:rPr lang="nl-BE" sz="3000" dirty="0" smtClean="0"/>
              <a:t> 14/02/2013</a:t>
            </a:r>
          </a:p>
          <a:p>
            <a:pPr lvl="1"/>
            <a:r>
              <a:rPr lang="nl-BE" dirty="0" smtClean="0"/>
              <a:t>at the level of the </a:t>
            </a:r>
            <a:r>
              <a:rPr lang="nl-BE" dirty="0" err="1" smtClean="0"/>
              <a:t>citizen</a:t>
            </a:r>
            <a:endParaRPr lang="nl-BE" dirty="0" smtClean="0"/>
          </a:p>
          <a:p>
            <a:pPr lvl="2"/>
            <a:r>
              <a:rPr lang="nl-BE" dirty="0" smtClean="0"/>
              <a:t>24.035 </a:t>
            </a:r>
            <a:r>
              <a:rPr lang="nl-BE" dirty="0" err="1" smtClean="0"/>
              <a:t>e-portfolio’s</a:t>
            </a:r>
            <a:r>
              <a:rPr lang="nl-BE" dirty="0" smtClean="0"/>
              <a:t> in </a:t>
            </a:r>
            <a:r>
              <a:rPr lang="nl-BE" dirty="0" err="1" smtClean="0"/>
              <a:t>which</a:t>
            </a:r>
            <a:r>
              <a:rPr lang="nl-BE" dirty="0" smtClean="0"/>
              <a:t> </a:t>
            </a:r>
            <a:r>
              <a:rPr lang="nl-BE" dirty="0" err="1" smtClean="0"/>
              <a:t>competences</a:t>
            </a:r>
            <a:r>
              <a:rPr lang="nl-BE" dirty="0" smtClean="0"/>
              <a:t> have been </a:t>
            </a:r>
            <a:r>
              <a:rPr lang="nl-BE" dirty="0" err="1" smtClean="0"/>
              <a:t>added</a:t>
            </a:r>
            <a:endParaRPr lang="nl-BE" dirty="0" smtClean="0"/>
          </a:p>
          <a:p>
            <a:pPr lvl="2"/>
            <a:r>
              <a:rPr lang="nl-BE" dirty="0" smtClean="0"/>
              <a:t>57 % </a:t>
            </a:r>
            <a:r>
              <a:rPr lang="nl-BE" dirty="0" err="1" smtClean="0"/>
              <a:t>by</a:t>
            </a:r>
            <a:r>
              <a:rPr lang="nl-BE" dirty="0" smtClean="0"/>
              <a:t> the </a:t>
            </a:r>
            <a:r>
              <a:rPr lang="nl-BE" dirty="0" err="1" smtClean="0"/>
              <a:t>jobseekers</a:t>
            </a:r>
            <a:r>
              <a:rPr lang="nl-BE" dirty="0"/>
              <a:t> </a:t>
            </a:r>
            <a:r>
              <a:rPr lang="nl-BE" dirty="0" err="1" smtClean="0"/>
              <a:t>themselves</a:t>
            </a:r>
            <a:endParaRPr lang="nl-BE" dirty="0" smtClean="0"/>
          </a:p>
          <a:p>
            <a:pPr lvl="1"/>
            <a:r>
              <a:rPr lang="nl-BE" dirty="0" smtClean="0"/>
              <a:t>at the level of the </a:t>
            </a:r>
            <a:r>
              <a:rPr lang="nl-BE" dirty="0" err="1" smtClean="0"/>
              <a:t>employer</a:t>
            </a:r>
            <a:endParaRPr lang="nl-BE" dirty="0" smtClean="0"/>
          </a:p>
          <a:p>
            <a:pPr lvl="2"/>
            <a:r>
              <a:rPr lang="nl-BE" dirty="0" err="1"/>
              <a:t>n</a:t>
            </a:r>
            <a:r>
              <a:rPr lang="nl-BE" dirty="0" err="1" smtClean="0"/>
              <a:t>ew</a:t>
            </a:r>
            <a:r>
              <a:rPr lang="nl-BE" dirty="0" smtClean="0"/>
              <a:t> </a:t>
            </a:r>
            <a:r>
              <a:rPr lang="nl-BE" dirty="0" err="1" smtClean="0"/>
              <a:t>vacancies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competences</a:t>
            </a:r>
            <a:r>
              <a:rPr lang="nl-BE" dirty="0" smtClean="0"/>
              <a:t>: 14.170</a:t>
            </a:r>
          </a:p>
          <a:p>
            <a:pPr lvl="2"/>
            <a:r>
              <a:rPr lang="nl-BE" dirty="0" err="1"/>
              <a:t>n</a:t>
            </a:r>
            <a:r>
              <a:rPr lang="nl-BE" dirty="0" err="1" smtClean="0"/>
              <a:t>ew</a:t>
            </a:r>
            <a:r>
              <a:rPr lang="nl-BE" dirty="0" smtClean="0"/>
              <a:t> </a:t>
            </a:r>
            <a:r>
              <a:rPr lang="nl-BE" dirty="0" err="1" smtClean="0"/>
              <a:t>vacancies</a:t>
            </a:r>
            <a:r>
              <a:rPr lang="nl-BE" dirty="0" smtClean="0"/>
              <a:t> without </a:t>
            </a:r>
            <a:r>
              <a:rPr lang="nl-BE" dirty="0" err="1" smtClean="0"/>
              <a:t>competences</a:t>
            </a:r>
            <a:r>
              <a:rPr lang="nl-BE" dirty="0" smtClean="0"/>
              <a:t>: 36.654</a:t>
            </a:r>
          </a:p>
          <a:p>
            <a:pPr lvl="2"/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nl-BE" sz="3600" dirty="0" err="1" smtClean="0"/>
              <a:t>Availability</a:t>
            </a:r>
            <a:r>
              <a:rPr lang="nl-BE" sz="3600" dirty="0" smtClean="0"/>
              <a:t> of </a:t>
            </a:r>
            <a:r>
              <a:rPr lang="nl-BE" sz="3600" dirty="0" err="1" smtClean="0"/>
              <a:t>structured</a:t>
            </a:r>
            <a:r>
              <a:rPr lang="nl-BE" sz="3600" dirty="0" smtClean="0"/>
              <a:t> data </a:t>
            </a:r>
            <a:r>
              <a:rPr lang="nl-BE" sz="3600" dirty="0" err="1" smtClean="0"/>
              <a:t>on</a:t>
            </a:r>
            <a:r>
              <a:rPr lang="nl-BE" sz="3600" dirty="0" smtClean="0"/>
              <a:t> 11/03/2013</a:t>
            </a:r>
            <a:endParaRPr lang="nl-BE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at the level of the </a:t>
            </a:r>
            <a:r>
              <a:rPr lang="nl-BE" dirty="0" err="1" smtClean="0"/>
              <a:t>citizen</a:t>
            </a:r>
            <a:endParaRPr lang="nl-BE" dirty="0" smtClean="0"/>
          </a:p>
          <a:p>
            <a:pPr lvl="1"/>
            <a:r>
              <a:rPr lang="nl-BE" dirty="0" smtClean="0"/>
              <a:t>40.920 </a:t>
            </a:r>
            <a:r>
              <a:rPr lang="nl-BE" dirty="0" err="1" smtClean="0"/>
              <a:t>e-portfolio’s</a:t>
            </a:r>
            <a:r>
              <a:rPr lang="nl-BE" dirty="0" smtClean="0"/>
              <a:t> in </a:t>
            </a:r>
            <a:r>
              <a:rPr lang="nl-BE" dirty="0" err="1" smtClean="0"/>
              <a:t>which</a:t>
            </a:r>
            <a:r>
              <a:rPr lang="nl-BE" dirty="0" smtClean="0"/>
              <a:t> </a:t>
            </a:r>
            <a:r>
              <a:rPr lang="nl-BE" dirty="0" err="1" smtClean="0"/>
              <a:t>competences</a:t>
            </a:r>
            <a:r>
              <a:rPr lang="nl-BE" dirty="0" smtClean="0"/>
              <a:t> have been </a:t>
            </a:r>
            <a:r>
              <a:rPr lang="nl-BE" dirty="0" err="1" smtClean="0"/>
              <a:t>added</a:t>
            </a:r>
            <a:r>
              <a:rPr lang="nl-BE" dirty="0" smtClean="0"/>
              <a:t> </a:t>
            </a:r>
          </a:p>
          <a:p>
            <a:pPr lvl="1"/>
            <a:r>
              <a:rPr lang="nl-BE" dirty="0" err="1" smtClean="0"/>
              <a:t>consultants</a:t>
            </a:r>
            <a:r>
              <a:rPr lang="nl-BE" dirty="0" smtClean="0"/>
              <a:t> of the VDAB </a:t>
            </a:r>
            <a:r>
              <a:rPr lang="nl-BE" dirty="0" err="1" smtClean="0"/>
              <a:t>perceive</a:t>
            </a:r>
            <a:r>
              <a:rPr lang="nl-BE" dirty="0" smtClean="0"/>
              <a:t> the </a:t>
            </a:r>
            <a:r>
              <a:rPr lang="nl-BE" dirty="0" err="1" smtClean="0"/>
              <a:t>competences</a:t>
            </a:r>
            <a:r>
              <a:rPr lang="nl-BE" dirty="0" smtClean="0"/>
              <a:t> </a:t>
            </a:r>
            <a:r>
              <a:rPr lang="nl-BE" dirty="0" err="1" smtClean="0"/>
              <a:t>added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job </a:t>
            </a:r>
            <a:r>
              <a:rPr lang="nl-BE" dirty="0" err="1" smtClean="0"/>
              <a:t>seekers</a:t>
            </a:r>
            <a:r>
              <a:rPr lang="nl-BE" dirty="0" smtClean="0"/>
              <a:t> </a:t>
            </a:r>
            <a:r>
              <a:rPr lang="nl-BE" dirty="0" err="1" smtClean="0"/>
              <a:t>quite</a:t>
            </a:r>
            <a:r>
              <a:rPr lang="nl-BE" dirty="0" smtClean="0"/>
              <a:t> accurate</a:t>
            </a:r>
          </a:p>
          <a:p>
            <a:r>
              <a:rPr lang="nl-BE" dirty="0" smtClean="0"/>
              <a:t>at the level of the </a:t>
            </a:r>
            <a:r>
              <a:rPr lang="nl-BE" dirty="0" err="1" smtClean="0"/>
              <a:t>employer</a:t>
            </a:r>
            <a:endParaRPr lang="nl-BE" dirty="0" smtClean="0"/>
          </a:p>
          <a:p>
            <a:pPr lvl="1"/>
            <a:r>
              <a:rPr lang="nl-BE" dirty="0" err="1" smtClean="0"/>
              <a:t>new</a:t>
            </a:r>
            <a:r>
              <a:rPr lang="nl-BE" dirty="0" smtClean="0"/>
              <a:t> </a:t>
            </a:r>
            <a:r>
              <a:rPr lang="nl-BE" dirty="0" err="1" smtClean="0"/>
              <a:t>vacancies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competences</a:t>
            </a:r>
            <a:r>
              <a:rPr lang="nl-BE" dirty="0" smtClean="0"/>
              <a:t>: 25.758</a:t>
            </a:r>
          </a:p>
          <a:p>
            <a:pPr lvl="1"/>
            <a:r>
              <a:rPr lang="nl-BE" dirty="0" err="1" smtClean="0"/>
              <a:t>new</a:t>
            </a:r>
            <a:r>
              <a:rPr lang="nl-BE" dirty="0" smtClean="0"/>
              <a:t> </a:t>
            </a:r>
            <a:r>
              <a:rPr lang="nl-BE" dirty="0" err="1" smtClean="0"/>
              <a:t>vacancies</a:t>
            </a:r>
            <a:r>
              <a:rPr lang="nl-BE" dirty="0" smtClean="0"/>
              <a:t> without </a:t>
            </a:r>
            <a:r>
              <a:rPr lang="nl-BE" dirty="0" err="1" smtClean="0"/>
              <a:t>competences</a:t>
            </a:r>
            <a:r>
              <a:rPr lang="nl-BE" dirty="0" smtClean="0"/>
              <a:t>: 65.105</a:t>
            </a:r>
          </a:p>
          <a:p>
            <a:pPr lvl="1"/>
            <a:r>
              <a:rPr lang="nl-BE" dirty="0" smtClean="0"/>
              <a:t>179.692 </a:t>
            </a:r>
            <a:r>
              <a:rPr lang="nl-BE" dirty="0" err="1" smtClean="0"/>
              <a:t>competences</a:t>
            </a:r>
            <a:r>
              <a:rPr lang="nl-BE" dirty="0" smtClean="0"/>
              <a:t> </a:t>
            </a:r>
            <a:r>
              <a:rPr lang="nl-BE" dirty="0" smtClean="0"/>
              <a:t>(</a:t>
            </a:r>
            <a:r>
              <a:rPr lang="nl-BE" dirty="0" err="1" smtClean="0"/>
              <a:t>read</a:t>
            </a:r>
            <a:r>
              <a:rPr lang="nl-BE" dirty="0" smtClean="0"/>
              <a:t> LM </a:t>
            </a:r>
            <a:r>
              <a:rPr lang="nl-BE" dirty="0" err="1" smtClean="0"/>
              <a:t>activities</a:t>
            </a:r>
            <a:r>
              <a:rPr lang="nl-BE" dirty="0" smtClean="0"/>
              <a:t>) have been </a:t>
            </a:r>
            <a:r>
              <a:rPr lang="nl-BE" dirty="0" err="1" smtClean="0"/>
              <a:t>scored</a:t>
            </a:r>
            <a:r>
              <a:rPr lang="nl-BE" dirty="0" smtClean="0"/>
              <a:t> in </a:t>
            </a:r>
            <a:r>
              <a:rPr lang="nl-BE" dirty="0" err="1" smtClean="0"/>
              <a:t>vacancies</a:t>
            </a:r>
            <a:r>
              <a:rPr lang="nl-BE" dirty="0" smtClean="0"/>
              <a:t> of </a:t>
            </a:r>
            <a:r>
              <a:rPr lang="nl-BE" dirty="0" err="1" smtClean="0"/>
              <a:t>which</a:t>
            </a:r>
            <a:r>
              <a:rPr lang="nl-BE" dirty="0" smtClean="0"/>
              <a:t> 145.698 </a:t>
            </a:r>
            <a:r>
              <a:rPr lang="nl-BE" dirty="0" err="1" smtClean="0"/>
              <a:t>by</a:t>
            </a:r>
            <a:r>
              <a:rPr lang="nl-BE" dirty="0" smtClean="0"/>
              <a:t> the </a:t>
            </a:r>
            <a:r>
              <a:rPr lang="nl-BE" dirty="0" err="1" smtClean="0"/>
              <a:t>employers</a:t>
            </a:r>
            <a:r>
              <a:rPr lang="nl-BE" dirty="0" smtClean="0"/>
              <a:t> 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nl-BE" sz="3600" dirty="0" err="1" smtClean="0"/>
              <a:t>Aproach</a:t>
            </a:r>
            <a:r>
              <a:rPr lang="nl-BE" sz="3600" dirty="0" smtClean="0"/>
              <a:t> </a:t>
            </a:r>
            <a:r>
              <a:rPr lang="nl-BE" sz="3600" dirty="0" err="1" smtClean="0"/>
              <a:t>for</a:t>
            </a:r>
            <a:r>
              <a:rPr lang="nl-BE" sz="3600" dirty="0" smtClean="0"/>
              <a:t> </a:t>
            </a:r>
            <a:r>
              <a:rPr lang="nl-BE" sz="3600" dirty="0" err="1" smtClean="0"/>
              <a:t>automatic</a:t>
            </a:r>
            <a:r>
              <a:rPr lang="nl-BE" sz="3600" dirty="0" smtClean="0"/>
              <a:t> </a:t>
            </a:r>
            <a:r>
              <a:rPr lang="nl-BE" sz="3600" dirty="0" err="1" smtClean="0"/>
              <a:t>matching</a:t>
            </a:r>
            <a:r>
              <a:rPr lang="nl-BE" sz="3600" dirty="0" smtClean="0"/>
              <a:t> at VDAB</a:t>
            </a:r>
            <a:endParaRPr lang="nl-BE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/>
          <a:lstStyle/>
          <a:p>
            <a:r>
              <a:rPr lang="nl-BE" dirty="0" err="1" smtClean="0"/>
              <a:t>u</a:t>
            </a:r>
            <a:r>
              <a:rPr lang="nl-BE" dirty="0" err="1" smtClean="0"/>
              <a:t>sing</a:t>
            </a:r>
            <a:r>
              <a:rPr lang="nl-BE" dirty="0" smtClean="0"/>
              <a:t> the </a:t>
            </a:r>
            <a:r>
              <a:rPr lang="nl-BE" dirty="0" err="1" smtClean="0"/>
              <a:t>matching</a:t>
            </a:r>
            <a:r>
              <a:rPr lang="nl-BE" dirty="0" smtClean="0"/>
              <a:t> tool Elise</a:t>
            </a:r>
          </a:p>
          <a:p>
            <a:r>
              <a:rPr lang="nl-BE" dirty="0" smtClean="0"/>
              <a:t>t</a:t>
            </a:r>
            <a:r>
              <a:rPr lang="nl-BE" dirty="0" smtClean="0"/>
              <a:t>he </a:t>
            </a:r>
            <a:r>
              <a:rPr lang="nl-BE" dirty="0" err="1" smtClean="0"/>
              <a:t>quality</a:t>
            </a:r>
            <a:r>
              <a:rPr lang="nl-BE" dirty="0" smtClean="0"/>
              <a:t> of the </a:t>
            </a:r>
            <a:r>
              <a:rPr lang="nl-BE" dirty="0" err="1" smtClean="0"/>
              <a:t>matching</a:t>
            </a:r>
            <a:r>
              <a:rPr lang="nl-BE" dirty="0" smtClean="0"/>
              <a:t> </a:t>
            </a:r>
            <a:r>
              <a:rPr lang="nl-BE" dirty="0" err="1" smtClean="0"/>
              <a:t>results</a:t>
            </a:r>
            <a:r>
              <a:rPr lang="nl-BE" dirty="0" smtClean="0"/>
              <a:t> </a:t>
            </a:r>
            <a:r>
              <a:rPr lang="nl-BE" dirty="0" err="1" smtClean="0"/>
              <a:t>decides</a:t>
            </a:r>
            <a:r>
              <a:rPr lang="nl-BE" dirty="0" smtClean="0"/>
              <a:t> </a:t>
            </a:r>
            <a:r>
              <a:rPr lang="nl-BE" dirty="0" err="1" smtClean="0"/>
              <a:t>which</a:t>
            </a:r>
            <a:r>
              <a:rPr lang="nl-BE" dirty="0" smtClean="0"/>
              <a:t> </a:t>
            </a:r>
            <a:r>
              <a:rPr lang="nl-BE" dirty="0" err="1" smtClean="0"/>
              <a:t>labour</a:t>
            </a:r>
            <a:r>
              <a:rPr lang="nl-BE" dirty="0" smtClean="0"/>
              <a:t> </a:t>
            </a:r>
            <a:r>
              <a:rPr lang="nl-BE" dirty="0" err="1" smtClean="0"/>
              <a:t>market</a:t>
            </a:r>
            <a:r>
              <a:rPr lang="nl-BE" dirty="0" smtClean="0"/>
              <a:t> </a:t>
            </a:r>
            <a:r>
              <a:rPr lang="nl-BE" dirty="0" err="1" smtClean="0"/>
              <a:t>competence</a:t>
            </a:r>
            <a:r>
              <a:rPr lang="nl-BE" dirty="0" smtClean="0"/>
              <a:t> profiles are </a:t>
            </a:r>
            <a:r>
              <a:rPr lang="nl-BE" dirty="0" err="1" smtClean="0"/>
              <a:t>ready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the </a:t>
            </a:r>
            <a:r>
              <a:rPr lang="nl-BE" dirty="0" err="1" smtClean="0"/>
              <a:t>matching</a:t>
            </a:r>
            <a:r>
              <a:rPr lang="nl-BE" dirty="0" smtClean="0"/>
              <a:t> service in </a:t>
            </a:r>
            <a:r>
              <a:rPr lang="nl-BE" dirty="0" err="1" smtClean="0"/>
              <a:t>production</a:t>
            </a:r>
            <a:r>
              <a:rPr lang="nl-BE" dirty="0" smtClean="0"/>
              <a:t> </a:t>
            </a:r>
          </a:p>
          <a:p>
            <a:pPr lvl="1"/>
            <a:r>
              <a:rPr lang="nl-BE" dirty="0" err="1" smtClean="0"/>
              <a:t>d</a:t>
            </a:r>
            <a:r>
              <a:rPr lang="nl-BE" dirty="0" err="1" smtClean="0"/>
              <a:t>epends</a:t>
            </a:r>
            <a:r>
              <a:rPr lang="nl-BE" dirty="0" smtClean="0"/>
              <a:t> </a:t>
            </a:r>
            <a:r>
              <a:rPr lang="nl-BE" dirty="0" err="1" smtClean="0"/>
              <a:t>a.o</a:t>
            </a:r>
            <a:r>
              <a:rPr lang="nl-BE" dirty="0" smtClean="0"/>
              <a:t>. </a:t>
            </a:r>
            <a:r>
              <a:rPr lang="nl-BE" dirty="0" err="1" smtClean="0"/>
              <a:t>on</a:t>
            </a:r>
            <a:r>
              <a:rPr lang="nl-BE" dirty="0" smtClean="0"/>
              <a:t> the </a:t>
            </a:r>
            <a:r>
              <a:rPr lang="nl-BE" dirty="0" err="1" smtClean="0"/>
              <a:t>number</a:t>
            </a:r>
            <a:r>
              <a:rPr lang="nl-BE" dirty="0" smtClean="0"/>
              <a:t> of </a:t>
            </a:r>
            <a:r>
              <a:rPr lang="nl-BE" dirty="0" err="1" smtClean="0"/>
              <a:t>vacancies</a:t>
            </a:r>
            <a:r>
              <a:rPr lang="nl-BE" dirty="0" smtClean="0"/>
              <a:t> and </a:t>
            </a:r>
            <a:r>
              <a:rPr lang="nl-BE" dirty="0" err="1" smtClean="0"/>
              <a:t>client</a:t>
            </a:r>
            <a:r>
              <a:rPr lang="nl-BE" dirty="0" smtClean="0"/>
              <a:t> dossiers </a:t>
            </a:r>
            <a:r>
              <a:rPr lang="nl-BE" dirty="0" err="1" smtClean="0"/>
              <a:t>that</a:t>
            </a:r>
            <a:r>
              <a:rPr lang="nl-BE" dirty="0" smtClean="0"/>
              <a:t> are </a:t>
            </a:r>
            <a:r>
              <a:rPr lang="nl-BE" dirty="0" err="1" smtClean="0"/>
              <a:t>available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structured</a:t>
            </a:r>
            <a:r>
              <a:rPr lang="nl-BE" dirty="0" smtClean="0"/>
              <a:t> data </a:t>
            </a:r>
            <a:r>
              <a:rPr lang="nl-BE" dirty="0" err="1" smtClean="0"/>
              <a:t>based</a:t>
            </a:r>
            <a:r>
              <a:rPr lang="nl-BE" dirty="0" smtClean="0"/>
              <a:t> </a:t>
            </a:r>
            <a:r>
              <a:rPr lang="nl-BE" dirty="0" err="1" smtClean="0"/>
              <a:t>on</a:t>
            </a:r>
            <a:r>
              <a:rPr lang="nl-BE" dirty="0" smtClean="0"/>
              <a:t> ROME/Competent</a:t>
            </a:r>
          </a:p>
          <a:p>
            <a:pPr lvl="1"/>
            <a:r>
              <a:rPr lang="nl-BE" dirty="0" err="1" smtClean="0"/>
              <a:t>l</a:t>
            </a:r>
            <a:r>
              <a:rPr lang="nl-BE" dirty="0" err="1" smtClean="0"/>
              <a:t>abour</a:t>
            </a:r>
            <a:r>
              <a:rPr lang="nl-BE" dirty="0" smtClean="0"/>
              <a:t> </a:t>
            </a:r>
            <a:r>
              <a:rPr lang="nl-BE" dirty="0" err="1" smtClean="0"/>
              <a:t>market</a:t>
            </a:r>
            <a:r>
              <a:rPr lang="nl-BE" dirty="0" smtClean="0"/>
              <a:t> profiles </a:t>
            </a:r>
            <a:r>
              <a:rPr lang="nl-BE" dirty="0" err="1" smtClean="0"/>
              <a:t>differ</a:t>
            </a:r>
            <a:r>
              <a:rPr lang="nl-BE" dirty="0" smtClean="0"/>
              <a:t> </a:t>
            </a:r>
            <a:r>
              <a:rPr lang="nl-BE" dirty="0" err="1" smtClean="0"/>
              <a:t>from</a:t>
            </a:r>
            <a:r>
              <a:rPr lang="nl-BE" dirty="0" smtClean="0"/>
              <a:t> </a:t>
            </a:r>
            <a:r>
              <a:rPr lang="nl-BE" dirty="0" err="1" smtClean="0"/>
              <a:t>occupations</a:t>
            </a:r>
            <a:endParaRPr lang="nl-BE" dirty="0" smtClean="0"/>
          </a:p>
          <a:p>
            <a:pPr lvl="1"/>
            <a:r>
              <a:rPr lang="nl-BE" dirty="0" err="1" smtClean="0"/>
              <a:t>v</a:t>
            </a:r>
            <a:r>
              <a:rPr lang="nl-BE" dirty="0" err="1" smtClean="0"/>
              <a:t>ery</a:t>
            </a:r>
            <a:r>
              <a:rPr lang="nl-BE" dirty="0" smtClean="0"/>
              <a:t> </a:t>
            </a:r>
            <a:r>
              <a:rPr lang="nl-BE" dirty="0" err="1" smtClean="0"/>
              <a:t>often</a:t>
            </a:r>
            <a:r>
              <a:rPr lang="nl-BE" dirty="0" smtClean="0"/>
              <a:t> a mix, </a:t>
            </a:r>
            <a:r>
              <a:rPr lang="nl-BE" dirty="0" err="1" smtClean="0"/>
              <a:t>specially</a:t>
            </a:r>
            <a:r>
              <a:rPr lang="nl-BE" dirty="0" smtClean="0"/>
              <a:t> in </a:t>
            </a:r>
            <a:r>
              <a:rPr lang="nl-BE" dirty="0" err="1" smtClean="0"/>
              <a:t>SME’s</a:t>
            </a: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754</Words>
  <Application>Microsoft Office PowerPoint</Application>
  <PresentationFormat>Diavoorstelling (4:3)</PresentationFormat>
  <Paragraphs>137</Paragraphs>
  <Slides>13</Slides>
  <Notes>13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Office-thema</vt:lpstr>
      <vt:lpstr>Comparative testing in cooperation with PES</vt:lpstr>
      <vt:lpstr>Workshop 14/09/2012</vt:lpstr>
      <vt:lpstr>Also to be taken into account</vt:lpstr>
      <vt:lpstr>(Re-)use of competences </vt:lpstr>
      <vt:lpstr>Input for comparative testing</vt:lpstr>
      <vt:lpstr>Viewpoint MAI</vt:lpstr>
      <vt:lpstr>Availability of structured data for testing</vt:lpstr>
      <vt:lpstr>Availability of structured data on 11/03/2013</vt:lpstr>
      <vt:lpstr>Aproach for automatic matching at VDAB</vt:lpstr>
      <vt:lpstr>Aproach for automatic matching at VDAB</vt:lpstr>
      <vt:lpstr>Input plan of activities</vt:lpstr>
      <vt:lpstr>Dia 12</vt:lpstr>
      <vt:lpstr>The quadrant of competence profiles based on real time labour market information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testing in cooperation with PES</dc:title>
  <dc:creator>ggoetsch</dc:creator>
  <cp:lastModifiedBy>ggoetsch</cp:lastModifiedBy>
  <cp:revision>77</cp:revision>
  <dcterms:created xsi:type="dcterms:W3CDTF">2013-02-20T20:57:51Z</dcterms:created>
  <dcterms:modified xsi:type="dcterms:W3CDTF">2013-03-14T22:49:12Z</dcterms:modified>
</cp:coreProperties>
</file>