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8" r:id="rId3"/>
    <p:sldId id="319" r:id="rId4"/>
    <p:sldId id="320" r:id="rId5"/>
    <p:sldId id="325" r:id="rId6"/>
    <p:sldId id="324" r:id="rId7"/>
    <p:sldId id="326" r:id="rId8"/>
    <p:sldId id="260" r:id="rId9"/>
    <p:sldId id="321" r:id="rId10"/>
    <p:sldId id="328" r:id="rId11"/>
    <p:sldId id="329" r:id="rId12"/>
    <p:sldId id="317" r:id="rId13"/>
    <p:sldId id="322" r:id="rId14"/>
    <p:sldId id="344" r:id="rId15"/>
    <p:sldId id="323" r:id="rId16"/>
    <p:sldId id="345" r:id="rId17"/>
    <p:sldId id="332" r:id="rId18"/>
    <p:sldId id="331" r:id="rId19"/>
    <p:sldId id="330" r:id="rId20"/>
    <p:sldId id="298" r:id="rId21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l Kremer" initials="KK" lastIdx="6" clrIdx="0">
    <p:extLst>
      <p:ext uri="{19B8F6BF-5375-455C-9EA6-DF929625EA0E}">
        <p15:presenceInfo xmlns:p15="http://schemas.microsoft.com/office/powerpoint/2012/main" userId="S-1-5-21-1141401655-403927086-1902854975-16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A2"/>
    <a:srgbClr val="2C333D"/>
    <a:srgbClr val="00B050"/>
    <a:srgbClr val="485063"/>
    <a:srgbClr val="54823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7" autoAdjust="0"/>
    <p:restoredTop sz="95652" autoAdjust="0"/>
  </p:normalViewPr>
  <p:slideViewPr>
    <p:cSldViewPr snapToGrid="0">
      <p:cViewPr varScale="1">
        <p:scale>
          <a:sx n="109" d="100"/>
          <a:sy n="109" d="100"/>
        </p:scale>
        <p:origin x="78" y="102"/>
      </p:cViewPr>
      <p:guideLst/>
    </p:cSldViewPr>
  </p:slideViewPr>
  <p:outlineViewPr>
    <p:cViewPr>
      <p:scale>
        <a:sx n="33" d="100"/>
        <a:sy n="33" d="100"/>
      </p:scale>
      <p:origin x="0" y="-328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538760-E4F6-4F1D-8BAC-F1E9D171F4FE}" type="datetimeFigureOut">
              <a:rPr lang="en-GB" smtClean="0"/>
              <a:t>17/07/2014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E0AEBD48-FD4B-4602-BFE5-DA252CFA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3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2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17/07/2014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17/07/2014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1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17/07/2014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3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27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0065A2"/>
          </a:solidFill>
        </p:spPr>
        <p:txBody>
          <a:bodyPr/>
          <a:lstStyle>
            <a:lvl1pPr marL="801688" indent="0" defTabSz="801688">
              <a:defRPr b="1"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1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17/07/2014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99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17/07/2014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06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17/07/2014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24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17/07/2014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3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17/07/2014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2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1484-1411-43B7-9550-2A55E2483C00}" type="datetimeFigureOut">
              <a:rPr lang="en-GB" smtClean="0"/>
              <a:t>17/07/2014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4633"/>
            <a:ext cx="12192000" cy="1283367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95960" y="6470089"/>
            <a:ext cx="2743200" cy="3190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 smtClean="0">
                <a:solidFill>
                  <a:schemeClr val="bg1"/>
                </a:solidFill>
              </a:rPr>
              <a:t>17/07/2014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89152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045DDC-3B30-4E44-803F-14FAB19EDD72}" type="slidenum">
              <a:rPr lang="en-GB" sz="1400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105775"/>
            <a:ext cx="1373206" cy="296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68"/>
          <a:stretch/>
        </p:blipFill>
        <p:spPr>
          <a:xfrm>
            <a:off x="2016639" y="5574633"/>
            <a:ext cx="1759527" cy="12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ESCO Mapping Pilot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Part 1::Scope</a:t>
            </a:r>
          </a:p>
          <a:p>
            <a:endParaRPr lang="en-GB" b="1" dirty="0" smtClean="0"/>
          </a:p>
          <a:p>
            <a:pPr>
              <a:spcBef>
                <a:spcPts val="0"/>
              </a:spcBef>
            </a:pPr>
            <a:r>
              <a:rPr lang="en-GB" sz="1400" i="1" dirty="0" smtClean="0"/>
              <a:t>Agis Papantoniou, Senior Project Manager, TenForce</a:t>
            </a:r>
          </a:p>
          <a:p>
            <a:pPr>
              <a:spcBef>
                <a:spcPts val="0"/>
              </a:spcBef>
            </a:pPr>
            <a:r>
              <a:rPr lang="en-GB" sz="1400" i="1" dirty="0" smtClean="0"/>
              <a:t>Johan De </a:t>
            </a:r>
            <a:r>
              <a:rPr lang="en-GB" sz="1400" i="1" dirty="0" err="1" smtClean="0"/>
              <a:t>Smedt</a:t>
            </a:r>
            <a:r>
              <a:rPr lang="en-GB" sz="1400" i="1" dirty="0" smtClean="0"/>
              <a:t>, CTO, TenForce</a:t>
            </a:r>
          </a:p>
          <a:p>
            <a:pPr>
              <a:spcBef>
                <a:spcPts val="0"/>
              </a:spcBef>
            </a:pPr>
            <a:r>
              <a:rPr lang="en-GB" sz="1400" i="1" dirty="0" err="1" smtClean="0"/>
              <a:t>Karel</a:t>
            </a:r>
            <a:r>
              <a:rPr lang="en-GB" sz="1400" i="1" dirty="0" smtClean="0"/>
              <a:t> Kremer, Software and Knowledge Engineer, TenForce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13202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Assess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Once mapping in place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quality assessment </a:t>
            </a:r>
          </a:p>
          <a:p>
            <a:r>
              <a:rPr lang="en-GB" dirty="0" smtClean="0"/>
              <a:t>Focus should be given:</a:t>
            </a:r>
          </a:p>
          <a:p>
            <a:pPr lvl="1"/>
            <a:r>
              <a:rPr lang="en-GB" dirty="0" smtClean="0"/>
              <a:t>On suitability for cross-border job matching</a:t>
            </a:r>
          </a:p>
          <a:p>
            <a:pPr lvl="1"/>
            <a:r>
              <a:rPr lang="en-GB" dirty="0" smtClean="0"/>
              <a:t>On suitability for skills-based job matching</a:t>
            </a:r>
          </a:p>
          <a:p>
            <a:pPr lvl="1"/>
            <a:r>
              <a:rPr lang="en-GB" dirty="0" smtClean="0"/>
              <a:t>On technical and interoperability aspects</a:t>
            </a:r>
          </a:p>
          <a:p>
            <a:r>
              <a:rPr lang="en-GB" dirty="0" smtClean="0"/>
              <a:t>A phased methodology for the assessment</a:t>
            </a:r>
          </a:p>
          <a:p>
            <a:pPr lvl="1"/>
            <a:r>
              <a:rPr lang="en-GB" dirty="0" smtClean="0"/>
              <a:t>Let’s have a look 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7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50011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Step 3: Assess results –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484" y="1195405"/>
            <a:ext cx="5832691" cy="797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Phase 1</a:t>
            </a:r>
          </a:p>
          <a:p>
            <a:pPr marL="0" indent="0">
              <a:buNone/>
            </a:pPr>
            <a:r>
              <a:rPr lang="en-GB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non structured case studies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60484" y="2012651"/>
            <a:ext cx="5719915" cy="754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Phase</a:t>
            </a:r>
            <a:r>
              <a:rPr lang="en-GB" dirty="0" smtClean="0"/>
              <a:t> 2</a:t>
            </a:r>
          </a:p>
          <a:p>
            <a:pPr marL="0" indent="0">
              <a:buNone/>
            </a:pPr>
            <a:r>
              <a:rPr lang="en-GB" i="1" dirty="0" smtClean="0">
                <a:solidFill>
                  <a:srgbClr val="2C333D"/>
                </a:solidFill>
              </a:rPr>
              <a:t>Structure case studies according to NOC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0484" y="2800933"/>
            <a:ext cx="5719915" cy="787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Phase</a:t>
            </a:r>
            <a:r>
              <a:rPr lang="en-GB" dirty="0" smtClean="0"/>
              <a:t> 3</a:t>
            </a:r>
          </a:p>
          <a:p>
            <a:pPr marL="0" indent="0">
              <a:buNone/>
            </a:pPr>
            <a:r>
              <a:rPr lang="en-GB" i="1" dirty="0" smtClean="0">
                <a:solidFill>
                  <a:srgbClr val="2C333D"/>
                </a:solidFill>
              </a:rPr>
              <a:t>Transcode case studies to ESCO</a:t>
            </a:r>
            <a:endParaRPr lang="en-GB" i="1" dirty="0">
              <a:solidFill>
                <a:srgbClr val="2C333D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60484" y="3622563"/>
            <a:ext cx="5719915" cy="739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Phase</a:t>
            </a:r>
            <a:r>
              <a:rPr lang="en-GB" dirty="0" smtClean="0"/>
              <a:t> 4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2C333D"/>
                </a:solidFill>
              </a:rPr>
              <a:t>Match cases and evaluate mappings</a:t>
            </a:r>
            <a:endParaRPr lang="en-GB" i="1" dirty="0">
              <a:solidFill>
                <a:srgbClr val="2C333D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81543" y="973667"/>
            <a:ext cx="2900522" cy="4264081"/>
            <a:chOff x="3256930" y="1393996"/>
            <a:chExt cx="2900522" cy="426408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2436" y="1393996"/>
              <a:ext cx="2415049" cy="84307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6930" y="5123540"/>
              <a:ext cx="2900522" cy="53453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074169" y="1914362"/>
            <a:ext cx="2828464" cy="2732428"/>
            <a:chOff x="3249556" y="2334691"/>
            <a:chExt cx="2828464" cy="273242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9556" y="2334691"/>
              <a:ext cx="2828464" cy="6309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6930" y="4394952"/>
              <a:ext cx="2774475" cy="672167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099335" y="2779765"/>
            <a:ext cx="2850190" cy="910085"/>
            <a:chOff x="5925100" y="1485898"/>
            <a:chExt cx="2850190" cy="91008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5100" y="1485898"/>
              <a:ext cx="2850190" cy="91008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130845" y="1629697"/>
              <a:ext cx="412955" cy="626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994" y="2899771"/>
            <a:ext cx="466872" cy="69252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771952" y="3101835"/>
            <a:ext cx="169368" cy="89560"/>
          </a:xfrm>
          <a:prstGeom prst="straightConnector1">
            <a:avLst/>
          </a:prstGeom>
          <a:ln w="28575">
            <a:solidFill>
              <a:srgbClr val="0065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099663" y="3101835"/>
            <a:ext cx="169368" cy="89560"/>
          </a:xfrm>
          <a:prstGeom prst="straightConnector1">
            <a:avLst/>
          </a:prstGeom>
          <a:ln w="28575">
            <a:solidFill>
              <a:srgbClr val="0065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095881" y="3311861"/>
            <a:ext cx="169368" cy="89560"/>
          </a:xfrm>
          <a:prstGeom prst="straightConnector1">
            <a:avLst/>
          </a:prstGeom>
          <a:ln w="28575">
            <a:solidFill>
              <a:srgbClr val="0065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57866" y="3311401"/>
            <a:ext cx="169368" cy="89560"/>
          </a:xfrm>
          <a:prstGeom prst="straightConnector1">
            <a:avLst/>
          </a:prstGeom>
          <a:ln w="28575">
            <a:solidFill>
              <a:srgbClr val="0065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5633884" y="5726494"/>
            <a:ext cx="5719915" cy="554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 smtClean="0">
                <a:solidFill>
                  <a:srgbClr val="2C333D"/>
                </a:solidFill>
              </a:rPr>
              <a:t>Note: the same process will be applied for case studies provided by the PES themselves</a:t>
            </a:r>
            <a:endParaRPr lang="en-GB" sz="1800" i="1" dirty="0">
              <a:solidFill>
                <a:srgbClr val="2C333D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01216" y="1395203"/>
            <a:ext cx="436984" cy="1384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682411" y="1827075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loss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701742" y="3899405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loss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flipV="1">
            <a:off x="401216" y="3315146"/>
            <a:ext cx="436984" cy="15462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516871" y="4646790"/>
            <a:ext cx="5719915" cy="739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Criteria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2C333D"/>
                </a:solidFill>
              </a:rPr>
              <a:t>Information loss, comparisons between PESs, matching</a:t>
            </a:r>
            <a:endParaRPr lang="en-GB" i="1" dirty="0">
              <a:solidFill>
                <a:srgbClr val="2C333D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3445" y="2767065"/>
            <a:ext cx="1203649" cy="9227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3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21" grpId="0"/>
      <p:bldP spid="20" grpId="0" animBg="1"/>
      <p:bldP spid="25" grpId="0"/>
      <p:bldP spid="26" grpId="0"/>
      <p:bldP spid="27" grpId="0" animBg="1"/>
      <p:bldP spid="28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Step 3: Expected outcomes</a:t>
            </a:r>
            <a:endParaRPr lang="en-GB" noProof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Assess the (semantic) interoperability level</a:t>
            </a:r>
          </a:p>
          <a:p>
            <a:r>
              <a:rPr lang="en-GB" dirty="0" smtClean="0"/>
              <a:t>Understand and quantify potential benefits</a:t>
            </a:r>
          </a:p>
          <a:p>
            <a:r>
              <a:rPr lang="en-GB" noProof="0" dirty="0" smtClean="0"/>
              <a:t>Identify improvements of ESCO on a conceptual level</a:t>
            </a:r>
          </a:p>
          <a:p>
            <a:r>
              <a:rPr lang="en-GB" dirty="0" smtClean="0"/>
              <a:t>Understand the type of support that the PESs will need</a:t>
            </a:r>
          </a:p>
          <a:p>
            <a:r>
              <a:rPr lang="en-GB" noProof="0" dirty="0" smtClean="0"/>
              <a:t>A final (same for every PES) methodology? – assess adaptation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771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/>
                </a:solidFill>
              </a:rPr>
              <a:t>Step 1: Selection of PES and Classification Systems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2: Create mappings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3: Assess results</a:t>
            </a:r>
          </a:p>
          <a:p>
            <a:r>
              <a:rPr lang="en-GB" dirty="0" smtClean="0"/>
              <a:t>Step 4: Quality improvement and validation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5: Documentation and dissemination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2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Step 4: Quality improvement</a:t>
            </a:r>
            <a:endParaRPr lang="en-GB" noProof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PES can improve the results of the mappings</a:t>
            </a:r>
          </a:p>
          <a:p>
            <a:pPr lvl="1"/>
            <a:r>
              <a:rPr lang="en-GB" dirty="0" smtClean="0"/>
              <a:t>(should they want to publish them)</a:t>
            </a:r>
          </a:p>
          <a:p>
            <a:r>
              <a:rPr lang="en-GB" noProof="0" dirty="0" smtClean="0"/>
              <a:t>Once the PES validate the final mappings, they can be published (as Linked Open Data)</a:t>
            </a:r>
          </a:p>
          <a:p>
            <a:pPr lvl="1"/>
            <a:r>
              <a:rPr lang="en-GB" dirty="0" smtClean="0"/>
              <a:t>ESCO Portal, ESCO APIs, PES APIs (possibly)</a:t>
            </a:r>
          </a:p>
          <a:p>
            <a:r>
              <a:rPr lang="en-GB" noProof="0" dirty="0" smtClean="0"/>
              <a:t>Expected outcomes</a:t>
            </a:r>
          </a:p>
          <a:p>
            <a:pPr lvl="1"/>
            <a:r>
              <a:rPr lang="en-GB" dirty="0" smtClean="0"/>
              <a:t>Publicly available mappings, </a:t>
            </a:r>
            <a:r>
              <a:rPr lang="en-GB" u="sng" dirty="0" smtClean="0"/>
              <a:t>used for further testing</a:t>
            </a:r>
          </a:p>
          <a:p>
            <a:pPr lvl="1"/>
            <a:r>
              <a:rPr lang="en-GB" dirty="0" smtClean="0"/>
              <a:t>Enrich criteria for Q/A and validation</a:t>
            </a:r>
            <a:endParaRPr lang="en-GB" noProof="0" dirty="0" smtClean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74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/>
                </a:solidFill>
              </a:rPr>
              <a:t>Step 1: Selection of PES and Classification Systems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2: Create mappings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3: Assess results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4: Quality improvement and validation</a:t>
            </a:r>
          </a:p>
          <a:p>
            <a:r>
              <a:rPr lang="en-GB" dirty="0" smtClean="0"/>
              <a:t>Step 5: Documentation and dissemination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Step 5: Documentation and dissemination</a:t>
            </a:r>
            <a:endParaRPr lang="en-GB" noProof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Various reports throughout the project</a:t>
            </a:r>
          </a:p>
          <a:p>
            <a:r>
              <a:rPr lang="en-GB" noProof="0" dirty="0" smtClean="0"/>
              <a:t>Final report, summarizing results</a:t>
            </a:r>
          </a:p>
          <a:p>
            <a:pPr lvl="1"/>
            <a:r>
              <a:rPr lang="en-GB" dirty="0" smtClean="0"/>
              <a:t>Could be shared with all other PESs, that participate in EURES or in </a:t>
            </a:r>
            <a:r>
              <a:rPr lang="en-GB" dirty="0" err="1" smtClean="0"/>
              <a:t>EaSI</a:t>
            </a:r>
            <a:r>
              <a:rPr lang="en-GB" dirty="0" smtClean="0"/>
              <a:t>/PROGRESS</a:t>
            </a:r>
          </a:p>
        </p:txBody>
      </p:sp>
    </p:spTree>
    <p:extLst>
      <p:ext uri="{BB962C8B-B14F-4D97-AF65-F5344CB8AC3E}">
        <p14:creationId xmlns:p14="http://schemas.microsoft.com/office/powerpoint/2010/main" val="6244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42" y="243246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What could be the (ideally) final result?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1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22674" y="597248"/>
            <a:ext cx="8334306" cy="5588945"/>
            <a:chOff x="3091150" y="818606"/>
            <a:chExt cx="6645033" cy="48181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150" y="818606"/>
              <a:ext cx="6645033" cy="481816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372992" y="1119637"/>
              <a:ext cx="2081348" cy="209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604" y="0"/>
            <a:ext cx="10515600" cy="886922"/>
          </a:xfrm>
        </p:spPr>
        <p:txBody>
          <a:bodyPr/>
          <a:lstStyle/>
          <a:p>
            <a:r>
              <a:rPr lang="en-GB" dirty="0" smtClean="0"/>
              <a:t>Mappings as Linked (Open?)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0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neither obvious nor easy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From the political perspective</a:t>
            </a:r>
          </a:p>
          <a:p>
            <a:pPr lvl="1"/>
            <a:r>
              <a:rPr lang="en-GB" dirty="0" smtClean="0"/>
              <a:t>Development, support and maintenance and versioning of the mappings</a:t>
            </a:r>
          </a:p>
          <a:p>
            <a:pPr lvl="1"/>
            <a:r>
              <a:rPr lang="en-GB" dirty="0" smtClean="0"/>
              <a:t>Linked (Open?) Data</a:t>
            </a:r>
          </a:p>
          <a:p>
            <a:pPr lvl="1"/>
            <a:r>
              <a:rPr lang="en-GB" dirty="0" smtClean="0"/>
              <a:t>Needs for technical “mentoring”/training in these technologies</a:t>
            </a:r>
          </a:p>
          <a:p>
            <a:r>
              <a:rPr lang="en-GB" dirty="0" smtClean="0"/>
              <a:t>From the technology perspective</a:t>
            </a:r>
          </a:p>
          <a:p>
            <a:pPr lvl="1"/>
            <a:r>
              <a:rPr lang="en-GB" dirty="0" smtClean="0"/>
              <a:t>Taxonomy/ontology alignment is a complex topic</a:t>
            </a:r>
          </a:p>
          <a:p>
            <a:pPr lvl="1"/>
            <a:r>
              <a:rPr lang="en-GB" dirty="0" smtClean="0"/>
              <a:t>There are quite a lot of tools out there</a:t>
            </a:r>
          </a:p>
          <a:p>
            <a:pPr lvl="2"/>
            <a:r>
              <a:rPr lang="en-GB" dirty="0" smtClean="0"/>
              <a:t>Some of them are going to be evaluated</a:t>
            </a:r>
          </a:p>
        </p:txBody>
      </p:sp>
    </p:spTree>
    <p:extLst>
      <p:ext uri="{BB962C8B-B14F-4D97-AF65-F5344CB8AC3E}">
        <p14:creationId xmlns:p14="http://schemas.microsoft.com/office/powerpoint/2010/main" val="8377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and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80"/>
            <a:ext cx="10515600" cy="4351338"/>
          </a:xfrm>
        </p:spPr>
        <p:txBody>
          <a:bodyPr/>
          <a:lstStyle/>
          <a:p>
            <a:r>
              <a:rPr lang="en-GB" dirty="0" smtClean="0"/>
              <a:t>Creation of mappings between NOCs and ESCO v0 and v0.1</a:t>
            </a:r>
          </a:p>
          <a:p>
            <a:r>
              <a:rPr lang="en-GB" dirty="0" smtClean="0"/>
              <a:t>The results </a:t>
            </a:r>
            <a:r>
              <a:rPr lang="en-GB" dirty="0" smtClean="0">
                <a:sym typeface="Wingdings" panose="05000000000000000000" pitchFamily="2" charset="2"/>
              </a:rPr>
              <a:t> full </a:t>
            </a:r>
            <a:r>
              <a:rPr lang="en-GB" dirty="0" smtClean="0"/>
              <a:t>mapping environment (next year?)</a:t>
            </a:r>
          </a:p>
          <a:p>
            <a:pPr lvl="1"/>
            <a:r>
              <a:rPr lang="en-GB" dirty="0" smtClean="0"/>
              <a:t>(tools, documents, training)</a:t>
            </a:r>
            <a:endParaRPr lang="en-GB" dirty="0"/>
          </a:p>
          <a:p>
            <a:r>
              <a:rPr lang="en-GB" dirty="0" smtClean="0"/>
              <a:t>The pilot applies to 4 PESs (CZ, ES, FR, NL)</a:t>
            </a:r>
          </a:p>
          <a:p>
            <a:r>
              <a:rPr lang="en-GB" dirty="0" smtClean="0"/>
              <a:t>Understand how the PES work/function and what are their needs (as related to ESCO)</a:t>
            </a:r>
          </a:p>
          <a:p>
            <a:r>
              <a:rPr lang="en-GB" dirty="0" smtClean="0"/>
              <a:t>Understand how can ESCO support them (in a pragmatic way)</a:t>
            </a:r>
          </a:p>
          <a:p>
            <a:r>
              <a:rPr lang="en-GB" dirty="0" smtClean="0"/>
              <a:t>Assess quality and measure effort, timings, budget for the final mappings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237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Thank you for your attention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978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 1: Selection of PES and Classification Systems</a:t>
            </a:r>
          </a:p>
          <a:p>
            <a:r>
              <a:rPr lang="en-GB" dirty="0" smtClean="0"/>
              <a:t>Step 2: Create mappings</a:t>
            </a:r>
          </a:p>
          <a:p>
            <a:r>
              <a:rPr lang="en-GB" dirty="0" smtClean="0"/>
              <a:t>Step 3: Assess results</a:t>
            </a:r>
          </a:p>
          <a:p>
            <a:r>
              <a:rPr lang="en-GB" dirty="0" smtClean="0"/>
              <a:t>Step 4: Quality improvement and validation</a:t>
            </a:r>
          </a:p>
          <a:p>
            <a:r>
              <a:rPr lang="en-GB" dirty="0" smtClean="0"/>
              <a:t>Step 5: Documentation and dissemination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Step 1: Selection of PES and Classification Systems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2: Create mappings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3: Assess results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4: Quality improvement and validation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5: Documentation and dissemination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1: PES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Four EU member states selected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Criteria</a:t>
            </a:r>
          </a:p>
          <a:p>
            <a:pPr lvl="1"/>
            <a:r>
              <a:rPr lang="en-GB" dirty="0" smtClean="0"/>
              <a:t>Willingness to participate</a:t>
            </a:r>
          </a:p>
          <a:p>
            <a:pPr lvl="1"/>
            <a:r>
              <a:rPr lang="en-GB" dirty="0" smtClean="0"/>
              <a:t>Number of concepts in the classification </a:t>
            </a:r>
          </a:p>
          <a:p>
            <a:pPr lvl="1"/>
            <a:r>
              <a:rPr lang="en-GB" dirty="0" smtClean="0"/>
              <a:t>Existing (or non-existing) mappings to ISCO-08 and NACE </a:t>
            </a:r>
          </a:p>
          <a:p>
            <a:pPr lvl="2"/>
            <a:r>
              <a:rPr lang="en-GB" dirty="0" smtClean="0"/>
              <a:t>Why does this matter?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8226605" y="1126962"/>
            <a:ext cx="2659109" cy="1782666"/>
            <a:chOff x="7259954" y="456402"/>
            <a:chExt cx="2659109" cy="17826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0122" y="456402"/>
              <a:ext cx="1318941" cy="8857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0735" y="1406104"/>
              <a:ext cx="1298328" cy="8329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0977" y="1406103"/>
              <a:ext cx="1251721" cy="83296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59954" y="479108"/>
              <a:ext cx="1262744" cy="840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8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/>
                </a:solidFill>
              </a:rPr>
              <a:t>Step 1: Selection of PES and Classification Systems</a:t>
            </a:r>
          </a:p>
          <a:p>
            <a:r>
              <a:rPr lang="en-GB" dirty="0" smtClean="0"/>
              <a:t>Step 2: Create mappings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3: Assess results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4: Quality improvement and validation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5: Documentation and dissemination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5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Creating mappings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Creation of partial or full mappings (i.e. translation tables with links)</a:t>
            </a:r>
          </a:p>
          <a:p>
            <a:r>
              <a:rPr lang="en-GB" dirty="0" smtClean="0"/>
              <a:t>Overall methodology </a:t>
            </a:r>
          </a:p>
          <a:p>
            <a:pPr lvl="1"/>
            <a:r>
              <a:rPr lang="en-GB" dirty="0" smtClean="0"/>
              <a:t>Transform classifications to SKOS (machine readable format)</a:t>
            </a:r>
          </a:p>
          <a:p>
            <a:pPr lvl="1"/>
            <a:r>
              <a:rPr lang="en-GB" dirty="0" smtClean="0"/>
              <a:t>Import into thesaurus alignment tool</a:t>
            </a:r>
          </a:p>
          <a:p>
            <a:pPr lvl="1"/>
            <a:r>
              <a:rPr lang="en-GB" dirty="0" smtClean="0"/>
              <a:t>Assess the quality level of automated mappings (more on this later!)</a:t>
            </a:r>
          </a:p>
          <a:p>
            <a:pPr lvl="1"/>
            <a:r>
              <a:rPr lang="en-GB" dirty="0" smtClean="0"/>
              <a:t>Finalise mappings, for some sectors</a:t>
            </a:r>
            <a:r>
              <a:rPr lang="en-GB" dirty="0"/>
              <a:t> </a:t>
            </a:r>
            <a:r>
              <a:rPr lang="en-GB" dirty="0" smtClean="0"/>
              <a:t>– manually</a:t>
            </a:r>
          </a:p>
          <a:p>
            <a:r>
              <a:rPr lang="en-GB" dirty="0" smtClean="0"/>
              <a:t>What we will need from you!</a:t>
            </a:r>
          </a:p>
          <a:p>
            <a:pPr lvl="1"/>
            <a:r>
              <a:rPr lang="en-GB" dirty="0" smtClean="0"/>
              <a:t>NOC in machine readable format (pref. XML and/or RDF)</a:t>
            </a:r>
          </a:p>
          <a:p>
            <a:pPr lvl="1"/>
            <a:r>
              <a:rPr lang="en-GB" dirty="0" smtClean="0"/>
              <a:t>Participation in the upcoming 4 (technical) workshops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1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Step 2: Expected outcomes</a:t>
            </a:r>
            <a:endParaRPr lang="en-GB" noProof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4421"/>
          </a:xfrm>
        </p:spPr>
        <p:txBody>
          <a:bodyPr/>
          <a:lstStyle/>
          <a:p>
            <a:r>
              <a:rPr lang="en-GB" noProof="0" dirty="0" smtClean="0"/>
              <a:t>Identify best practices for the creation of mappings</a:t>
            </a:r>
          </a:p>
          <a:p>
            <a:r>
              <a:rPr lang="en-GB" noProof="0" dirty="0" smtClean="0"/>
              <a:t>Assess effort/costs for creating and updating mappings</a:t>
            </a:r>
          </a:p>
          <a:p>
            <a:r>
              <a:rPr lang="en-GB" dirty="0" smtClean="0"/>
              <a:t>Understand the time needed for the creation of the mappings</a:t>
            </a:r>
          </a:p>
          <a:p>
            <a:r>
              <a:rPr lang="en-GB" dirty="0" smtClean="0"/>
              <a:t>Understand tools, documents and services needed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84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/>
                </a:solidFill>
              </a:rPr>
              <a:t>Step 1: Selection of PES and Classification Systems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2: Create mappings</a:t>
            </a:r>
          </a:p>
          <a:p>
            <a:r>
              <a:rPr lang="en-GB" dirty="0" smtClean="0"/>
              <a:t>Step 3: Assess results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4: Quality improvement and validation</a:t>
            </a:r>
          </a:p>
          <a:p>
            <a:r>
              <a:rPr lang="en-GB" dirty="0" smtClean="0">
                <a:solidFill>
                  <a:schemeClr val="bg2">
                    <a:lumMod val="90000"/>
                  </a:schemeClr>
                </a:solidFill>
              </a:rPr>
              <a:t>Step 5: Documentation and dissemination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7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810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ESCO Mapping Pilot</vt:lpstr>
      <vt:lpstr>Scope and Objectives</vt:lpstr>
      <vt:lpstr>Approach</vt:lpstr>
      <vt:lpstr>Approach</vt:lpstr>
      <vt:lpstr>Step 1: PES selection</vt:lpstr>
      <vt:lpstr>Approach</vt:lpstr>
      <vt:lpstr>Step 2: Creating mappings</vt:lpstr>
      <vt:lpstr>Step 2: Expected outcomes</vt:lpstr>
      <vt:lpstr>Approach</vt:lpstr>
      <vt:lpstr>Step 3: Assess results</vt:lpstr>
      <vt:lpstr>Step 3: Assess results – Criteria</vt:lpstr>
      <vt:lpstr>Step 3: Expected outcomes</vt:lpstr>
      <vt:lpstr>Approach</vt:lpstr>
      <vt:lpstr>Step 4: Quality improvement</vt:lpstr>
      <vt:lpstr>Approach</vt:lpstr>
      <vt:lpstr>Step 5: Documentation and dissemination</vt:lpstr>
      <vt:lpstr>What could be the (ideally) final result?</vt:lpstr>
      <vt:lpstr>Mappings as Linked (Open?) Data</vt:lpstr>
      <vt:lpstr>It’s neither obvious nor easy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Karel Kremer</dc:creator>
  <cp:lastModifiedBy>Agis Papantoniou</cp:lastModifiedBy>
  <cp:revision>226</cp:revision>
  <cp:lastPrinted>2014-07-14T08:45:46Z</cp:lastPrinted>
  <dcterms:created xsi:type="dcterms:W3CDTF">2014-06-19T07:09:25Z</dcterms:created>
  <dcterms:modified xsi:type="dcterms:W3CDTF">2014-07-17T06:29:35Z</dcterms:modified>
</cp:coreProperties>
</file>