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9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85063"/>
    <a:srgbClr val="0065A2"/>
    <a:srgbClr val="548235"/>
    <a:srgbClr val="5B9BD5"/>
    <a:srgbClr val="2C3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5652" autoAdjust="0"/>
  </p:normalViewPr>
  <p:slideViewPr>
    <p:cSldViewPr snapToGrid="0">
      <p:cViewPr varScale="1">
        <p:scale>
          <a:sx n="109" d="100"/>
          <a:sy n="109" d="100"/>
        </p:scale>
        <p:origin x="78" y="102"/>
      </p:cViewPr>
      <p:guideLst/>
    </p:cSldViewPr>
  </p:slideViewPr>
  <p:outlineViewPr>
    <p:cViewPr>
      <p:scale>
        <a:sx n="33" d="100"/>
        <a:sy n="33" d="100"/>
      </p:scale>
      <p:origin x="0" y="-328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38760-E4F6-4F1D-8BAC-F1E9D171F4FE}" type="datetimeFigureOut">
              <a:rPr lang="en-GB" smtClean="0"/>
              <a:t>22/07/2014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BD48-FD4B-4602-BFE5-DA252CFA6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3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32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22/07/2014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22/07/2014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13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22/07/2014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3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272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0065A2"/>
          </a:solidFill>
        </p:spPr>
        <p:txBody>
          <a:bodyPr/>
          <a:lstStyle>
            <a:lvl1pPr marL="801688" indent="0" defTabSz="801688">
              <a:defRPr b="1" u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1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31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22/07/2014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99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22/07/2014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06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22/07/2014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24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22/07/2014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3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484-1411-43B7-9550-2A55E2483C00}" type="datetimeFigureOut">
              <a:rPr lang="en-GB" smtClean="0"/>
              <a:t>22/07/2014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62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1484-1411-43B7-9550-2A55E2483C00}" type="datetimeFigureOut">
              <a:rPr lang="en-GB" smtClean="0"/>
              <a:t>22/07/2014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5DDC-3B30-4E44-803F-14FAB19EDD7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4633"/>
            <a:ext cx="12192000" cy="1283367"/>
          </a:xfrm>
          <a:prstGeom prst="rect">
            <a:avLst/>
          </a:prstGeom>
        </p:spPr>
      </p:pic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695960" y="6470089"/>
            <a:ext cx="2743200" cy="3190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 smtClean="0">
                <a:solidFill>
                  <a:schemeClr val="bg1"/>
                </a:solidFill>
              </a:rPr>
              <a:t>07/07/2014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89152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045DDC-3B30-4E44-803F-14FAB19EDD72}" type="slidenum">
              <a:rPr lang="en-GB" sz="1400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105775"/>
            <a:ext cx="1373206" cy="2966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r="11674"/>
          <a:stretch/>
        </p:blipFill>
        <p:spPr>
          <a:xfrm>
            <a:off x="1943672" y="5574632"/>
            <a:ext cx="1895302" cy="128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3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ESCO Mapping Pilot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Part II :: </a:t>
            </a:r>
            <a:r>
              <a:rPr lang="en-GB" b="1" dirty="0" smtClean="0"/>
              <a:t>Planning</a:t>
            </a:r>
          </a:p>
          <a:p>
            <a:endParaRPr lang="en-GB" b="1" dirty="0"/>
          </a:p>
          <a:p>
            <a:pPr>
              <a:spcBef>
                <a:spcPts val="0"/>
              </a:spcBef>
            </a:pPr>
            <a:r>
              <a:rPr lang="en-GB" sz="1500" i="1" dirty="0"/>
              <a:t>Agis Papantoniou, Senior Project Manager, TenForce</a:t>
            </a:r>
          </a:p>
          <a:p>
            <a:pPr>
              <a:spcBef>
                <a:spcPts val="0"/>
              </a:spcBef>
            </a:pPr>
            <a:r>
              <a:rPr lang="en-GB" sz="1500" i="1" dirty="0"/>
              <a:t>Johan De </a:t>
            </a:r>
            <a:r>
              <a:rPr lang="en-GB" sz="1500" i="1" dirty="0" err="1"/>
              <a:t>Smedt</a:t>
            </a:r>
            <a:r>
              <a:rPr lang="en-GB" sz="1500" i="1" dirty="0"/>
              <a:t>, CTO, TenForce</a:t>
            </a:r>
          </a:p>
          <a:p>
            <a:pPr>
              <a:spcBef>
                <a:spcPts val="0"/>
              </a:spcBef>
            </a:pPr>
            <a:r>
              <a:rPr lang="en-GB" sz="1500" i="1" dirty="0" err="1"/>
              <a:t>Karel</a:t>
            </a:r>
            <a:r>
              <a:rPr lang="en-GB" sz="1500" i="1" dirty="0"/>
              <a:t> Kremer, Software and Knowledge Engineer, TenForce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236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Deliverables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560449"/>
          <a:ext cx="10829192" cy="2643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525"/>
                <a:gridCol w="8111667"/>
              </a:tblGrid>
              <a:tr h="355046">
                <a:tc>
                  <a:txBody>
                    <a:bodyPr/>
                    <a:lstStyle/>
                    <a:p>
                      <a:r>
                        <a:rPr lang="en-GB" dirty="0" smtClean="0"/>
                        <a:t>DLV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</a:tr>
              <a:tr h="325459">
                <a:tc>
                  <a:txBody>
                    <a:bodyPr/>
                    <a:lstStyle/>
                    <a:p>
                      <a:pPr marL="306070" algn="l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DLV0</a:t>
                      </a:r>
                      <a:r>
                        <a:rPr lang="nl-BE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nl-B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6070" algn="l">
                        <a:spcAft>
                          <a:spcPts val="0"/>
                        </a:spcAft>
                      </a:pPr>
                      <a:r>
                        <a:rPr lang="nl-BE" sz="16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Translation </a:t>
                      </a:r>
                      <a:r>
                        <a:rPr lang="nl-BE" sz="1600" b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tables </a:t>
                      </a:r>
                      <a:r>
                        <a:rPr lang="nl-BE" sz="16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(partial </a:t>
                      </a:r>
                      <a:r>
                        <a:rPr lang="nl-BE" sz="1600" b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mappings)</a:t>
                      </a:r>
                      <a:endParaRPr lang="nl-BE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5459">
                <a:tc>
                  <a:txBody>
                    <a:bodyPr/>
                    <a:lstStyle/>
                    <a:p>
                      <a:pPr marL="306070" algn="l">
                        <a:spcAft>
                          <a:spcPts val="0"/>
                        </a:spcAft>
                      </a:pPr>
                      <a:r>
                        <a:rPr lang="nl-BE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DLV02</a:t>
                      </a:r>
                      <a:endParaRPr lang="nl-B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6070" algn="l">
                        <a:spcAft>
                          <a:spcPts val="0"/>
                        </a:spcAft>
                      </a:pPr>
                      <a:r>
                        <a:rPr lang="nl-BE" sz="16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Assessment </a:t>
                      </a:r>
                      <a:r>
                        <a:rPr lang="nl-BE" sz="1600" b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criteria (grid)</a:t>
                      </a:r>
                      <a:endParaRPr lang="nl-BE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5459">
                <a:tc>
                  <a:txBody>
                    <a:bodyPr/>
                    <a:lstStyle/>
                    <a:p>
                      <a:pPr marL="306070" algn="l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DLV0</a:t>
                      </a:r>
                      <a:r>
                        <a:rPr lang="nl-BE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nl-B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6070" algn="l">
                        <a:spcAft>
                          <a:spcPts val="0"/>
                        </a:spcAft>
                      </a:pPr>
                      <a:r>
                        <a:rPr lang="nl-BE" sz="16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 </a:t>
                      </a:r>
                      <a:r>
                        <a:rPr lang="en-GB" sz="16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case studies, each in English, French, Dutch, Czech and Spanish</a:t>
                      </a:r>
                      <a:endParaRPr lang="nl-BE" sz="16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5459">
                <a:tc>
                  <a:txBody>
                    <a:bodyPr/>
                    <a:lstStyle/>
                    <a:p>
                      <a:pPr marL="306070" algn="l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DLV0</a:t>
                      </a:r>
                      <a:r>
                        <a:rPr lang="nl-BE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  <a:endParaRPr lang="nl-B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6070" algn="l">
                        <a:spcAft>
                          <a:spcPts val="0"/>
                        </a:spcAft>
                      </a:pPr>
                      <a:r>
                        <a:rPr lang="nl-BE" sz="16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New structured docs </a:t>
                      </a:r>
                    </a:p>
                  </a:txBody>
                  <a:tcPr marL="68580" marR="68580" marT="0" marB="0"/>
                </a:tc>
              </a:tr>
              <a:tr h="325459">
                <a:tc>
                  <a:txBody>
                    <a:bodyPr/>
                    <a:lstStyle/>
                    <a:p>
                      <a:pPr marL="306070" algn="l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DLV0</a:t>
                      </a:r>
                      <a:r>
                        <a:rPr lang="nl-BE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  <a:endParaRPr lang="nl-B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6070" algn="l">
                        <a:spcAft>
                          <a:spcPts val="0"/>
                        </a:spcAft>
                      </a:pPr>
                      <a:r>
                        <a:rPr lang="nl-BE" sz="16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Interoperability assessment report</a:t>
                      </a:r>
                    </a:p>
                  </a:txBody>
                  <a:tcPr marL="68580" marR="68580" marT="0" marB="0"/>
                </a:tc>
              </a:tr>
              <a:tr h="325459">
                <a:tc>
                  <a:txBody>
                    <a:bodyPr/>
                    <a:lstStyle/>
                    <a:p>
                      <a:pPr marL="306070" algn="l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DLV0</a:t>
                      </a:r>
                      <a:r>
                        <a:rPr lang="nl-BE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  <a:endParaRPr lang="nl-B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6070" algn="l">
                        <a:spcAft>
                          <a:spcPts val="0"/>
                        </a:spcAft>
                      </a:pPr>
                      <a:r>
                        <a:rPr lang="nl-BE" sz="16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Final report</a:t>
                      </a:r>
                    </a:p>
                  </a:txBody>
                  <a:tcPr marL="68580" marR="68580" marT="0" marB="0"/>
                </a:tc>
              </a:tr>
              <a:tr h="325459">
                <a:tc>
                  <a:txBody>
                    <a:bodyPr/>
                    <a:lstStyle/>
                    <a:p>
                      <a:pPr marL="306070" algn="l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DLV07</a:t>
                      </a:r>
                      <a:endParaRPr lang="nl-B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6070" algn="l">
                        <a:spcAft>
                          <a:spcPts val="0"/>
                        </a:spcAft>
                      </a:pPr>
                      <a:r>
                        <a:rPr lang="nl-BE" sz="16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Report describing support to PESs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8508" y="4668715"/>
            <a:ext cx="750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workshops will be supported by minutes and reports</a:t>
            </a:r>
          </a:p>
          <a:p>
            <a:r>
              <a:rPr lang="en-US" dirty="0" smtClean="0"/>
              <a:t>TenForce and the ESCO SEC will support the PES throughout the whole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Workshops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(</a:t>
            </a:r>
            <a:r>
              <a:rPr lang="en-GB" sz="2400" dirty="0" smtClean="0"/>
              <a:t>Dates are indicative)</a:t>
            </a:r>
          </a:p>
          <a:p>
            <a:pPr marL="0" indent="0">
              <a:buNone/>
            </a:pPr>
            <a:endParaRPr lang="en-GB" sz="24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838200" y="2392553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Workshop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WS1</a:t>
                      </a:r>
                      <a:r>
                        <a:rPr lang="en-GB" baseline="0" dirty="0" smtClean="0"/>
                        <a:t> – Kick off workshop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17/07/2014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WS2 – Transforming</a:t>
                      </a:r>
                      <a:r>
                        <a:rPr lang="en-GB" baseline="0" dirty="0" smtClean="0"/>
                        <a:t> JV/CV documents to NOC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14/08/2014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WS3 –</a:t>
                      </a:r>
                      <a:r>
                        <a:rPr lang="en-GB" baseline="0" dirty="0" smtClean="0"/>
                        <a:t> Support transcoding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02/10/2014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WS4</a:t>
                      </a:r>
                      <a:r>
                        <a:rPr lang="en-GB" baseline="0" dirty="0" smtClean="0"/>
                        <a:t> – Report on interoperability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23/10/2014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WS5</a:t>
                      </a:r>
                      <a:r>
                        <a:rPr lang="en-GB" baseline="0" dirty="0" smtClean="0"/>
                        <a:t> – Final workshop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21/11/2014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02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i="1" dirty="0" smtClean="0"/>
              <a:t>Thank you for your attention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3851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Identify tasks and actions</a:t>
            </a:r>
          </a:p>
          <a:p>
            <a:r>
              <a:rPr lang="en-GB" dirty="0" smtClean="0"/>
              <a:t>Agree on schedule (including workshops)</a:t>
            </a:r>
          </a:p>
          <a:p>
            <a:r>
              <a:rPr lang="en-US" dirty="0" smtClean="0"/>
              <a:t>Present deliverables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49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94" y="1480375"/>
            <a:ext cx="11649692" cy="274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1 - Convert National Classifications</a:t>
            </a:r>
            <a:endParaRPr lang="en-GB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266959" cy="3402422"/>
          </a:xfrm>
        </p:spPr>
      </p:pic>
    </p:spTree>
    <p:extLst>
      <p:ext uri="{BB962C8B-B14F-4D97-AF65-F5344CB8AC3E}">
        <p14:creationId xmlns:p14="http://schemas.microsoft.com/office/powerpoint/2010/main" val="9580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2 - Prepare Case Studies</a:t>
            </a:r>
            <a:endParaRPr lang="en-GB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1004304" cy="3274602"/>
          </a:xfrm>
        </p:spPr>
      </p:pic>
    </p:spTree>
    <p:extLst>
      <p:ext uri="{BB962C8B-B14F-4D97-AF65-F5344CB8AC3E}">
        <p14:creationId xmlns:p14="http://schemas.microsoft.com/office/powerpoint/2010/main" val="14248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3 - Contextualize Case Studies</a:t>
            </a:r>
            <a:endParaRPr lang="en-GB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0342"/>
            <a:ext cx="11129287" cy="2499374"/>
          </a:xfrm>
        </p:spPr>
      </p:pic>
    </p:spTree>
    <p:extLst>
      <p:ext uri="{BB962C8B-B14F-4D97-AF65-F5344CB8AC3E}">
        <p14:creationId xmlns:p14="http://schemas.microsoft.com/office/powerpoint/2010/main" val="82442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4 - Assessing Interoperability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3275"/>
            <a:ext cx="9298858" cy="4096783"/>
          </a:xfrm>
        </p:spPr>
      </p:pic>
    </p:spTree>
    <p:extLst>
      <p:ext uri="{BB962C8B-B14F-4D97-AF65-F5344CB8AC3E}">
        <p14:creationId xmlns:p14="http://schemas.microsoft.com/office/powerpoint/2010/main" val="18114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5 - Document the results</a:t>
            </a:r>
            <a:endParaRPr lang="en-GB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4518"/>
            <a:ext cx="10963874" cy="2134088"/>
          </a:xfrm>
        </p:spPr>
      </p:pic>
    </p:spTree>
    <p:extLst>
      <p:ext uri="{BB962C8B-B14F-4D97-AF65-F5344CB8AC3E}">
        <p14:creationId xmlns:p14="http://schemas.microsoft.com/office/powerpoint/2010/main" val="17626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 and Actions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764609"/>
              </p:ext>
            </p:extLst>
          </p:nvPr>
        </p:nvGraphicFramePr>
        <p:xfrm>
          <a:off x="838200" y="1560449"/>
          <a:ext cx="10515600" cy="4092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294"/>
                <a:gridCol w="6221506"/>
                <a:gridCol w="2209800"/>
              </a:tblGrid>
              <a:tr h="355046">
                <a:tc>
                  <a:txBody>
                    <a:bodyPr/>
                    <a:lstStyle/>
                    <a:p>
                      <a:r>
                        <a:rPr lang="en-GB" dirty="0" smtClean="0"/>
                        <a:t>Responsible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Date</a:t>
                      </a:r>
                      <a:endParaRPr lang="en-GB" dirty="0"/>
                    </a:p>
                  </a:txBody>
                  <a:tcPr/>
                </a:tc>
              </a:tr>
              <a:tr h="325459"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en-GB" sz="1400" dirty="0" smtClean="0"/>
                        <a:t>PES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Provide national classification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23/07/2014</a:t>
                      </a:r>
                      <a:endParaRPr lang="en-GB" sz="1400" dirty="0"/>
                    </a:p>
                  </a:txBody>
                  <a:tcPr/>
                </a:tc>
              </a:tr>
              <a:tr h="325459"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en-US" sz="1400" dirty="0" smtClean="0"/>
                        <a:t>TenForce/SEC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Transform classification </a:t>
                      </a:r>
                      <a:r>
                        <a:rPr lang="en-GB" sz="1400" baseline="0" dirty="0" smtClean="0"/>
                        <a:t>and load for alignment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31/07/2014</a:t>
                      </a:r>
                      <a:endParaRPr lang="en-GB" sz="1400" dirty="0"/>
                    </a:p>
                  </a:txBody>
                  <a:tcPr/>
                </a:tc>
              </a:tr>
              <a:tr h="325459"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en-US" sz="1400" dirty="0" smtClean="0"/>
                        <a:t>TenForce/SEC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Automatic</a:t>
                      </a:r>
                      <a:r>
                        <a:rPr lang="en-GB" sz="1400" baseline="0" dirty="0" smtClean="0"/>
                        <a:t> alignment and manual correction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14/08/2014</a:t>
                      </a:r>
                      <a:endParaRPr lang="en-GB" sz="1400" dirty="0"/>
                    </a:p>
                  </a:txBody>
                  <a:tcPr/>
                </a:tc>
              </a:tr>
              <a:tr h="325459"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en-US" sz="1400" dirty="0" smtClean="0"/>
                        <a:t>PES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Provide use cases (JV</a:t>
                      </a:r>
                      <a:r>
                        <a:rPr lang="en-US" sz="1400" baseline="0" dirty="0" smtClean="0"/>
                        <a:t> – CV) with hidden match scores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26/08/2014</a:t>
                      </a:r>
                      <a:endParaRPr lang="en-GB" sz="1400" dirty="0"/>
                    </a:p>
                  </a:txBody>
                  <a:tcPr/>
                </a:tc>
              </a:tr>
              <a:tr h="325459"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en-GB" sz="1400" dirty="0" smtClean="0"/>
                        <a:t>PES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Provide Statistics on</a:t>
                      </a:r>
                      <a:r>
                        <a:rPr lang="en-GB" sz="1400" baseline="0" dirty="0" smtClean="0"/>
                        <a:t> chosen sectors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26/08/2014</a:t>
                      </a:r>
                      <a:endParaRPr lang="en-GB" sz="1400" dirty="0"/>
                    </a:p>
                  </a:txBody>
                  <a:tcPr/>
                </a:tc>
              </a:tr>
              <a:tr h="325459"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en-US" sz="1400" dirty="0" smtClean="0"/>
                        <a:t>TenForce/SEC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Develop</a:t>
                      </a:r>
                      <a:r>
                        <a:rPr lang="en-GB" sz="1400" baseline="0" dirty="0" smtClean="0"/>
                        <a:t> 2x3 cases JV – CV matching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18/08/2014</a:t>
                      </a:r>
                      <a:endParaRPr lang="en-GB" sz="1400" dirty="0"/>
                    </a:p>
                  </a:txBody>
                  <a:tcPr/>
                </a:tc>
              </a:tr>
              <a:tr h="325459"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en-US" sz="1400" dirty="0" smtClean="0"/>
                        <a:t>TenForce/SEC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Define</a:t>
                      </a:r>
                      <a:r>
                        <a:rPr lang="en-GB" sz="1400" baseline="0" dirty="0" smtClean="0"/>
                        <a:t> evaluation grid for alignment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28/08/2014</a:t>
                      </a:r>
                      <a:endParaRPr lang="en-GB" sz="1400" dirty="0"/>
                    </a:p>
                  </a:txBody>
                  <a:tcPr/>
                </a:tc>
              </a:tr>
              <a:tr h="325459">
                <a:tc>
                  <a:txBody>
                    <a:bodyPr/>
                    <a:lstStyle/>
                    <a:p>
                      <a:r>
                        <a:rPr lang="en-GB" sz="1400" baseline="0" dirty="0" smtClean="0"/>
                        <a:t>PES </a:t>
                      </a:r>
                      <a:r>
                        <a:rPr lang="en-GB" sz="1100" baseline="0" dirty="0" smtClean="0"/>
                        <a:t>(/w TF support)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Code documents with PES structure and provide feedback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30/09/2014</a:t>
                      </a:r>
                      <a:endParaRPr lang="en-GB" sz="1400" dirty="0"/>
                    </a:p>
                  </a:txBody>
                  <a:tcPr/>
                </a:tc>
              </a:tr>
              <a:tr h="325459"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en-US" sz="1400" dirty="0" smtClean="0"/>
                        <a:t>TenForce/SEC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Map coded documents to ESCO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02/10/2014</a:t>
                      </a:r>
                      <a:endParaRPr lang="en-GB" sz="1400" dirty="0"/>
                    </a:p>
                  </a:txBody>
                  <a:tcPr/>
                </a:tc>
              </a:tr>
              <a:tr h="3254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TenForce/SEC </a:t>
                      </a:r>
                      <a:r>
                        <a:rPr lang="en-GB" sz="1100" baseline="0" dirty="0" smtClean="0"/>
                        <a:t>(/w PES support)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Evaluate</a:t>
                      </a:r>
                      <a:r>
                        <a:rPr lang="en-GB" sz="1400" baseline="0" dirty="0" smtClean="0"/>
                        <a:t> (information loss, consistency, matching)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23/10/2014</a:t>
                      </a:r>
                      <a:endParaRPr lang="en-GB" sz="1400" dirty="0"/>
                    </a:p>
                  </a:txBody>
                  <a:tcPr/>
                </a:tc>
              </a:tr>
              <a:tr h="325459"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en-US" sz="1400" dirty="0" smtClean="0"/>
                        <a:t>TenForce/SEC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Final Report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14/11/2014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25712" y="996696"/>
            <a:ext cx="222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(Dates are indicative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3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3929</TotalTime>
  <Words>307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ESCO Mapping Pilot</vt:lpstr>
      <vt:lpstr>Objectives</vt:lpstr>
      <vt:lpstr>Overview</vt:lpstr>
      <vt:lpstr>Step 1 - Convert National Classifications</vt:lpstr>
      <vt:lpstr>Step 2 - Prepare Case Studies</vt:lpstr>
      <vt:lpstr>Step 3 - Contextualize Case Studies</vt:lpstr>
      <vt:lpstr>Step 4 - Assessing Interoperability</vt:lpstr>
      <vt:lpstr>Step 5 - Document the results</vt:lpstr>
      <vt:lpstr>Tasks and Actions</vt:lpstr>
      <vt:lpstr>Main Deliverables</vt:lpstr>
      <vt:lpstr>Workshops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Karel Kremer</dc:creator>
  <cp:lastModifiedBy>Agis Papantoniou</cp:lastModifiedBy>
  <cp:revision>173</cp:revision>
  <dcterms:created xsi:type="dcterms:W3CDTF">2014-06-19T07:09:25Z</dcterms:created>
  <dcterms:modified xsi:type="dcterms:W3CDTF">2014-07-22T10:45:18Z</dcterms:modified>
</cp:coreProperties>
</file>