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l Kremer" initials="KK" lastIdx="6" clrIdx="0">
    <p:extLst>
      <p:ext uri="{19B8F6BF-5375-455C-9EA6-DF929625EA0E}">
        <p15:presenceInfo xmlns:p15="http://schemas.microsoft.com/office/powerpoint/2012/main" userId="S-1-5-21-1141401655-403927086-1902854975-16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2"/>
    <a:srgbClr val="2C333D"/>
    <a:srgbClr val="00B050"/>
    <a:srgbClr val="485063"/>
    <a:srgbClr val="5482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5652" autoAdjust="0"/>
  </p:normalViewPr>
  <p:slideViewPr>
    <p:cSldViewPr snapToGrid="0">
      <p:cViewPr varScale="1">
        <p:scale>
          <a:sx n="86" d="100"/>
          <a:sy n="86" d="100"/>
        </p:scale>
        <p:origin x="125" y="67"/>
      </p:cViewPr>
      <p:guideLst/>
    </p:cSldViewPr>
  </p:slideViewPr>
  <p:outlineViewPr>
    <p:cViewPr>
      <p:scale>
        <a:sx n="33" d="100"/>
        <a:sy n="33" d="100"/>
      </p:scale>
      <p:origin x="0" y="-328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538760-E4F6-4F1D-8BAC-F1E9D171F4FE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E0AEBD48-FD4B-4602-BFE5-DA252CFA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3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2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3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65A2"/>
          </a:solidFill>
        </p:spPr>
        <p:txBody>
          <a:bodyPr/>
          <a:lstStyle>
            <a:lvl1pPr marL="801688" indent="0" defTabSz="801688">
              <a:defRPr b="1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1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9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3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484-1411-43B7-9550-2A55E2483C00}" type="datetimeFigureOut">
              <a:rPr lang="en-GB" smtClean="0"/>
              <a:t>2014-07-17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4633"/>
            <a:ext cx="12192000" cy="1283367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95960" y="6470089"/>
            <a:ext cx="2743200" cy="3190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>
                <a:solidFill>
                  <a:schemeClr val="bg1"/>
                </a:solidFill>
              </a:rPr>
              <a:t>17/07/2014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9152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045DDC-3B30-4E44-803F-14FAB19EDD72}" type="slidenum">
              <a:rPr lang="en-GB" sz="1400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05775"/>
            <a:ext cx="1373206" cy="296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8"/>
          <a:stretch/>
        </p:blipFill>
        <p:spPr>
          <a:xfrm>
            <a:off x="2016639" y="5574633"/>
            <a:ext cx="1759527" cy="12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ESCO Mapping Pilot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3:: Evaluation Proposal</a:t>
            </a:r>
          </a:p>
          <a:p>
            <a:pPr>
              <a:spcBef>
                <a:spcPts val="0"/>
              </a:spcBef>
            </a:pPr>
            <a:endParaRPr lang="en-GB" i="1" dirty="0" smtClean="0"/>
          </a:p>
          <a:p>
            <a:pPr>
              <a:spcBef>
                <a:spcPts val="0"/>
              </a:spcBef>
            </a:pPr>
            <a:r>
              <a:rPr lang="en-GB" sz="1400" i="1" dirty="0" smtClean="0"/>
              <a:t>Johan </a:t>
            </a:r>
            <a:r>
              <a:rPr lang="en-GB" sz="1400" i="1" dirty="0"/>
              <a:t>De </a:t>
            </a:r>
            <a:r>
              <a:rPr lang="en-GB" sz="1400" i="1" dirty="0" err="1"/>
              <a:t>Smedt</a:t>
            </a:r>
            <a:r>
              <a:rPr lang="en-GB" sz="1400" i="1" dirty="0"/>
              <a:t>, CTO, TenForce</a:t>
            </a:r>
            <a:endParaRPr lang="en-GB" sz="1400" i="1" dirty="0" smtClean="0"/>
          </a:p>
          <a:p>
            <a:pPr>
              <a:spcBef>
                <a:spcPts val="0"/>
              </a:spcBef>
            </a:pPr>
            <a:r>
              <a:rPr lang="en-GB" sz="1400" i="1" dirty="0" smtClean="0"/>
              <a:t>Agis </a:t>
            </a:r>
            <a:r>
              <a:rPr lang="en-GB" sz="1400" i="1" dirty="0"/>
              <a:t>Papantoniou, Senior Project Manager, TenForce</a:t>
            </a:r>
          </a:p>
          <a:p>
            <a:pPr>
              <a:spcBef>
                <a:spcPts val="0"/>
              </a:spcBef>
            </a:pPr>
            <a:r>
              <a:rPr lang="en-GB" sz="1400" i="1" dirty="0" err="1" smtClean="0"/>
              <a:t>Karel</a:t>
            </a:r>
            <a:r>
              <a:rPr lang="en-GB" sz="1400" i="1" dirty="0" smtClean="0"/>
              <a:t> </a:t>
            </a:r>
            <a:r>
              <a:rPr lang="en-GB" sz="1400" i="1" dirty="0"/>
              <a:t>Kremer, Software and Knowledge Engineer, TenForce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PES: Public Employment Service of CZ, ES, FR and NL</a:t>
            </a:r>
          </a:p>
          <a:p>
            <a:r>
              <a:rPr lang="en-US" dirty="0" smtClean="0"/>
              <a:t>CV: </a:t>
            </a:r>
            <a:r>
              <a:rPr lang="en-US" dirty="0" smtClean="0"/>
              <a:t>Curriculum </a:t>
            </a:r>
            <a:r>
              <a:rPr lang="en-US" dirty="0" err="1" smtClean="0"/>
              <a:t>Vitea</a:t>
            </a:r>
            <a:endParaRPr lang="en-US" dirty="0" smtClean="0"/>
          </a:p>
          <a:p>
            <a:r>
              <a:rPr lang="en-US" dirty="0" smtClean="0"/>
              <a:t>JP: Job Posting, Job opportunity, Job </a:t>
            </a:r>
            <a:r>
              <a:rPr lang="en-US" dirty="0" smtClean="0"/>
              <a:t>vacancy</a:t>
            </a:r>
            <a:endParaRPr lang="en-US" dirty="0" smtClean="0"/>
          </a:p>
          <a:p>
            <a:r>
              <a:rPr lang="en-US" dirty="0" smtClean="0"/>
              <a:t>OCC: occupation</a:t>
            </a:r>
          </a:p>
          <a:p>
            <a:r>
              <a:rPr lang="en-US" dirty="0" smtClean="0"/>
              <a:t>SC: skill/competence</a:t>
            </a:r>
          </a:p>
          <a:p>
            <a:r>
              <a:rPr lang="en-US" dirty="0" smtClean="0"/>
              <a:t>Q: qualification (certification)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 WS2 </a:t>
            </a:r>
            <a:r>
              <a:rPr lang="en-US" dirty="0" smtClean="0"/>
              <a:t>evaluation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of sectors where we want to get anonymous CV and JP.</a:t>
            </a:r>
          </a:p>
          <a:p>
            <a:endParaRPr lang="en-US" dirty="0"/>
          </a:p>
          <a:p>
            <a:r>
              <a:rPr lang="en-US" dirty="0" smtClean="0"/>
              <a:t>Evaluate how well these sectors are covered by the participating PES.</a:t>
            </a:r>
          </a:p>
          <a:p>
            <a:pPr lvl="1"/>
            <a:r>
              <a:rPr lang="en-US" dirty="0" smtClean="0"/>
              <a:t>Number of ESCO and PES occupations in this sector</a:t>
            </a:r>
          </a:p>
          <a:p>
            <a:pPr lvl="1"/>
            <a:r>
              <a:rPr lang="en-US" dirty="0" smtClean="0"/>
              <a:t>Number of ESCO and PES skills in this sector</a:t>
            </a:r>
          </a:p>
          <a:p>
            <a:pPr lvl="1"/>
            <a:r>
              <a:rPr lang="en-US" dirty="0" smtClean="0"/>
              <a:t>Number of ESCO and PES qualifications in this sector</a:t>
            </a:r>
          </a:p>
          <a:p>
            <a:pPr lvl="1"/>
            <a:r>
              <a:rPr lang="en-US" dirty="0" smtClean="0"/>
              <a:t>Number of CV and JP per PES in this sector</a:t>
            </a:r>
          </a:p>
          <a:p>
            <a:pPr lvl="1"/>
            <a:r>
              <a:rPr lang="en-US" dirty="0" smtClean="0"/>
              <a:t>Qualitative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 WS2 </a:t>
            </a:r>
            <a:r>
              <a:rPr lang="en-US" dirty="0" smtClean="0"/>
              <a:t>evaluation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 and distribute anonymous CV (4) and JP (2) per PES</a:t>
            </a:r>
          </a:p>
          <a:p>
            <a:pPr lvl="1"/>
            <a:r>
              <a:rPr lang="en-US" dirty="0" smtClean="0"/>
              <a:t>Provide a structured format (XML, CSV) and an unstructured document for each</a:t>
            </a:r>
          </a:p>
          <a:p>
            <a:pPr lvl="1"/>
            <a:r>
              <a:rPr lang="en-US" dirty="0" smtClean="0"/>
              <a:t>Identify labels and codes for OCC, SC and Q in the structured representation that must be mapped to ESCO</a:t>
            </a:r>
          </a:p>
          <a:p>
            <a:pPr lvl="2"/>
            <a:r>
              <a:rPr lang="en-US" dirty="0" smtClean="0"/>
              <a:t>In case no structured format is available, annotate the unstructured document</a:t>
            </a:r>
          </a:p>
          <a:p>
            <a:r>
              <a:rPr lang="en-US" dirty="0" smtClean="0"/>
              <a:t>Note: each PES should have its own ranking for matching the supplied CV and JP. This information is NOT disclosed until evaluation of step 6.</a:t>
            </a:r>
          </a:p>
          <a:p>
            <a:endParaRPr lang="en-US" dirty="0"/>
          </a:p>
          <a:p>
            <a:r>
              <a:rPr lang="en-US" dirty="0" smtClean="0"/>
              <a:t>Evaluate the information loss between the original CV/JP and the structured representation</a:t>
            </a:r>
          </a:p>
          <a:p>
            <a:r>
              <a:rPr lang="en-US" dirty="0" smtClean="0"/>
              <a:t>Evaluate what quantity and quality of information should be covered by ESCO and what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 WS 3 </a:t>
            </a:r>
            <a:r>
              <a:rPr lang="en-US" dirty="0" smtClean="0"/>
              <a:t>evaluation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ESCO explains coding system for the relevant sectors covering the submitted CV and JP</a:t>
            </a:r>
          </a:p>
          <a:p>
            <a:r>
              <a:rPr lang="en-US" dirty="0" smtClean="0"/>
              <a:t>PES provides the relevant classification codes sub-system covering the sector for the submitted CV and JP.</a:t>
            </a:r>
          </a:p>
          <a:p>
            <a:pPr lvl="1"/>
            <a:r>
              <a:rPr lang="en-US" dirty="0" smtClean="0"/>
              <a:t>Occasionally explain the coding system to improve ESCO code mapping.</a:t>
            </a:r>
          </a:p>
          <a:p>
            <a:endParaRPr lang="en-US" dirty="0"/>
          </a:p>
          <a:p>
            <a:r>
              <a:rPr lang="en-US" dirty="0" smtClean="0"/>
              <a:t>ESCO team makes the code mapping and presents the result</a:t>
            </a:r>
          </a:p>
          <a:p>
            <a:r>
              <a:rPr lang="en-US" dirty="0" smtClean="0"/>
              <a:t>PES evaluation remarks on the ESCO proposed code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 WS 3 </a:t>
            </a:r>
            <a:r>
              <a:rPr lang="en-US" dirty="0" smtClean="0"/>
              <a:t>evaluation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translation for each of structured information documents into an ESCO representation</a:t>
            </a:r>
          </a:p>
          <a:p>
            <a:pPr lvl="1"/>
            <a:r>
              <a:rPr lang="en-US" dirty="0" smtClean="0"/>
              <a:t>In case of unstructured information only, make an ad hoc structured information document (format provided by ESCO).</a:t>
            </a:r>
          </a:p>
          <a:p>
            <a:pPr lvl="1"/>
            <a:r>
              <a:rPr lang="en-US" dirty="0" smtClean="0"/>
              <a:t>CV/JP identification information is not part of ESCO. However it should be supplied by the PES. The identification should identify the PES that has the primary source for the provided CV/JP.</a:t>
            </a:r>
          </a:p>
          <a:p>
            <a:r>
              <a:rPr lang="en-US" dirty="0" smtClean="0"/>
              <a:t>Make a translation of the ESCO information representation onto all of the PES vocabularies or PES language formats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 smtClean="0"/>
              <a:t>for each of the 4 PES the information loss of its own provided CV/JP structured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 WS 4 </a:t>
            </a:r>
            <a:r>
              <a:rPr lang="en-US" dirty="0" smtClean="0"/>
              <a:t>evaluation </a:t>
            </a:r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PES describes the work process done based on the obtained structured, translated information</a:t>
            </a:r>
          </a:p>
          <a:p>
            <a:r>
              <a:rPr lang="en-US" dirty="0" smtClean="0"/>
              <a:t>Occasionally PES exchange additional information to complete the dossier.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 smtClean="0"/>
              <a:t>the transcoded information and the procedural steps the PES uses in order to facilitate the dossier handling in a CV – JP matching process.</a:t>
            </a:r>
          </a:p>
          <a:p>
            <a:pPr lvl="1"/>
            <a:r>
              <a:rPr lang="en-US" dirty="0" smtClean="0"/>
              <a:t>Identify missing elements in the provided coded information, normally obtained through the PES specific procedures.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 WS 4 </a:t>
            </a:r>
            <a:r>
              <a:rPr lang="en-US" dirty="0"/>
              <a:t>evaluation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all of the CV (16) and JP (8) provided, each PES completes as far as possible its own ranking per dossiers it received</a:t>
            </a:r>
          </a:p>
          <a:p>
            <a:pPr lvl="1"/>
            <a:r>
              <a:rPr lang="en-US" dirty="0" smtClean="0"/>
              <a:t>CZ – does CZ, ES, FR, NL  dossier</a:t>
            </a:r>
          </a:p>
          <a:p>
            <a:pPr lvl="1"/>
            <a:r>
              <a:rPr lang="en-US" dirty="0" smtClean="0"/>
              <a:t>ES – does CZ, ES, FR, NL  dossier</a:t>
            </a:r>
          </a:p>
          <a:p>
            <a:pPr lvl="1"/>
            <a:r>
              <a:rPr lang="en-US" dirty="0" smtClean="0"/>
              <a:t>FR – does CZ, ES, FR, NL  dossier</a:t>
            </a:r>
          </a:p>
          <a:p>
            <a:pPr lvl="1"/>
            <a:r>
              <a:rPr lang="en-US" dirty="0" smtClean="0"/>
              <a:t>NL – does CZ, ES, FR, NL  dossier</a:t>
            </a:r>
          </a:p>
          <a:p>
            <a:r>
              <a:rPr lang="en-US" dirty="0" smtClean="0"/>
              <a:t>Results compared with the undisclosed original ranking (see step 2)</a:t>
            </a:r>
          </a:p>
          <a:p>
            <a:r>
              <a:rPr lang="en-US" dirty="0" smtClean="0"/>
              <a:t>Evaluate how well the new matching is in synch for the different PES.</a:t>
            </a:r>
          </a:p>
          <a:p>
            <a:r>
              <a:rPr lang="en-US" dirty="0" smtClean="0"/>
              <a:t>Evaluate how the ranking is for the specific PES provided dossier after transcoding to and back over ESCO (e.g. CZ -&gt; ESCO -&gt; CZ).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2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80"/>
      </a:dk1>
      <a:lt1>
        <a:sysClr val="window" lastClr="A6CA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80"/>
      </a:dk1>
      <a:lt1>
        <a:sysClr val="window" lastClr="A6CA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</TotalTime>
  <Words>644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ESCO Mapping Pilot</vt:lpstr>
      <vt:lpstr>Used acronyms</vt:lpstr>
      <vt:lpstr>Step 1 WS2 evaluation proposal</vt:lpstr>
      <vt:lpstr>Step 2 WS2 evaluation proposal</vt:lpstr>
      <vt:lpstr>Step 3 WS 3 evaluation proposal</vt:lpstr>
      <vt:lpstr>Step 4 WS 3 evaluation proposal</vt:lpstr>
      <vt:lpstr>Step 5 WS 4 evaluation proposal</vt:lpstr>
      <vt:lpstr>Step 6 WS 4 evaluation proposal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Karel Kremer</dc:creator>
  <cp:lastModifiedBy>Johan De Smedt</cp:lastModifiedBy>
  <cp:revision>233</cp:revision>
  <cp:lastPrinted>2014-07-14T08:45:46Z</cp:lastPrinted>
  <dcterms:created xsi:type="dcterms:W3CDTF">2014-06-19T07:09:25Z</dcterms:created>
  <dcterms:modified xsi:type="dcterms:W3CDTF">2014-07-17T11:18:18Z</dcterms:modified>
</cp:coreProperties>
</file>