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50" d="100"/>
          <a:sy n="50" d="100"/>
        </p:scale>
        <p:origin x="137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5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BE7D-F23B-4F35-A1E7-F8F72302056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E563-746C-41BD-9CD0-C3740C69E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3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PES classification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Transformation of the PES classification schema</a:t>
            </a:r>
          </a:p>
          <a:p>
            <a:r>
              <a:rPr lang="en-US" dirty="0" err="1" smtClean="0"/>
              <a:t>Tenforce</a:t>
            </a:r>
            <a:endParaRPr lang="en-US" dirty="0"/>
          </a:p>
          <a:p>
            <a:r>
              <a:rPr lang="en-US" dirty="0" smtClean="0"/>
              <a:t>ESCO – mapping pilot – WS 2 (2014-09-08)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41240" cy="1325563"/>
          </a:xfrm>
        </p:spPr>
        <p:txBody>
          <a:bodyPr/>
          <a:lstStyle/>
          <a:p>
            <a:r>
              <a:rPr lang="en-US" dirty="0" smtClean="0"/>
              <a:t>ES: </a:t>
            </a:r>
            <a:r>
              <a:rPr lang="es-ES" dirty="0" smtClean="0"/>
              <a:t>CNO-2011 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continued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99" y="0"/>
            <a:ext cx="4115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286"/>
            <a:ext cx="12192000" cy="564071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464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ES: </a:t>
            </a:r>
            <a:r>
              <a:rPr lang="es-ES" dirty="0" smtClean="0"/>
              <a:t>CNO-2011 (</a:t>
            </a:r>
            <a:r>
              <a:rPr lang="es-ES" dirty="0" err="1" smtClean="0"/>
              <a:t>completed</a:t>
            </a:r>
            <a:r>
              <a:rPr lang="es-E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CZ: </a:t>
            </a:r>
            <a:r>
              <a:rPr lang="en-US" dirty="0" err="1" smtClean="0"/>
              <a:t>Národní</a:t>
            </a:r>
            <a:r>
              <a:rPr lang="en-US" dirty="0" smtClean="0"/>
              <a:t> </a:t>
            </a:r>
            <a:r>
              <a:rPr lang="en-US" dirty="0" err="1" smtClean="0"/>
              <a:t>Soustava</a:t>
            </a:r>
            <a:r>
              <a:rPr lang="en-US" dirty="0" smtClean="0"/>
              <a:t> </a:t>
            </a:r>
            <a:r>
              <a:rPr lang="en-US" dirty="0" err="1" smtClean="0"/>
              <a:t>Povolání</a:t>
            </a:r>
            <a:r>
              <a:rPr lang="en-US" dirty="0" smtClean="0"/>
              <a:t> (</a:t>
            </a:r>
            <a:r>
              <a:rPr lang="en-US" dirty="0" err="1" smtClean="0"/>
              <a:t>contimued</a:t>
            </a:r>
            <a:r>
              <a:rPr lang="en-US" dirty="0" smtClean="0"/>
              <a:t>)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Informal an incomplete structure (CSV based)</a:t>
            </a:r>
          </a:p>
          <a:p>
            <a:pPr lvl="2"/>
            <a:r>
              <a:rPr lang="en-US" dirty="0" smtClean="0"/>
              <a:t>Occupation (OCC) classification with 1 top level tree structures,</a:t>
            </a:r>
            <a:br>
              <a:rPr lang="en-US" dirty="0" smtClean="0"/>
            </a:br>
            <a:r>
              <a:rPr lang="en-US" dirty="0" smtClean="0"/>
              <a:t>mapped to ISCO-08</a:t>
            </a:r>
            <a:br>
              <a:rPr lang="en-US" dirty="0" smtClean="0"/>
            </a:br>
            <a:r>
              <a:rPr lang="en-US" dirty="0" smtClean="0"/>
              <a:t>mapped to CZ-NACE, NO mapping to NACE rev 2 except for HOSIPI</a:t>
            </a:r>
            <a:br>
              <a:rPr lang="en-US" dirty="0" smtClean="0"/>
            </a:br>
            <a:r>
              <a:rPr lang="en-US" dirty="0" smtClean="0"/>
              <a:t>mapped to EQF</a:t>
            </a:r>
          </a:p>
          <a:p>
            <a:r>
              <a:rPr lang="en-US" dirty="0" smtClean="0"/>
              <a:t>Transformation remarks</a:t>
            </a:r>
          </a:p>
          <a:p>
            <a:pPr lvl="1"/>
            <a:r>
              <a:rPr lang="en-US" dirty="0" smtClean="0"/>
              <a:t>The OCC (CNO) classification systems is mapped to a </a:t>
            </a:r>
            <a:r>
              <a:rPr lang="en-US" dirty="0" smtClean="0"/>
              <a:t>SKOS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The relationships</a:t>
            </a:r>
          </a:p>
          <a:p>
            <a:pPr lvl="2"/>
            <a:r>
              <a:rPr lang="en-US" dirty="0" smtClean="0"/>
              <a:t>Relationship with ISCO-08 is mapped to </a:t>
            </a:r>
            <a:r>
              <a:rPr lang="en-US" dirty="0" err="1" smtClean="0"/>
              <a:t>skos:broaderMatch</a:t>
            </a:r>
            <a:endParaRPr lang="en-US" dirty="0" smtClean="0"/>
          </a:p>
          <a:p>
            <a:pPr lvl="2"/>
            <a:r>
              <a:rPr lang="en-US" dirty="0" smtClean="0"/>
              <a:t>CZ-NACE with code 18 is mapped to NACE rev 2 codes ‘I’ and ‘79’</a:t>
            </a:r>
          </a:p>
          <a:p>
            <a:pPr lvl="2"/>
            <a:r>
              <a:rPr lang="en-US" dirty="0" smtClean="0"/>
              <a:t>OCC are mapped to EQF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CZ: </a:t>
            </a:r>
            <a:r>
              <a:rPr lang="en-US" dirty="0" err="1" smtClean="0"/>
              <a:t>Národní</a:t>
            </a:r>
            <a:r>
              <a:rPr lang="en-US" dirty="0" smtClean="0"/>
              <a:t> </a:t>
            </a:r>
            <a:r>
              <a:rPr lang="en-US" dirty="0" err="1" smtClean="0"/>
              <a:t>Soustava</a:t>
            </a:r>
            <a:r>
              <a:rPr lang="en-US" dirty="0" smtClean="0"/>
              <a:t> </a:t>
            </a:r>
            <a:r>
              <a:rPr lang="en-US" dirty="0" err="1" smtClean="0"/>
              <a:t>Povolání</a:t>
            </a:r>
            <a:r>
              <a:rPr lang="en-US" dirty="0" smtClean="0"/>
              <a:t> (continued)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474870"/>
            <a:ext cx="9377680" cy="53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98"/>
            <a:ext cx="10515600" cy="1325563"/>
          </a:xfrm>
        </p:spPr>
        <p:txBody>
          <a:bodyPr/>
          <a:lstStyle/>
          <a:p>
            <a:r>
              <a:rPr lang="es-ES" dirty="0" smtClean="0"/>
              <a:t>CZ: </a:t>
            </a:r>
            <a:r>
              <a:rPr lang="en-US" dirty="0" err="1" smtClean="0"/>
              <a:t>Národní</a:t>
            </a:r>
            <a:r>
              <a:rPr lang="en-US" dirty="0" smtClean="0"/>
              <a:t> </a:t>
            </a:r>
            <a:r>
              <a:rPr lang="en-US" dirty="0" err="1" smtClean="0"/>
              <a:t>Soustava</a:t>
            </a:r>
            <a:r>
              <a:rPr lang="en-US" dirty="0" smtClean="0"/>
              <a:t> </a:t>
            </a:r>
            <a:r>
              <a:rPr lang="en-US" dirty="0" err="1" smtClean="0"/>
              <a:t>Povolání</a:t>
            </a:r>
            <a:r>
              <a:rPr lang="en-US" dirty="0" smtClean="0"/>
              <a:t> (completed)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0" y="1014038"/>
            <a:ext cx="9890760" cy="58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FR: ROME</a:t>
            </a:r>
            <a:r>
              <a:rPr lang="en-US" dirty="0"/>
              <a:t> v3.21</a:t>
            </a:r>
            <a:r>
              <a:rPr lang="en-US" dirty="0" smtClean="0"/>
              <a:t> </a:t>
            </a:r>
          </a:p>
          <a:p>
            <a:r>
              <a:rPr lang="en-US" dirty="0" smtClean="0"/>
              <a:t>NL: </a:t>
            </a:r>
            <a:r>
              <a:rPr lang="en-US" dirty="0"/>
              <a:t>UWV </a:t>
            </a:r>
            <a:r>
              <a:rPr lang="en-US" dirty="0" err="1" smtClean="0"/>
              <a:t>REF-schetsen+sectoren</a:t>
            </a:r>
            <a:endParaRPr lang="en-US" dirty="0"/>
          </a:p>
          <a:p>
            <a:r>
              <a:rPr lang="en-US" dirty="0" smtClean="0"/>
              <a:t>ES: </a:t>
            </a:r>
            <a:r>
              <a:rPr lang="es-ES" dirty="0"/>
              <a:t>Clasificación Nacional de Ocupaciones </a:t>
            </a:r>
            <a:r>
              <a:rPr lang="es-ES" dirty="0" smtClean="0"/>
              <a:t>CNO-2011</a:t>
            </a:r>
          </a:p>
          <a:p>
            <a:r>
              <a:rPr lang="es-ES" dirty="0" smtClean="0"/>
              <a:t>CZ: </a:t>
            </a:r>
            <a:r>
              <a:rPr lang="en-US" dirty="0" err="1" smtClean="0"/>
              <a:t>Národní</a:t>
            </a:r>
            <a:r>
              <a:rPr lang="en-US" dirty="0" smtClean="0"/>
              <a:t> </a:t>
            </a:r>
            <a:r>
              <a:rPr lang="en-US" dirty="0" err="1" smtClean="0"/>
              <a:t>Soustava</a:t>
            </a:r>
            <a:r>
              <a:rPr lang="en-US" dirty="0" smtClean="0"/>
              <a:t> </a:t>
            </a:r>
            <a:r>
              <a:rPr lang="en-US" dirty="0" err="1" smtClean="0"/>
              <a:t>Povolání</a:t>
            </a:r>
            <a:r>
              <a:rPr lang="en-US" dirty="0" smtClean="0"/>
              <a:t> </a:t>
            </a: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FR: ROME v3.21 (started)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Complete formal structure was provided (XML based)</a:t>
            </a:r>
          </a:p>
          <a:p>
            <a:pPr lvl="2"/>
            <a:r>
              <a:rPr lang="en-US" dirty="0" smtClean="0"/>
              <a:t>Occupation classification with 2 top level tree structures (Sector, ROME code),</a:t>
            </a:r>
            <a:br>
              <a:rPr lang="en-US" dirty="0" smtClean="0"/>
            </a:br>
            <a:r>
              <a:rPr lang="en-US" dirty="0" smtClean="0"/>
              <a:t>mapped to ISCO-08, NO mapping to NACE rev 2</a:t>
            </a:r>
          </a:p>
          <a:p>
            <a:pPr lvl="2"/>
            <a:r>
              <a:rPr lang="en-US" dirty="0" smtClean="0"/>
              <a:t>Competence classification (S/C), typed as knowledge (theory) or skill (practical)</a:t>
            </a:r>
          </a:p>
          <a:p>
            <a:pPr lvl="2"/>
            <a:r>
              <a:rPr lang="en-US" dirty="0" smtClean="0"/>
              <a:t>Activities (task) register (ACT), typed as base task, specific task and base or specific task</a:t>
            </a:r>
          </a:p>
          <a:p>
            <a:pPr lvl="2"/>
            <a:r>
              <a:rPr lang="en-US" dirty="0" smtClean="0"/>
              <a:t>Work environment or context (W), typed as Condition, Sectorial or Organizational</a:t>
            </a:r>
            <a:endParaRPr lang="en-US" dirty="0"/>
          </a:p>
          <a:p>
            <a:pPr lvl="2"/>
            <a:r>
              <a:rPr lang="en-US" dirty="0" smtClean="0"/>
              <a:t>Occupation profile detailing and grouping S/C, ACT and W per occupation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Transformation remarks</a:t>
            </a:r>
          </a:p>
          <a:p>
            <a:pPr lvl="1"/>
            <a:r>
              <a:rPr lang="en-US" dirty="0" smtClean="0"/>
              <a:t>All classification systems are mapped</a:t>
            </a:r>
          </a:p>
          <a:p>
            <a:pPr lvl="1"/>
            <a:r>
              <a:rPr lang="en-US" dirty="0" smtClean="0"/>
              <a:t>The profile</a:t>
            </a:r>
          </a:p>
          <a:p>
            <a:pPr lvl="2"/>
            <a:r>
              <a:rPr lang="en-US" dirty="0" smtClean="0"/>
              <a:t>Was used to get alternate names for occupations (</a:t>
            </a:r>
            <a:r>
              <a:rPr lang="en-US" dirty="0" err="1" smtClean="0"/>
              <a:t>appellation@fr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Relationship with competence is either basic (essential) or specific (optional)</a:t>
            </a:r>
          </a:p>
          <a:p>
            <a:pPr lvl="2"/>
            <a:r>
              <a:rPr lang="en-US" dirty="0" smtClean="0"/>
              <a:t>The grouping structure of specific competences was flattened</a:t>
            </a:r>
          </a:p>
        </p:txBody>
      </p:sp>
    </p:spTree>
    <p:extLst>
      <p:ext uri="{BB962C8B-B14F-4D97-AF65-F5344CB8AC3E}">
        <p14:creationId xmlns:p14="http://schemas.microsoft.com/office/powerpoint/2010/main" val="4509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8754" y="2768754"/>
            <a:ext cx="6863074" cy="1325563"/>
          </a:xfrm>
        </p:spPr>
        <p:txBody>
          <a:bodyPr/>
          <a:lstStyle/>
          <a:p>
            <a:r>
              <a:rPr lang="en-US" dirty="0" smtClean="0"/>
              <a:t>FR: ROME v3.21 (continued)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01" y="0"/>
            <a:ext cx="11172700" cy="685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78" y="-4131"/>
            <a:ext cx="11194422" cy="68713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10" y="5223"/>
            <a:ext cx="11164191" cy="68527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570" y="-4131"/>
            <a:ext cx="11179430" cy="68621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70" y="-4131"/>
            <a:ext cx="11179430" cy="68621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309" y="0"/>
            <a:ext cx="11187692" cy="68672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732" y="5223"/>
            <a:ext cx="11179183" cy="68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86" y="0"/>
            <a:ext cx="10808014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2768754" y="2768754"/>
            <a:ext cx="6863074" cy="1325563"/>
          </a:xfrm>
        </p:spPr>
        <p:txBody>
          <a:bodyPr/>
          <a:lstStyle/>
          <a:p>
            <a:r>
              <a:rPr lang="en-US" dirty="0" smtClean="0"/>
              <a:t>FR: ROME v3.21 (completed)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NL: UWV (started)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Informal an incomplete structure (CSV based)</a:t>
            </a:r>
          </a:p>
          <a:p>
            <a:pPr lvl="2"/>
            <a:r>
              <a:rPr lang="en-US" dirty="0" smtClean="0"/>
              <a:t>Occupation (OCC) classification with 2 top level tree structures (Sector, Cluster),</a:t>
            </a:r>
            <a:br>
              <a:rPr lang="en-US" dirty="0" smtClean="0"/>
            </a:br>
            <a:r>
              <a:rPr lang="en-US" dirty="0" smtClean="0"/>
              <a:t>mapped to ISCO-08, NO mapping to NACE rev 2</a:t>
            </a:r>
          </a:p>
          <a:p>
            <a:pPr lvl="2"/>
            <a:r>
              <a:rPr lang="en-US" dirty="0" smtClean="0"/>
              <a:t>Competence classification (S/C), typed as behavior, OCC-specific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en-US" dirty="0" smtClean="0"/>
              <a:t> technical</a:t>
            </a:r>
          </a:p>
          <a:p>
            <a:pPr lvl="2"/>
            <a:r>
              <a:rPr lang="en-US" dirty="0" smtClean="0"/>
              <a:t>Activities (task) register (ACT), typed as ‘main task’ and ‘task’</a:t>
            </a:r>
          </a:p>
          <a:p>
            <a:pPr lvl="2"/>
            <a:r>
              <a:rPr lang="en-US" dirty="0" smtClean="0"/>
              <a:t>Work environment or context (W) (no structure was provided)</a:t>
            </a:r>
          </a:p>
          <a:p>
            <a:pPr lvl="2"/>
            <a:r>
              <a:rPr lang="en-US" dirty="0" smtClean="0"/>
              <a:t>Specializations of OCC</a:t>
            </a:r>
          </a:p>
          <a:p>
            <a:r>
              <a:rPr lang="en-US" dirty="0" smtClean="0"/>
              <a:t>Transformation remarks</a:t>
            </a:r>
          </a:p>
          <a:p>
            <a:pPr lvl="1"/>
            <a:r>
              <a:rPr lang="en-US" dirty="0" smtClean="0"/>
              <a:t>All provided classification systems are mapped, occasional hierarchy may be missing</a:t>
            </a:r>
          </a:p>
          <a:p>
            <a:pPr lvl="1"/>
            <a:r>
              <a:rPr lang="en-US" dirty="0" smtClean="0"/>
              <a:t>The relationships</a:t>
            </a:r>
            <a:endParaRPr lang="en-US" dirty="0" smtClean="0"/>
          </a:p>
          <a:p>
            <a:pPr lvl="2"/>
            <a:r>
              <a:rPr lang="en-US" dirty="0" err="1" smtClean="0"/>
              <a:t>OCC.Cluster</a:t>
            </a:r>
            <a:r>
              <a:rPr lang="en-US" dirty="0" smtClean="0"/>
              <a:t> – S/</a:t>
            </a:r>
            <a:r>
              <a:rPr lang="en-US" dirty="0" err="1" smtClean="0"/>
              <a:t>C.behavior</a:t>
            </a:r>
            <a:r>
              <a:rPr lang="en-US" dirty="0" smtClean="0"/>
              <a:t> relationships are typed as always, often or maybe</a:t>
            </a:r>
          </a:p>
          <a:p>
            <a:pPr lvl="2"/>
            <a:r>
              <a:rPr lang="en-US" dirty="0" err="1" smtClean="0"/>
              <a:t>OCC.Cluster</a:t>
            </a:r>
            <a:r>
              <a:rPr lang="en-US" dirty="0" smtClean="0"/>
              <a:t> are related to S/</a:t>
            </a:r>
            <a:r>
              <a:rPr lang="en-US" dirty="0" err="1" smtClean="0"/>
              <a:t>C.technical</a:t>
            </a:r>
            <a:endParaRPr lang="en-US" dirty="0" smtClean="0"/>
          </a:p>
          <a:p>
            <a:pPr lvl="2"/>
            <a:r>
              <a:rPr lang="en-US" dirty="0" smtClean="0"/>
              <a:t>OCC are related to S/C.OCC-specific</a:t>
            </a:r>
          </a:p>
          <a:p>
            <a:pPr lvl="2"/>
            <a:r>
              <a:rPr lang="en-US" dirty="0" smtClean="0"/>
              <a:t>OCC Specializations are mapped as alternate labels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342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44" y="1"/>
            <a:ext cx="9868555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960" y="-2420"/>
            <a:ext cx="9872039" cy="6860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960" y="0"/>
            <a:ext cx="9872039" cy="6860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538" y="401"/>
            <a:ext cx="9872038" cy="68604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 rot="16200000">
            <a:off x="-2767428" y="2765007"/>
            <a:ext cx="6860421" cy="1325563"/>
          </a:xfrm>
        </p:spPr>
        <p:txBody>
          <a:bodyPr/>
          <a:lstStyle/>
          <a:p>
            <a:r>
              <a:rPr lang="en-US" dirty="0" smtClean="0"/>
              <a:t>NL: UWV (continued)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961" y="0"/>
            <a:ext cx="9872615" cy="6860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3443" y="0"/>
            <a:ext cx="9868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667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90500"/>
          </a:xfrm>
        </p:spPr>
        <p:txBody>
          <a:bodyPr>
            <a:noAutofit/>
          </a:bodyPr>
          <a:lstStyle/>
          <a:p>
            <a:r>
              <a:rPr lang="en-US" sz="1000" b="1" dirty="0" smtClean="0"/>
              <a:t>NL: UWV (concluded)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935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ES: </a:t>
            </a:r>
            <a:r>
              <a:rPr lang="es-ES" dirty="0" smtClean="0"/>
              <a:t>CNO-2011 (</a:t>
            </a:r>
            <a:r>
              <a:rPr lang="es-ES" dirty="0" err="1" smtClean="0"/>
              <a:t>started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Informal an incomplete structure (CSV based)</a:t>
            </a:r>
          </a:p>
          <a:p>
            <a:pPr lvl="2"/>
            <a:r>
              <a:rPr lang="en-US" dirty="0" smtClean="0"/>
              <a:t>Occupation (OCC) classification with 1 top level tree structures,</a:t>
            </a:r>
            <a:br>
              <a:rPr lang="en-US" dirty="0" smtClean="0"/>
            </a:br>
            <a:r>
              <a:rPr lang="en-US" dirty="0" smtClean="0"/>
              <a:t>mapped to ISCO-08, NO mapping to NACE rev 2</a:t>
            </a:r>
          </a:p>
          <a:p>
            <a:pPr lvl="2"/>
            <a:r>
              <a:rPr lang="en-US" dirty="0" smtClean="0"/>
              <a:t>Nodes of the top level structure are provided in English</a:t>
            </a:r>
          </a:p>
          <a:p>
            <a:pPr lvl="2"/>
            <a:r>
              <a:rPr lang="en-US" dirty="0" smtClean="0"/>
              <a:t>OCC are provided with English and Spanish label.</a:t>
            </a:r>
          </a:p>
          <a:p>
            <a:r>
              <a:rPr lang="en-US" dirty="0" smtClean="0"/>
              <a:t>Transformation remarks</a:t>
            </a:r>
          </a:p>
          <a:p>
            <a:pPr lvl="1"/>
            <a:r>
              <a:rPr lang="en-US" dirty="0" smtClean="0"/>
              <a:t>The OCC (CNO) classification systems is mapped to a </a:t>
            </a:r>
            <a:r>
              <a:rPr lang="en-US" dirty="0" smtClean="0"/>
              <a:t>SKOS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The relationships</a:t>
            </a:r>
          </a:p>
          <a:p>
            <a:pPr lvl="2"/>
            <a:r>
              <a:rPr lang="en-US" dirty="0" smtClean="0"/>
              <a:t>Relationship with ISCO-08 is mapped to </a:t>
            </a:r>
            <a:r>
              <a:rPr lang="en-US" dirty="0" err="1" smtClean="0"/>
              <a:t>skos:broaderMatch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80"/>
      </a:dk1>
      <a:lt1>
        <a:sysClr val="window" lastClr="A6CA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193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PES classification schema</vt:lpstr>
      <vt:lpstr>Overview</vt:lpstr>
      <vt:lpstr>FR: ROME v3.21 (started)</vt:lpstr>
      <vt:lpstr>FR: ROME v3.21 (continued)</vt:lpstr>
      <vt:lpstr>FR: ROME v3.21 (completed)</vt:lpstr>
      <vt:lpstr>NL: UWV (started)</vt:lpstr>
      <vt:lpstr>NL: UWV (continued)</vt:lpstr>
      <vt:lpstr>NL: UWV (concluded)</vt:lpstr>
      <vt:lpstr>ES: CNO-2011 (started)</vt:lpstr>
      <vt:lpstr>ES: CNO-2011  (continued)</vt:lpstr>
      <vt:lpstr>PowerPoint Presentation</vt:lpstr>
      <vt:lpstr>CZ: Národní Soustava Povolání (contimued)</vt:lpstr>
      <vt:lpstr>CZ: Národní Soustava Povolání (continued) </vt:lpstr>
      <vt:lpstr>CZ: Národní Soustava Povolání (completed)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 classification schema</dc:title>
  <dc:creator>Johan De Smedt</dc:creator>
  <cp:lastModifiedBy>Johan De Smedt</cp:lastModifiedBy>
  <cp:revision>29</cp:revision>
  <dcterms:created xsi:type="dcterms:W3CDTF">2014-09-07T07:45:58Z</dcterms:created>
  <dcterms:modified xsi:type="dcterms:W3CDTF">2014-09-07T11:43:58Z</dcterms:modified>
</cp:coreProperties>
</file>