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C98A1-A455-491A-B1A8-37B531AA731A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25A1E-3ADC-4444-A9EB-315D3BA6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4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5A1E-3ADC-4444-A9EB-315D3BA691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5A1E-3ADC-4444-A9EB-315D3BA691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5A1E-3ADC-4444-A9EB-315D3BA69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5A1E-3ADC-4444-A9EB-315D3BA69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5A1E-3ADC-4444-A9EB-315D3BA69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4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5A1E-3ADC-4444-A9EB-315D3BA69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4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25A1E-3ADC-4444-A9EB-315D3BA69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6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45352-D3ED-494C-A2FD-A374185E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Evaluating the coding, transcoding and matching of CV and JV</a:t>
            </a:r>
          </a:p>
          <a:p>
            <a:r>
              <a:rPr lang="en-US" dirty="0" smtClean="0"/>
              <a:t>TenForce</a:t>
            </a:r>
            <a:br>
              <a:rPr lang="en-US" dirty="0" smtClean="0"/>
            </a:br>
            <a:r>
              <a:rPr lang="en-US" dirty="0" smtClean="0"/>
              <a:t>Johan De Smedt, Karel Kremer, Agis Papantoniou</a:t>
            </a:r>
          </a:p>
          <a:p>
            <a:r>
              <a:rPr lang="en-US" dirty="0" smtClean="0"/>
              <a:t>ESCO – mapping pilot - WS 2 (2014-09-08)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CV: Curriculum </a:t>
            </a:r>
            <a:r>
              <a:rPr lang="en-US" dirty="0" err="1" smtClean="0"/>
              <a:t>vitea</a:t>
            </a:r>
            <a:endParaRPr lang="en-US" dirty="0" smtClean="0"/>
          </a:p>
          <a:p>
            <a:r>
              <a:rPr lang="en-US" dirty="0" smtClean="0"/>
              <a:t>JSS: </a:t>
            </a:r>
            <a:r>
              <a:rPr lang="en-US" dirty="0"/>
              <a:t>job seeker </a:t>
            </a:r>
            <a:r>
              <a:rPr lang="en-US" dirty="0" smtClean="0"/>
              <a:t>scenario</a:t>
            </a:r>
          </a:p>
          <a:p>
            <a:r>
              <a:rPr lang="en-US" dirty="0" smtClean="0"/>
              <a:t>JV: Job vacancy</a:t>
            </a:r>
          </a:p>
          <a:p>
            <a:r>
              <a:rPr lang="en-US" dirty="0" smtClean="0"/>
              <a:t>JVS: </a:t>
            </a:r>
            <a:r>
              <a:rPr lang="en-US" dirty="0"/>
              <a:t>job </a:t>
            </a:r>
            <a:r>
              <a:rPr lang="en-US" dirty="0" smtClean="0"/>
              <a:t>vacancy scenario</a:t>
            </a:r>
          </a:p>
          <a:p>
            <a:r>
              <a:rPr lang="en-US" dirty="0" smtClean="0"/>
              <a:t>NOC: National Occupational Classifications</a:t>
            </a:r>
          </a:p>
          <a:p>
            <a:r>
              <a:rPr lang="en-US" dirty="0" smtClean="0"/>
              <a:t>PES: </a:t>
            </a:r>
            <a:r>
              <a:rPr lang="en-US" dirty="0"/>
              <a:t>Public Employment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WS: Workshop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structured versus structured</a:t>
            </a:r>
            <a:br>
              <a:rPr lang="en-US" dirty="0" smtClean="0"/>
            </a:br>
            <a:r>
              <a:rPr lang="en-US" dirty="0" smtClean="0"/>
              <a:t>to be made between WS 2 and 3</a:t>
            </a:r>
          </a:p>
          <a:p>
            <a:pPr lvl="1"/>
            <a:r>
              <a:rPr lang="en-US" dirty="0" smtClean="0"/>
              <a:t>Job seeker scenario (JSS) encoding evaluation grid</a:t>
            </a:r>
          </a:p>
          <a:p>
            <a:pPr lvl="1"/>
            <a:r>
              <a:rPr lang="en-US" dirty="0" smtClean="0"/>
              <a:t>Job vacancy scenario (JVS) encoding evaluation grid</a:t>
            </a:r>
          </a:p>
          <a:p>
            <a:r>
              <a:rPr lang="en-US" dirty="0" smtClean="0"/>
              <a:t>Compare encodings by different PES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be made between WS 2 and 3</a:t>
            </a:r>
            <a:endParaRPr lang="en-US" dirty="0" smtClean="0"/>
          </a:p>
          <a:p>
            <a:pPr lvl="1"/>
            <a:r>
              <a:rPr lang="en-US" dirty="0" smtClean="0"/>
              <a:t>Transcoding evaluation grid</a:t>
            </a:r>
          </a:p>
          <a:p>
            <a:r>
              <a:rPr lang="en-US" dirty="0" smtClean="0"/>
              <a:t>Matching JVS/JSS (job posting/CV) evaluation</a:t>
            </a:r>
            <a:br>
              <a:rPr lang="en-US" dirty="0" smtClean="0"/>
            </a:br>
            <a:r>
              <a:rPr lang="en-US" dirty="0" smtClean="0"/>
              <a:t>to be made in WS 3</a:t>
            </a:r>
            <a:endParaRPr lang="en-US" dirty="0" smtClean="0"/>
          </a:p>
          <a:p>
            <a:pPr lvl="1"/>
            <a:r>
              <a:rPr lang="en-US" dirty="0" smtClean="0"/>
              <a:t>Matching evaluation grid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grid for JSS-profile encoding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032014"/>
              </p:ext>
            </p:extLst>
          </p:nvPr>
        </p:nvGraphicFramePr>
        <p:xfrm>
          <a:off x="1008246" y="1690688"/>
          <a:ext cx="10175508" cy="444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4" imgW="6431325" imgH="2811888" progId="Excel.Sheet.12">
                  <p:embed/>
                </p:oleObj>
              </mc:Choice>
              <mc:Fallback>
                <p:oleObj name="Worksheet" r:id="rId4" imgW="6431325" imgH="28118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246" y="1690688"/>
                        <a:ext cx="10175508" cy="4448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grid for JVS encoding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958792"/>
              </p:ext>
            </p:extLst>
          </p:nvPr>
        </p:nvGraphicFramePr>
        <p:xfrm>
          <a:off x="1294047" y="1834630"/>
          <a:ext cx="9788819" cy="437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4" imgW="6286534" imgH="2811888" progId="Excel.Sheet.12">
                  <p:embed/>
                </p:oleObj>
              </mc:Choice>
              <mc:Fallback>
                <p:oleObj name="Worksheet" r:id="rId4" imgW="6286534" imgH="28118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4047" y="1834630"/>
                        <a:ext cx="9788819" cy="4377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Transcoding evaluation grid (Legend)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262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xx = </a:t>
            </a:r>
            <a:r>
              <a:rPr lang="en-US" dirty="0" err="1" smtClean="0"/>
              <a:t>cz</a:t>
            </a:r>
            <a:r>
              <a:rPr lang="en-US" dirty="0" smtClean="0"/>
              <a:t> or </a:t>
            </a:r>
            <a:r>
              <a:rPr lang="en-US" dirty="0" err="1" smtClean="0"/>
              <a:t>es</a:t>
            </a:r>
            <a:r>
              <a:rPr lang="en-US" dirty="0" smtClean="0"/>
              <a:t> or </a:t>
            </a:r>
            <a:r>
              <a:rPr lang="en-US" dirty="0" err="1" smtClean="0"/>
              <a:t>fr</a:t>
            </a:r>
            <a:r>
              <a:rPr lang="en-US" dirty="0" smtClean="0"/>
              <a:t> or </a:t>
            </a:r>
            <a:r>
              <a:rPr lang="en-US" dirty="0" err="1" smtClean="0"/>
              <a:t>nl</a:t>
            </a:r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Calculated value</a:t>
            </a:r>
            <a:endParaRPr lang="en-US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 smtClean="0"/>
              <a:t>1 = ok</a:t>
            </a:r>
          </a:p>
          <a:p>
            <a:pPr lvl="1"/>
            <a:r>
              <a:rPr lang="en-US" dirty="0" smtClean="0"/>
              <a:t>more than 1 = better than reference</a:t>
            </a:r>
          </a:p>
          <a:p>
            <a:pPr lvl="1"/>
            <a:r>
              <a:rPr lang="en-US" dirty="0" smtClean="0"/>
              <a:t>between 0 and 1 = loss of value in transcoding</a:t>
            </a:r>
          </a:p>
          <a:p>
            <a:pPr lvl="1"/>
            <a:r>
              <a:rPr lang="en-US" dirty="0" smtClean="0"/>
              <a:t>less than 0 = bad transcoding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835290"/>
              </p:ext>
            </p:extLst>
          </p:nvPr>
        </p:nvGraphicFramePr>
        <p:xfrm>
          <a:off x="143933" y="4094785"/>
          <a:ext cx="11700934" cy="2125779"/>
        </p:xfrm>
        <a:graphic>
          <a:graphicData uri="http://schemas.openxmlformats.org/drawingml/2006/table">
            <a:tbl>
              <a:tblPr/>
              <a:tblGrid>
                <a:gridCol w="2099678"/>
                <a:gridCol w="9601256"/>
              </a:tblGrid>
              <a:tr h="298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xx pes coding ok</a:t>
                      </a:r>
                    </a:p>
                  </a:txBody>
                  <a:tcPr marL="7113" marR="7113" marT="71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fill in the number of correct encodings given by PES xx for the classification items in the respective column heading</a:t>
                      </a:r>
                    </a:p>
                  </a:txBody>
                  <a:tcPr marL="7113" marR="7113" marT="71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xx pes coding </a:t>
                      </a:r>
                      <a:r>
                        <a:rPr lang="en-US" sz="1200" b="1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nok</a:t>
                      </a:r>
                      <a:endParaRPr lang="en-US" sz="1200" b="1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fill in the number of NOT correct encodings given by PES xx for the classification items in the respective column heading</a:t>
                      </a:r>
                    </a:p>
                  </a:txBody>
                  <a:tcPr marL="7113" marR="7113" marT="71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xx esco transcoding ok</a:t>
                      </a:r>
                    </a:p>
                  </a:txBody>
                  <a:tcPr marL="7113" marR="7113" marT="71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fill in the number of correct ESCO codes as mapped from the encodings (ok and </a:t>
                      </a:r>
                      <a:r>
                        <a:rPr lang="en-US" sz="12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nok</a:t>
                      </a:r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) given by PES xx for the classification items in the respective column heading</a:t>
                      </a:r>
                    </a:p>
                  </a:txBody>
                  <a:tcPr marL="7113" marR="7113" marT="71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9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xx </a:t>
                      </a:r>
                      <a:r>
                        <a:rPr lang="en-US" sz="1200" b="1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esco</a:t>
                      </a:r>
                      <a:r>
                        <a:rPr lang="en-US" sz="1200" b="1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 transcoding </a:t>
                      </a:r>
                      <a:r>
                        <a:rPr lang="en-US" sz="1200" b="1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nok</a:t>
                      </a:r>
                      <a:endParaRPr lang="en-US" sz="1200" b="1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13" marR="7113" marT="71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fill in the number of NOT correct ESCO codes as mapped from the encodings (ok and </a:t>
                      </a:r>
                      <a:r>
                        <a:rPr lang="en-US" sz="12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nok</a:t>
                      </a:r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) given by PES xx for the classification items in the respective column heading</a:t>
                      </a:r>
                    </a:p>
                  </a:txBody>
                  <a:tcPr marL="7113" marR="7113" marT="71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cz/ref coding</a:t>
                      </a:r>
                    </a:p>
                  </a:txBody>
                  <a:tcPr marL="7113" marR="7113" marT="7113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calculated value ( ([xx pes ok] - [xx pes </a:t>
                      </a:r>
                      <a:r>
                        <a:rPr lang="en-US" sz="12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nok</a:t>
                      </a:r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]) / [ref pes ok])  where [ref pes ok] is max(1, number of codes given by reference pes)</a:t>
                      </a:r>
                    </a:p>
                  </a:txBody>
                  <a:tcPr marL="7113" marR="7113" marT="7113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cz/ref esco coding</a:t>
                      </a:r>
                    </a:p>
                  </a:txBody>
                  <a:tcPr marL="7113" marR="7113" marT="7113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calculated value ( ([xx pes </a:t>
                      </a:r>
                      <a:r>
                        <a:rPr lang="en-US" sz="12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esco</a:t>
                      </a:r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 ok] - [xx pes </a:t>
                      </a:r>
                      <a:r>
                        <a:rPr lang="en-US" sz="12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esco</a:t>
                      </a:r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nok</a:t>
                      </a:r>
                      <a:r>
                        <a:rPr lang="en-US" sz="12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]) / [ref pes ok])   where [ref pes ok] is max(1, number of codes given by reference pes)</a:t>
                      </a:r>
                    </a:p>
                  </a:txBody>
                  <a:tcPr marL="7113" marR="7113" marT="7113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Transcoding evaluation grid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50119" y="1825626"/>
          <a:ext cx="8891761" cy="4351335"/>
        </p:xfrm>
        <a:graphic>
          <a:graphicData uri="http://schemas.openxmlformats.org/drawingml/2006/table">
            <a:tbl>
              <a:tblPr/>
              <a:tblGrid>
                <a:gridCol w="574434"/>
                <a:gridCol w="1579694"/>
                <a:gridCol w="730010"/>
                <a:gridCol w="813782"/>
                <a:gridCol w="897553"/>
                <a:gridCol w="598369"/>
                <a:gridCol w="706075"/>
                <a:gridCol w="1687400"/>
                <a:gridCol w="1304444"/>
              </a:tblGrid>
              <a:tr h="18669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reference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item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occupations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sector(s)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education level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skills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qualifications or certifications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working environments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 pes coding 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 pes coding nok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 esco transcoding 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 esco transcoding nok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cz/ref coding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cz/ref esco coding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 pes coding 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 pes coding nok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 esco transcoding 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 esco transcoding nok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es/ref coding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es/ref esco coding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 pes coding 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 pes coding nok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 esco transcoding 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 esco transcoding nok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fr/ref coding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fr/ref esco coding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 pes coding 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 pes coding nok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 esco transcoding 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 esco transcoding nok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nl/ref coding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nl/ref esco coding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180" marR="7180" marT="718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evaluation grid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3960223" cy="14859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Implicit requirements	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sector familiarity</a:t>
            </a:r>
          </a:p>
          <a:p>
            <a:pPr lvl="1"/>
            <a:r>
              <a:rPr lang="en-US" dirty="0" smtClean="0"/>
              <a:t>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2014-09-08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ESCO mapping pilot - Workshop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52-D3ED-494C-A2FD-A374185E99CF}" type="slidenum">
              <a:rPr lang="en-US" smtClean="0"/>
              <a:t>8</a:t>
            </a:fld>
            <a:endParaRPr lang="en-US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5921828" y="1825624"/>
            <a:ext cx="4463143" cy="148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Implicit regional requirements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ualifications</a:t>
            </a:r>
          </a:p>
          <a:p>
            <a:pPr lvl="2"/>
            <a:r>
              <a:rPr lang="en-US" dirty="0" smtClean="0"/>
              <a:t>education area</a:t>
            </a:r>
          </a:p>
          <a:p>
            <a:pPr lvl="2"/>
            <a:r>
              <a:rPr lang="en-US" dirty="0" smtClean="0"/>
              <a:t>education level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9318"/>
              </p:ext>
            </p:extLst>
          </p:nvPr>
        </p:nvGraphicFramePr>
        <p:xfrm>
          <a:off x="355600" y="3311524"/>
          <a:ext cx="11379196" cy="3044830"/>
        </p:xfrm>
        <a:graphic>
          <a:graphicData uri="http://schemas.openxmlformats.org/drawingml/2006/table">
            <a:tbl>
              <a:tblPr/>
              <a:tblGrid>
                <a:gridCol w="729436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  <a:gridCol w="665610"/>
              </a:tblGrid>
              <a:tr h="194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Legend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The ranking is the scaled number (0 - no match at all, 1 = perfect match) indicating if the job seeker profile (XX-JSS-#) matches the vacancy (XX-JVS-#)</a:t>
                      </a: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98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0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9" marR="6799" marT="6799" marB="0" anchor="b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 ranking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 ranking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 ranking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 ranking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 ranking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CZ-JSS-1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CZ-JSS-2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CZ-JSS-3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CZ-JSS-4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CZ-JVS-1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CZ-JVS-2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ES-JSS-1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ES-JSS-2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ES-JSS-3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ES-JSS-4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ES-JVS-1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ES-JVS-2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FR-JSS-1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FR-JSS-2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FR-JSS-3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FR-JSS-4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FR-JVS-1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FR-JVS-2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NL-JSS-1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NL-JSS-2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NL-JSS-3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NL-JSS-4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4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NL-JVS-1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NL-JVS-2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99" marR="6799" marT="6799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4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80"/>
      </a:dk1>
      <a:lt1>
        <a:sysClr val="window" lastClr="A6CA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80"/>
      </a:dk1>
      <a:lt1>
        <a:sysClr val="window" lastClr="A6CA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582</Words>
  <Application>Microsoft Office PowerPoint</Application>
  <PresentationFormat>Widescreen</PresentationFormat>
  <Paragraphs>483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Excel Worksheet</vt:lpstr>
      <vt:lpstr>Evaluation Grid</vt:lpstr>
      <vt:lpstr>Abbreviations</vt:lpstr>
      <vt:lpstr>Overview</vt:lpstr>
      <vt:lpstr>Evaluation grid for JSS-profile encoding</vt:lpstr>
      <vt:lpstr>Evaluation grid for JVS encoding</vt:lpstr>
      <vt:lpstr>Transcoding evaluation grid (Legend)</vt:lpstr>
      <vt:lpstr>Transcoding evaluation grid</vt:lpstr>
      <vt:lpstr>Matching evaluation grid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Evalution Grid</dc:title>
  <dc:creator>Johan De Smedt</dc:creator>
  <cp:lastModifiedBy>Johan De Smedt</cp:lastModifiedBy>
  <cp:revision>15</cp:revision>
  <dcterms:created xsi:type="dcterms:W3CDTF">2014-09-07T11:55:24Z</dcterms:created>
  <dcterms:modified xsi:type="dcterms:W3CDTF">2014-09-08T06:09:32Z</dcterms:modified>
</cp:coreProperties>
</file>