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E1EB1F-2479-4D76-B6B2-F911247D95E5}"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84009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1EB1F-2479-4D76-B6B2-F911247D95E5}"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141960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1EB1F-2479-4D76-B6B2-F911247D95E5}"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10857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1EB1F-2479-4D76-B6B2-F911247D95E5}"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315851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E1EB1F-2479-4D76-B6B2-F911247D95E5}"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410252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E1EB1F-2479-4D76-B6B2-F911247D95E5}"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320334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E1EB1F-2479-4D76-B6B2-F911247D95E5}"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352149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E1EB1F-2479-4D76-B6B2-F911247D95E5}"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144494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1EB1F-2479-4D76-B6B2-F911247D95E5}"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347289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E1EB1F-2479-4D76-B6B2-F911247D95E5}"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160774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E1EB1F-2479-4D76-B6B2-F911247D95E5}"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295626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1EB1F-2479-4D76-B6B2-F911247D95E5}" type="datetimeFigureOut">
              <a:rPr lang="en-US" smtClean="0"/>
              <a:t>8/12/2019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5FFAF-9F9A-4BDC-91D9-5B70BF53D048}" type="slidenum">
              <a:rPr lang="en-US" smtClean="0"/>
              <a:t>‹#›</a:t>
            </a:fld>
            <a:endParaRPr lang="en-US"/>
          </a:p>
        </p:txBody>
      </p:sp>
    </p:spTree>
    <p:extLst>
      <p:ext uri="{BB962C8B-B14F-4D97-AF65-F5344CB8AC3E}">
        <p14:creationId xmlns:p14="http://schemas.microsoft.com/office/powerpoint/2010/main" val="3497496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08725" y="1108364"/>
            <a:ext cx="8811493" cy="4708981"/>
          </a:xfrm>
          <a:prstGeom prst="rect">
            <a:avLst/>
          </a:prstGeom>
          <a:noFill/>
        </p:spPr>
        <p:txBody>
          <a:bodyPr wrap="square" rtlCol="0">
            <a:spAutoFit/>
          </a:bodyPr>
          <a:lstStyle/>
          <a:p>
            <a:pPr marL="285750" indent="-285750">
              <a:buFont typeface="Arial" panose="020B0604020202020204" pitchFamily="34" charset="0"/>
              <a:buChar char="•"/>
            </a:pPr>
            <a:r>
              <a:rPr lang="en-US" sz="6000" dirty="0" smtClean="0"/>
              <a:t> What we </a:t>
            </a:r>
            <a:r>
              <a:rPr lang="en-US" sz="6000" dirty="0" smtClean="0"/>
              <a:t>have -----</a:t>
            </a:r>
            <a:endParaRPr lang="en-US" sz="6000" dirty="0" smtClean="0"/>
          </a:p>
          <a:p>
            <a:pPr marL="285750" indent="-285750">
              <a:buFont typeface="Arial" panose="020B0604020202020204" pitchFamily="34" charset="0"/>
              <a:buChar char="•"/>
            </a:pPr>
            <a:endParaRPr lang="en-US" sz="6000" dirty="0" smtClean="0"/>
          </a:p>
          <a:p>
            <a:pPr marL="285750" indent="-285750">
              <a:buFont typeface="Arial" panose="020B0604020202020204" pitchFamily="34" charset="0"/>
              <a:buChar char="•"/>
            </a:pPr>
            <a:r>
              <a:rPr lang="en-US" sz="6000" dirty="0" smtClean="0"/>
              <a:t> Demo </a:t>
            </a:r>
            <a:r>
              <a:rPr lang="en-US" sz="6000" dirty="0" smtClean="0"/>
              <a:t>CMS ---------Tami</a:t>
            </a:r>
            <a:endParaRPr lang="en-US" sz="6000" dirty="0" smtClean="0"/>
          </a:p>
          <a:p>
            <a:pPr marL="285750" indent="-285750">
              <a:buFont typeface="Arial" panose="020B0604020202020204" pitchFamily="34" charset="0"/>
              <a:buChar char="•"/>
            </a:pPr>
            <a:endParaRPr lang="en-US" sz="6000" dirty="0" smtClean="0"/>
          </a:p>
          <a:p>
            <a:pPr marL="285750" indent="-285750">
              <a:buFont typeface="Arial" panose="020B0604020202020204" pitchFamily="34" charset="0"/>
              <a:buChar char="•"/>
            </a:pPr>
            <a:r>
              <a:rPr lang="en-US" sz="6000" dirty="0" smtClean="0"/>
              <a:t> Future </a:t>
            </a:r>
            <a:r>
              <a:rPr lang="en-US" sz="6000" dirty="0" smtClean="0"/>
              <a:t>Plans--------</a:t>
            </a:r>
            <a:endParaRPr lang="en-US" sz="6000" dirty="0"/>
          </a:p>
        </p:txBody>
      </p:sp>
    </p:spTree>
    <p:extLst>
      <p:ext uri="{BB962C8B-B14F-4D97-AF65-F5344CB8AC3E}">
        <p14:creationId xmlns:p14="http://schemas.microsoft.com/office/powerpoint/2010/main" val="315836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a:t>
            </a:r>
            <a:r>
              <a:rPr lang="en-US" dirty="0">
                <a:solidFill>
                  <a:srgbClr val="00B0F0"/>
                </a:solidFill>
              </a:rPr>
              <a:t> </a:t>
            </a:r>
            <a:r>
              <a:rPr lang="en-US" dirty="0" smtClean="0">
                <a:solidFill>
                  <a:srgbClr val="00B0F0"/>
                </a:solidFill>
              </a:rPr>
              <a:t>Better Usability</a:t>
            </a:r>
            <a:endParaRPr lang="en-US"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98" y="2075801"/>
            <a:ext cx="8286750" cy="3333750"/>
          </a:xfrm>
        </p:spPr>
      </p:pic>
    </p:spTree>
    <p:extLst>
      <p:ext uri="{BB962C8B-B14F-4D97-AF65-F5344CB8AC3E}">
        <p14:creationId xmlns:p14="http://schemas.microsoft.com/office/powerpoint/2010/main" val="257742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a:t>
            </a:r>
            <a:r>
              <a:rPr lang="en-US" dirty="0">
                <a:solidFill>
                  <a:srgbClr val="00B0F0"/>
                </a:solidFill>
              </a:rPr>
              <a:t> </a:t>
            </a:r>
            <a:r>
              <a:rPr lang="en-US" dirty="0" smtClean="0">
                <a:solidFill>
                  <a:srgbClr val="00B0F0"/>
                </a:solidFill>
              </a:rPr>
              <a:t>Response from all Users</a:t>
            </a:r>
            <a:endParaRPr lang="en-US" dirty="0">
              <a:solidFill>
                <a:srgbClr val="00B0F0"/>
              </a:solidFill>
            </a:endParaRPr>
          </a:p>
        </p:txBody>
      </p:sp>
      <p:sp>
        <p:nvSpPr>
          <p:cNvPr id="3" name="Content Placeholder 2"/>
          <p:cNvSpPr>
            <a:spLocks noGrp="1"/>
          </p:cNvSpPr>
          <p:nvPr>
            <p:ph idx="1"/>
          </p:nvPr>
        </p:nvSpPr>
        <p:spPr/>
        <p:txBody>
          <a:bodyPr>
            <a:normAutofit/>
          </a:bodyPr>
          <a:lstStyle/>
          <a:p>
            <a:pPr marL="0" indent="0">
              <a:buNone/>
            </a:pPr>
            <a:endParaRPr lang="en-US" sz="3600" dirty="0"/>
          </a:p>
          <a:p>
            <a:r>
              <a:rPr lang="en-US" sz="3600" dirty="0" smtClean="0"/>
              <a:t>Listen to Users</a:t>
            </a:r>
            <a:endParaRPr lang="en-US" sz="3600" dirty="0"/>
          </a:p>
        </p:txBody>
      </p:sp>
    </p:spTree>
    <p:extLst>
      <p:ext uri="{BB962C8B-B14F-4D97-AF65-F5344CB8AC3E}">
        <p14:creationId xmlns:p14="http://schemas.microsoft.com/office/powerpoint/2010/main" val="3245423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2046143"/>
            <a:ext cx="10515600" cy="1325563"/>
          </a:xfrm>
        </p:spPr>
        <p:txBody>
          <a:bodyPr>
            <a:normAutofit/>
          </a:bodyPr>
          <a:lstStyle/>
          <a:p>
            <a:pPr algn="ctr"/>
            <a:r>
              <a:rPr lang="en-US" sz="7200" dirty="0" smtClean="0">
                <a:solidFill>
                  <a:srgbClr val="00B0F0"/>
                </a:solidFill>
              </a:rPr>
              <a:t>Thank you!</a:t>
            </a:r>
            <a:endParaRPr lang="en-US" sz="7200" dirty="0">
              <a:solidFill>
                <a:srgbClr val="00B0F0"/>
              </a:solidFill>
            </a:endParaRPr>
          </a:p>
        </p:txBody>
      </p:sp>
    </p:spTree>
    <p:extLst>
      <p:ext uri="{BB962C8B-B14F-4D97-AF65-F5344CB8AC3E}">
        <p14:creationId xmlns:p14="http://schemas.microsoft.com/office/powerpoint/2010/main" val="365438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Last </a:t>
            </a:r>
            <a:r>
              <a:rPr lang="en-US" b="1" dirty="0">
                <a:solidFill>
                  <a:srgbClr val="00B0F0"/>
                </a:solidFill>
              </a:rPr>
              <a:t>3-week </a:t>
            </a:r>
            <a:r>
              <a:rPr lang="en-US" b="1" dirty="0" smtClean="0">
                <a:solidFill>
                  <a:srgbClr val="00B0F0"/>
                </a:solidFill>
              </a:rPr>
              <a:t>plan</a:t>
            </a:r>
            <a:endParaRPr lang="en-US" b="1" dirty="0">
              <a:solidFill>
                <a:srgbClr val="00B0F0"/>
              </a:solidFill>
            </a:endParaRPr>
          </a:p>
        </p:txBody>
      </p:sp>
      <p:sp>
        <p:nvSpPr>
          <p:cNvPr id="3" name="Content Placeholder 2"/>
          <p:cNvSpPr>
            <a:spLocks noGrp="1"/>
          </p:cNvSpPr>
          <p:nvPr>
            <p:ph idx="1"/>
          </p:nvPr>
        </p:nvSpPr>
        <p:spPr>
          <a:xfrm>
            <a:off x="838200" y="1690687"/>
            <a:ext cx="4251036" cy="4486275"/>
          </a:xfrm>
        </p:spPr>
        <p:txBody>
          <a:bodyPr>
            <a:normAutofit/>
          </a:bodyPr>
          <a:lstStyle/>
          <a:p>
            <a:pPr>
              <a:lnSpc>
                <a:spcPct val="150000"/>
              </a:lnSpc>
            </a:pPr>
            <a:r>
              <a:rPr lang="en-US" sz="3200" u="sng" dirty="0"/>
              <a:t>Installation package</a:t>
            </a:r>
          </a:p>
          <a:p>
            <a:pPr lvl="1">
              <a:lnSpc>
                <a:spcPct val="150000"/>
              </a:lnSpc>
            </a:pPr>
            <a:r>
              <a:rPr lang="en-US" dirty="0" err="1"/>
              <a:t>Webpack</a:t>
            </a:r>
            <a:r>
              <a:rPr lang="en-US" dirty="0"/>
              <a:t> and Docker</a:t>
            </a:r>
          </a:p>
          <a:p>
            <a:pPr>
              <a:lnSpc>
                <a:spcPct val="150000"/>
              </a:lnSpc>
            </a:pPr>
            <a:r>
              <a:rPr lang="en-US" sz="3200" u="sng" dirty="0"/>
              <a:t>Documentations</a:t>
            </a:r>
          </a:p>
          <a:p>
            <a:pPr lvl="1">
              <a:lnSpc>
                <a:spcPct val="150000"/>
              </a:lnSpc>
            </a:pPr>
            <a:r>
              <a:rPr lang="en-US" dirty="0"/>
              <a:t>User Guide</a:t>
            </a:r>
          </a:p>
          <a:p>
            <a:pPr lvl="1">
              <a:lnSpc>
                <a:spcPct val="150000"/>
              </a:lnSpc>
            </a:pPr>
            <a:r>
              <a:rPr lang="en-US" dirty="0"/>
              <a:t>Developer Instruction</a:t>
            </a:r>
          </a:p>
          <a:p>
            <a:pPr>
              <a:lnSpc>
                <a:spcPct val="150000"/>
              </a:lnSpc>
            </a:pPr>
            <a:r>
              <a:rPr lang="en-US" sz="3200" u="sng" dirty="0"/>
              <a:t>Bug </a:t>
            </a:r>
            <a:r>
              <a:rPr lang="en-US" sz="3200" u="sng" dirty="0" smtClean="0"/>
              <a:t>fix</a:t>
            </a:r>
            <a:endParaRPr lang="en-US" sz="3200" dirty="0"/>
          </a:p>
          <a:p>
            <a:endParaRPr lang="en-US" dirty="0"/>
          </a:p>
        </p:txBody>
      </p:sp>
      <p:sp>
        <p:nvSpPr>
          <p:cNvPr id="4" name="Content Placeholder 2"/>
          <p:cNvSpPr txBox="1">
            <a:spLocks/>
          </p:cNvSpPr>
          <p:nvPr/>
        </p:nvSpPr>
        <p:spPr>
          <a:xfrm>
            <a:off x="7869382" y="1810327"/>
            <a:ext cx="3352799" cy="4366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b="1" dirty="0" smtClean="0"/>
          </a:p>
          <a:p>
            <a:pPr>
              <a:lnSpc>
                <a:spcPct val="150000"/>
              </a:lnSpc>
            </a:pPr>
            <a:r>
              <a:rPr lang="en-US" sz="3200" u="sng" dirty="0" smtClean="0"/>
              <a:t>More features</a:t>
            </a:r>
          </a:p>
          <a:p>
            <a:endParaRPr lang="en-US" dirty="0"/>
          </a:p>
        </p:txBody>
      </p:sp>
      <p:sp>
        <p:nvSpPr>
          <p:cNvPr id="5" name="Content Placeholder 2"/>
          <p:cNvSpPr txBox="1">
            <a:spLocks/>
          </p:cNvSpPr>
          <p:nvPr/>
        </p:nvSpPr>
        <p:spPr>
          <a:xfrm>
            <a:off x="5592618" y="2821709"/>
            <a:ext cx="1500909" cy="11868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4000" b="1" dirty="0" smtClean="0"/>
              <a:t>OR</a:t>
            </a:r>
          </a:p>
          <a:p>
            <a:pPr marL="0" indent="0">
              <a:buNone/>
            </a:pPr>
            <a:endParaRPr lang="en-US" dirty="0"/>
          </a:p>
        </p:txBody>
      </p:sp>
    </p:spTree>
    <p:extLst>
      <p:ext uri="{BB962C8B-B14F-4D97-AF65-F5344CB8AC3E}">
        <p14:creationId xmlns:p14="http://schemas.microsoft.com/office/powerpoint/2010/main" val="266479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a:t>
            </a:r>
            <a:r>
              <a:rPr lang="en-US" b="1" dirty="0" smtClean="0">
                <a:solidFill>
                  <a:srgbClr val="00B0F0"/>
                </a:solidFill>
              </a:rPr>
              <a:t>ACL</a:t>
            </a:r>
            <a:endParaRPr lang="en-US" b="1" dirty="0">
              <a:solidFill>
                <a:srgbClr val="00B0F0"/>
              </a:solidFill>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3200" u="sng" dirty="0" smtClean="0"/>
              <a:t>Role-Base</a:t>
            </a:r>
            <a:r>
              <a:rPr lang="en-US" sz="3200" dirty="0" smtClean="0"/>
              <a:t> </a:t>
            </a:r>
            <a:r>
              <a:rPr lang="en-US" sz="3200" dirty="0"/>
              <a:t>[Action control]</a:t>
            </a:r>
          </a:p>
          <a:p>
            <a:pPr>
              <a:lnSpc>
                <a:spcPct val="150000"/>
              </a:lnSpc>
            </a:pPr>
            <a:r>
              <a:rPr lang="en-US" sz="3200" u="sng" dirty="0" smtClean="0"/>
              <a:t>User-Base</a:t>
            </a:r>
            <a:r>
              <a:rPr lang="en-US" sz="3200" dirty="0" smtClean="0"/>
              <a:t> </a:t>
            </a:r>
            <a:r>
              <a:rPr lang="en-US" sz="3200" dirty="0"/>
              <a:t>[Contract Group]</a:t>
            </a:r>
          </a:p>
          <a:p>
            <a:pPr lvl="1">
              <a:lnSpc>
                <a:spcPct val="150000"/>
              </a:lnSpc>
            </a:pPr>
            <a:r>
              <a:rPr lang="en-US" sz="3000" dirty="0" smtClean="0"/>
              <a:t>same </a:t>
            </a:r>
            <a:r>
              <a:rPr lang="en-US" sz="3000" dirty="0"/>
              <a:t>role, different workflow/contract involved</a:t>
            </a:r>
          </a:p>
          <a:p>
            <a:pPr lvl="1">
              <a:lnSpc>
                <a:spcPct val="150000"/>
              </a:lnSpc>
            </a:pPr>
            <a:r>
              <a:rPr lang="en-US" sz="3000" dirty="0" smtClean="0"/>
              <a:t>same </a:t>
            </a:r>
            <a:r>
              <a:rPr lang="en-US" sz="3000" dirty="0"/>
              <a:t>vender, different workflow/contract </a:t>
            </a:r>
            <a:r>
              <a:rPr lang="en-US" dirty="0"/>
              <a:t>involved</a:t>
            </a:r>
          </a:p>
          <a:p>
            <a:pPr>
              <a:lnSpc>
                <a:spcPct val="150000"/>
              </a:lnSpc>
            </a:pPr>
            <a:r>
              <a:rPr lang="en-US" sz="3200" u="sng" dirty="0" smtClean="0"/>
              <a:t>Configurable </a:t>
            </a:r>
            <a:r>
              <a:rPr lang="en-US" sz="3200" u="sng" dirty="0"/>
              <a:t>Privileges </a:t>
            </a:r>
            <a:r>
              <a:rPr lang="en-US" sz="3200" dirty="0"/>
              <a:t>[Action, UI-tabs]</a:t>
            </a:r>
          </a:p>
          <a:p>
            <a:pPr>
              <a:lnSpc>
                <a:spcPct val="150000"/>
              </a:lnSpc>
            </a:pPr>
            <a:r>
              <a:rPr lang="en-US" sz="3200" u="sng" dirty="0" smtClean="0"/>
              <a:t>Users</a:t>
            </a:r>
            <a:r>
              <a:rPr lang="en-US" sz="3200" dirty="0"/>
              <a:t>: Vendors, Authors, Supervisors, Approvers, TB</a:t>
            </a:r>
          </a:p>
          <a:p>
            <a:endParaRPr lang="en-US" dirty="0"/>
          </a:p>
        </p:txBody>
      </p:sp>
    </p:spTree>
    <p:extLst>
      <p:ext uri="{BB962C8B-B14F-4D97-AF65-F5344CB8AC3E}">
        <p14:creationId xmlns:p14="http://schemas.microsoft.com/office/powerpoint/2010/main" val="376069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a:t>
            </a:r>
            <a:r>
              <a:rPr lang="en-US" b="1" dirty="0" smtClean="0">
                <a:solidFill>
                  <a:srgbClr val="00B0F0"/>
                </a:solidFill>
              </a:rPr>
              <a:t>Workflow</a:t>
            </a:r>
            <a:endParaRPr lang="en-US" dirty="0"/>
          </a:p>
        </p:txBody>
      </p:sp>
      <p:sp>
        <p:nvSpPr>
          <p:cNvPr id="3" name="Content Placeholder 2"/>
          <p:cNvSpPr>
            <a:spLocks noGrp="1"/>
          </p:cNvSpPr>
          <p:nvPr>
            <p:ph idx="1"/>
          </p:nvPr>
        </p:nvSpPr>
        <p:spPr/>
        <p:txBody>
          <a:bodyPr/>
          <a:lstStyle/>
          <a:p>
            <a:pPr>
              <a:lnSpc>
                <a:spcPct val="150000"/>
              </a:lnSpc>
            </a:pPr>
            <a:r>
              <a:rPr lang="en-US" sz="3200" dirty="0" smtClean="0"/>
              <a:t>Maintain </a:t>
            </a:r>
            <a:r>
              <a:rPr lang="en-US" sz="3200" dirty="0"/>
              <a:t>Workflow </a:t>
            </a:r>
            <a:r>
              <a:rPr lang="en-US" sz="3200" u="sng" dirty="0"/>
              <a:t>states</a:t>
            </a:r>
            <a:r>
              <a:rPr lang="en-US" sz="3200" dirty="0"/>
              <a:t>, </a:t>
            </a:r>
            <a:r>
              <a:rPr lang="en-US" sz="3200" u="sng" dirty="0"/>
              <a:t>actions</a:t>
            </a:r>
            <a:r>
              <a:rPr lang="en-US" sz="3200" dirty="0"/>
              <a:t>, </a:t>
            </a:r>
            <a:r>
              <a:rPr lang="en-US" sz="3200" u="sng" dirty="0"/>
              <a:t>procedure</a:t>
            </a:r>
          </a:p>
          <a:p>
            <a:pPr>
              <a:lnSpc>
                <a:spcPct val="150000"/>
              </a:lnSpc>
            </a:pPr>
            <a:r>
              <a:rPr lang="en-US" sz="3200" u="sng" dirty="0" smtClean="0"/>
              <a:t>Tasks</a:t>
            </a:r>
            <a:r>
              <a:rPr lang="en-US" sz="3200" dirty="0" smtClean="0"/>
              <a:t> </a:t>
            </a:r>
            <a:r>
              <a:rPr lang="en-US" sz="3200" dirty="0"/>
              <a:t>on User</a:t>
            </a:r>
          </a:p>
          <a:p>
            <a:pPr>
              <a:lnSpc>
                <a:spcPct val="150000"/>
              </a:lnSpc>
            </a:pPr>
            <a:r>
              <a:rPr lang="en-US" sz="3200" dirty="0" smtClean="0"/>
              <a:t>Comments </a:t>
            </a:r>
            <a:r>
              <a:rPr lang="en-US" sz="3200" dirty="0"/>
              <a:t>recorder</a:t>
            </a:r>
          </a:p>
          <a:p>
            <a:endParaRPr lang="en-US" dirty="0"/>
          </a:p>
        </p:txBody>
      </p:sp>
    </p:spTree>
    <p:extLst>
      <p:ext uri="{BB962C8B-B14F-4D97-AF65-F5344CB8AC3E}">
        <p14:creationId xmlns:p14="http://schemas.microsoft.com/office/powerpoint/2010/main" val="2872596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a:t>
            </a:r>
            <a:r>
              <a:rPr lang="en-US" b="1" dirty="0" smtClean="0">
                <a:solidFill>
                  <a:srgbClr val="00B0F0"/>
                </a:solidFill>
              </a:rPr>
              <a:t>Report</a:t>
            </a:r>
            <a:endParaRPr lang="en-US" dirty="0"/>
          </a:p>
        </p:txBody>
      </p:sp>
      <p:sp>
        <p:nvSpPr>
          <p:cNvPr id="3" name="Content Placeholder 2"/>
          <p:cNvSpPr>
            <a:spLocks noGrp="1"/>
          </p:cNvSpPr>
          <p:nvPr>
            <p:ph idx="1"/>
          </p:nvPr>
        </p:nvSpPr>
        <p:spPr/>
        <p:txBody>
          <a:bodyPr/>
          <a:lstStyle/>
          <a:p>
            <a:pPr>
              <a:lnSpc>
                <a:spcPct val="150000"/>
              </a:lnSpc>
            </a:pPr>
            <a:r>
              <a:rPr lang="en-US" sz="3200" dirty="0" smtClean="0"/>
              <a:t>Management</a:t>
            </a:r>
          </a:p>
          <a:p>
            <a:pPr lvl="1">
              <a:lnSpc>
                <a:spcPct val="150000"/>
              </a:lnSpc>
            </a:pPr>
            <a:r>
              <a:rPr lang="en-US" sz="2800" dirty="0" smtClean="0"/>
              <a:t>All current Tasks on users</a:t>
            </a:r>
            <a:endParaRPr lang="en-US" sz="2800" dirty="0"/>
          </a:p>
          <a:p>
            <a:pPr>
              <a:lnSpc>
                <a:spcPct val="150000"/>
              </a:lnSpc>
            </a:pPr>
            <a:r>
              <a:rPr lang="en-US" sz="3200" dirty="0" smtClean="0"/>
              <a:t>Data</a:t>
            </a:r>
          </a:p>
          <a:p>
            <a:pPr lvl="1">
              <a:lnSpc>
                <a:spcPct val="150000"/>
              </a:lnSpc>
            </a:pPr>
            <a:r>
              <a:rPr lang="en-US" sz="2800" dirty="0" smtClean="0"/>
              <a:t>Total Cost on Vendors</a:t>
            </a:r>
            <a:endParaRPr lang="en-US" sz="2800" dirty="0"/>
          </a:p>
          <a:p>
            <a:endParaRPr lang="en-US" dirty="0"/>
          </a:p>
        </p:txBody>
      </p:sp>
    </p:spTree>
    <p:extLst>
      <p:ext uri="{BB962C8B-B14F-4D97-AF65-F5344CB8AC3E}">
        <p14:creationId xmlns:p14="http://schemas.microsoft.com/office/powerpoint/2010/main" val="303003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stretch>
            <a:fillRect/>
          </a:stretch>
        </p:blipFill>
        <p:spPr>
          <a:xfrm>
            <a:off x="2863273" y="1690688"/>
            <a:ext cx="8248073" cy="4851155"/>
          </a:xfrm>
          <a:prstGeom prst="rect">
            <a:avLst/>
          </a:prstGeom>
          <a:ln>
            <a:solidFill>
              <a:schemeClr val="bg1">
                <a:lumMod val="75000"/>
              </a:schemeClr>
            </a:solidFill>
          </a:ln>
        </p:spPr>
      </p:pic>
    </p:spTree>
    <p:extLst>
      <p:ext uri="{BB962C8B-B14F-4D97-AF65-F5344CB8AC3E}">
        <p14:creationId xmlns:p14="http://schemas.microsoft.com/office/powerpoint/2010/main" val="1511520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8001" y="0"/>
            <a:ext cx="6858000" cy="6858000"/>
          </a:xfrm>
        </p:spPr>
      </p:pic>
      <p:sp>
        <p:nvSpPr>
          <p:cNvPr id="8" name="Rectangle 7"/>
          <p:cNvSpPr/>
          <p:nvPr/>
        </p:nvSpPr>
        <p:spPr>
          <a:xfrm>
            <a:off x="5458692" y="3251199"/>
            <a:ext cx="1016000" cy="498764"/>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5763491" y="4426527"/>
            <a:ext cx="1163782" cy="498764"/>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7242465" y="4888347"/>
            <a:ext cx="1009072" cy="376382"/>
          </a:xfrm>
          <a:prstGeom prst="rect">
            <a:avLst/>
          </a:prstGeom>
          <a:solidFill>
            <a:srgbClr val="FFC00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p:cNvSpPr/>
          <p:nvPr/>
        </p:nvSpPr>
        <p:spPr>
          <a:xfrm>
            <a:off x="8557493" y="4391893"/>
            <a:ext cx="826655" cy="420252"/>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p:cNvSpPr/>
          <p:nvPr/>
        </p:nvSpPr>
        <p:spPr>
          <a:xfrm>
            <a:off x="8885384" y="2260816"/>
            <a:ext cx="868216" cy="426965"/>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p:cNvSpPr/>
          <p:nvPr/>
        </p:nvSpPr>
        <p:spPr>
          <a:xfrm>
            <a:off x="5698836" y="2198253"/>
            <a:ext cx="960581" cy="376382"/>
          </a:xfrm>
          <a:prstGeom prst="rect">
            <a:avLst/>
          </a:prstGeom>
          <a:solidFill>
            <a:srgbClr val="FFC00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p:cNvSpPr/>
          <p:nvPr/>
        </p:nvSpPr>
        <p:spPr>
          <a:xfrm>
            <a:off x="1062182" y="1967345"/>
            <a:ext cx="1681018" cy="480290"/>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lumMod val="50000"/>
                    <a:lumOff val="50000"/>
                  </a:schemeClr>
                </a:solidFill>
              </a:rPr>
              <a:t>Done</a:t>
            </a:r>
            <a:endParaRPr lang="en-US" dirty="0">
              <a:solidFill>
                <a:schemeClr val="tx1">
                  <a:lumMod val="50000"/>
                  <a:lumOff val="50000"/>
                </a:schemeClr>
              </a:solidFill>
            </a:endParaRPr>
          </a:p>
        </p:txBody>
      </p:sp>
      <p:sp>
        <p:nvSpPr>
          <p:cNvPr id="17" name="Rectangle 16"/>
          <p:cNvSpPr/>
          <p:nvPr/>
        </p:nvSpPr>
        <p:spPr>
          <a:xfrm>
            <a:off x="1062182" y="2771125"/>
            <a:ext cx="1681018" cy="480074"/>
          </a:xfrm>
          <a:prstGeom prst="rect">
            <a:avLst/>
          </a:prstGeom>
          <a:solidFill>
            <a:srgbClr val="FFC00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lumMod val="50000"/>
                    <a:lumOff val="50000"/>
                  </a:schemeClr>
                </a:solidFill>
              </a:rPr>
              <a:t>Partially Done</a:t>
            </a:r>
            <a:endParaRPr lang="en-US" dirty="0">
              <a:solidFill>
                <a:schemeClr val="tx1">
                  <a:lumMod val="50000"/>
                  <a:lumOff val="50000"/>
                </a:schemeClr>
              </a:solidFill>
            </a:endParaRPr>
          </a:p>
        </p:txBody>
      </p:sp>
    </p:spTree>
    <p:extLst>
      <p:ext uri="{BB962C8B-B14F-4D97-AF65-F5344CB8AC3E}">
        <p14:creationId xmlns:p14="http://schemas.microsoft.com/office/powerpoint/2010/main" val="3446640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 </a:t>
            </a:r>
            <a:r>
              <a:rPr lang="en-US" dirty="0" smtClean="0">
                <a:solidFill>
                  <a:srgbClr val="00B0F0"/>
                </a:solidFill>
              </a:rPr>
              <a:t>Template Editor</a:t>
            </a:r>
            <a:endParaRPr lang="en-US" dirty="0">
              <a:solidFill>
                <a:srgbClr val="00B0F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3636" y="1410782"/>
            <a:ext cx="8337170" cy="5341000"/>
          </a:xfrm>
        </p:spPr>
      </p:pic>
      <p:sp>
        <p:nvSpPr>
          <p:cNvPr id="5" name="Rectangle 4"/>
          <p:cNvSpPr/>
          <p:nvPr/>
        </p:nvSpPr>
        <p:spPr>
          <a:xfrm>
            <a:off x="942108" y="2096655"/>
            <a:ext cx="4128655" cy="4655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600" dirty="0" smtClean="0"/>
              <a:t>Definitions	</a:t>
            </a:r>
          </a:p>
          <a:p>
            <a:pPr marL="285750" indent="-285750">
              <a:buFont typeface="Arial" panose="020B0604020202020204" pitchFamily="34" charset="0"/>
              <a:buChar char="•"/>
            </a:pPr>
            <a:r>
              <a:rPr lang="en-US" sz="1600" dirty="0" smtClean="0"/>
              <a:t>Covenants of the Contractor and Government	</a:t>
            </a:r>
          </a:p>
          <a:p>
            <a:pPr marL="285750" indent="-285750">
              <a:buFont typeface="Arial" panose="020B0604020202020204" pitchFamily="34" charset="0"/>
              <a:buChar char="•"/>
            </a:pPr>
            <a:r>
              <a:rPr lang="en-US" sz="1600" dirty="0" smtClean="0"/>
              <a:t>Payments, Records and Accounts	</a:t>
            </a:r>
          </a:p>
          <a:p>
            <a:pPr marL="285750" indent="-285750">
              <a:buFont typeface="Arial" panose="020B0604020202020204" pitchFamily="34" charset="0"/>
              <a:buChar char="•"/>
            </a:pPr>
            <a:r>
              <a:rPr lang="en-US" sz="1600" dirty="0" smtClean="0"/>
              <a:t>Conditions of Agreement	</a:t>
            </a:r>
          </a:p>
          <a:p>
            <a:pPr marL="285750" indent="-285750">
              <a:buFont typeface="Arial" panose="020B0604020202020204" pitchFamily="34" charset="0"/>
              <a:buChar char="•"/>
            </a:pPr>
            <a:r>
              <a:rPr lang="en-US" sz="1600" dirty="0" smtClean="0"/>
              <a:t>Reports	</a:t>
            </a:r>
          </a:p>
          <a:p>
            <a:pPr marL="285750" indent="-285750">
              <a:buFont typeface="Arial" panose="020B0604020202020204" pitchFamily="34" charset="0"/>
              <a:buChar char="•"/>
            </a:pPr>
            <a:r>
              <a:rPr lang="en-US" sz="1600" dirty="0" smtClean="0"/>
              <a:t>Administration	</a:t>
            </a:r>
          </a:p>
          <a:p>
            <a:pPr marL="285750" indent="-285750">
              <a:buFont typeface="Arial" panose="020B0604020202020204" pitchFamily="34" charset="0"/>
              <a:buChar char="•"/>
            </a:pPr>
            <a:r>
              <a:rPr lang="en-US" sz="1600" dirty="0" smtClean="0"/>
              <a:t>Termination	</a:t>
            </a:r>
          </a:p>
          <a:p>
            <a:pPr marL="285750" indent="-285750">
              <a:buFont typeface="Arial" panose="020B0604020202020204" pitchFamily="34" charset="0"/>
              <a:buChar char="•"/>
            </a:pPr>
            <a:r>
              <a:rPr lang="en-US" sz="1600" dirty="0" smtClean="0"/>
              <a:t>Confidentiality and Copyright	</a:t>
            </a:r>
          </a:p>
          <a:p>
            <a:pPr marL="285750" indent="-285750">
              <a:buFont typeface="Arial" panose="020B0604020202020204" pitchFamily="34" charset="0"/>
              <a:buChar char="•"/>
            </a:pPr>
            <a:r>
              <a:rPr lang="en-US" sz="1600" dirty="0" smtClean="0"/>
              <a:t>Conflict of Interest	</a:t>
            </a:r>
          </a:p>
          <a:p>
            <a:pPr marL="285750" indent="-285750">
              <a:buFont typeface="Arial" panose="020B0604020202020204" pitchFamily="34" charset="0"/>
              <a:buChar char="•"/>
            </a:pPr>
            <a:r>
              <a:rPr lang="en-US" sz="1600" dirty="0" smtClean="0"/>
              <a:t>Freedom of Information and Protection of Privacy Act</a:t>
            </a:r>
          </a:p>
          <a:p>
            <a:pPr marL="285750" indent="-285750">
              <a:buFont typeface="Arial" panose="020B0604020202020204" pitchFamily="34" charset="0"/>
              <a:buChar char="•"/>
            </a:pPr>
            <a:r>
              <a:rPr lang="en-US" sz="1600" dirty="0" smtClean="0"/>
              <a:t>SCHEDULE "A"	</a:t>
            </a:r>
          </a:p>
          <a:p>
            <a:pPr marL="285750" indent="-285750">
              <a:buFont typeface="Arial" panose="020B0604020202020204" pitchFamily="34" charset="0"/>
              <a:buChar char="•"/>
            </a:pPr>
            <a:r>
              <a:rPr lang="en-US" sz="1600" dirty="0" smtClean="0"/>
              <a:t>SCHEDULE "B"	</a:t>
            </a:r>
          </a:p>
          <a:p>
            <a:pPr marL="285750" indent="-285750">
              <a:buFont typeface="Arial" panose="020B0604020202020204" pitchFamily="34" charset="0"/>
              <a:buChar char="•"/>
            </a:pPr>
            <a:r>
              <a:rPr lang="en-US" sz="1600" dirty="0" smtClean="0"/>
              <a:t>NONDISCLOSURE AGREEMENT</a:t>
            </a:r>
            <a:r>
              <a:rPr lang="en-US" dirty="0" smtClean="0"/>
              <a:t>	</a:t>
            </a:r>
            <a:endParaRPr lang="en-US" dirty="0"/>
          </a:p>
        </p:txBody>
      </p:sp>
      <p:sp>
        <p:nvSpPr>
          <p:cNvPr id="6" name="Rectangle 5"/>
          <p:cNvSpPr/>
          <p:nvPr/>
        </p:nvSpPr>
        <p:spPr>
          <a:xfrm>
            <a:off x="5153891" y="2382982"/>
            <a:ext cx="4091709" cy="436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CA" sz="1200" b="1" dirty="0">
                <a:solidFill>
                  <a:schemeClr val="tx1"/>
                </a:solidFill>
              </a:rPr>
              <a:t>Administration</a:t>
            </a:r>
            <a:endParaRPr lang="en-US" sz="1200" b="1" dirty="0">
              <a:solidFill>
                <a:schemeClr val="tx1"/>
              </a:solidFill>
            </a:endParaRPr>
          </a:p>
          <a:p>
            <a:r>
              <a:rPr lang="en-CA" sz="1200" dirty="0">
                <a:solidFill>
                  <a:schemeClr val="tx1"/>
                </a:solidFill>
              </a:rPr>
              <a:t> </a:t>
            </a:r>
            <a:endParaRPr lang="en-US" sz="1200" dirty="0">
              <a:solidFill>
                <a:schemeClr val="tx1"/>
              </a:solidFill>
            </a:endParaRPr>
          </a:p>
          <a:p>
            <a:r>
              <a:rPr lang="en-CA" sz="1200" dirty="0" smtClean="0">
                <a:solidFill>
                  <a:schemeClr val="tx1"/>
                </a:solidFill>
              </a:rPr>
              <a:t>Subject </a:t>
            </a:r>
            <a:r>
              <a:rPr lang="en-CA" sz="1200" dirty="0">
                <a:solidFill>
                  <a:schemeClr val="tx1"/>
                </a:solidFill>
              </a:rPr>
              <a:t>to any specified </a:t>
            </a:r>
            <a:r>
              <a:rPr lang="en-CA" sz="1200" dirty="0" smtClean="0">
                <a:solidFill>
                  <a:schemeClr val="tx1"/>
                </a:solidFill>
              </a:rPr>
              <a:t>time | </a:t>
            </a:r>
            <a:r>
              <a:rPr lang="en-CA" sz="1200" dirty="0">
                <a:solidFill>
                  <a:schemeClr val="tx1"/>
                </a:solidFill>
              </a:rPr>
              <a:t>schedule or location where the Work is to be performed as may be set forth in Schedule “A” attached hereto, the Work is to be performed at the locations specified in Schedule "B" - Locations of Work to Be Performed and the Contractor shall follow the same time schedule as applicable to employees of Government.</a:t>
            </a:r>
            <a:endParaRPr lang="en-US" sz="1200" dirty="0">
              <a:solidFill>
                <a:schemeClr val="tx1"/>
              </a:solidFill>
            </a:endParaRPr>
          </a:p>
          <a:p>
            <a:r>
              <a:rPr lang="en-CA" sz="1200" dirty="0">
                <a:solidFill>
                  <a:schemeClr val="tx1"/>
                </a:solidFill>
              </a:rPr>
              <a:t> </a:t>
            </a:r>
            <a:endParaRPr lang="en-US" sz="1200" dirty="0">
              <a:solidFill>
                <a:schemeClr val="tx1"/>
              </a:solidFill>
            </a:endParaRPr>
          </a:p>
          <a:p>
            <a:r>
              <a:rPr lang="en-CA" sz="1200" dirty="0" smtClean="0">
                <a:solidFill>
                  <a:schemeClr val="tx1"/>
                </a:solidFill>
              </a:rPr>
              <a:t>Government </a:t>
            </a:r>
            <a:r>
              <a:rPr lang="en-CA" sz="1200" dirty="0">
                <a:solidFill>
                  <a:schemeClr val="tx1"/>
                </a:solidFill>
              </a:rPr>
              <a:t>shall provide such support, direction, decisions and information to the Contractor as it deems necessary or appropriate under this Agreement and may appoint a person to administer this Agreement and communicate with the </a:t>
            </a:r>
            <a:r>
              <a:rPr lang="en-CA" sz="1200" dirty="0" smtClean="0">
                <a:solidFill>
                  <a:schemeClr val="tx1"/>
                </a:solidFill>
              </a:rPr>
              <a:t>Contractor</a:t>
            </a:r>
          </a:p>
          <a:p>
            <a:endParaRPr lang="en-CA" sz="1200" dirty="0">
              <a:solidFill>
                <a:schemeClr val="tx1"/>
              </a:solidFill>
            </a:endParaRPr>
          </a:p>
          <a:p>
            <a:endParaRPr lang="en-CA" sz="1200" dirty="0" smtClean="0">
              <a:solidFill>
                <a:schemeClr val="tx1"/>
              </a:solidFill>
            </a:endParaRPr>
          </a:p>
          <a:p>
            <a:endParaRPr lang="en-CA" sz="1200" dirty="0">
              <a:solidFill>
                <a:schemeClr val="tx1"/>
              </a:solidFill>
            </a:endParaRPr>
          </a:p>
          <a:p>
            <a:endParaRPr lang="en-CA" sz="1200" dirty="0" smtClean="0">
              <a:solidFill>
                <a:schemeClr val="tx1"/>
              </a:solidFill>
            </a:endParaRPr>
          </a:p>
          <a:p>
            <a:endParaRPr lang="en-CA" sz="1200" dirty="0">
              <a:solidFill>
                <a:schemeClr val="tx1"/>
              </a:solidFill>
            </a:endParaRPr>
          </a:p>
          <a:p>
            <a:endParaRPr lang="en-CA" sz="1200" dirty="0" smtClean="0">
              <a:solidFill>
                <a:schemeClr val="tx1"/>
              </a:solidFill>
            </a:endParaRPr>
          </a:p>
          <a:p>
            <a:endParaRPr lang="en-CA" sz="1200" dirty="0">
              <a:solidFill>
                <a:schemeClr val="tx1"/>
              </a:solidFill>
            </a:endParaRPr>
          </a:p>
          <a:p>
            <a:endParaRPr lang="en-US" sz="1200" dirty="0">
              <a:solidFill>
                <a:schemeClr val="tx1"/>
              </a:solidFill>
            </a:endParaRPr>
          </a:p>
        </p:txBody>
      </p:sp>
      <p:pic>
        <p:nvPicPr>
          <p:cNvPr id="1026" name="Picture 2" descr="Image result for right click menu"/>
          <p:cNvPicPr>
            <a:picLocks noChangeAspect="1" noChangeArrowheads="1"/>
          </p:cNvPicPr>
          <p:nvPr/>
        </p:nvPicPr>
        <p:blipFill rotWithShape="1">
          <a:blip r:embed="rId3">
            <a:extLst>
              <a:ext uri="{28A0092B-C50C-407E-A947-70E740481C1C}">
                <a14:useLocalDpi xmlns:a14="http://schemas.microsoft.com/office/drawing/2010/main" val="0"/>
              </a:ext>
            </a:extLst>
          </a:blip>
          <a:srcRect l="12997" t="8328" r="8566"/>
          <a:stretch/>
        </p:blipFill>
        <p:spPr bwMode="auto">
          <a:xfrm>
            <a:off x="7199745" y="2927926"/>
            <a:ext cx="1681019" cy="36760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9708" y="3038764"/>
            <a:ext cx="221673" cy="221673"/>
          </a:xfrm>
          <a:prstGeom prst="rect">
            <a:avLst/>
          </a:prstGeom>
        </p:spPr>
      </p:pic>
    </p:spTree>
    <p:extLst>
      <p:ext uri="{BB962C8B-B14F-4D97-AF65-F5344CB8AC3E}">
        <p14:creationId xmlns:p14="http://schemas.microsoft.com/office/powerpoint/2010/main" val="3852936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 </a:t>
            </a:r>
            <a:r>
              <a:rPr lang="en-US" dirty="0" smtClean="0">
                <a:solidFill>
                  <a:srgbClr val="00B0F0"/>
                </a:solidFill>
              </a:rPr>
              <a:t>Contract Properties | Docs</a:t>
            </a:r>
            <a:endParaRPr lang="en-US" dirty="0">
              <a:solidFill>
                <a:srgbClr val="00B0F0"/>
              </a:solidFill>
            </a:endParaRPr>
          </a:p>
        </p:txBody>
      </p:sp>
      <p:sp>
        <p:nvSpPr>
          <p:cNvPr id="3" name="Content Placeholder 2"/>
          <p:cNvSpPr>
            <a:spLocks noGrp="1"/>
          </p:cNvSpPr>
          <p:nvPr>
            <p:ph idx="1"/>
          </p:nvPr>
        </p:nvSpPr>
        <p:spPr/>
        <p:txBody>
          <a:bodyPr/>
          <a:lstStyle/>
          <a:p>
            <a:r>
              <a:rPr lang="en-US" dirty="0"/>
              <a:t>Contract </a:t>
            </a:r>
            <a:r>
              <a:rPr lang="en-US" dirty="0" smtClean="0"/>
              <a:t>Properties</a:t>
            </a:r>
          </a:p>
          <a:p>
            <a:r>
              <a:rPr lang="en-US" dirty="0" smtClean="0"/>
              <a:t>Comments </a:t>
            </a:r>
            <a:r>
              <a:rPr lang="en-US" dirty="0"/>
              <a:t>in current </a:t>
            </a:r>
            <a:r>
              <a:rPr lang="en-US" dirty="0" smtClean="0"/>
              <a:t>Template document</a:t>
            </a:r>
          </a:p>
          <a:p>
            <a:r>
              <a:rPr lang="en-US" dirty="0"/>
              <a:t>Fulfil Contract content </a:t>
            </a:r>
            <a:endParaRPr lang="en-US" dirty="0" smtClean="0"/>
          </a:p>
          <a:p>
            <a:pPr lvl="1"/>
            <a:r>
              <a:rPr lang="en-US" dirty="0" smtClean="0"/>
              <a:t>Schedules </a:t>
            </a:r>
            <a:r>
              <a:rPr lang="en-US" dirty="0"/>
              <a:t>docs... </a:t>
            </a:r>
            <a:endParaRPr lang="en-US" dirty="0" smtClean="0"/>
          </a:p>
          <a:p>
            <a:pPr lvl="1"/>
            <a:r>
              <a:rPr lang="en-US" dirty="0" err="1" smtClean="0"/>
              <a:t>relevent</a:t>
            </a:r>
            <a:r>
              <a:rPr lang="en-US" dirty="0" smtClean="0"/>
              <a:t> </a:t>
            </a:r>
            <a:r>
              <a:rPr lang="en-US" dirty="0"/>
              <a:t>documents</a:t>
            </a:r>
          </a:p>
          <a:p>
            <a:r>
              <a:rPr lang="en-US" dirty="0" smtClean="0"/>
              <a:t>Features</a:t>
            </a:r>
          </a:p>
          <a:p>
            <a:pPr lvl="1"/>
            <a:r>
              <a:rPr lang="en-US" dirty="0" smtClean="0"/>
              <a:t>Renewal</a:t>
            </a:r>
          </a:p>
          <a:p>
            <a:pPr lvl="1"/>
            <a:r>
              <a:rPr lang="en-US" dirty="0" smtClean="0"/>
              <a:t>Contract Request</a:t>
            </a:r>
          </a:p>
          <a:p>
            <a:pPr lvl="1"/>
            <a:r>
              <a:rPr lang="en-US" dirty="0" smtClean="0"/>
              <a:t>Etc.</a:t>
            </a:r>
            <a:endParaRPr lang="en-US" dirty="0"/>
          </a:p>
          <a:p>
            <a:endParaRPr lang="en-US" dirty="0"/>
          </a:p>
        </p:txBody>
      </p:sp>
      <p:pic>
        <p:nvPicPr>
          <p:cNvPr id="4" name="Picture 3"/>
          <p:cNvPicPr>
            <a:picLocks noChangeAspect="1"/>
          </p:cNvPicPr>
          <p:nvPr/>
        </p:nvPicPr>
        <p:blipFill>
          <a:blip r:embed="rId2"/>
          <a:stretch>
            <a:fillRect/>
          </a:stretch>
        </p:blipFill>
        <p:spPr>
          <a:xfrm>
            <a:off x="4584697" y="2920599"/>
            <a:ext cx="3621416" cy="3140362"/>
          </a:xfrm>
          <a:prstGeom prst="rect">
            <a:avLst/>
          </a:prstGeom>
        </p:spPr>
      </p:pic>
      <p:pic>
        <p:nvPicPr>
          <p:cNvPr id="5" name="Picture 4"/>
          <p:cNvPicPr>
            <a:picLocks noChangeAspect="1"/>
          </p:cNvPicPr>
          <p:nvPr/>
        </p:nvPicPr>
        <p:blipFill>
          <a:blip r:embed="rId3"/>
          <a:stretch>
            <a:fillRect/>
          </a:stretch>
        </p:blipFill>
        <p:spPr>
          <a:xfrm>
            <a:off x="8663206" y="1690688"/>
            <a:ext cx="2233500" cy="2904032"/>
          </a:xfrm>
          <a:prstGeom prst="rect">
            <a:avLst/>
          </a:prstGeom>
        </p:spPr>
      </p:pic>
      <p:pic>
        <p:nvPicPr>
          <p:cNvPr id="6" name="Picture 5"/>
          <p:cNvPicPr>
            <a:picLocks noChangeAspect="1"/>
          </p:cNvPicPr>
          <p:nvPr/>
        </p:nvPicPr>
        <p:blipFill>
          <a:blip r:embed="rId4"/>
          <a:stretch>
            <a:fillRect/>
          </a:stretch>
        </p:blipFill>
        <p:spPr>
          <a:xfrm>
            <a:off x="9504709" y="3630960"/>
            <a:ext cx="2510352" cy="3102268"/>
          </a:xfrm>
          <a:prstGeom prst="rect">
            <a:avLst/>
          </a:prstGeom>
        </p:spPr>
      </p:pic>
    </p:spTree>
    <p:extLst>
      <p:ext uri="{BB962C8B-B14F-4D97-AF65-F5344CB8AC3E}">
        <p14:creationId xmlns:p14="http://schemas.microsoft.com/office/powerpoint/2010/main" val="1410478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a:t>
            </a:r>
            <a:r>
              <a:rPr lang="en-US" dirty="0" smtClean="0">
                <a:solidFill>
                  <a:srgbClr val="00B0F0"/>
                </a:solidFill>
              </a:rPr>
              <a:t> Enrich Report</a:t>
            </a:r>
            <a:endParaRPr lang="en-US" dirty="0">
              <a:solidFill>
                <a:srgbClr val="00B0F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927" y="1690688"/>
            <a:ext cx="6336145" cy="3826175"/>
          </a:xfrm>
          <a:prstGeom prst="rect">
            <a:avLst/>
          </a:prstGeom>
        </p:spPr>
      </p:pic>
      <p:sp>
        <p:nvSpPr>
          <p:cNvPr id="9" name="Content Placeholder 2"/>
          <p:cNvSpPr>
            <a:spLocks noGrp="1"/>
          </p:cNvSpPr>
          <p:nvPr>
            <p:ph idx="1"/>
          </p:nvPr>
        </p:nvSpPr>
        <p:spPr>
          <a:xfrm>
            <a:off x="838200" y="1825625"/>
            <a:ext cx="10515600" cy="4351338"/>
          </a:xfrm>
        </p:spPr>
        <p:txBody>
          <a:bodyPr>
            <a:normAutofit lnSpcReduction="10000"/>
          </a:bodyPr>
          <a:lstStyle/>
          <a:p>
            <a:pPr>
              <a:lnSpc>
                <a:spcPct val="150000"/>
              </a:lnSpc>
            </a:pPr>
            <a:r>
              <a:rPr lang="en-US" u="sng" dirty="0" smtClean="0"/>
              <a:t>Quantity</a:t>
            </a:r>
          </a:p>
          <a:p>
            <a:pPr lvl="1">
              <a:lnSpc>
                <a:spcPct val="150000"/>
              </a:lnSpc>
            </a:pPr>
            <a:r>
              <a:rPr lang="en-US" dirty="0" smtClean="0"/>
              <a:t>Various reports</a:t>
            </a:r>
          </a:p>
          <a:p>
            <a:pPr lvl="1">
              <a:lnSpc>
                <a:spcPct val="150000"/>
              </a:lnSpc>
            </a:pPr>
            <a:r>
              <a:rPr lang="en-US" dirty="0" smtClean="0"/>
              <a:t>On Requirement</a:t>
            </a:r>
          </a:p>
          <a:p>
            <a:pPr>
              <a:lnSpc>
                <a:spcPct val="150000"/>
              </a:lnSpc>
            </a:pPr>
            <a:r>
              <a:rPr lang="en-US" u="sng" dirty="0" smtClean="0"/>
              <a:t>Quality</a:t>
            </a:r>
          </a:p>
          <a:p>
            <a:pPr lvl="1">
              <a:lnSpc>
                <a:spcPct val="150000"/>
              </a:lnSpc>
            </a:pPr>
            <a:r>
              <a:rPr lang="en-US" dirty="0" smtClean="0"/>
              <a:t>Data precision</a:t>
            </a:r>
          </a:p>
          <a:p>
            <a:pPr lvl="1">
              <a:lnSpc>
                <a:spcPct val="150000"/>
              </a:lnSpc>
            </a:pPr>
            <a:r>
              <a:rPr lang="en-US" dirty="0" smtClean="0"/>
              <a:t>UI representation</a:t>
            </a:r>
          </a:p>
          <a:p>
            <a:pPr lvl="1">
              <a:lnSpc>
                <a:spcPct val="150000"/>
              </a:lnSpc>
            </a:pPr>
            <a:r>
              <a:rPr lang="en-US" dirty="0" smtClean="0"/>
              <a:t>Analysis</a:t>
            </a:r>
          </a:p>
          <a:p>
            <a:endParaRPr lang="en-US" dirty="0"/>
          </a:p>
        </p:txBody>
      </p:sp>
    </p:spTree>
    <p:extLst>
      <p:ext uri="{BB962C8B-B14F-4D97-AF65-F5344CB8AC3E}">
        <p14:creationId xmlns:p14="http://schemas.microsoft.com/office/powerpoint/2010/main" val="3676180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185</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What we have - ACL</vt:lpstr>
      <vt:lpstr>What we have - Workflow</vt:lpstr>
      <vt:lpstr>What we have - Report</vt:lpstr>
      <vt:lpstr>Demo</vt:lpstr>
      <vt:lpstr>Future Plans</vt:lpstr>
      <vt:lpstr>Future Plans – Template Editor</vt:lpstr>
      <vt:lpstr>Future Plans – Contract Properties | Docs</vt:lpstr>
      <vt:lpstr>Future Plans – Enrich Report</vt:lpstr>
      <vt:lpstr>Future Plans – Better Usability</vt:lpstr>
      <vt:lpstr>Future Plans – Response from all Users</vt:lpstr>
      <vt:lpstr>Thank you!</vt:lpstr>
      <vt:lpstr>Last 3-week plan</vt:lpstr>
    </vt:vector>
  </TitlesOfParts>
  <Company>Province of Prince Edward Island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 Liu</dc:creator>
  <cp:lastModifiedBy>Tami Liu</cp:lastModifiedBy>
  <cp:revision>14</cp:revision>
  <dcterms:created xsi:type="dcterms:W3CDTF">2019-08-09T12:50:38Z</dcterms:created>
  <dcterms:modified xsi:type="dcterms:W3CDTF">2019-08-12T15:40:25Z</dcterms:modified>
</cp:coreProperties>
</file>