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35e9cb0b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35e9cb0b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35e9cb0b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35e9cb0b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36894925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36894925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35e9cb0b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135e9cb0b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135e9cb0b3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135e9cb0b3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35e9cb0b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35e9cb0b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35e9cb0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35e9cb0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35e9cb0b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35e9cb0b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36894925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36894925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35e9cb0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35e9cb0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35e9cb0b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35e9cb0b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36894925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36894925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36894925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36894925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35e9cb0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35e9cb0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32.png"/><Relationship Id="rId5"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i.org/10.1016/j.chemosphere.2022.136141" TargetMode="External"/><Relationship Id="rId4" Type="http://schemas.openxmlformats.org/officeDocument/2006/relationships/hyperlink" Target="https://doi.org/10.1145/3567955.3567958" TargetMode="External"/><Relationship Id="rId5" Type="http://schemas.openxmlformats.org/officeDocument/2006/relationships/hyperlink" Target="https://arxiv.org/pdf/1909.12264.pdf" TargetMode="External"/><Relationship Id="rId6" Type="http://schemas.openxmlformats.org/officeDocument/2006/relationships/hyperlink" Target="https://arxiv.org/pdf/2201.05158.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gif"/><Relationship Id="rId5" Type="http://schemas.openxmlformats.org/officeDocument/2006/relationships/image" Target="../media/image8.gif"/><Relationship Id="rId6" Type="http://schemas.openxmlformats.org/officeDocument/2006/relationships/image" Target="../media/image9.png"/><Relationship Id="rId7" Type="http://schemas.openxmlformats.org/officeDocument/2006/relationships/image" Target="../media/image12.png"/><Relationship Id="rId8" Type="http://schemas.openxmlformats.org/officeDocument/2006/relationships/hyperlink" Target="https://www.sciencedirect.com/science/article/abs/pii/S0045653522026340" TargetMode="External"/></Relationships>
</file>

<file path=ppt/slides/_rels/slide3.xml.rels><?xml version="1.0" encoding="UTF-8" standalone="yes"?><Relationships xmlns="http://schemas.openxmlformats.org/package/2006/relationships"><Relationship Id="rId11" Type="http://schemas.openxmlformats.org/officeDocument/2006/relationships/hyperlink" Target="https://github.com/aws/amazon-braket-examples/tree/main/examples" TargetMode="External"/><Relationship Id="rId10" Type="http://schemas.openxmlformats.org/officeDocument/2006/relationships/image" Target="../media/image6.gif"/><Relationship Id="rId13" Type="http://schemas.openxmlformats.org/officeDocument/2006/relationships/hyperlink" Target="https://arxiv.org/pdf/1905.12646.pdf" TargetMode="External"/><Relationship Id="rId12" Type="http://schemas.openxmlformats.org/officeDocument/2006/relationships/hyperlink" Target="https://arxiv.org/pdf/2211.16337.pdf"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9.png"/><Relationship Id="rId9" Type="http://schemas.openxmlformats.org/officeDocument/2006/relationships/image" Target="../media/image18.gif"/><Relationship Id="rId14" Type="http://schemas.openxmlformats.org/officeDocument/2006/relationships/image" Target="../media/image20.png"/><Relationship Id="rId5" Type="http://schemas.openxmlformats.org/officeDocument/2006/relationships/image" Target="../media/image5.png"/><Relationship Id="rId6" Type="http://schemas.openxmlformats.org/officeDocument/2006/relationships/image" Target="../media/image1.gif"/><Relationship Id="rId7" Type="http://schemas.openxmlformats.org/officeDocument/2006/relationships/image" Target="../media/image35.gif"/><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16.gif"/><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9.png"/><Relationship Id="rId4" Type="http://schemas.openxmlformats.org/officeDocument/2006/relationships/hyperlink" Target="https://github.com/aws/amazon-braket-examples/tree/main/examples" TargetMode="External"/><Relationship Id="rId9" Type="http://schemas.openxmlformats.org/officeDocument/2006/relationships/image" Target="../media/image3.png"/><Relationship Id="rId5" Type="http://schemas.openxmlformats.org/officeDocument/2006/relationships/hyperlink" Target="https://arxiv.org/pdf/2211.16337.pdf" TargetMode="External"/><Relationship Id="rId6" Type="http://schemas.openxmlformats.org/officeDocument/2006/relationships/hyperlink" Target="https://pennylane.ai/blog/2021/05/how-to-construct-and-load-hamiltonians-in-pennylane/" TargetMode="External"/><Relationship Id="rId7" Type="http://schemas.openxmlformats.org/officeDocument/2006/relationships/image" Target="../media/image2.png"/><Relationship Id="rId8"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1.png"/><Relationship Id="rId4" Type="http://schemas.openxmlformats.org/officeDocument/2006/relationships/image" Target="../media/image17.png"/><Relationship Id="rId9" Type="http://schemas.openxmlformats.org/officeDocument/2006/relationships/image" Target="../media/image28.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3.pn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26.png"/><Relationship Id="rId6"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8.png"/><Relationship Id="rId4" Type="http://schemas.openxmlformats.org/officeDocument/2006/relationships/image" Target="../media/image22.png"/><Relationship Id="rId5" Type="http://schemas.openxmlformats.org/officeDocument/2006/relationships/image" Target="../media/image30.png"/><Relationship Id="rId6" Type="http://schemas.openxmlformats.org/officeDocument/2006/relationships/image" Target="../media/image27.png"/><Relationship Id="rId7"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3.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Quantum kernel methods for graph-structured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311700" y="3162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t>Decompositional QGNN: </a:t>
            </a:r>
            <a:endParaRPr sz="2500"/>
          </a:p>
        </p:txBody>
      </p:sp>
      <p:sp>
        <p:nvSpPr>
          <p:cNvPr id="205" name="Google Shape;205;p22"/>
          <p:cNvSpPr txBox="1"/>
          <p:nvPr>
            <p:ph idx="1" type="body"/>
          </p:nvPr>
        </p:nvSpPr>
        <p:spPr>
          <a:xfrm>
            <a:off x="311700" y="863550"/>
            <a:ext cx="5253900" cy="39009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sz="1600"/>
              <a:t>The idea behind this ansatze is to reduce the dimensionality of the Hilbert Space via decomposing the graphs in subgraphs, i.e. nearest neighbours graph for each node. Then we process the information by applying each subgraph representation as a subsequent layer to our circuit. </a:t>
            </a:r>
            <a:endParaRPr sz="1600"/>
          </a:p>
          <a:p>
            <a:pPr indent="0" lvl="0" marL="0" rtl="0" algn="just">
              <a:spcBef>
                <a:spcPts val="1200"/>
              </a:spcBef>
              <a:spcAft>
                <a:spcPts val="0"/>
              </a:spcAft>
              <a:buNone/>
            </a:pPr>
            <a:r>
              <a:rPr lang="en" sz="1600"/>
              <a:t>The structure of the algorithm can be seen on the right</a:t>
            </a:r>
            <a:endParaRPr sz="1600"/>
          </a:p>
          <a:p>
            <a:pPr indent="0" lvl="0" marL="0" rtl="0" algn="just">
              <a:spcBef>
                <a:spcPts val="1200"/>
              </a:spcBef>
              <a:spcAft>
                <a:spcPts val="0"/>
              </a:spcAft>
              <a:buNone/>
            </a:pPr>
            <a:r>
              <a:rPr lang="en" sz="1600"/>
              <a:t>The initialization is used to encode information about each node. Then there is a layer of rotations, followed by entanglement through CNOTS.</a:t>
            </a:r>
            <a:endParaRPr sz="1600"/>
          </a:p>
          <a:p>
            <a:pPr indent="0" lvl="0" marL="0" rtl="0" algn="just">
              <a:spcBef>
                <a:spcPts val="1200"/>
              </a:spcBef>
              <a:spcAft>
                <a:spcPts val="0"/>
              </a:spcAft>
              <a:buClr>
                <a:schemeClr val="dk1"/>
              </a:buClr>
              <a:buSzPct val="68750"/>
              <a:buFont typeface="Arial"/>
              <a:buNone/>
            </a:pPr>
            <a:r>
              <a:rPr lang="en" sz="1600"/>
              <a:t>We modified the layer Ucov to account for entanglement following the adjacency matrix of the edges.</a:t>
            </a:r>
            <a:endParaRPr sz="1600"/>
          </a:p>
          <a:p>
            <a:pPr indent="0" lvl="0" marL="0" rtl="0" algn="l">
              <a:lnSpc>
                <a:spcPct val="100000"/>
              </a:lnSpc>
              <a:spcBef>
                <a:spcPts val="1200"/>
              </a:spcBef>
              <a:spcAft>
                <a:spcPts val="0"/>
              </a:spcAft>
              <a:buClr>
                <a:schemeClr val="dk1"/>
              </a:buClr>
              <a:buSzPct val="39285"/>
              <a:buFont typeface="Arial"/>
              <a:buNone/>
            </a:pPr>
            <a:r>
              <a:t/>
            </a:r>
            <a:endParaRPr sz="2800">
              <a:solidFill>
                <a:schemeClr val="dk1"/>
              </a:solidFill>
            </a:endParaRPr>
          </a:p>
        </p:txBody>
      </p:sp>
      <p:pic>
        <p:nvPicPr>
          <p:cNvPr id="206" name="Google Shape;206;p22"/>
          <p:cNvPicPr preferRelativeResize="0"/>
          <p:nvPr/>
        </p:nvPicPr>
        <p:blipFill>
          <a:blip r:embed="rId3">
            <a:alphaModFix/>
          </a:blip>
          <a:stretch>
            <a:fillRect/>
          </a:stretch>
        </p:blipFill>
        <p:spPr>
          <a:xfrm>
            <a:off x="5603550" y="89925"/>
            <a:ext cx="3273600" cy="2436343"/>
          </a:xfrm>
          <a:prstGeom prst="rect">
            <a:avLst/>
          </a:prstGeom>
          <a:noFill/>
          <a:ln>
            <a:noFill/>
          </a:ln>
        </p:spPr>
      </p:pic>
      <p:pic>
        <p:nvPicPr>
          <p:cNvPr id="207" name="Google Shape;207;p22"/>
          <p:cNvPicPr preferRelativeResize="0"/>
          <p:nvPr/>
        </p:nvPicPr>
        <p:blipFill rotWithShape="1">
          <a:blip r:embed="rId4">
            <a:alphaModFix/>
          </a:blip>
          <a:srcRect b="5249" l="2286" r="0" t="0"/>
          <a:stretch/>
        </p:blipFill>
        <p:spPr>
          <a:xfrm>
            <a:off x="6280975" y="3916650"/>
            <a:ext cx="2451425" cy="1034100"/>
          </a:xfrm>
          <a:prstGeom prst="rect">
            <a:avLst/>
          </a:prstGeom>
          <a:noFill/>
          <a:ln>
            <a:noFill/>
          </a:ln>
        </p:spPr>
      </p:pic>
      <p:sp>
        <p:nvSpPr>
          <p:cNvPr id="208" name="Google Shape;208;p22"/>
          <p:cNvSpPr txBox="1"/>
          <p:nvPr/>
        </p:nvSpPr>
        <p:spPr>
          <a:xfrm>
            <a:off x="5880325" y="71525"/>
            <a:ext cx="24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Credits to [4]</a:t>
            </a:r>
            <a:endParaRPr/>
          </a:p>
        </p:txBody>
      </p:sp>
      <p:pic>
        <p:nvPicPr>
          <p:cNvPr id="209" name="Google Shape;209;p22"/>
          <p:cNvPicPr preferRelativeResize="0"/>
          <p:nvPr/>
        </p:nvPicPr>
        <p:blipFill>
          <a:blip r:embed="rId5">
            <a:alphaModFix/>
          </a:blip>
          <a:stretch>
            <a:fillRect/>
          </a:stretch>
        </p:blipFill>
        <p:spPr>
          <a:xfrm>
            <a:off x="6116697" y="2726572"/>
            <a:ext cx="2451425" cy="111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311700" y="3162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t>Results from DQGNN</a:t>
            </a:r>
            <a:endParaRPr sz="2500"/>
          </a:p>
        </p:txBody>
      </p:sp>
      <p:sp>
        <p:nvSpPr>
          <p:cNvPr id="215" name="Google Shape;215;p23"/>
          <p:cNvSpPr txBox="1"/>
          <p:nvPr>
            <p:ph idx="1" type="body"/>
          </p:nvPr>
        </p:nvSpPr>
        <p:spPr>
          <a:xfrm>
            <a:off x="311700" y="863550"/>
            <a:ext cx="7164000" cy="39009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 sz="1600"/>
              <a:t>Our </a:t>
            </a:r>
            <a:r>
              <a:rPr lang="en" sz="1600"/>
              <a:t>objective</a:t>
            </a:r>
            <a:r>
              <a:rPr lang="en" sz="1600"/>
              <a:t> was to confront QPU implementations on rydberg atoms, with the DQGNN strategy on simulators and real device.</a:t>
            </a:r>
            <a:endParaRPr sz="1600"/>
          </a:p>
          <a:p>
            <a:pPr indent="0" lvl="0" marL="0" rtl="0" algn="just">
              <a:spcBef>
                <a:spcPts val="1200"/>
              </a:spcBef>
              <a:spcAft>
                <a:spcPts val="0"/>
              </a:spcAft>
              <a:buNone/>
            </a:pPr>
            <a:r>
              <a:rPr lang="en" sz="1600"/>
              <a:t>Due to the complexity of the algorithm, and time constraints we did not manage to gather results on the classification capability, and expressivity of the network. </a:t>
            </a:r>
            <a:endParaRPr sz="1600"/>
          </a:p>
          <a:p>
            <a:pPr indent="0" lvl="0" marL="0" rtl="0" algn="just">
              <a:spcBef>
                <a:spcPts val="1200"/>
              </a:spcBef>
              <a:spcAft>
                <a:spcPts val="0"/>
              </a:spcAft>
              <a:buNone/>
            </a:pPr>
            <a:r>
              <a:rPr lang="en" sz="1600"/>
              <a:t>However it is believed that the notebook presents a clear core structure that allows for modifications, thus it can be use for </a:t>
            </a:r>
            <a:r>
              <a:rPr lang="en" sz="1600"/>
              <a:t>didactic</a:t>
            </a:r>
            <a:r>
              <a:rPr lang="en" sz="1600"/>
              <a:t> reasons and provide a clear way to work with graphs and decompose them and insert the results into a quantum circuit. </a:t>
            </a:r>
            <a:endParaRPr sz="1600"/>
          </a:p>
          <a:p>
            <a:pPr indent="0" lvl="0" marL="0" rtl="0" algn="just">
              <a:spcBef>
                <a:spcPts val="1200"/>
              </a:spcBef>
              <a:spcAft>
                <a:spcPts val="0"/>
              </a:spcAft>
              <a:buNone/>
            </a:pPr>
            <a:r>
              <a:rPr lang="en" sz="1600"/>
              <a:t>Despite the simulation not be completed and still the necessity to fine tune some parameters it is believed that the procedure as a whole may be of help for who wants to study large graphs through decomposition strategies.</a:t>
            </a:r>
            <a:br>
              <a:rPr lang="en" sz="1600"/>
            </a:br>
            <a:r>
              <a:rPr lang="en" sz="1600"/>
              <a:t>Implementations are needed to deal with very large graphs due to the coherence time of devices bottleneck. Specifically it is needed to encode the information after  </a:t>
            </a:r>
            <a:endParaRPr sz="1600"/>
          </a:p>
          <a:p>
            <a:pPr indent="0" lvl="0" marL="0" rtl="0" algn="just">
              <a:spcBef>
                <a:spcPts val="1200"/>
              </a:spcBef>
              <a:spcAft>
                <a:spcPts val="0"/>
              </a:spcAft>
              <a:buNone/>
            </a:pPr>
            <a:r>
              <a:t/>
            </a:r>
            <a:endParaRPr sz="1600"/>
          </a:p>
          <a:p>
            <a:pPr indent="0" lvl="0" marL="0" rtl="0" algn="l">
              <a:lnSpc>
                <a:spcPct val="100000"/>
              </a:lnSpc>
              <a:spcBef>
                <a:spcPts val="1200"/>
              </a:spcBef>
              <a:spcAft>
                <a:spcPts val="0"/>
              </a:spcAft>
              <a:buNone/>
            </a:pPr>
            <a:r>
              <a:t/>
            </a:r>
            <a:endParaRPr sz="2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works	</a:t>
            </a:r>
            <a:endParaRPr/>
          </a:p>
        </p:txBody>
      </p:sp>
      <p:sp>
        <p:nvSpPr>
          <p:cNvPr id="221" name="Google Shape;2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goal is graph classifications (local geometries, global connectivity, etc.…), which is important in drug discoveries</a:t>
            </a:r>
            <a:endParaRPr/>
          </a:p>
          <a:p>
            <a:pPr indent="-342900" lvl="0" marL="457200" rtl="0" algn="l">
              <a:spcBef>
                <a:spcPts val="0"/>
              </a:spcBef>
              <a:spcAft>
                <a:spcPts val="0"/>
              </a:spcAft>
              <a:buSzPts val="1800"/>
              <a:buChar char="●"/>
            </a:pPr>
            <a:r>
              <a:rPr lang="en"/>
              <a:t>We implemented QEK algorithm using </a:t>
            </a:r>
            <a:endParaRPr/>
          </a:p>
          <a:p>
            <a:pPr indent="0" lvl="0" marL="457200" rtl="0" algn="l">
              <a:spcBef>
                <a:spcPts val="1200"/>
              </a:spcBef>
              <a:spcAft>
                <a:spcPts val="0"/>
              </a:spcAft>
              <a:buNone/>
            </a:pPr>
            <a:r>
              <a:rPr lang="en"/>
              <a:t>1) Braket/Aquila and 2) </a:t>
            </a:r>
            <a:r>
              <a:rPr lang="en"/>
              <a:t>Bracket</a:t>
            </a:r>
            <a:r>
              <a:rPr lang="en"/>
              <a:t>-PennyLane </a:t>
            </a:r>
            <a:endParaRPr/>
          </a:p>
          <a:p>
            <a:pPr indent="0" lvl="0" marL="0" rtl="0" algn="l">
              <a:spcBef>
                <a:spcPts val="1200"/>
              </a:spcBef>
              <a:spcAft>
                <a:spcPts val="0"/>
              </a:spcAft>
              <a:buNone/>
            </a:pPr>
            <a:r>
              <a:rPr lang="en"/>
              <a:t>We find the </a:t>
            </a:r>
            <a:r>
              <a:rPr lang="en"/>
              <a:t>native</a:t>
            </a:r>
            <a:r>
              <a:rPr lang="en"/>
              <a:t> interactions in neural atom simulators are important in differentiating graphs that are geometrically different!</a:t>
            </a:r>
            <a:endParaRPr/>
          </a:p>
          <a:p>
            <a:pPr indent="-342900" lvl="0" marL="457200" rtl="0" algn="l">
              <a:spcBef>
                <a:spcPts val="1200"/>
              </a:spcBef>
              <a:spcAft>
                <a:spcPts val="0"/>
              </a:spcAft>
              <a:buSzPts val="1800"/>
              <a:buChar char="●"/>
            </a:pPr>
            <a:r>
              <a:rPr lang="en"/>
              <a:t>We also implemented (D) QGNN architecture in Pennylane, as a fully personalizable algorithm.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r>
              <a:rPr lang="en"/>
              <a:t> with QoDA	</a:t>
            </a:r>
            <a:endParaRPr/>
          </a:p>
        </p:txBody>
      </p:sp>
      <p:sp>
        <p:nvSpPr>
          <p:cNvPr id="227" name="Google Shape;2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of the ideas we had proposed was to use CAFQA[2] to accelerate our optimization procedure. </a:t>
            </a:r>
            <a:endParaRPr/>
          </a:p>
          <a:p>
            <a:pPr indent="-342900" lvl="0" marL="457200" rtl="0" algn="l">
              <a:spcBef>
                <a:spcPts val="0"/>
              </a:spcBef>
              <a:spcAft>
                <a:spcPts val="0"/>
              </a:spcAft>
              <a:buSzPts val="1800"/>
              <a:buChar char="-"/>
            </a:pPr>
            <a:r>
              <a:rPr lang="en"/>
              <a:t>CAFQA substitutes the gates in an ansatz with clifford gates by changing the initialization parameters to 0, pi/2 etc.</a:t>
            </a:r>
            <a:endParaRPr/>
          </a:p>
          <a:p>
            <a:pPr indent="-342900" lvl="0" marL="457200" rtl="0" algn="l">
              <a:spcBef>
                <a:spcPts val="0"/>
              </a:spcBef>
              <a:spcAft>
                <a:spcPts val="0"/>
              </a:spcAft>
              <a:buSzPts val="1800"/>
              <a:buChar char="-"/>
            </a:pPr>
            <a:r>
              <a:rPr lang="en"/>
              <a:t>To accelerate the classical simulation we proposed use of QoDA and GPU’s.</a:t>
            </a:r>
            <a:endParaRPr/>
          </a:p>
          <a:p>
            <a:pPr indent="-342900" lvl="0" marL="457200" rtl="0" algn="l">
              <a:spcBef>
                <a:spcPts val="0"/>
              </a:spcBef>
              <a:spcAft>
                <a:spcPts val="0"/>
              </a:spcAft>
              <a:buSzPts val="1800"/>
              <a:buChar char="-"/>
            </a:pPr>
            <a:r>
              <a:rPr lang="en"/>
              <a:t>While we were not able to finish CAFQA procedure, as we couldn’t figure out how to calculate cost using QoDA we were able to write code in QoDA.</a:t>
            </a:r>
            <a:endParaRPr/>
          </a:p>
          <a:p>
            <a:pPr indent="-342900" lvl="0" marL="457200" rtl="0" algn="l">
              <a:spcBef>
                <a:spcPts val="0"/>
              </a:spcBef>
              <a:spcAft>
                <a:spcPts val="0"/>
              </a:spcAft>
              <a:buSzPts val="1800"/>
              <a:buChar char="-"/>
            </a:pPr>
            <a:r>
              <a:rPr lang="en"/>
              <a:t>However we were not able to test it due to time constraints. However we find that QoDA is able to efficiently allocate qubit sizes beyond 29 whereas pennylane could not.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Pennylane vs QoDA</a:t>
            </a:r>
            <a:endParaRPr/>
          </a:p>
        </p:txBody>
      </p:sp>
      <p:pic>
        <p:nvPicPr>
          <p:cNvPr id="233" name="Google Shape;233;p26" title="Chart"/>
          <p:cNvPicPr preferRelativeResize="0"/>
          <p:nvPr/>
        </p:nvPicPr>
        <p:blipFill>
          <a:blip r:embed="rId3">
            <a:alphaModFix/>
          </a:blip>
          <a:stretch>
            <a:fillRect/>
          </a:stretch>
        </p:blipFill>
        <p:spPr>
          <a:xfrm>
            <a:off x="1482263" y="1177375"/>
            <a:ext cx="6179475"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9" name="Google Shape;2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t>[1]Lingyu Hu, Xiaofang Wang, Zhiwei Bao, Qihao Xu, Mingrong Qian, Yuanxiang Jin, The fungicide prothioconazole and its metabolite prothioconazole-desthio disturbed the liver-gut axis in mice,</a:t>
            </a:r>
            <a:r>
              <a:rPr lang="en" sz="950">
                <a:solidFill>
                  <a:srgbClr val="007398"/>
                </a:solidFill>
                <a:uFill>
                  <a:noFill/>
                </a:uFill>
                <a:hlinkClick r:id="rId3">
                  <a:extLst>
                    <a:ext uri="{A12FA001-AC4F-418D-AE19-62706E023703}">
                      <ahyp:hlinkClr val="tx"/>
                    </a:ext>
                  </a:extLst>
                </a:hlinkClick>
              </a:rPr>
              <a:t>https://doi.org/10.1016/j.chemosphere.2022.136141</a:t>
            </a:r>
            <a:endParaRPr sz="900"/>
          </a:p>
          <a:p>
            <a:pPr indent="0" lvl="0" marL="0" rtl="0" algn="l">
              <a:spcBef>
                <a:spcPts val="1200"/>
              </a:spcBef>
              <a:spcAft>
                <a:spcPts val="0"/>
              </a:spcAft>
              <a:buNone/>
            </a:pPr>
            <a:r>
              <a:t/>
            </a:r>
            <a:endParaRPr sz="1000"/>
          </a:p>
          <a:p>
            <a:pPr indent="0" lvl="0" marL="0" rtl="0" algn="l">
              <a:spcBef>
                <a:spcPts val="1200"/>
              </a:spcBef>
              <a:spcAft>
                <a:spcPts val="0"/>
              </a:spcAft>
              <a:buNone/>
            </a:pPr>
            <a:r>
              <a:rPr lang="en" sz="1000"/>
              <a:t>[2] Gokul Subramanian Ravi, Pranav Gokhale, Yi Ding, William Kirby, Kaitlin Smith, Jonathan M. Baker, Peter J. Love, Henry Hoffmann, Kenneth R. Brown, and Frederic T. Chong. 2022. CAFQA: A Classical Simulation Bootstrap for Variational Quantum Algorithms. In Proceedings of the 28th ACM International Conference on Architectural Support for Programming Languages and Operating Systems, Volume 1 (ASPLOS 2023). Association for Computing Machinery, New York, NY, USA, 15–29. </a:t>
            </a:r>
            <a:r>
              <a:rPr lang="en" sz="1000" u="sng">
                <a:solidFill>
                  <a:schemeClr val="hlink"/>
                </a:solidFill>
                <a:hlinkClick r:id="rId4"/>
              </a:rPr>
              <a:t>https://doi.org/10.1145/3567955.3567958</a:t>
            </a:r>
            <a:endParaRPr sz="1000"/>
          </a:p>
          <a:p>
            <a:pPr indent="0" lvl="0" marL="0" rtl="0" algn="l">
              <a:spcBef>
                <a:spcPts val="1200"/>
              </a:spcBef>
              <a:spcAft>
                <a:spcPts val="0"/>
              </a:spcAft>
              <a:buNone/>
            </a:pPr>
            <a:r>
              <a:rPr lang="en" sz="1000"/>
              <a:t>[3] Guillaume Verdon Trevor McCourt Quantum Graph Neural Networks </a:t>
            </a:r>
            <a:r>
              <a:rPr lang="en" sz="1000" u="sng">
                <a:solidFill>
                  <a:schemeClr val="hlink"/>
                </a:solidFill>
                <a:hlinkClick r:id="rId5"/>
              </a:rPr>
              <a:t>1909.12264.pdf (arxiv.org)</a:t>
            </a:r>
            <a:endParaRPr sz="900"/>
          </a:p>
          <a:p>
            <a:pPr indent="0" lvl="0" marL="0" rtl="0" algn="l">
              <a:spcBef>
                <a:spcPts val="1200"/>
              </a:spcBef>
              <a:spcAft>
                <a:spcPts val="1200"/>
              </a:spcAft>
              <a:buNone/>
            </a:pPr>
            <a:r>
              <a:rPr lang="en" sz="1000"/>
              <a:t>[4] Xing Ai, Zhihong Zhang, Luzhe Sun,  Junchi Yan,  Edwin Hancock, Decompositional Quantum Graph Neural Network</a:t>
            </a:r>
            <a:r>
              <a:rPr lang="en" sz="1100"/>
              <a:t> </a:t>
            </a:r>
            <a:r>
              <a:rPr lang="en" sz="1000" u="sng">
                <a:solidFill>
                  <a:schemeClr val="hlink"/>
                </a:solidFill>
                <a:hlinkClick r:id="rId6"/>
              </a:rPr>
              <a:t>2201.05158.pdf (arxiv.org)</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graph classification </a:t>
            </a:r>
            <a:endParaRPr/>
          </a:p>
        </p:txBody>
      </p:sp>
      <p:sp>
        <p:nvSpPr>
          <p:cNvPr id="61" name="Google Shape;61;p14"/>
          <p:cNvSpPr txBox="1"/>
          <p:nvPr>
            <p:ph idx="1" type="body"/>
          </p:nvPr>
        </p:nvSpPr>
        <p:spPr>
          <a:xfrm>
            <a:off x="311700" y="1152475"/>
            <a:ext cx="7264200" cy="17058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What we thrive to implement was the task of binary classification on graphs. The datasets of this type is </a:t>
            </a:r>
            <a:r>
              <a:rPr lang="en"/>
              <a:t>constituted</a:t>
            </a:r>
            <a:r>
              <a:rPr lang="en"/>
              <a:t> by a set of nodes and edges, which may or may not each have labels or other attributes. </a:t>
            </a:r>
            <a:endParaRPr/>
          </a:p>
          <a:p>
            <a:pPr indent="0" lvl="0" marL="0" rtl="0" algn="l">
              <a:spcBef>
                <a:spcPts val="1200"/>
              </a:spcBef>
              <a:spcAft>
                <a:spcPts val="0"/>
              </a:spcAft>
              <a:buNone/>
            </a:pPr>
            <a:r>
              <a:rPr lang="en"/>
              <a:t>We picked the PTC-FM dataset, containing graph labels based on </a:t>
            </a:r>
            <a:r>
              <a:rPr lang="en"/>
              <a:t>carcinogenicity</a:t>
            </a:r>
            <a:r>
              <a:rPr lang="en"/>
              <a:t> on rats. Being able to compute a binary classification in such compounds is a relevant task either for drug discovery purposes and for health safety concerns. A procedure that works on this dataset should be easily extendible to similar problems</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7642925" y="56150"/>
            <a:ext cx="1363825" cy="4946974"/>
          </a:xfrm>
          <a:prstGeom prst="rect">
            <a:avLst/>
          </a:prstGeom>
          <a:noFill/>
          <a:ln>
            <a:noFill/>
          </a:ln>
        </p:spPr>
      </p:pic>
      <p:sp>
        <p:nvSpPr>
          <p:cNvPr id="63" name="Google Shape;63;p14"/>
          <p:cNvSpPr txBox="1"/>
          <p:nvPr>
            <p:ph idx="1" type="body"/>
          </p:nvPr>
        </p:nvSpPr>
        <p:spPr>
          <a:xfrm>
            <a:off x="269975" y="4359025"/>
            <a:ext cx="6518100" cy="8811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Mathematically, given </a:t>
            </a:r>
            <a:r>
              <a:rPr lang="en"/>
              <a:t> two graphs,                 assert if they are “similar”. Similarity is defined through a kernel function:</a:t>
            </a:r>
            <a:endParaRPr/>
          </a:p>
          <a:p>
            <a:pPr indent="0" lvl="0" marL="0" rtl="0" algn="l">
              <a:spcBef>
                <a:spcPts val="1200"/>
              </a:spcBef>
              <a:spcAft>
                <a:spcPts val="1200"/>
              </a:spcAft>
              <a:buNone/>
            </a:pPr>
            <a:r>
              <a:t/>
            </a:r>
            <a:endParaRPr/>
          </a:p>
        </p:txBody>
      </p:sp>
      <p:pic>
        <p:nvPicPr>
          <p:cNvPr descr="G_A, G_B" id="64" name="Google Shape;64;p14"/>
          <p:cNvPicPr preferRelativeResize="0"/>
          <p:nvPr/>
        </p:nvPicPr>
        <p:blipFill>
          <a:blip r:embed="rId4">
            <a:alphaModFix/>
          </a:blip>
          <a:stretch>
            <a:fillRect/>
          </a:stretch>
        </p:blipFill>
        <p:spPr>
          <a:xfrm>
            <a:off x="2563875" y="4447125"/>
            <a:ext cx="606798" cy="180975"/>
          </a:xfrm>
          <a:prstGeom prst="rect">
            <a:avLst/>
          </a:prstGeom>
          <a:noFill/>
          <a:ln>
            <a:noFill/>
          </a:ln>
        </p:spPr>
      </p:pic>
      <p:pic>
        <p:nvPicPr>
          <p:cNvPr descr="K(G_A, G_B)" id="65" name="Google Shape;65;p14"/>
          <p:cNvPicPr preferRelativeResize="0"/>
          <p:nvPr/>
        </p:nvPicPr>
        <p:blipFill rotWithShape="1">
          <a:blip r:embed="rId5">
            <a:alphaModFix/>
          </a:blip>
          <a:srcRect b="0" l="0" r="0" t="0"/>
          <a:stretch/>
        </p:blipFill>
        <p:spPr>
          <a:xfrm>
            <a:off x="1646350" y="4656050"/>
            <a:ext cx="828675" cy="180975"/>
          </a:xfrm>
          <a:prstGeom prst="rect">
            <a:avLst/>
          </a:prstGeom>
          <a:noFill/>
          <a:ln>
            <a:noFill/>
          </a:ln>
        </p:spPr>
      </p:pic>
      <p:pic>
        <p:nvPicPr>
          <p:cNvPr id="66" name="Google Shape;66;p14"/>
          <p:cNvPicPr preferRelativeResize="0"/>
          <p:nvPr/>
        </p:nvPicPr>
        <p:blipFill rotWithShape="1">
          <a:blip r:embed="rId6">
            <a:alphaModFix/>
          </a:blip>
          <a:srcRect b="53748" l="0" r="62319" t="0"/>
          <a:stretch/>
        </p:blipFill>
        <p:spPr>
          <a:xfrm>
            <a:off x="178125" y="3226125"/>
            <a:ext cx="1363825" cy="881100"/>
          </a:xfrm>
          <a:prstGeom prst="rect">
            <a:avLst/>
          </a:prstGeom>
          <a:noFill/>
          <a:ln>
            <a:noFill/>
          </a:ln>
        </p:spPr>
      </p:pic>
      <p:sp>
        <p:nvSpPr>
          <p:cNvPr id="67" name="Google Shape;67;p14"/>
          <p:cNvSpPr txBox="1"/>
          <p:nvPr/>
        </p:nvSpPr>
        <p:spPr>
          <a:xfrm>
            <a:off x="2689600" y="3449800"/>
            <a:ext cx="1050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rPr>
              <a:t>toxic??</a:t>
            </a:r>
            <a:endParaRPr/>
          </a:p>
        </p:txBody>
      </p:sp>
      <p:sp>
        <p:nvSpPr>
          <p:cNvPr id="68" name="Google Shape;68;p14"/>
          <p:cNvSpPr txBox="1"/>
          <p:nvPr/>
        </p:nvSpPr>
        <p:spPr>
          <a:xfrm>
            <a:off x="-37975" y="2655525"/>
            <a:ext cx="6518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rPr>
              <a:t>Important for carcinogenic </a:t>
            </a:r>
            <a:r>
              <a:rPr b="1" lang="en" sz="1800">
                <a:solidFill>
                  <a:schemeClr val="dk2"/>
                </a:solidFill>
              </a:rPr>
              <a:t>compounds</a:t>
            </a:r>
            <a:r>
              <a:rPr b="1" lang="en" sz="1800">
                <a:solidFill>
                  <a:schemeClr val="dk2"/>
                </a:solidFill>
              </a:rPr>
              <a:t> identification!</a:t>
            </a:r>
            <a:endParaRPr/>
          </a:p>
        </p:txBody>
      </p:sp>
      <p:pic>
        <p:nvPicPr>
          <p:cNvPr id="69" name="Google Shape;69;p14"/>
          <p:cNvPicPr preferRelativeResize="0"/>
          <p:nvPr/>
        </p:nvPicPr>
        <p:blipFill rotWithShape="1">
          <a:blip r:embed="rId7">
            <a:alphaModFix/>
          </a:blip>
          <a:srcRect b="0" l="0" r="0" t="50726"/>
          <a:stretch/>
        </p:blipFill>
        <p:spPr>
          <a:xfrm>
            <a:off x="1200063" y="3292037"/>
            <a:ext cx="1363825" cy="721337"/>
          </a:xfrm>
          <a:prstGeom prst="rect">
            <a:avLst/>
          </a:prstGeom>
          <a:noFill/>
          <a:ln>
            <a:noFill/>
          </a:ln>
        </p:spPr>
      </p:pic>
      <p:pic>
        <p:nvPicPr>
          <p:cNvPr id="70" name="Google Shape;70;p14"/>
          <p:cNvPicPr preferRelativeResize="0"/>
          <p:nvPr/>
        </p:nvPicPr>
        <p:blipFill rotWithShape="1">
          <a:blip r:embed="rId7">
            <a:alphaModFix/>
          </a:blip>
          <a:srcRect b="46308" l="0" r="0" t="0"/>
          <a:stretch/>
        </p:blipFill>
        <p:spPr>
          <a:xfrm>
            <a:off x="3865625" y="3319975"/>
            <a:ext cx="1251617" cy="721350"/>
          </a:xfrm>
          <a:prstGeom prst="rect">
            <a:avLst/>
          </a:prstGeom>
          <a:noFill/>
          <a:ln>
            <a:noFill/>
          </a:ln>
        </p:spPr>
      </p:pic>
      <p:sp>
        <p:nvSpPr>
          <p:cNvPr id="71" name="Google Shape;71;p14"/>
          <p:cNvSpPr/>
          <p:nvPr/>
        </p:nvSpPr>
        <p:spPr>
          <a:xfrm>
            <a:off x="5177700" y="3518200"/>
            <a:ext cx="551100" cy="18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5825913" y="3290500"/>
            <a:ext cx="1719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rPr>
              <a:t>Binary classification</a:t>
            </a:r>
            <a:endParaRPr/>
          </a:p>
        </p:txBody>
      </p:sp>
      <p:sp>
        <p:nvSpPr>
          <p:cNvPr id="73" name="Google Shape;73;p14"/>
          <p:cNvSpPr txBox="1"/>
          <p:nvPr/>
        </p:nvSpPr>
        <p:spPr>
          <a:xfrm>
            <a:off x="6238100" y="119625"/>
            <a:ext cx="150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 dataset add link, </a:t>
            </a:r>
            <a:r>
              <a:rPr lang="en" u="sng">
                <a:solidFill>
                  <a:schemeClr val="hlink"/>
                </a:solidFill>
                <a:hlinkClick r:id="rId8"/>
              </a:rPr>
              <a:t>toxicity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5945875" y="2713850"/>
            <a:ext cx="2822226" cy="798450"/>
          </a:xfrm>
          <a:prstGeom prst="rect">
            <a:avLst/>
          </a:prstGeom>
          <a:noFill/>
          <a:ln>
            <a:noFill/>
          </a:ln>
        </p:spPr>
      </p:pic>
      <p:sp>
        <p:nvSpPr>
          <p:cNvPr id="79" name="Google Shape;7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a:t>
            </a:r>
            <a:r>
              <a:rPr lang="en"/>
              <a:t> quantum evolving kernel (QEK)</a:t>
            </a:r>
            <a:endParaRPr/>
          </a:p>
        </p:txBody>
      </p:sp>
      <p:sp>
        <p:nvSpPr>
          <p:cNvPr id="80" name="Google Shape;80;p15"/>
          <p:cNvSpPr txBox="1"/>
          <p:nvPr>
            <p:ph idx="1" type="body"/>
          </p:nvPr>
        </p:nvSpPr>
        <p:spPr>
          <a:xfrm>
            <a:off x="311700" y="1055075"/>
            <a:ext cx="6189300" cy="17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QEK is a kernel computed from two quantum states by:</a:t>
            </a:r>
            <a:endParaRPr/>
          </a:p>
          <a:p>
            <a:pPr indent="-317500" lvl="0" marL="457200" rtl="0" algn="l">
              <a:spcBef>
                <a:spcPts val="1200"/>
              </a:spcBef>
              <a:spcAft>
                <a:spcPts val="0"/>
              </a:spcAft>
              <a:buSzPts val="1400"/>
              <a:buAutoNum type="arabicPeriod"/>
            </a:pPr>
            <a:r>
              <a:rPr lang="en" sz="1400"/>
              <a:t>Emed graph onto </a:t>
            </a:r>
            <a:r>
              <a:rPr b="1" lang="en" sz="1400"/>
              <a:t>neural atoms</a:t>
            </a:r>
            <a:r>
              <a:rPr lang="en" sz="1400"/>
              <a:t> locations in the simulator (init 0s)</a:t>
            </a:r>
            <a:endParaRPr sz="1400"/>
          </a:p>
          <a:p>
            <a:pPr indent="-317500" lvl="0" marL="457200" rtl="0" algn="l">
              <a:spcBef>
                <a:spcPts val="0"/>
              </a:spcBef>
              <a:spcAft>
                <a:spcPts val="0"/>
              </a:spcAft>
              <a:buSzPts val="1400"/>
              <a:buAutoNum type="arabicPeriod"/>
            </a:pPr>
            <a:r>
              <a:rPr lang="en" sz="1400"/>
              <a:t>Time evolve the initial state with H</a:t>
            </a:r>
            <a:r>
              <a:rPr baseline="-25000" lang="en" sz="1400"/>
              <a:t>ryd</a:t>
            </a:r>
            <a:r>
              <a:rPr lang="en" sz="1400"/>
              <a:t> </a:t>
            </a:r>
            <a:endParaRPr sz="1400"/>
          </a:p>
          <a:p>
            <a:pPr indent="-317500" lvl="0" marL="457200" rtl="0" algn="l">
              <a:spcBef>
                <a:spcPts val="0"/>
              </a:spcBef>
              <a:spcAft>
                <a:spcPts val="0"/>
              </a:spcAft>
              <a:buSzPts val="1400"/>
              <a:buAutoNum type="arabicPeriod"/>
            </a:pPr>
            <a:r>
              <a:rPr lang="en" sz="1400"/>
              <a:t>Take snapshots and compute kernel</a:t>
            </a:r>
            <a:endParaRPr sz="1400"/>
          </a:p>
        </p:txBody>
      </p:sp>
      <p:pic>
        <p:nvPicPr>
          <p:cNvPr id="81" name="Google Shape;81;p15"/>
          <p:cNvPicPr preferRelativeResize="0"/>
          <p:nvPr/>
        </p:nvPicPr>
        <p:blipFill rotWithShape="1">
          <a:blip r:embed="rId4">
            <a:alphaModFix/>
          </a:blip>
          <a:srcRect b="59860" l="43781" r="7523" t="11394"/>
          <a:stretch/>
        </p:blipFill>
        <p:spPr>
          <a:xfrm>
            <a:off x="1981275" y="3967588"/>
            <a:ext cx="2147527" cy="782074"/>
          </a:xfrm>
          <a:prstGeom prst="rect">
            <a:avLst/>
          </a:prstGeom>
          <a:noFill/>
          <a:ln>
            <a:noFill/>
          </a:ln>
        </p:spPr>
      </p:pic>
      <p:pic>
        <p:nvPicPr>
          <p:cNvPr id="82" name="Google Shape;82;p15"/>
          <p:cNvPicPr preferRelativeResize="0"/>
          <p:nvPr/>
        </p:nvPicPr>
        <p:blipFill rotWithShape="1">
          <a:blip r:embed="rId5">
            <a:alphaModFix/>
          </a:blip>
          <a:srcRect b="0" l="0" r="0" t="82995"/>
          <a:stretch/>
        </p:blipFill>
        <p:spPr>
          <a:xfrm>
            <a:off x="168825" y="3929337"/>
            <a:ext cx="1363825" cy="841201"/>
          </a:xfrm>
          <a:prstGeom prst="rect">
            <a:avLst/>
          </a:prstGeom>
          <a:noFill/>
          <a:ln>
            <a:noFill/>
          </a:ln>
        </p:spPr>
      </p:pic>
      <p:cxnSp>
        <p:nvCxnSpPr>
          <p:cNvPr id="83" name="Google Shape;83;p15"/>
          <p:cNvCxnSpPr>
            <a:stCxn id="82" idx="3"/>
            <a:endCxn id="81" idx="1"/>
          </p:cNvCxnSpPr>
          <p:nvPr/>
        </p:nvCxnSpPr>
        <p:spPr>
          <a:xfrm>
            <a:off x="1532650" y="4349938"/>
            <a:ext cx="448500" cy="8700"/>
          </a:xfrm>
          <a:prstGeom prst="straightConnector1">
            <a:avLst/>
          </a:prstGeom>
          <a:noFill/>
          <a:ln cap="flat" cmpd="sng" w="9525">
            <a:solidFill>
              <a:schemeClr val="dk2"/>
            </a:solidFill>
            <a:prstDash val="solid"/>
            <a:round/>
            <a:headEnd len="med" w="med" type="none"/>
            <a:tailEnd len="med" w="med" type="triangle"/>
          </a:ln>
        </p:spPr>
      </p:cxnSp>
      <p:pic>
        <p:nvPicPr>
          <p:cNvPr descr="K(G_A, G_B) = \widetilde{K}(\rho_A, \rho_B; t)" id="84" name="Google Shape;84;p15"/>
          <p:cNvPicPr preferRelativeResize="0"/>
          <p:nvPr/>
        </p:nvPicPr>
        <p:blipFill>
          <a:blip r:embed="rId6">
            <a:alphaModFix/>
          </a:blip>
          <a:stretch>
            <a:fillRect/>
          </a:stretch>
        </p:blipFill>
        <p:spPr>
          <a:xfrm>
            <a:off x="3791643" y="2067323"/>
            <a:ext cx="2282951" cy="250375"/>
          </a:xfrm>
          <a:prstGeom prst="rect">
            <a:avLst/>
          </a:prstGeom>
          <a:noFill/>
          <a:ln>
            <a:noFill/>
          </a:ln>
        </p:spPr>
      </p:pic>
      <p:pic>
        <p:nvPicPr>
          <p:cNvPr descr="e^{i H_{ryd}t}" id="85" name="Google Shape;85;p15"/>
          <p:cNvPicPr preferRelativeResize="0"/>
          <p:nvPr/>
        </p:nvPicPr>
        <p:blipFill>
          <a:blip r:embed="rId7">
            <a:alphaModFix/>
          </a:blip>
          <a:stretch>
            <a:fillRect/>
          </a:stretch>
        </p:blipFill>
        <p:spPr>
          <a:xfrm>
            <a:off x="4527439" y="4102005"/>
            <a:ext cx="1363825" cy="513258"/>
          </a:xfrm>
          <a:prstGeom prst="rect">
            <a:avLst/>
          </a:prstGeom>
          <a:noFill/>
          <a:ln>
            <a:noFill/>
          </a:ln>
        </p:spPr>
      </p:pic>
      <p:cxnSp>
        <p:nvCxnSpPr>
          <p:cNvPr id="86" name="Google Shape;86;p15"/>
          <p:cNvCxnSpPr>
            <a:stCxn id="81" idx="3"/>
            <a:endCxn id="85" idx="1"/>
          </p:cNvCxnSpPr>
          <p:nvPr/>
        </p:nvCxnSpPr>
        <p:spPr>
          <a:xfrm>
            <a:off x="4128802" y="4358625"/>
            <a:ext cx="398700" cy="0"/>
          </a:xfrm>
          <a:prstGeom prst="straightConnector1">
            <a:avLst/>
          </a:prstGeom>
          <a:noFill/>
          <a:ln cap="flat" cmpd="sng" w="9525">
            <a:solidFill>
              <a:schemeClr val="dk2"/>
            </a:solidFill>
            <a:prstDash val="solid"/>
            <a:round/>
            <a:headEnd len="med" w="med" type="none"/>
            <a:tailEnd len="med" w="med" type="triangle"/>
          </a:ln>
        </p:spPr>
      </p:cxnSp>
      <p:pic>
        <p:nvPicPr>
          <p:cNvPr id="87" name="Google Shape;87;p15"/>
          <p:cNvPicPr preferRelativeResize="0"/>
          <p:nvPr/>
        </p:nvPicPr>
        <p:blipFill>
          <a:blip r:embed="rId8">
            <a:alphaModFix/>
          </a:blip>
          <a:stretch>
            <a:fillRect/>
          </a:stretch>
        </p:blipFill>
        <p:spPr>
          <a:xfrm>
            <a:off x="6850350" y="3727687"/>
            <a:ext cx="1196600" cy="1261875"/>
          </a:xfrm>
          <a:prstGeom prst="rect">
            <a:avLst/>
          </a:prstGeom>
          <a:noFill/>
          <a:ln>
            <a:noFill/>
          </a:ln>
        </p:spPr>
      </p:pic>
      <p:cxnSp>
        <p:nvCxnSpPr>
          <p:cNvPr id="88" name="Google Shape;88;p15"/>
          <p:cNvCxnSpPr>
            <a:stCxn id="85" idx="3"/>
            <a:endCxn id="87" idx="1"/>
          </p:cNvCxnSpPr>
          <p:nvPr/>
        </p:nvCxnSpPr>
        <p:spPr>
          <a:xfrm>
            <a:off x="5891264" y="4358634"/>
            <a:ext cx="959100" cy="0"/>
          </a:xfrm>
          <a:prstGeom prst="straightConnector1">
            <a:avLst/>
          </a:prstGeom>
          <a:noFill/>
          <a:ln cap="flat" cmpd="sng" w="9525">
            <a:solidFill>
              <a:schemeClr val="dk2"/>
            </a:solidFill>
            <a:prstDash val="solid"/>
            <a:round/>
            <a:headEnd len="med" w="med" type="none"/>
            <a:tailEnd len="med" w="med" type="triangle"/>
          </a:ln>
        </p:spPr>
      </p:cxnSp>
      <p:sp>
        <p:nvSpPr>
          <p:cNvPr id="89" name="Google Shape;89;p15"/>
          <p:cNvSpPr txBox="1"/>
          <p:nvPr/>
        </p:nvSpPr>
        <p:spPr>
          <a:xfrm>
            <a:off x="1435550" y="3871275"/>
            <a:ext cx="8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Step 1</a:t>
            </a:r>
            <a:endParaRPr/>
          </a:p>
        </p:txBody>
      </p:sp>
      <p:sp>
        <p:nvSpPr>
          <p:cNvPr id="90" name="Google Shape;90;p15"/>
          <p:cNvSpPr txBox="1"/>
          <p:nvPr/>
        </p:nvSpPr>
        <p:spPr>
          <a:xfrm>
            <a:off x="3822000" y="3871275"/>
            <a:ext cx="8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Step 2</a:t>
            </a:r>
            <a:endParaRPr/>
          </a:p>
        </p:txBody>
      </p:sp>
      <p:sp>
        <p:nvSpPr>
          <p:cNvPr id="91" name="Google Shape;91;p15"/>
          <p:cNvSpPr txBox="1"/>
          <p:nvPr/>
        </p:nvSpPr>
        <p:spPr>
          <a:xfrm>
            <a:off x="6074600" y="3908450"/>
            <a:ext cx="87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Step 3</a:t>
            </a:r>
            <a:endParaRPr/>
          </a:p>
        </p:txBody>
      </p:sp>
      <p:pic>
        <p:nvPicPr>
          <p:cNvPr descr="\rho(t)\leftarrow" id="92" name="Google Shape;92;p15"/>
          <p:cNvPicPr preferRelativeResize="0"/>
          <p:nvPr/>
        </p:nvPicPr>
        <p:blipFill rotWithShape="1">
          <a:blip r:embed="rId9">
            <a:alphaModFix/>
          </a:blip>
          <a:srcRect b="0" l="0" r="33744" t="0"/>
          <a:stretch/>
        </p:blipFill>
        <p:spPr>
          <a:xfrm>
            <a:off x="5111650" y="3706850"/>
            <a:ext cx="334475" cy="180975"/>
          </a:xfrm>
          <a:prstGeom prst="rect">
            <a:avLst/>
          </a:prstGeom>
          <a:noFill/>
          <a:ln>
            <a:noFill/>
          </a:ln>
        </p:spPr>
      </p:pic>
      <p:pic>
        <p:nvPicPr>
          <p:cNvPr descr="\rho(0)\leftarrow" id="93" name="Google Shape;93;p15"/>
          <p:cNvPicPr preferRelativeResize="0"/>
          <p:nvPr/>
        </p:nvPicPr>
        <p:blipFill rotWithShape="1">
          <a:blip r:embed="rId10">
            <a:alphaModFix/>
          </a:blip>
          <a:srcRect b="0" l="0" r="36155" t="0"/>
          <a:stretch/>
        </p:blipFill>
        <p:spPr>
          <a:xfrm>
            <a:off x="2847675" y="3706850"/>
            <a:ext cx="334475" cy="180975"/>
          </a:xfrm>
          <a:prstGeom prst="rect">
            <a:avLst/>
          </a:prstGeom>
          <a:noFill/>
          <a:ln>
            <a:noFill/>
          </a:ln>
        </p:spPr>
      </p:pic>
      <p:pic>
        <p:nvPicPr>
          <p:cNvPr descr="K(G_A, G_B) = \widetilde{K}(\rho_A, \rho_B; t)" id="94" name="Google Shape;94;p15"/>
          <p:cNvPicPr preferRelativeResize="0"/>
          <p:nvPr/>
        </p:nvPicPr>
        <p:blipFill rotWithShape="1">
          <a:blip r:embed="rId6">
            <a:alphaModFix/>
          </a:blip>
          <a:srcRect b="0" l="51946" r="0" t="0"/>
          <a:stretch/>
        </p:blipFill>
        <p:spPr>
          <a:xfrm>
            <a:off x="7955109" y="4224750"/>
            <a:ext cx="1097049" cy="250375"/>
          </a:xfrm>
          <a:prstGeom prst="rect">
            <a:avLst/>
          </a:prstGeom>
          <a:noFill/>
          <a:ln>
            <a:noFill/>
          </a:ln>
        </p:spPr>
      </p:pic>
      <p:sp>
        <p:nvSpPr>
          <p:cNvPr id="95" name="Google Shape;95;p15"/>
          <p:cNvSpPr txBox="1"/>
          <p:nvPr/>
        </p:nvSpPr>
        <p:spPr>
          <a:xfrm>
            <a:off x="8192650" y="3667613"/>
            <a:ext cx="87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Extract kernel</a:t>
            </a:r>
            <a:endParaRPr/>
          </a:p>
        </p:txBody>
      </p:sp>
      <p:sp>
        <p:nvSpPr>
          <p:cNvPr id="96" name="Google Shape;96;p15"/>
          <p:cNvSpPr txBox="1"/>
          <p:nvPr/>
        </p:nvSpPr>
        <p:spPr>
          <a:xfrm>
            <a:off x="7002750" y="151525"/>
            <a:ext cx="2098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 </a:t>
            </a:r>
            <a:endParaRPr/>
          </a:p>
          <a:p>
            <a:pPr indent="0" lvl="0" marL="0" rtl="0" algn="l">
              <a:spcBef>
                <a:spcPts val="0"/>
              </a:spcBef>
              <a:spcAft>
                <a:spcPts val="0"/>
              </a:spcAft>
              <a:buNone/>
            </a:pPr>
            <a:r>
              <a:rPr lang="en" u="sng">
                <a:solidFill>
                  <a:schemeClr val="hlink"/>
                </a:solidFill>
                <a:hlinkClick r:id="rId11"/>
              </a:rPr>
              <a:t>braket docs</a:t>
            </a:r>
            <a:r>
              <a:rPr lang="en"/>
              <a:t>, </a:t>
            </a:r>
            <a:endParaRPr/>
          </a:p>
          <a:p>
            <a:pPr indent="0" lvl="0" marL="0" rtl="0" algn="l">
              <a:spcBef>
                <a:spcPts val="0"/>
              </a:spcBef>
              <a:spcAft>
                <a:spcPts val="0"/>
              </a:spcAft>
              <a:buNone/>
            </a:pPr>
            <a:r>
              <a:rPr lang="en" u="sng">
                <a:solidFill>
                  <a:schemeClr val="hlink"/>
                </a:solidFill>
                <a:hlinkClick r:id="rId12"/>
              </a:rPr>
              <a:t>QEK ref</a:t>
            </a:r>
            <a:r>
              <a:rPr lang="en"/>
              <a:t>, </a:t>
            </a:r>
            <a:endParaRPr/>
          </a:p>
          <a:p>
            <a:pPr indent="0" lvl="0" marL="0" rtl="0" algn="l">
              <a:spcBef>
                <a:spcPts val="0"/>
              </a:spcBef>
              <a:spcAft>
                <a:spcPts val="0"/>
              </a:spcAft>
              <a:buNone/>
            </a:pPr>
            <a:r>
              <a:rPr lang="en" u="sng">
                <a:solidFill>
                  <a:schemeClr val="hlink"/>
                </a:solidFill>
                <a:hlinkClick r:id="rId13"/>
              </a:rPr>
              <a:t>kernel methods</a:t>
            </a:r>
            <a:endParaRPr/>
          </a:p>
        </p:txBody>
      </p:sp>
      <p:sp>
        <p:nvSpPr>
          <p:cNvPr id="97" name="Google Shape;97;p15"/>
          <p:cNvSpPr txBox="1"/>
          <p:nvPr/>
        </p:nvSpPr>
        <p:spPr>
          <a:xfrm>
            <a:off x="6005500" y="2826200"/>
            <a:ext cx="288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
            </a:r>
            <a:r>
              <a:rPr lang="en"/>
              <a:t>agic is in the interaction!</a:t>
            </a:r>
            <a:endParaRPr/>
          </a:p>
          <a:p>
            <a:pPr indent="0" lvl="0" marL="0" rtl="0" algn="l">
              <a:spcBef>
                <a:spcPts val="0"/>
              </a:spcBef>
              <a:spcAft>
                <a:spcPts val="0"/>
              </a:spcAft>
              <a:buNone/>
            </a:pPr>
            <a:r>
              <a:rPr b="1" lang="en"/>
              <a:t>g</a:t>
            </a:r>
            <a:r>
              <a:rPr b="1" lang="en"/>
              <a:t>eometrically local on graphs</a:t>
            </a:r>
            <a:endParaRPr b="1"/>
          </a:p>
        </p:txBody>
      </p:sp>
      <p:pic>
        <p:nvPicPr>
          <p:cNvPr id="98" name="Google Shape;98;p15"/>
          <p:cNvPicPr preferRelativeResize="0"/>
          <p:nvPr/>
        </p:nvPicPr>
        <p:blipFill>
          <a:blip r:embed="rId14">
            <a:alphaModFix/>
          </a:blip>
          <a:stretch>
            <a:fillRect/>
          </a:stretch>
        </p:blipFill>
        <p:spPr>
          <a:xfrm>
            <a:off x="87810" y="2633502"/>
            <a:ext cx="4969363" cy="921975"/>
          </a:xfrm>
          <a:prstGeom prst="rect">
            <a:avLst/>
          </a:prstGeom>
          <a:noFill/>
          <a:ln>
            <a:noFill/>
          </a:ln>
        </p:spPr>
      </p:pic>
      <p:sp>
        <p:nvSpPr>
          <p:cNvPr id="99" name="Google Shape;99;p15"/>
          <p:cNvSpPr/>
          <p:nvPr/>
        </p:nvSpPr>
        <p:spPr>
          <a:xfrm>
            <a:off x="4890175" y="2936250"/>
            <a:ext cx="738300" cy="250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txBox="1"/>
          <p:nvPr/>
        </p:nvSpPr>
        <p:spPr>
          <a:xfrm>
            <a:off x="1389625" y="4743300"/>
            <a:ext cx="39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Interaction encodes geometry of the graph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5319575" y="1622449"/>
            <a:ext cx="3674600" cy="572700"/>
          </a:xfrm>
          <a:prstGeom prst="rect">
            <a:avLst/>
          </a:prstGeom>
          <a:noFill/>
          <a:ln>
            <a:noFill/>
          </a:ln>
        </p:spPr>
      </p:pic>
      <p:sp>
        <p:nvSpPr>
          <p:cNvPr id="106" name="Google Shape;10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of QEK</a:t>
            </a:r>
            <a:endParaRPr/>
          </a:p>
        </p:txBody>
      </p:sp>
      <p:sp>
        <p:nvSpPr>
          <p:cNvPr id="107" name="Google Shape;107;p16"/>
          <p:cNvSpPr txBox="1"/>
          <p:nvPr>
            <p:ph idx="1" type="body"/>
          </p:nvPr>
        </p:nvSpPr>
        <p:spPr>
          <a:xfrm>
            <a:off x="345875" y="1186150"/>
            <a:ext cx="4840200" cy="159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implement this algorithm using </a:t>
            </a:r>
            <a:endParaRPr/>
          </a:p>
          <a:p>
            <a:pPr indent="-342900" lvl="0" marL="457200" rtl="0" algn="l">
              <a:spcBef>
                <a:spcPts val="1200"/>
              </a:spcBef>
              <a:spcAft>
                <a:spcPts val="0"/>
              </a:spcAft>
              <a:buSzPts val="1800"/>
              <a:buAutoNum type="arabicPeriod"/>
            </a:pPr>
            <a:r>
              <a:rPr lang="en"/>
              <a:t>Braket analog simulator/Aquila: scalable</a:t>
            </a:r>
            <a:endParaRPr/>
          </a:p>
          <a:p>
            <a:pPr indent="-342900" lvl="0" marL="457200" rtl="0" algn="l">
              <a:spcBef>
                <a:spcPts val="0"/>
              </a:spcBef>
              <a:spcAft>
                <a:spcPts val="0"/>
              </a:spcAft>
              <a:buSzPts val="1800"/>
              <a:buAutoNum type="arabicPeriod"/>
            </a:pPr>
            <a:r>
              <a:rPr lang="en"/>
              <a:t>Pennylane digital trotterization of H</a:t>
            </a:r>
            <a:r>
              <a:rPr baseline="-25000" lang="en"/>
              <a:t>ryd</a:t>
            </a:r>
            <a:r>
              <a:rPr lang="en"/>
              <a:t> to as a variational circuit</a:t>
            </a:r>
            <a:endParaRPr/>
          </a:p>
        </p:txBody>
      </p:sp>
      <p:sp>
        <p:nvSpPr>
          <p:cNvPr id="108" name="Google Shape;108;p16"/>
          <p:cNvSpPr txBox="1"/>
          <p:nvPr/>
        </p:nvSpPr>
        <p:spPr>
          <a:xfrm>
            <a:off x="6004325" y="84725"/>
            <a:ext cx="29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 </a:t>
            </a:r>
            <a:r>
              <a:rPr lang="en" u="sng">
                <a:solidFill>
                  <a:schemeClr val="hlink"/>
                </a:solidFill>
                <a:hlinkClick r:id="rId4"/>
              </a:rPr>
              <a:t>braket docs</a:t>
            </a:r>
            <a:r>
              <a:rPr lang="en"/>
              <a:t>, </a:t>
            </a:r>
            <a:r>
              <a:rPr lang="en" u="sng">
                <a:solidFill>
                  <a:schemeClr val="hlink"/>
                </a:solidFill>
                <a:hlinkClick r:id="rId5"/>
              </a:rPr>
              <a:t>2211.16337</a:t>
            </a:r>
            <a:r>
              <a:rPr lang="en"/>
              <a:t>, </a:t>
            </a:r>
            <a:endParaRPr/>
          </a:p>
          <a:p>
            <a:pPr indent="0" lvl="0" marL="0" rtl="0" algn="l">
              <a:spcBef>
                <a:spcPts val="0"/>
              </a:spcBef>
              <a:spcAft>
                <a:spcPts val="0"/>
              </a:spcAft>
              <a:buNone/>
            </a:pPr>
            <a:r>
              <a:rPr lang="en" u="sng">
                <a:solidFill>
                  <a:schemeClr val="hlink"/>
                </a:solidFill>
                <a:hlinkClick r:id="rId6"/>
              </a:rPr>
              <a:t>Pennylane hamiltonian from graph</a:t>
            </a:r>
            <a:endParaRPr/>
          </a:p>
        </p:txBody>
      </p:sp>
      <p:sp>
        <p:nvSpPr>
          <p:cNvPr id="109" name="Google Shape;109;p16"/>
          <p:cNvSpPr txBox="1"/>
          <p:nvPr/>
        </p:nvSpPr>
        <p:spPr>
          <a:xfrm>
            <a:off x="5244475" y="1017725"/>
            <a:ext cx="3999900" cy="185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2"/>
                </a:solidFill>
              </a:rPr>
              <a:t>Advantage</a:t>
            </a:r>
            <a:r>
              <a:rPr lang="en">
                <a:solidFill>
                  <a:schemeClr val="dk2"/>
                </a:solidFill>
              </a:rPr>
              <a:t>: current device at QeEra can scales to ~100 nodes!</a:t>
            </a:r>
            <a:endParaRPr>
              <a:solidFill>
                <a:schemeClr val="dk2"/>
              </a:solidFill>
            </a:endParaRPr>
          </a:p>
          <a:p>
            <a:pPr indent="0" lvl="0" marL="0" rtl="0" algn="l">
              <a:lnSpc>
                <a:spcPct val="115000"/>
              </a:lnSpc>
              <a:spcBef>
                <a:spcPts val="1200"/>
              </a:spcBef>
              <a:spcAft>
                <a:spcPts val="0"/>
              </a:spcAft>
              <a:buNone/>
            </a:pPr>
            <a:r>
              <a:rPr b="1" lang="en">
                <a:solidFill>
                  <a:schemeClr val="dk2"/>
                </a:solidFill>
              </a:rPr>
              <a:t>Analog aquila</a:t>
            </a:r>
            <a:r>
              <a:rPr lang="en">
                <a:solidFill>
                  <a:schemeClr val="dk2"/>
                </a:solidFill>
              </a:rPr>
              <a:t> → less controls so less gates!</a:t>
            </a:r>
            <a:endParaRPr>
              <a:solidFill>
                <a:schemeClr val="dk2"/>
              </a:solidFill>
            </a:endParaRPr>
          </a:p>
          <a:p>
            <a:pPr indent="0" lvl="0" marL="0" rtl="0" algn="l">
              <a:lnSpc>
                <a:spcPct val="115000"/>
              </a:lnSpc>
              <a:spcBef>
                <a:spcPts val="1200"/>
              </a:spcBef>
              <a:spcAft>
                <a:spcPts val="0"/>
              </a:spcAft>
              <a:buNone/>
            </a:pPr>
            <a:r>
              <a:t/>
            </a:r>
            <a:endParaRPr>
              <a:solidFill>
                <a:schemeClr val="dk2"/>
              </a:solidFill>
            </a:endParaRPr>
          </a:p>
          <a:p>
            <a:pPr indent="0" lvl="0" marL="0" rtl="0" algn="l">
              <a:lnSpc>
                <a:spcPct val="115000"/>
              </a:lnSpc>
              <a:spcBef>
                <a:spcPts val="1200"/>
              </a:spcBef>
              <a:spcAft>
                <a:spcPts val="1200"/>
              </a:spcAft>
              <a:buNone/>
            </a:pPr>
            <a:r>
              <a:rPr b="1" lang="en">
                <a:solidFill>
                  <a:schemeClr val="dk2"/>
                </a:solidFill>
              </a:rPr>
              <a:t>Pennylane-Braket → </a:t>
            </a:r>
            <a:r>
              <a:rPr lang="en">
                <a:solidFill>
                  <a:schemeClr val="dk2"/>
                </a:solidFill>
              </a:rPr>
              <a:t>faster digital computation</a:t>
            </a:r>
            <a:endParaRPr>
              <a:solidFill>
                <a:schemeClr val="dk2"/>
              </a:solidFill>
            </a:endParaRPr>
          </a:p>
        </p:txBody>
      </p:sp>
      <p:pic>
        <p:nvPicPr>
          <p:cNvPr id="110" name="Google Shape;110;p16"/>
          <p:cNvPicPr preferRelativeResize="0"/>
          <p:nvPr/>
        </p:nvPicPr>
        <p:blipFill>
          <a:blip r:embed="rId7">
            <a:alphaModFix/>
          </a:blip>
          <a:stretch>
            <a:fillRect/>
          </a:stretch>
        </p:blipFill>
        <p:spPr>
          <a:xfrm>
            <a:off x="5319575" y="2470625"/>
            <a:ext cx="3824424" cy="400200"/>
          </a:xfrm>
          <a:prstGeom prst="rect">
            <a:avLst/>
          </a:prstGeom>
          <a:noFill/>
          <a:ln>
            <a:noFill/>
          </a:ln>
        </p:spPr>
      </p:pic>
      <p:grpSp>
        <p:nvGrpSpPr>
          <p:cNvPr id="111" name="Google Shape;111;p16"/>
          <p:cNvGrpSpPr/>
          <p:nvPr/>
        </p:nvGrpSpPr>
        <p:grpSpPr>
          <a:xfrm>
            <a:off x="3251090" y="2952663"/>
            <a:ext cx="6871721" cy="2189557"/>
            <a:chOff x="108290" y="2952663"/>
            <a:chExt cx="6871721" cy="2189557"/>
          </a:xfrm>
        </p:grpSpPr>
        <p:grpSp>
          <p:nvGrpSpPr>
            <p:cNvPr id="112" name="Google Shape;112;p16"/>
            <p:cNvGrpSpPr/>
            <p:nvPr/>
          </p:nvGrpSpPr>
          <p:grpSpPr>
            <a:xfrm>
              <a:off x="108290" y="2985650"/>
              <a:ext cx="2333460" cy="2156569"/>
              <a:chOff x="2212465" y="2986925"/>
              <a:chExt cx="2333460" cy="2156569"/>
            </a:xfrm>
          </p:grpSpPr>
          <p:grpSp>
            <p:nvGrpSpPr>
              <p:cNvPr id="113" name="Google Shape;113;p16"/>
              <p:cNvGrpSpPr/>
              <p:nvPr/>
            </p:nvGrpSpPr>
            <p:grpSpPr>
              <a:xfrm>
                <a:off x="2212465" y="3249050"/>
                <a:ext cx="2333460" cy="1894444"/>
                <a:chOff x="633825" y="3254338"/>
                <a:chExt cx="2576700" cy="1975437"/>
              </a:xfrm>
            </p:grpSpPr>
            <p:pic>
              <p:nvPicPr>
                <p:cNvPr id="114" name="Google Shape;114;p16"/>
                <p:cNvPicPr preferRelativeResize="0"/>
                <p:nvPr/>
              </p:nvPicPr>
              <p:blipFill rotWithShape="1">
                <a:blip r:embed="rId8">
                  <a:alphaModFix/>
                </a:blip>
                <a:srcRect b="0" l="53193" r="16115" t="42518"/>
                <a:stretch/>
              </p:blipFill>
              <p:spPr>
                <a:xfrm>
                  <a:off x="1030078" y="3254338"/>
                  <a:ext cx="1494646" cy="1630762"/>
                </a:xfrm>
                <a:prstGeom prst="rect">
                  <a:avLst/>
                </a:prstGeom>
                <a:noFill/>
                <a:ln>
                  <a:noFill/>
                </a:ln>
              </p:spPr>
            </p:pic>
            <p:sp>
              <p:nvSpPr>
                <p:cNvPr id="115" name="Google Shape;115;p16"/>
                <p:cNvSpPr txBox="1"/>
                <p:nvPr/>
              </p:nvSpPr>
              <p:spPr>
                <a:xfrm>
                  <a:off x="633825" y="4812475"/>
                  <a:ext cx="2576700" cy="4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Analog quantum simulator</a:t>
                  </a:r>
                  <a:endParaRPr/>
                </a:p>
              </p:txBody>
            </p:sp>
          </p:grpSp>
          <p:sp>
            <p:nvSpPr>
              <p:cNvPr id="116" name="Google Shape;116;p16"/>
              <p:cNvSpPr txBox="1"/>
              <p:nvPr/>
            </p:nvSpPr>
            <p:spPr>
              <a:xfrm>
                <a:off x="2854050" y="2986925"/>
                <a:ext cx="1050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rPr>
                  <a:t>Aquila</a:t>
                </a:r>
                <a:endParaRPr/>
              </a:p>
            </p:txBody>
          </p:sp>
        </p:grpSp>
        <p:grpSp>
          <p:nvGrpSpPr>
            <p:cNvPr id="117" name="Google Shape;117;p16"/>
            <p:cNvGrpSpPr/>
            <p:nvPr/>
          </p:nvGrpSpPr>
          <p:grpSpPr>
            <a:xfrm>
              <a:off x="3394212" y="2952663"/>
              <a:ext cx="3585799" cy="2187300"/>
              <a:chOff x="3128800" y="3039600"/>
              <a:chExt cx="3585799" cy="2187300"/>
            </a:xfrm>
          </p:grpSpPr>
          <p:sp>
            <p:nvSpPr>
              <p:cNvPr id="118" name="Google Shape;118;p16"/>
              <p:cNvSpPr txBox="1"/>
              <p:nvPr/>
            </p:nvSpPr>
            <p:spPr>
              <a:xfrm>
                <a:off x="3170399" y="4826700"/>
                <a:ext cx="35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Digital simulation given a H</a:t>
                </a:r>
                <a:r>
                  <a:rPr baseline="-25000" lang="en"/>
                  <a:t>ryd</a:t>
                </a:r>
                <a:endParaRPr baseline="-25000"/>
              </a:p>
            </p:txBody>
          </p:sp>
          <p:sp>
            <p:nvSpPr>
              <p:cNvPr id="119" name="Google Shape;119;p16"/>
              <p:cNvSpPr txBox="1"/>
              <p:nvPr/>
            </p:nvSpPr>
            <p:spPr>
              <a:xfrm>
                <a:off x="3504375" y="30396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rPr>
                  <a:t>Pennylane</a:t>
                </a:r>
                <a:endParaRPr b="1"/>
              </a:p>
            </p:txBody>
          </p:sp>
          <p:pic>
            <p:nvPicPr>
              <p:cNvPr id="120" name="Google Shape;120;p16"/>
              <p:cNvPicPr preferRelativeResize="0"/>
              <p:nvPr/>
            </p:nvPicPr>
            <p:blipFill>
              <a:blip r:embed="rId9">
                <a:alphaModFix/>
              </a:blip>
              <a:stretch>
                <a:fillRect/>
              </a:stretch>
            </p:blipFill>
            <p:spPr>
              <a:xfrm>
                <a:off x="3128800" y="3434413"/>
                <a:ext cx="2467975" cy="1398700"/>
              </a:xfrm>
              <a:prstGeom prst="rect">
                <a:avLst/>
              </a:prstGeom>
              <a:noFill/>
              <a:ln>
                <a:noFill/>
              </a:ln>
            </p:spPr>
          </p:pic>
        </p:grpSp>
        <p:cxnSp>
          <p:nvCxnSpPr>
            <p:cNvPr id="121" name="Google Shape;121;p16"/>
            <p:cNvCxnSpPr>
              <a:stCxn id="114" idx="3"/>
              <a:endCxn id="120" idx="1"/>
            </p:cNvCxnSpPr>
            <p:nvPr/>
          </p:nvCxnSpPr>
          <p:spPr>
            <a:xfrm>
              <a:off x="1820689" y="4029725"/>
              <a:ext cx="1573500" cy="17100"/>
            </a:xfrm>
            <a:prstGeom prst="straightConnector1">
              <a:avLst/>
            </a:prstGeom>
            <a:noFill/>
            <a:ln cap="flat" cmpd="sng" w="9525">
              <a:solidFill>
                <a:schemeClr val="dk2"/>
              </a:solidFill>
              <a:prstDash val="solid"/>
              <a:round/>
              <a:headEnd len="med" w="med" type="triangle"/>
              <a:tailEnd len="med" w="med" type="triangle"/>
            </a:ln>
          </p:spPr>
        </p:cxnSp>
        <p:sp>
          <p:nvSpPr>
            <p:cNvPr id="122" name="Google Shape;122;p16"/>
            <p:cNvSpPr txBox="1"/>
            <p:nvPr/>
          </p:nvSpPr>
          <p:spPr>
            <a:xfrm>
              <a:off x="1927800" y="3497500"/>
              <a:ext cx="23850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ennylane-braket </a:t>
              </a:r>
              <a:endParaRPr/>
            </a:p>
            <a:p>
              <a:pPr indent="0" lvl="0" marL="0" rtl="0" algn="l">
                <a:spcBef>
                  <a:spcPts val="0"/>
                </a:spcBef>
                <a:spcAft>
                  <a:spcPts val="0"/>
                </a:spcAft>
                <a:buNone/>
              </a:pPr>
              <a:r>
                <a:rPr lang="en"/>
                <a:t>plugin!</a:t>
              </a:r>
              <a:endParaRPr/>
            </a:p>
          </p:txBody>
        </p:sp>
        <p:pic>
          <p:nvPicPr>
            <p:cNvPr id="123" name="Google Shape;123;p16"/>
            <p:cNvPicPr preferRelativeResize="0"/>
            <p:nvPr/>
          </p:nvPicPr>
          <p:blipFill>
            <a:blip r:embed="rId3">
              <a:alphaModFix/>
            </a:blip>
            <a:stretch>
              <a:fillRect/>
            </a:stretch>
          </p:blipFill>
          <p:spPr>
            <a:xfrm>
              <a:off x="413275" y="3354450"/>
              <a:ext cx="1407426" cy="1389700"/>
            </a:xfrm>
            <a:prstGeom prst="rect">
              <a:avLst/>
            </a:prstGeom>
            <a:noFill/>
            <a:ln>
              <a:noFill/>
            </a:ln>
          </p:spPr>
        </p:pic>
      </p:grpSp>
      <p:sp>
        <p:nvSpPr>
          <p:cNvPr id="124" name="Google Shape;124;p16"/>
          <p:cNvSpPr txBox="1"/>
          <p:nvPr>
            <p:ph idx="1" type="body"/>
          </p:nvPr>
        </p:nvSpPr>
        <p:spPr>
          <a:xfrm>
            <a:off x="123000" y="3046175"/>
            <a:ext cx="3203700" cy="11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Kernel</a:t>
            </a:r>
            <a:r>
              <a:rPr lang="en" sz="1500"/>
              <a:t>: </a:t>
            </a:r>
            <a:endParaRPr sz="1500"/>
          </a:p>
          <a:p>
            <a:pPr indent="-323850" lvl="0" marL="457200" rtl="0" algn="l">
              <a:spcBef>
                <a:spcPts val="1200"/>
              </a:spcBef>
              <a:spcAft>
                <a:spcPts val="0"/>
              </a:spcAft>
              <a:buSzPts val="1500"/>
              <a:buAutoNum type="arabicPeriod"/>
            </a:pPr>
            <a:r>
              <a:rPr lang="en" sz="1500"/>
              <a:t>Pick observable </a:t>
            </a:r>
            <a:endParaRPr sz="1500"/>
          </a:p>
          <a:p>
            <a:pPr indent="-323850" lvl="0" marL="457200" rtl="0" algn="l">
              <a:spcBef>
                <a:spcPts val="0"/>
              </a:spcBef>
              <a:spcAft>
                <a:spcPts val="0"/>
              </a:spcAft>
              <a:buSzPts val="1500"/>
              <a:buAutoNum type="arabicPeriod"/>
            </a:pPr>
            <a:r>
              <a:rPr lang="en" sz="1500"/>
              <a:t>Compute distribution </a:t>
            </a:r>
            <a:endParaRPr sz="1500"/>
          </a:p>
        </p:txBody>
      </p:sp>
      <p:pic>
        <p:nvPicPr>
          <p:cNvPr descr="O = \sum_i \sigma^z_i" id="125" name="Google Shape;125;p16"/>
          <p:cNvPicPr preferRelativeResize="0"/>
          <p:nvPr/>
        </p:nvPicPr>
        <p:blipFill>
          <a:blip r:embed="rId10">
            <a:alphaModFix/>
          </a:blip>
          <a:stretch>
            <a:fillRect/>
          </a:stretch>
        </p:blipFill>
        <p:spPr>
          <a:xfrm>
            <a:off x="2112500" y="3563500"/>
            <a:ext cx="679675" cy="329100"/>
          </a:xfrm>
          <a:prstGeom prst="rect">
            <a:avLst/>
          </a:prstGeom>
          <a:noFill/>
          <a:ln>
            <a:noFill/>
          </a:ln>
        </p:spPr>
      </p:pic>
      <p:pic>
        <p:nvPicPr>
          <p:cNvPr id="126" name="Google Shape;126;p16"/>
          <p:cNvPicPr preferRelativeResize="0"/>
          <p:nvPr/>
        </p:nvPicPr>
        <p:blipFill>
          <a:blip r:embed="rId11">
            <a:alphaModFix/>
          </a:blip>
          <a:stretch>
            <a:fillRect/>
          </a:stretch>
        </p:blipFill>
        <p:spPr>
          <a:xfrm>
            <a:off x="244900" y="4338775"/>
            <a:ext cx="2675749" cy="329100"/>
          </a:xfrm>
          <a:prstGeom prst="rect">
            <a:avLst/>
          </a:prstGeom>
          <a:noFill/>
          <a:ln>
            <a:noFill/>
          </a:ln>
        </p:spPr>
      </p:pic>
      <p:pic>
        <p:nvPicPr>
          <p:cNvPr id="127" name="Google Shape;127;p16"/>
          <p:cNvPicPr preferRelativeResize="0"/>
          <p:nvPr/>
        </p:nvPicPr>
        <p:blipFill>
          <a:blip r:embed="rId12">
            <a:alphaModFix/>
          </a:blip>
          <a:stretch>
            <a:fillRect/>
          </a:stretch>
        </p:blipFill>
        <p:spPr>
          <a:xfrm>
            <a:off x="2582200" y="3892600"/>
            <a:ext cx="583639" cy="14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Demonstration (QEK with Braket)</a:t>
            </a:r>
            <a:endParaRPr/>
          </a:p>
        </p:txBody>
      </p:sp>
      <p:sp>
        <p:nvSpPr>
          <p:cNvPr id="133" name="Google Shape;133;p17"/>
          <p:cNvSpPr txBox="1"/>
          <p:nvPr>
            <p:ph idx="1" type="body"/>
          </p:nvPr>
        </p:nvSpPr>
        <p:spPr>
          <a:xfrm>
            <a:off x="311700" y="1152475"/>
            <a:ext cx="8520600" cy="113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two distinct graphs G</a:t>
            </a:r>
            <a:r>
              <a:rPr baseline="-25000" lang="en"/>
              <a:t>A</a:t>
            </a:r>
            <a:r>
              <a:rPr lang="en"/>
              <a:t> and G</a:t>
            </a:r>
            <a:r>
              <a:rPr baseline="-25000" lang="en"/>
              <a:t>B</a:t>
            </a:r>
            <a:r>
              <a:rPr b="1" lang="en"/>
              <a:t>→ learn difference!</a:t>
            </a:r>
            <a:endParaRPr b="1"/>
          </a:p>
          <a:p>
            <a:pPr indent="0" lvl="0" marL="0" rtl="0" algn="l">
              <a:spcBef>
                <a:spcPts val="1200"/>
              </a:spcBef>
              <a:spcAft>
                <a:spcPts val="1200"/>
              </a:spcAft>
              <a:buNone/>
            </a:pPr>
            <a:r>
              <a:rPr lang="en"/>
              <a:t>observable</a:t>
            </a:r>
            <a:endParaRPr/>
          </a:p>
        </p:txBody>
      </p:sp>
      <p:pic>
        <p:nvPicPr>
          <p:cNvPr id="134" name="Google Shape;134;p17"/>
          <p:cNvPicPr preferRelativeResize="0"/>
          <p:nvPr/>
        </p:nvPicPr>
        <p:blipFill>
          <a:blip r:embed="rId3">
            <a:alphaModFix/>
          </a:blip>
          <a:stretch>
            <a:fillRect/>
          </a:stretch>
        </p:blipFill>
        <p:spPr>
          <a:xfrm>
            <a:off x="7006232" y="653975"/>
            <a:ext cx="2015993" cy="1778400"/>
          </a:xfrm>
          <a:prstGeom prst="rect">
            <a:avLst/>
          </a:prstGeom>
          <a:noFill/>
          <a:ln>
            <a:noFill/>
          </a:ln>
        </p:spPr>
      </p:pic>
      <p:sp>
        <p:nvSpPr>
          <p:cNvPr id="135" name="Google Shape;135;p17"/>
          <p:cNvSpPr txBox="1"/>
          <p:nvPr/>
        </p:nvSpPr>
        <p:spPr>
          <a:xfrm>
            <a:off x="6329975" y="84725"/>
            <a:ext cx="29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 add notebook link here</a:t>
            </a:r>
            <a:endParaRPr/>
          </a:p>
        </p:txBody>
      </p:sp>
      <p:pic>
        <p:nvPicPr>
          <p:cNvPr id="136" name="Google Shape;136;p17"/>
          <p:cNvPicPr preferRelativeResize="0"/>
          <p:nvPr/>
        </p:nvPicPr>
        <p:blipFill rotWithShape="1">
          <a:blip r:embed="rId4">
            <a:alphaModFix/>
          </a:blip>
          <a:srcRect b="85396" l="0" r="0" t="0"/>
          <a:stretch/>
        </p:blipFill>
        <p:spPr>
          <a:xfrm>
            <a:off x="168200" y="3626975"/>
            <a:ext cx="1932897" cy="1392998"/>
          </a:xfrm>
          <a:prstGeom prst="rect">
            <a:avLst/>
          </a:prstGeom>
          <a:noFill/>
          <a:ln>
            <a:noFill/>
          </a:ln>
        </p:spPr>
      </p:pic>
      <p:pic>
        <p:nvPicPr>
          <p:cNvPr id="137" name="Google Shape;137;p17"/>
          <p:cNvPicPr preferRelativeResize="0"/>
          <p:nvPr/>
        </p:nvPicPr>
        <p:blipFill>
          <a:blip r:embed="rId5">
            <a:alphaModFix/>
          </a:blip>
          <a:stretch>
            <a:fillRect/>
          </a:stretch>
        </p:blipFill>
        <p:spPr>
          <a:xfrm>
            <a:off x="1839722" y="1687889"/>
            <a:ext cx="2016000" cy="544111"/>
          </a:xfrm>
          <a:prstGeom prst="rect">
            <a:avLst/>
          </a:prstGeom>
          <a:noFill/>
          <a:ln>
            <a:noFill/>
          </a:ln>
        </p:spPr>
      </p:pic>
      <p:pic>
        <p:nvPicPr>
          <p:cNvPr id="138" name="Google Shape;138;p17"/>
          <p:cNvPicPr preferRelativeResize="0"/>
          <p:nvPr/>
        </p:nvPicPr>
        <p:blipFill rotWithShape="1">
          <a:blip r:embed="rId4">
            <a:alphaModFix/>
          </a:blip>
          <a:srcRect b="0" l="0" r="0" t="83614"/>
          <a:stretch/>
        </p:blipFill>
        <p:spPr>
          <a:xfrm>
            <a:off x="662564" y="2153575"/>
            <a:ext cx="2199373" cy="1778401"/>
          </a:xfrm>
          <a:prstGeom prst="rect">
            <a:avLst/>
          </a:prstGeom>
          <a:noFill/>
          <a:ln>
            <a:noFill/>
          </a:ln>
        </p:spPr>
      </p:pic>
      <p:pic>
        <p:nvPicPr>
          <p:cNvPr id="139" name="Google Shape;139;p17"/>
          <p:cNvPicPr preferRelativeResize="0"/>
          <p:nvPr/>
        </p:nvPicPr>
        <p:blipFill rotWithShape="1">
          <a:blip r:embed="rId6">
            <a:alphaModFix/>
          </a:blip>
          <a:srcRect b="0" l="0" r="0" t="86167"/>
          <a:stretch/>
        </p:blipFill>
        <p:spPr>
          <a:xfrm>
            <a:off x="7201975" y="3339850"/>
            <a:ext cx="1880400" cy="1459502"/>
          </a:xfrm>
          <a:prstGeom prst="rect">
            <a:avLst/>
          </a:prstGeom>
          <a:noFill/>
          <a:ln>
            <a:noFill/>
          </a:ln>
        </p:spPr>
      </p:pic>
      <p:grpSp>
        <p:nvGrpSpPr>
          <p:cNvPr id="140" name="Google Shape;140;p17"/>
          <p:cNvGrpSpPr/>
          <p:nvPr/>
        </p:nvGrpSpPr>
        <p:grpSpPr>
          <a:xfrm>
            <a:off x="2547518" y="2586200"/>
            <a:ext cx="4654457" cy="2557301"/>
            <a:chOff x="4367768" y="2432375"/>
            <a:chExt cx="4654457" cy="2557301"/>
          </a:xfrm>
        </p:grpSpPr>
        <p:pic>
          <p:nvPicPr>
            <p:cNvPr id="141" name="Google Shape;141;p17"/>
            <p:cNvPicPr preferRelativeResize="0"/>
            <p:nvPr/>
          </p:nvPicPr>
          <p:blipFill>
            <a:blip r:embed="rId7">
              <a:alphaModFix/>
            </a:blip>
            <a:stretch>
              <a:fillRect/>
            </a:stretch>
          </p:blipFill>
          <p:spPr>
            <a:xfrm>
              <a:off x="4669425" y="2432375"/>
              <a:ext cx="4269300" cy="2557301"/>
            </a:xfrm>
            <a:prstGeom prst="rect">
              <a:avLst/>
            </a:prstGeom>
            <a:noFill/>
            <a:ln>
              <a:noFill/>
            </a:ln>
          </p:spPr>
        </p:pic>
        <p:sp>
          <p:nvSpPr>
            <p:cNvPr id="142" name="Google Shape;142;p17"/>
            <p:cNvSpPr/>
            <p:nvPr/>
          </p:nvSpPr>
          <p:spPr>
            <a:xfrm>
              <a:off x="6129550" y="2432375"/>
              <a:ext cx="701400" cy="1778400"/>
            </a:xfrm>
            <a:prstGeom prst="ellipse">
              <a:avLst/>
            </a:prstGeom>
            <a:no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txBox="1"/>
            <p:nvPr/>
          </p:nvSpPr>
          <p:spPr>
            <a:xfrm>
              <a:off x="7006225" y="2692825"/>
              <a:ext cx="201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rPr>
                <a:t>Optimal evolution time t</a:t>
              </a:r>
              <a:endParaRPr b="1">
                <a:solidFill>
                  <a:srgbClr val="CC0000"/>
                </a:solidFill>
              </a:endParaRPr>
            </a:p>
          </p:txBody>
        </p:sp>
        <p:cxnSp>
          <p:nvCxnSpPr>
            <p:cNvPr id="144" name="Google Shape;144;p17"/>
            <p:cNvCxnSpPr/>
            <p:nvPr/>
          </p:nvCxnSpPr>
          <p:spPr>
            <a:xfrm rot="10800000">
              <a:off x="4367768" y="2637616"/>
              <a:ext cx="1864500" cy="55200"/>
            </a:xfrm>
            <a:prstGeom prst="straightConnector1">
              <a:avLst/>
            </a:prstGeom>
            <a:noFill/>
            <a:ln cap="flat" cmpd="sng" w="38100">
              <a:solidFill>
                <a:srgbClr val="CC0000"/>
              </a:solidFill>
              <a:prstDash val="solid"/>
              <a:round/>
              <a:headEnd len="med" w="med" type="none"/>
              <a:tailEnd len="med" w="med" type="triangle"/>
            </a:ln>
          </p:spPr>
        </p:cxnSp>
      </p:grpSp>
      <p:cxnSp>
        <p:nvCxnSpPr>
          <p:cNvPr id="145" name="Google Shape;145;p17"/>
          <p:cNvCxnSpPr/>
          <p:nvPr/>
        </p:nvCxnSpPr>
        <p:spPr>
          <a:xfrm rot="10800000">
            <a:off x="1169843" y="4629891"/>
            <a:ext cx="1908300" cy="105900"/>
          </a:xfrm>
          <a:prstGeom prst="straightConnector1">
            <a:avLst/>
          </a:prstGeom>
          <a:noFill/>
          <a:ln cap="flat" cmpd="sng" w="38100">
            <a:solidFill>
              <a:schemeClr val="dk1"/>
            </a:solidFill>
            <a:prstDash val="solid"/>
            <a:round/>
            <a:headEnd len="med" w="med" type="none"/>
            <a:tailEnd len="med" w="med" type="triangle"/>
          </a:ln>
        </p:spPr>
      </p:cxnSp>
      <p:pic>
        <p:nvPicPr>
          <p:cNvPr id="146" name="Google Shape;146;p17"/>
          <p:cNvPicPr preferRelativeResize="0"/>
          <p:nvPr/>
        </p:nvPicPr>
        <p:blipFill>
          <a:blip r:embed="rId8">
            <a:alphaModFix/>
          </a:blip>
          <a:stretch>
            <a:fillRect/>
          </a:stretch>
        </p:blipFill>
        <p:spPr>
          <a:xfrm>
            <a:off x="168200" y="2745125"/>
            <a:ext cx="315975" cy="227800"/>
          </a:xfrm>
          <a:prstGeom prst="rect">
            <a:avLst/>
          </a:prstGeom>
          <a:noFill/>
          <a:ln>
            <a:noFill/>
          </a:ln>
        </p:spPr>
      </p:pic>
      <p:sp>
        <p:nvSpPr>
          <p:cNvPr id="147" name="Google Shape;147;p17"/>
          <p:cNvSpPr txBox="1"/>
          <p:nvPr/>
        </p:nvSpPr>
        <p:spPr>
          <a:xfrm>
            <a:off x="1306300" y="4229700"/>
            <a:ext cx="18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Initially the same</a:t>
            </a:r>
            <a:endParaRPr/>
          </a:p>
        </p:txBody>
      </p:sp>
      <p:sp>
        <p:nvSpPr>
          <p:cNvPr id="148" name="Google Shape;148;p17"/>
          <p:cNvSpPr txBox="1"/>
          <p:nvPr/>
        </p:nvSpPr>
        <p:spPr>
          <a:xfrm>
            <a:off x="1467025" y="2755575"/>
            <a:ext cx="18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rPr>
              <a:t>Very different!</a:t>
            </a:r>
            <a:endParaRPr>
              <a:solidFill>
                <a:srgbClr val="CC0000"/>
              </a:solidFill>
            </a:endParaRPr>
          </a:p>
        </p:txBody>
      </p:sp>
      <p:cxnSp>
        <p:nvCxnSpPr>
          <p:cNvPr id="149" name="Google Shape;149;p17"/>
          <p:cNvCxnSpPr/>
          <p:nvPr/>
        </p:nvCxnSpPr>
        <p:spPr>
          <a:xfrm flipH="1" rot="10800000">
            <a:off x="6795918" y="4344741"/>
            <a:ext cx="544500" cy="138000"/>
          </a:xfrm>
          <a:prstGeom prst="straightConnector1">
            <a:avLst/>
          </a:prstGeom>
          <a:noFill/>
          <a:ln cap="flat" cmpd="sng" w="38100">
            <a:solidFill>
              <a:schemeClr val="dk1"/>
            </a:solidFill>
            <a:prstDash val="solid"/>
            <a:round/>
            <a:headEnd len="med" w="med" type="none"/>
            <a:tailEnd len="med" w="med" type="triangle"/>
          </a:ln>
        </p:spPr>
      </p:cxnSp>
      <p:pic>
        <p:nvPicPr>
          <p:cNvPr id="150" name="Google Shape;150;p17"/>
          <p:cNvPicPr preferRelativeResize="0"/>
          <p:nvPr/>
        </p:nvPicPr>
        <p:blipFill>
          <a:blip r:embed="rId9">
            <a:alphaModFix/>
          </a:blip>
          <a:stretch>
            <a:fillRect/>
          </a:stretch>
        </p:blipFill>
        <p:spPr>
          <a:xfrm>
            <a:off x="5071325" y="3585225"/>
            <a:ext cx="2016000" cy="2736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Intuitions from</a:t>
            </a:r>
            <a:endParaRPr/>
          </a:p>
          <a:p>
            <a:pPr indent="0" lvl="0" marL="0" rtl="0" algn="l">
              <a:spcBef>
                <a:spcPts val="0"/>
              </a:spcBef>
              <a:spcAft>
                <a:spcPts val="0"/>
              </a:spcAft>
              <a:buNone/>
            </a:pPr>
            <a:r>
              <a:rPr lang="en"/>
              <a:t>graph geometry</a:t>
            </a:r>
            <a:endParaRPr/>
          </a:p>
        </p:txBody>
      </p:sp>
      <p:sp>
        <p:nvSpPr>
          <p:cNvPr id="156" name="Google Shape;156;p18"/>
          <p:cNvSpPr txBox="1"/>
          <p:nvPr>
            <p:ph idx="1" type="body"/>
          </p:nvPr>
        </p:nvSpPr>
        <p:spPr>
          <a:xfrm>
            <a:off x="760600" y="2950225"/>
            <a:ext cx="43920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This is average qubits excluded by black circle</a:t>
            </a:r>
            <a:endParaRPr/>
          </a:p>
        </p:txBody>
      </p:sp>
      <p:pic>
        <p:nvPicPr>
          <p:cNvPr id="157" name="Google Shape;157;p18"/>
          <p:cNvPicPr preferRelativeResize="0"/>
          <p:nvPr/>
        </p:nvPicPr>
        <p:blipFill rotWithShape="1">
          <a:blip r:embed="rId3">
            <a:alphaModFix/>
          </a:blip>
          <a:srcRect b="50826" l="0" r="0" t="0"/>
          <a:stretch/>
        </p:blipFill>
        <p:spPr>
          <a:xfrm>
            <a:off x="193375" y="3392749"/>
            <a:ext cx="5429075" cy="1586475"/>
          </a:xfrm>
          <a:prstGeom prst="rect">
            <a:avLst/>
          </a:prstGeom>
          <a:noFill/>
          <a:ln>
            <a:noFill/>
          </a:ln>
        </p:spPr>
      </p:pic>
      <p:sp>
        <p:nvSpPr>
          <p:cNvPr id="158" name="Google Shape;158;p18"/>
          <p:cNvSpPr/>
          <p:nvPr/>
        </p:nvSpPr>
        <p:spPr>
          <a:xfrm>
            <a:off x="2190550" y="3676650"/>
            <a:ext cx="701400" cy="1257900"/>
          </a:xfrm>
          <a:prstGeom prst="ellipse">
            <a:avLst/>
          </a:prstGeom>
          <a:no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nvSpPr>
        <p:spPr>
          <a:xfrm>
            <a:off x="3050525" y="4643950"/>
            <a:ext cx="26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rPr>
              <a:t>Optimal evolution time t</a:t>
            </a:r>
            <a:endParaRPr b="1">
              <a:solidFill>
                <a:srgbClr val="CC0000"/>
              </a:solidFill>
            </a:endParaRPr>
          </a:p>
        </p:txBody>
      </p:sp>
      <p:pic>
        <p:nvPicPr>
          <p:cNvPr id="160" name="Google Shape;160;p18"/>
          <p:cNvPicPr preferRelativeResize="0"/>
          <p:nvPr/>
        </p:nvPicPr>
        <p:blipFill>
          <a:blip r:embed="rId4">
            <a:alphaModFix/>
          </a:blip>
          <a:stretch>
            <a:fillRect/>
          </a:stretch>
        </p:blipFill>
        <p:spPr>
          <a:xfrm>
            <a:off x="6241603" y="445025"/>
            <a:ext cx="2402496" cy="2126725"/>
          </a:xfrm>
          <a:prstGeom prst="rect">
            <a:avLst/>
          </a:prstGeom>
          <a:noFill/>
          <a:ln>
            <a:noFill/>
          </a:ln>
        </p:spPr>
      </p:pic>
      <p:pic>
        <p:nvPicPr>
          <p:cNvPr id="161" name="Google Shape;161;p18"/>
          <p:cNvPicPr preferRelativeResize="0"/>
          <p:nvPr/>
        </p:nvPicPr>
        <p:blipFill>
          <a:blip r:embed="rId5">
            <a:alphaModFix/>
          </a:blip>
          <a:stretch>
            <a:fillRect/>
          </a:stretch>
        </p:blipFill>
        <p:spPr>
          <a:xfrm>
            <a:off x="6186008" y="2754075"/>
            <a:ext cx="2513680" cy="2225150"/>
          </a:xfrm>
          <a:prstGeom prst="rect">
            <a:avLst/>
          </a:prstGeom>
          <a:noFill/>
          <a:ln>
            <a:noFill/>
          </a:ln>
        </p:spPr>
      </p:pic>
      <p:grpSp>
        <p:nvGrpSpPr>
          <p:cNvPr id="162" name="Google Shape;162;p18"/>
          <p:cNvGrpSpPr/>
          <p:nvPr/>
        </p:nvGrpSpPr>
        <p:grpSpPr>
          <a:xfrm>
            <a:off x="2891950" y="356206"/>
            <a:ext cx="2836707" cy="2397867"/>
            <a:chOff x="2303680" y="326896"/>
            <a:chExt cx="3090768" cy="2389504"/>
          </a:xfrm>
        </p:grpSpPr>
        <p:pic>
          <p:nvPicPr>
            <p:cNvPr id="163" name="Google Shape;163;p18"/>
            <p:cNvPicPr preferRelativeResize="0"/>
            <p:nvPr/>
          </p:nvPicPr>
          <p:blipFill>
            <a:blip r:embed="rId6">
              <a:alphaModFix/>
            </a:blip>
            <a:stretch>
              <a:fillRect/>
            </a:stretch>
          </p:blipFill>
          <p:spPr>
            <a:xfrm>
              <a:off x="2685698" y="326896"/>
              <a:ext cx="2708750" cy="2389504"/>
            </a:xfrm>
            <a:prstGeom prst="rect">
              <a:avLst/>
            </a:prstGeom>
            <a:noFill/>
            <a:ln>
              <a:noFill/>
            </a:ln>
          </p:spPr>
        </p:pic>
        <p:sp>
          <p:nvSpPr>
            <p:cNvPr id="164" name="Google Shape;164;p18"/>
            <p:cNvSpPr/>
            <p:nvPr/>
          </p:nvSpPr>
          <p:spPr>
            <a:xfrm>
              <a:off x="2303680" y="374049"/>
              <a:ext cx="2526900" cy="1064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8"/>
          <p:cNvSpPr txBox="1"/>
          <p:nvPr>
            <p:ph idx="1" type="body"/>
          </p:nvPr>
        </p:nvSpPr>
        <p:spPr>
          <a:xfrm>
            <a:off x="386950" y="1662525"/>
            <a:ext cx="2628300" cy="120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Interactions in the middle are distinct!</a:t>
            </a:r>
            <a:endParaRPr/>
          </a:p>
        </p:txBody>
      </p:sp>
      <p:sp>
        <p:nvSpPr>
          <p:cNvPr id="166" name="Google Shape;166;p18"/>
          <p:cNvSpPr/>
          <p:nvPr/>
        </p:nvSpPr>
        <p:spPr>
          <a:xfrm>
            <a:off x="3541050" y="1662525"/>
            <a:ext cx="2061900" cy="14130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txBox="1"/>
          <p:nvPr/>
        </p:nvSpPr>
        <p:spPr>
          <a:xfrm>
            <a:off x="2848075" y="86225"/>
            <a:ext cx="16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Interaction radius</a:t>
            </a:r>
            <a:endParaRPr/>
          </a:p>
        </p:txBody>
      </p:sp>
      <p:cxnSp>
        <p:nvCxnSpPr>
          <p:cNvPr id="168" name="Google Shape;168;p18"/>
          <p:cNvCxnSpPr>
            <a:endCxn id="164" idx="6"/>
          </p:cNvCxnSpPr>
          <p:nvPr/>
        </p:nvCxnSpPr>
        <p:spPr>
          <a:xfrm flipH="1" rot="10800000">
            <a:off x="4183939" y="937587"/>
            <a:ext cx="1027200" cy="17100"/>
          </a:xfrm>
          <a:prstGeom prst="straightConnector1">
            <a:avLst/>
          </a:prstGeom>
          <a:noFill/>
          <a:ln cap="flat" cmpd="sng" w="28575">
            <a:solidFill>
              <a:schemeClr val="dk2"/>
            </a:solidFill>
            <a:prstDash val="solid"/>
            <a:round/>
            <a:headEnd len="med" w="med" type="none"/>
            <a:tailEnd len="med" w="med" type="triangle"/>
          </a:ln>
        </p:spPr>
      </p:cxnSp>
      <p:sp>
        <p:nvSpPr>
          <p:cNvPr id="169" name="Google Shape;169;p18"/>
          <p:cNvSpPr txBox="1"/>
          <p:nvPr/>
        </p:nvSpPr>
        <p:spPr>
          <a:xfrm>
            <a:off x="6329975" y="84725"/>
            <a:ext cx="29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 add notebook link here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r>
              <a:rPr lang="en"/>
              <a:t> (QEK with pennylane)</a:t>
            </a:r>
            <a:endParaRPr/>
          </a:p>
          <a:p>
            <a:pPr indent="0" lvl="0" marL="0" rtl="0" algn="l">
              <a:spcBef>
                <a:spcPts val="0"/>
              </a:spcBef>
              <a:spcAft>
                <a:spcPts val="0"/>
              </a:spcAft>
              <a:buNone/>
            </a:pPr>
            <a:r>
              <a:t/>
            </a:r>
            <a:endParaRPr/>
          </a:p>
        </p:txBody>
      </p:sp>
      <p:sp>
        <p:nvSpPr>
          <p:cNvPr id="175" name="Google Shape;175;p19"/>
          <p:cNvSpPr txBox="1"/>
          <p:nvPr>
            <p:ph idx="1" type="body"/>
          </p:nvPr>
        </p:nvSpPr>
        <p:spPr>
          <a:xfrm>
            <a:off x="311700" y="1152475"/>
            <a:ext cx="5801100" cy="937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Trotterization of hamilotonian with interaction </a:t>
            </a:r>
            <a:r>
              <a:rPr i="1" lang="en"/>
              <a:t>connected by edges</a:t>
            </a:r>
            <a:r>
              <a:rPr lang="en"/>
              <a:t>  </a:t>
            </a:r>
            <a:endParaRPr/>
          </a:p>
          <a:p>
            <a:pPr indent="0" lvl="0" marL="0" rtl="0" algn="l">
              <a:spcBef>
                <a:spcPts val="1200"/>
              </a:spcBef>
              <a:spcAft>
                <a:spcPts val="1200"/>
              </a:spcAft>
              <a:buNone/>
            </a:pPr>
            <a:r>
              <a:rPr b="1" lang="en"/>
              <a:t>Suggest long range interactions are important! </a:t>
            </a:r>
            <a:r>
              <a:rPr lang="en"/>
              <a:t>(decaying with distance 1/r^6)</a:t>
            </a:r>
            <a:endParaRPr/>
          </a:p>
        </p:txBody>
      </p:sp>
      <p:pic>
        <p:nvPicPr>
          <p:cNvPr id="176" name="Google Shape;176;p19"/>
          <p:cNvPicPr preferRelativeResize="0"/>
          <p:nvPr/>
        </p:nvPicPr>
        <p:blipFill>
          <a:blip r:embed="rId3">
            <a:alphaModFix/>
          </a:blip>
          <a:stretch>
            <a:fillRect/>
          </a:stretch>
        </p:blipFill>
        <p:spPr>
          <a:xfrm>
            <a:off x="5866225" y="445024"/>
            <a:ext cx="3444626" cy="2604375"/>
          </a:xfrm>
          <a:prstGeom prst="rect">
            <a:avLst/>
          </a:prstGeom>
          <a:noFill/>
          <a:ln>
            <a:noFill/>
          </a:ln>
        </p:spPr>
      </p:pic>
      <p:pic>
        <p:nvPicPr>
          <p:cNvPr id="177" name="Google Shape;177;p19"/>
          <p:cNvPicPr preferRelativeResize="0"/>
          <p:nvPr/>
        </p:nvPicPr>
        <p:blipFill>
          <a:blip r:embed="rId4">
            <a:alphaModFix/>
          </a:blip>
          <a:stretch>
            <a:fillRect/>
          </a:stretch>
        </p:blipFill>
        <p:spPr>
          <a:xfrm>
            <a:off x="146440" y="2090275"/>
            <a:ext cx="5306786" cy="3214374"/>
          </a:xfrm>
          <a:prstGeom prst="rect">
            <a:avLst/>
          </a:prstGeom>
          <a:noFill/>
          <a:ln>
            <a:noFill/>
          </a:ln>
        </p:spPr>
      </p:pic>
      <p:cxnSp>
        <p:nvCxnSpPr>
          <p:cNvPr id="178" name="Google Shape;178;p19"/>
          <p:cNvCxnSpPr/>
          <p:nvPr/>
        </p:nvCxnSpPr>
        <p:spPr>
          <a:xfrm>
            <a:off x="5085825" y="1372100"/>
            <a:ext cx="826800" cy="117000"/>
          </a:xfrm>
          <a:prstGeom prst="straightConnector1">
            <a:avLst/>
          </a:prstGeom>
          <a:noFill/>
          <a:ln cap="flat" cmpd="sng" w="9525">
            <a:solidFill>
              <a:schemeClr val="dk2"/>
            </a:solidFill>
            <a:prstDash val="solid"/>
            <a:round/>
            <a:headEnd len="med" w="med" type="none"/>
            <a:tailEnd len="med" w="med" type="triangle"/>
          </a:ln>
        </p:spPr>
      </p:cxnSp>
      <p:pic>
        <p:nvPicPr>
          <p:cNvPr id="179" name="Google Shape;179;p19"/>
          <p:cNvPicPr preferRelativeResize="0"/>
          <p:nvPr/>
        </p:nvPicPr>
        <p:blipFill>
          <a:blip r:embed="rId5">
            <a:alphaModFix/>
          </a:blip>
          <a:stretch>
            <a:fillRect/>
          </a:stretch>
        </p:blipFill>
        <p:spPr>
          <a:xfrm>
            <a:off x="5814350" y="1526074"/>
            <a:ext cx="695325" cy="352425"/>
          </a:xfrm>
          <a:prstGeom prst="rect">
            <a:avLst/>
          </a:prstGeom>
          <a:noFill/>
          <a:ln>
            <a:noFill/>
          </a:ln>
        </p:spPr>
      </p:pic>
      <p:sp>
        <p:nvSpPr>
          <p:cNvPr id="180" name="Google Shape;180;p19"/>
          <p:cNvSpPr/>
          <p:nvPr/>
        </p:nvSpPr>
        <p:spPr>
          <a:xfrm>
            <a:off x="194950" y="2090275"/>
            <a:ext cx="615900" cy="701400"/>
          </a:xfrm>
          <a:prstGeom prst="ellipse">
            <a:avLst/>
          </a:prstGeom>
          <a:noFill/>
          <a:ln cap="flat" cmpd="sng" w="762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txBox="1"/>
          <p:nvPr>
            <p:ph idx="1" type="body"/>
          </p:nvPr>
        </p:nvSpPr>
        <p:spPr>
          <a:xfrm>
            <a:off x="1879500" y="2297950"/>
            <a:ext cx="4392000" cy="9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Do not find optimal t </a:t>
            </a:r>
            <a:endParaRPr sz="1600"/>
          </a:p>
          <a:p>
            <a:pPr indent="0" lvl="0" marL="0" rtl="0" algn="l">
              <a:spcBef>
                <a:spcPts val="1200"/>
              </a:spcBef>
              <a:spcAft>
                <a:spcPts val="1200"/>
              </a:spcAft>
              <a:buNone/>
            </a:pPr>
            <a:r>
              <a:rPr lang="en" sz="1600"/>
              <a:t>JS</a:t>
            </a:r>
            <a:r>
              <a:rPr baseline="-25000" lang="en" sz="1600"/>
              <a:t>max</a:t>
            </a:r>
            <a:r>
              <a:rPr lang="en" sz="1600"/>
              <a:t> ~ 0.03</a:t>
            </a:r>
            <a:endParaRPr sz="1600"/>
          </a:p>
        </p:txBody>
      </p:sp>
      <p:pic>
        <p:nvPicPr>
          <p:cNvPr id="182" name="Google Shape;182;p19"/>
          <p:cNvPicPr preferRelativeResize="0"/>
          <p:nvPr/>
        </p:nvPicPr>
        <p:blipFill rotWithShape="1">
          <a:blip r:embed="rId6">
            <a:alphaModFix/>
          </a:blip>
          <a:srcRect b="57940" l="0" r="0" t="28099"/>
          <a:stretch/>
        </p:blipFill>
        <p:spPr>
          <a:xfrm>
            <a:off x="5680750" y="3141250"/>
            <a:ext cx="2780781" cy="1879624"/>
          </a:xfrm>
          <a:prstGeom prst="rect">
            <a:avLst/>
          </a:prstGeom>
          <a:noFill/>
          <a:ln>
            <a:noFill/>
          </a:ln>
        </p:spPr>
      </p:pic>
      <p:cxnSp>
        <p:nvCxnSpPr>
          <p:cNvPr id="183" name="Google Shape;183;p19"/>
          <p:cNvCxnSpPr/>
          <p:nvPr/>
        </p:nvCxnSpPr>
        <p:spPr>
          <a:xfrm rot="10800000">
            <a:off x="1086300" y="3510950"/>
            <a:ext cx="5135100" cy="432900"/>
          </a:xfrm>
          <a:prstGeom prst="straightConnector1">
            <a:avLst/>
          </a:prstGeom>
          <a:noFill/>
          <a:ln cap="flat" cmpd="sng" w="38100">
            <a:solidFill>
              <a:schemeClr val="dk1"/>
            </a:solidFill>
            <a:prstDash val="solid"/>
            <a:round/>
            <a:headEnd len="med" w="med" type="none"/>
            <a:tailEnd len="med" w="med" type="triangle"/>
          </a:ln>
        </p:spPr>
      </p:cxnSp>
      <p:pic>
        <p:nvPicPr>
          <p:cNvPr id="184" name="Google Shape;184;p19"/>
          <p:cNvPicPr preferRelativeResize="0"/>
          <p:nvPr/>
        </p:nvPicPr>
        <p:blipFill>
          <a:blip r:embed="rId7">
            <a:alphaModFix/>
          </a:blip>
          <a:stretch>
            <a:fillRect/>
          </a:stretch>
        </p:blipFill>
        <p:spPr>
          <a:xfrm>
            <a:off x="7208000" y="487025"/>
            <a:ext cx="771200" cy="39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Preliminary results on PTC dataset</a:t>
            </a:r>
            <a:endParaRPr/>
          </a:p>
        </p:txBody>
      </p:sp>
      <p:sp>
        <p:nvSpPr>
          <p:cNvPr id="190" name="Google Shape;190;p20"/>
          <p:cNvSpPr txBox="1"/>
          <p:nvPr>
            <p:ph idx="1" type="body"/>
          </p:nvPr>
        </p:nvSpPr>
        <p:spPr>
          <a:xfrm>
            <a:off x="1455625" y="1216800"/>
            <a:ext cx="3630300" cy="51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0"/>
          <p:cNvPicPr preferRelativeResize="0"/>
          <p:nvPr/>
        </p:nvPicPr>
        <p:blipFill>
          <a:blip r:embed="rId3">
            <a:alphaModFix/>
          </a:blip>
          <a:stretch>
            <a:fillRect/>
          </a:stretch>
        </p:blipFill>
        <p:spPr>
          <a:xfrm>
            <a:off x="278627" y="1727100"/>
            <a:ext cx="5703465" cy="3416400"/>
          </a:xfrm>
          <a:prstGeom prst="rect">
            <a:avLst/>
          </a:prstGeom>
          <a:noFill/>
          <a:ln>
            <a:noFill/>
          </a:ln>
        </p:spPr>
      </p:pic>
      <p:pic>
        <p:nvPicPr>
          <p:cNvPr id="192" name="Google Shape;192;p20"/>
          <p:cNvPicPr preferRelativeResize="0"/>
          <p:nvPr/>
        </p:nvPicPr>
        <p:blipFill>
          <a:blip r:embed="rId4">
            <a:alphaModFix/>
          </a:blip>
          <a:stretch>
            <a:fillRect/>
          </a:stretch>
        </p:blipFill>
        <p:spPr>
          <a:xfrm>
            <a:off x="6307905" y="-106450"/>
            <a:ext cx="2293791" cy="5143501"/>
          </a:xfrm>
          <a:prstGeom prst="rect">
            <a:avLst/>
          </a:prstGeom>
          <a:noFill/>
          <a:ln>
            <a:noFill/>
          </a:ln>
        </p:spPr>
      </p:pic>
      <p:cxnSp>
        <p:nvCxnSpPr>
          <p:cNvPr id="193" name="Google Shape;193;p20"/>
          <p:cNvCxnSpPr/>
          <p:nvPr/>
        </p:nvCxnSpPr>
        <p:spPr>
          <a:xfrm rot="10800000">
            <a:off x="2514100" y="2021950"/>
            <a:ext cx="4191600" cy="333900"/>
          </a:xfrm>
          <a:prstGeom prst="straightConnector1">
            <a:avLst/>
          </a:prstGeom>
          <a:noFill/>
          <a:ln cap="flat" cmpd="sng" w="38100">
            <a:solidFill>
              <a:srgbClr val="CC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311700" y="316275"/>
            <a:ext cx="5153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Quantum Graph Neural Networks</a:t>
            </a:r>
            <a:endParaRPr sz="2650"/>
          </a:p>
        </p:txBody>
      </p:sp>
      <p:sp>
        <p:nvSpPr>
          <p:cNvPr id="199" name="Google Shape;199;p21"/>
          <p:cNvSpPr txBox="1"/>
          <p:nvPr>
            <p:ph idx="1" type="body"/>
          </p:nvPr>
        </p:nvSpPr>
        <p:spPr>
          <a:xfrm>
            <a:off x="311700" y="888975"/>
            <a:ext cx="8072400" cy="41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QGNNs </a:t>
            </a:r>
            <a:r>
              <a:rPr lang="en" sz="1600"/>
              <a:t>were first introduced in 2019 by Guillaume Verdon and Trevor McCourt. The idea behind these Quantum Neural Network ansatze is to provide a natural representation of Graph Data. A vanilla procedure consists in assigning an Hilbert Space to each node and use the </a:t>
            </a:r>
            <a:r>
              <a:rPr lang="en" sz="1600"/>
              <a:t>graph structure to establish coupling between nodes. In the simplest scenario, we map:</a:t>
            </a:r>
            <a:endParaRPr sz="1600"/>
          </a:p>
          <a:p>
            <a:pPr indent="-330200" lvl="0" marL="457200" rtl="0" algn="l">
              <a:spcBef>
                <a:spcPts val="1200"/>
              </a:spcBef>
              <a:spcAft>
                <a:spcPts val="0"/>
              </a:spcAft>
              <a:buSzPts val="1600"/>
              <a:buChar char="●"/>
            </a:pPr>
            <a:r>
              <a:rPr lang="en" sz="1600"/>
              <a:t> Each node v, to a qubit	</a:t>
            </a:r>
            <a:endParaRPr sz="1600"/>
          </a:p>
          <a:p>
            <a:pPr indent="-330200" lvl="0" marL="457200" rtl="0" algn="l">
              <a:spcBef>
                <a:spcPts val="0"/>
              </a:spcBef>
              <a:spcAft>
                <a:spcPts val="0"/>
              </a:spcAft>
              <a:buSzPts val="1600"/>
              <a:buChar char="●"/>
            </a:pPr>
            <a:r>
              <a:rPr lang="en" sz="1600"/>
              <a:t> Each edge (i,j) to an entangling gate between nodes i,j</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