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2" r:id="rId3"/>
    <p:sldId id="265" r:id="rId4"/>
    <p:sldId id="267" r:id="rId5"/>
    <p:sldId id="269" r:id="rId6"/>
    <p:sldId id="278" r:id="rId7"/>
    <p:sldId id="284" r:id="rId8"/>
    <p:sldId id="28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14" y="-312"/>
      </p:cViewPr>
      <p:guideLst>
        <p:guide orient="horz" pos="3590"/>
        <p:guide orient="horz" pos="867"/>
        <p:guide pos="5628"/>
        <p:guide pos="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044E4-5C28-40F0-84B8-2E89D47C4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E8727-7473-402E-8D14-65CB29F94B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8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1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1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20" y="212316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2" y="420605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89" y="4206055"/>
            <a:ext cx="2243163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1" y="453531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485" y="455295"/>
            <a:ext cx="543115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成都信息工程大学计算机学院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2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842301" y="2455022"/>
            <a:ext cx="8211872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学生成绩管理系统</a:t>
            </a:r>
            <a:endParaRPr 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001" y="3740978"/>
            <a:ext cx="4266931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答辩人：滕凤</a:t>
            </a:r>
            <a:endParaRPr 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班级：计算机科学与技术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2016051087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" y="411510"/>
            <a:ext cx="539751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1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1" y="345600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1" y="574324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89534" y="1756083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89534" y="2806878"/>
            <a:ext cx="6332495" cy="523220"/>
            <a:chOff x="2929753" y="1756083"/>
            <a:chExt cx="6332495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189534" y="3857673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189534" y="4908467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237126" y="179723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研究概述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37124" y="284682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7124" y="3767851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37126" y="494242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问题思考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07967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012411" y="624890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90" y="34481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研究概述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5875" y="1767205"/>
            <a:ext cx="7135495" cy="2675890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1285875" y="1703070"/>
            <a:ext cx="479742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代码大致思路及运行思想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4971" y="2524563"/>
            <a:ext cx="6736824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进入系统需输入密码，可以修改密码；展示学生信息时，以表格的方式呈现；输入学生信息时，不能输入已存在的学号；以链表、文件为基础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9" y="447391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研究框架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3624165" y="2073081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685530" y="2489200"/>
            <a:ext cx="340360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在菜单中对应的数字进行功能选择</a:t>
            </a:r>
            <a:endParaRPr 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685530" y="4121785"/>
            <a:ext cx="340360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在每个功能对应的小功能里面再次进行选择</a:t>
            </a:r>
            <a:endParaRPr 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105" y="2474595"/>
            <a:ext cx="34036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输入密码，进入菜单</a:t>
            </a:r>
            <a:endParaRPr 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8105" y="4373245"/>
            <a:ext cx="34036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退出程序，结束进程</a:t>
            </a:r>
            <a:endParaRPr 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3624165" y="3902064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6253597" y="2073082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rgbClr val="ED6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6253597" y="3857780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rgbClr val="5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135811" y="2817107"/>
            <a:ext cx="1942779" cy="1942779"/>
            <a:chOff x="5135810" y="2978471"/>
            <a:chExt cx="1942779" cy="1942779"/>
          </a:xfrm>
        </p:grpSpPr>
        <p:sp>
          <p:nvSpPr>
            <p:cNvPr id="78" name="椭圆 77"/>
            <p:cNvSpPr/>
            <p:nvPr/>
          </p:nvSpPr>
          <p:spPr>
            <a:xfrm>
              <a:off x="5135810" y="2978471"/>
              <a:ext cx="1942779" cy="1942779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530473" y="3688250"/>
              <a:ext cx="115345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 rot="0">
            <a:off x="4538345" y="4491990"/>
            <a:ext cx="558800" cy="387350"/>
            <a:chOff x="5808663" y="542925"/>
            <a:chExt cx="558800" cy="387351"/>
          </a:xfrm>
        </p:grpSpPr>
        <p:sp>
          <p:nvSpPr>
            <p:cNvPr id="97" name="Freeform 11034"/>
            <p:cNvSpPr>
              <a:spLocks noEditPoints="1"/>
            </p:cNvSpPr>
            <p:nvPr/>
          </p:nvSpPr>
          <p:spPr bwMode="auto">
            <a:xfrm>
              <a:off x="5865813" y="542925"/>
              <a:ext cx="442913" cy="315913"/>
            </a:xfrm>
            <a:custGeom>
              <a:avLst/>
              <a:gdLst>
                <a:gd name="T0" fmla="*/ 104 w 118"/>
                <a:gd name="T1" fmla="*/ 0 h 84"/>
                <a:gd name="T2" fmla="*/ 14 w 118"/>
                <a:gd name="T3" fmla="*/ 0 h 84"/>
                <a:gd name="T4" fmla="*/ 0 w 118"/>
                <a:gd name="T5" fmla="*/ 16 h 84"/>
                <a:gd name="T6" fmla="*/ 0 w 118"/>
                <a:gd name="T7" fmla="*/ 68 h 84"/>
                <a:gd name="T8" fmla="*/ 14 w 118"/>
                <a:gd name="T9" fmla="*/ 84 h 84"/>
                <a:gd name="T10" fmla="*/ 104 w 118"/>
                <a:gd name="T11" fmla="*/ 84 h 84"/>
                <a:gd name="T12" fmla="*/ 118 w 118"/>
                <a:gd name="T13" fmla="*/ 68 h 84"/>
                <a:gd name="T14" fmla="*/ 118 w 118"/>
                <a:gd name="T15" fmla="*/ 16 h 84"/>
                <a:gd name="T16" fmla="*/ 104 w 118"/>
                <a:gd name="T17" fmla="*/ 0 h 84"/>
                <a:gd name="T18" fmla="*/ 111 w 118"/>
                <a:gd name="T19" fmla="*/ 63 h 84"/>
                <a:gd name="T20" fmla="*/ 99 w 118"/>
                <a:gd name="T21" fmla="*/ 77 h 84"/>
                <a:gd name="T22" fmla="*/ 19 w 118"/>
                <a:gd name="T23" fmla="*/ 77 h 84"/>
                <a:gd name="T24" fmla="*/ 7 w 118"/>
                <a:gd name="T25" fmla="*/ 63 h 84"/>
                <a:gd name="T26" fmla="*/ 7 w 118"/>
                <a:gd name="T27" fmla="*/ 19 h 84"/>
                <a:gd name="T28" fmla="*/ 19 w 118"/>
                <a:gd name="T29" fmla="*/ 6 h 84"/>
                <a:gd name="T30" fmla="*/ 99 w 118"/>
                <a:gd name="T31" fmla="*/ 6 h 84"/>
                <a:gd name="T32" fmla="*/ 111 w 118"/>
                <a:gd name="T33" fmla="*/ 19 h 84"/>
                <a:gd name="T34" fmla="*/ 111 w 118"/>
                <a:gd name="T35" fmla="*/ 6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84">
                  <a:moveTo>
                    <a:pt x="10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6" y="84"/>
                    <a:pt x="1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2" y="84"/>
                    <a:pt x="118" y="77"/>
                    <a:pt x="118" y="68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7"/>
                    <a:pt x="112" y="0"/>
                    <a:pt x="104" y="0"/>
                  </a:cubicBezTo>
                  <a:close/>
                  <a:moveTo>
                    <a:pt x="111" y="63"/>
                  </a:moveTo>
                  <a:cubicBezTo>
                    <a:pt x="111" y="71"/>
                    <a:pt x="106" y="77"/>
                    <a:pt x="99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3" y="77"/>
                    <a:pt x="7" y="71"/>
                    <a:pt x="7" y="6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2"/>
                    <a:pt x="13" y="6"/>
                    <a:pt x="1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106" y="6"/>
                    <a:pt x="111" y="12"/>
                    <a:pt x="111" y="19"/>
                  </a:cubicBezTo>
                  <a:lnTo>
                    <a:pt x="11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1035"/>
            <p:cNvSpPr>
              <a:spLocks noEditPoints="1"/>
            </p:cNvSpPr>
            <p:nvPr/>
          </p:nvSpPr>
          <p:spPr bwMode="auto">
            <a:xfrm>
              <a:off x="5808663" y="877888"/>
              <a:ext cx="558800" cy="52388"/>
            </a:xfrm>
            <a:custGeom>
              <a:avLst/>
              <a:gdLst>
                <a:gd name="T0" fmla="*/ 0 w 149"/>
                <a:gd name="T1" fmla="*/ 7 h 14"/>
                <a:gd name="T2" fmla="*/ 11 w 149"/>
                <a:gd name="T3" fmla="*/ 14 h 14"/>
                <a:gd name="T4" fmla="*/ 138 w 149"/>
                <a:gd name="T5" fmla="*/ 14 h 14"/>
                <a:gd name="T6" fmla="*/ 149 w 149"/>
                <a:gd name="T7" fmla="*/ 7 h 14"/>
                <a:gd name="T8" fmla="*/ 149 w 149"/>
                <a:gd name="T9" fmla="*/ 0 h 14"/>
                <a:gd name="T10" fmla="*/ 0 w 149"/>
                <a:gd name="T11" fmla="*/ 0 h 14"/>
                <a:gd name="T12" fmla="*/ 0 w 149"/>
                <a:gd name="T13" fmla="*/ 7 h 14"/>
                <a:gd name="T14" fmla="*/ 61 w 149"/>
                <a:gd name="T15" fmla="*/ 5 h 14"/>
                <a:gd name="T16" fmla="*/ 87 w 149"/>
                <a:gd name="T17" fmla="*/ 5 h 14"/>
                <a:gd name="T18" fmla="*/ 87 w 149"/>
                <a:gd name="T19" fmla="*/ 9 h 14"/>
                <a:gd name="T20" fmla="*/ 61 w 149"/>
                <a:gd name="T21" fmla="*/ 9 h 14"/>
                <a:gd name="T22" fmla="*/ 61 w 149"/>
                <a:gd name="T23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4">
                  <a:moveTo>
                    <a:pt x="0" y="7"/>
                  </a:moveTo>
                  <a:cubicBezTo>
                    <a:pt x="0" y="11"/>
                    <a:pt x="5" y="14"/>
                    <a:pt x="11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4" y="14"/>
                    <a:pt x="149" y="11"/>
                    <a:pt x="149" y="7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  <a:moveTo>
                    <a:pt x="61" y="5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61" y="9"/>
                    <a:pt x="61" y="9"/>
                    <a:pt x="61" y="9"/>
                  </a:cubicBezTo>
                  <a:lnTo>
                    <a:pt x="6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7155815" y="4427855"/>
            <a:ext cx="532130" cy="462280"/>
            <a:chOff x="8915400" y="531812"/>
            <a:chExt cx="531813" cy="461963"/>
          </a:xfrm>
        </p:grpSpPr>
        <p:sp>
          <p:nvSpPr>
            <p:cNvPr id="102" name="Rectangle 476"/>
            <p:cNvSpPr>
              <a:spLocks noChangeArrowheads="1"/>
            </p:cNvSpPr>
            <p:nvPr/>
          </p:nvSpPr>
          <p:spPr bwMode="auto">
            <a:xfrm>
              <a:off x="9083675" y="531812"/>
              <a:ext cx="195263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77"/>
            <p:cNvSpPr/>
            <p:nvPr/>
          </p:nvSpPr>
          <p:spPr bwMode="auto">
            <a:xfrm>
              <a:off x="8997950" y="628650"/>
              <a:ext cx="366713" cy="244475"/>
            </a:xfrm>
            <a:custGeom>
              <a:avLst/>
              <a:gdLst>
                <a:gd name="T0" fmla="*/ 177 w 231"/>
                <a:gd name="T1" fmla="*/ 0 h 154"/>
                <a:gd name="T2" fmla="*/ 54 w 231"/>
                <a:gd name="T3" fmla="*/ 0 h 154"/>
                <a:gd name="T4" fmla="*/ 54 w 231"/>
                <a:gd name="T5" fmla="*/ 41 h 154"/>
                <a:gd name="T6" fmla="*/ 0 w 231"/>
                <a:gd name="T7" fmla="*/ 41 h 154"/>
                <a:gd name="T8" fmla="*/ 59 w 231"/>
                <a:gd name="T9" fmla="*/ 97 h 154"/>
                <a:gd name="T10" fmla="*/ 115 w 231"/>
                <a:gd name="T11" fmla="*/ 154 h 154"/>
                <a:gd name="T12" fmla="*/ 172 w 231"/>
                <a:gd name="T13" fmla="*/ 97 h 154"/>
                <a:gd name="T14" fmla="*/ 231 w 231"/>
                <a:gd name="T15" fmla="*/ 41 h 154"/>
                <a:gd name="T16" fmla="*/ 177 w 231"/>
                <a:gd name="T17" fmla="*/ 41 h 154"/>
                <a:gd name="T18" fmla="*/ 177 w 231"/>
                <a:gd name="T1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54">
                  <a:moveTo>
                    <a:pt x="177" y="0"/>
                  </a:moveTo>
                  <a:lnTo>
                    <a:pt x="54" y="0"/>
                  </a:lnTo>
                  <a:lnTo>
                    <a:pt x="54" y="41"/>
                  </a:lnTo>
                  <a:lnTo>
                    <a:pt x="0" y="41"/>
                  </a:lnTo>
                  <a:lnTo>
                    <a:pt x="59" y="97"/>
                  </a:lnTo>
                  <a:lnTo>
                    <a:pt x="115" y="154"/>
                  </a:lnTo>
                  <a:lnTo>
                    <a:pt x="172" y="97"/>
                  </a:lnTo>
                  <a:lnTo>
                    <a:pt x="231" y="41"/>
                  </a:lnTo>
                  <a:lnTo>
                    <a:pt x="177" y="4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8"/>
            <p:cNvSpPr/>
            <p:nvPr/>
          </p:nvSpPr>
          <p:spPr bwMode="auto">
            <a:xfrm>
              <a:off x="8915400" y="817562"/>
              <a:ext cx="531813" cy="176213"/>
            </a:xfrm>
            <a:custGeom>
              <a:avLst/>
              <a:gdLst>
                <a:gd name="T0" fmla="*/ 124 w 142"/>
                <a:gd name="T1" fmla="*/ 8 h 47"/>
                <a:gd name="T2" fmla="*/ 105 w 142"/>
                <a:gd name="T3" fmla="*/ 30 h 47"/>
                <a:gd name="T4" fmla="*/ 37 w 142"/>
                <a:gd name="T5" fmla="*/ 30 h 47"/>
                <a:gd name="T6" fmla="*/ 18 w 142"/>
                <a:gd name="T7" fmla="*/ 8 h 47"/>
                <a:gd name="T8" fmla="*/ 18 w 142"/>
                <a:gd name="T9" fmla="*/ 0 h 47"/>
                <a:gd name="T10" fmla="*/ 0 w 142"/>
                <a:gd name="T11" fmla="*/ 0 h 47"/>
                <a:gd name="T12" fmla="*/ 0 w 142"/>
                <a:gd name="T13" fmla="*/ 21 h 47"/>
                <a:gd name="T14" fmla="*/ 26 w 142"/>
                <a:gd name="T15" fmla="*/ 47 h 47"/>
                <a:gd name="T16" fmla="*/ 116 w 142"/>
                <a:gd name="T17" fmla="*/ 47 h 47"/>
                <a:gd name="T18" fmla="*/ 142 w 142"/>
                <a:gd name="T19" fmla="*/ 21 h 47"/>
                <a:gd name="T20" fmla="*/ 142 w 142"/>
                <a:gd name="T21" fmla="*/ 0 h 47"/>
                <a:gd name="T22" fmla="*/ 124 w 142"/>
                <a:gd name="T23" fmla="*/ 0 h 47"/>
                <a:gd name="T24" fmla="*/ 124 w 142"/>
                <a:gd name="T2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47">
                  <a:moveTo>
                    <a:pt x="124" y="8"/>
                  </a:moveTo>
                  <a:cubicBezTo>
                    <a:pt x="124" y="26"/>
                    <a:pt x="121" y="30"/>
                    <a:pt x="105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0" y="30"/>
                    <a:pt x="18" y="29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5"/>
                    <a:pt x="11" y="47"/>
                    <a:pt x="2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30" y="47"/>
                    <a:pt x="142" y="35"/>
                    <a:pt x="142" y="2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12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rot="0">
            <a:off x="7268845" y="2589530"/>
            <a:ext cx="419100" cy="427355"/>
            <a:chOff x="5876926" y="2830512"/>
            <a:chExt cx="419100" cy="427038"/>
          </a:xfrm>
        </p:grpSpPr>
        <p:sp>
          <p:nvSpPr>
            <p:cNvPr id="106" name="Freeform 281"/>
            <p:cNvSpPr>
              <a:spLocks noEditPoints="1"/>
            </p:cNvSpPr>
            <p:nvPr/>
          </p:nvSpPr>
          <p:spPr bwMode="auto">
            <a:xfrm>
              <a:off x="5876926" y="2830512"/>
              <a:ext cx="419100" cy="104775"/>
            </a:xfrm>
            <a:custGeom>
              <a:avLst/>
              <a:gdLst>
                <a:gd name="T0" fmla="*/ 0 w 112"/>
                <a:gd name="T1" fmla="*/ 28 h 28"/>
                <a:gd name="T2" fmla="*/ 112 w 112"/>
                <a:gd name="T3" fmla="*/ 28 h 28"/>
                <a:gd name="T4" fmla="*/ 112 w 112"/>
                <a:gd name="T5" fmla="*/ 0 h 28"/>
                <a:gd name="T6" fmla="*/ 0 w 112"/>
                <a:gd name="T7" fmla="*/ 0 h 28"/>
                <a:gd name="T8" fmla="*/ 0 w 112"/>
                <a:gd name="T9" fmla="*/ 28 h 28"/>
                <a:gd name="T10" fmla="*/ 93 w 112"/>
                <a:gd name="T11" fmla="*/ 9 h 28"/>
                <a:gd name="T12" fmla="*/ 98 w 112"/>
                <a:gd name="T13" fmla="*/ 14 h 28"/>
                <a:gd name="T14" fmla="*/ 93 w 112"/>
                <a:gd name="T15" fmla="*/ 19 h 28"/>
                <a:gd name="T16" fmla="*/ 89 w 112"/>
                <a:gd name="T17" fmla="*/ 14 h 28"/>
                <a:gd name="T18" fmla="*/ 93 w 112"/>
                <a:gd name="T19" fmla="*/ 9 h 28"/>
                <a:gd name="T20" fmla="*/ 20 w 112"/>
                <a:gd name="T21" fmla="*/ 9 h 28"/>
                <a:gd name="T22" fmla="*/ 25 w 112"/>
                <a:gd name="T23" fmla="*/ 14 h 28"/>
                <a:gd name="T24" fmla="*/ 20 w 112"/>
                <a:gd name="T25" fmla="*/ 19 h 28"/>
                <a:gd name="T26" fmla="*/ 15 w 112"/>
                <a:gd name="T27" fmla="*/ 14 h 28"/>
                <a:gd name="T28" fmla="*/ 20 w 112"/>
                <a:gd name="T2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28">
                  <a:moveTo>
                    <a:pt x="0" y="28"/>
                  </a:moveTo>
                  <a:cubicBezTo>
                    <a:pt x="112" y="28"/>
                    <a:pt x="112" y="28"/>
                    <a:pt x="112" y="2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8"/>
                  </a:lnTo>
                  <a:close/>
                  <a:moveTo>
                    <a:pt x="93" y="9"/>
                  </a:moveTo>
                  <a:cubicBezTo>
                    <a:pt x="96" y="9"/>
                    <a:pt x="98" y="11"/>
                    <a:pt x="98" y="14"/>
                  </a:cubicBezTo>
                  <a:cubicBezTo>
                    <a:pt x="98" y="17"/>
                    <a:pt x="96" y="19"/>
                    <a:pt x="93" y="19"/>
                  </a:cubicBezTo>
                  <a:cubicBezTo>
                    <a:pt x="91" y="19"/>
                    <a:pt x="89" y="17"/>
                    <a:pt x="89" y="14"/>
                  </a:cubicBezTo>
                  <a:cubicBezTo>
                    <a:pt x="89" y="11"/>
                    <a:pt x="91" y="9"/>
                    <a:pt x="93" y="9"/>
                  </a:cubicBezTo>
                  <a:close/>
                  <a:moveTo>
                    <a:pt x="20" y="9"/>
                  </a:moveTo>
                  <a:cubicBezTo>
                    <a:pt x="23" y="9"/>
                    <a:pt x="25" y="11"/>
                    <a:pt x="25" y="14"/>
                  </a:cubicBezTo>
                  <a:cubicBezTo>
                    <a:pt x="25" y="17"/>
                    <a:pt x="23" y="19"/>
                    <a:pt x="20" y="19"/>
                  </a:cubicBezTo>
                  <a:cubicBezTo>
                    <a:pt x="17" y="19"/>
                    <a:pt x="15" y="17"/>
                    <a:pt x="15" y="14"/>
                  </a:cubicBezTo>
                  <a:cubicBezTo>
                    <a:pt x="15" y="11"/>
                    <a:pt x="17" y="9"/>
                    <a:pt x="2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82"/>
            <p:cNvSpPr>
              <a:spLocks noEditPoints="1"/>
            </p:cNvSpPr>
            <p:nvPr/>
          </p:nvSpPr>
          <p:spPr bwMode="auto">
            <a:xfrm>
              <a:off x="5876926" y="2979737"/>
              <a:ext cx="419100" cy="277813"/>
            </a:xfrm>
            <a:custGeom>
              <a:avLst/>
              <a:gdLst>
                <a:gd name="T0" fmla="*/ 0 w 112"/>
                <a:gd name="T1" fmla="*/ 74 h 74"/>
                <a:gd name="T2" fmla="*/ 112 w 112"/>
                <a:gd name="T3" fmla="*/ 74 h 74"/>
                <a:gd name="T4" fmla="*/ 112 w 112"/>
                <a:gd name="T5" fmla="*/ 0 h 74"/>
                <a:gd name="T6" fmla="*/ 0 w 112"/>
                <a:gd name="T7" fmla="*/ 0 h 74"/>
                <a:gd name="T8" fmla="*/ 0 w 112"/>
                <a:gd name="T9" fmla="*/ 74 h 74"/>
                <a:gd name="T10" fmla="*/ 56 w 112"/>
                <a:gd name="T11" fmla="*/ 47 h 74"/>
                <a:gd name="T12" fmla="*/ 69 w 112"/>
                <a:gd name="T13" fmla="*/ 47 h 74"/>
                <a:gd name="T14" fmla="*/ 69 w 112"/>
                <a:gd name="T15" fmla="*/ 51 h 74"/>
                <a:gd name="T16" fmla="*/ 70 w 112"/>
                <a:gd name="T17" fmla="*/ 54 h 74"/>
                <a:gd name="T18" fmla="*/ 72 w 112"/>
                <a:gd name="T19" fmla="*/ 55 h 74"/>
                <a:gd name="T20" fmla="*/ 75 w 112"/>
                <a:gd name="T21" fmla="*/ 54 h 74"/>
                <a:gd name="T22" fmla="*/ 75 w 112"/>
                <a:gd name="T23" fmla="*/ 52 h 74"/>
                <a:gd name="T24" fmla="*/ 75 w 112"/>
                <a:gd name="T25" fmla="*/ 41 h 74"/>
                <a:gd name="T26" fmla="*/ 75 w 112"/>
                <a:gd name="T27" fmla="*/ 38 h 74"/>
                <a:gd name="T28" fmla="*/ 72 w 112"/>
                <a:gd name="T29" fmla="*/ 37 h 74"/>
                <a:gd name="T30" fmla="*/ 70 w 112"/>
                <a:gd name="T31" fmla="*/ 38 h 74"/>
                <a:gd name="T32" fmla="*/ 69 w 112"/>
                <a:gd name="T33" fmla="*/ 41 h 74"/>
                <a:gd name="T34" fmla="*/ 57 w 112"/>
                <a:gd name="T35" fmla="*/ 41 h 74"/>
                <a:gd name="T36" fmla="*/ 57 w 112"/>
                <a:gd name="T37" fmla="*/ 14 h 74"/>
                <a:gd name="T38" fmla="*/ 88 w 112"/>
                <a:gd name="T39" fmla="*/ 14 h 74"/>
                <a:gd name="T40" fmla="*/ 88 w 112"/>
                <a:gd name="T41" fmla="*/ 23 h 74"/>
                <a:gd name="T42" fmla="*/ 68 w 112"/>
                <a:gd name="T43" fmla="*/ 23 h 74"/>
                <a:gd name="T44" fmla="*/ 68 w 112"/>
                <a:gd name="T45" fmla="*/ 31 h 74"/>
                <a:gd name="T46" fmla="*/ 72 w 112"/>
                <a:gd name="T47" fmla="*/ 29 h 74"/>
                <a:gd name="T48" fmla="*/ 76 w 112"/>
                <a:gd name="T49" fmla="*/ 29 h 74"/>
                <a:gd name="T50" fmla="*/ 86 w 112"/>
                <a:gd name="T51" fmla="*/ 32 h 74"/>
                <a:gd name="T52" fmla="*/ 89 w 112"/>
                <a:gd name="T53" fmla="*/ 42 h 74"/>
                <a:gd name="T54" fmla="*/ 89 w 112"/>
                <a:gd name="T55" fmla="*/ 48 h 74"/>
                <a:gd name="T56" fmla="*/ 85 w 112"/>
                <a:gd name="T57" fmla="*/ 60 h 74"/>
                <a:gd name="T58" fmla="*/ 72 w 112"/>
                <a:gd name="T59" fmla="*/ 64 h 74"/>
                <a:gd name="T60" fmla="*/ 60 w 112"/>
                <a:gd name="T61" fmla="*/ 60 h 74"/>
                <a:gd name="T62" fmla="*/ 56 w 112"/>
                <a:gd name="T63" fmla="*/ 50 h 74"/>
                <a:gd name="T64" fmla="*/ 56 w 112"/>
                <a:gd name="T65" fmla="*/ 47 h 74"/>
                <a:gd name="T66" fmla="*/ 21 w 112"/>
                <a:gd name="T67" fmla="*/ 19 h 74"/>
                <a:gd name="T68" fmla="*/ 21 w 112"/>
                <a:gd name="T69" fmla="*/ 19 h 74"/>
                <a:gd name="T70" fmla="*/ 28 w 112"/>
                <a:gd name="T71" fmla="*/ 18 h 74"/>
                <a:gd name="T72" fmla="*/ 32 w 112"/>
                <a:gd name="T73" fmla="*/ 14 h 74"/>
                <a:gd name="T74" fmla="*/ 44 w 112"/>
                <a:gd name="T75" fmla="*/ 14 h 74"/>
                <a:gd name="T76" fmla="*/ 44 w 112"/>
                <a:gd name="T77" fmla="*/ 63 h 74"/>
                <a:gd name="T78" fmla="*/ 31 w 112"/>
                <a:gd name="T79" fmla="*/ 63 h 74"/>
                <a:gd name="T80" fmla="*/ 31 w 112"/>
                <a:gd name="T81" fmla="*/ 26 h 74"/>
                <a:gd name="T82" fmla="*/ 27 w 112"/>
                <a:gd name="T83" fmla="*/ 27 h 74"/>
                <a:gd name="T84" fmla="*/ 26 w 112"/>
                <a:gd name="T85" fmla="*/ 27 h 74"/>
                <a:gd name="T86" fmla="*/ 21 w 112"/>
                <a:gd name="T87" fmla="*/ 27 h 74"/>
                <a:gd name="T88" fmla="*/ 21 w 112"/>
                <a:gd name="T89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74">
                  <a:moveTo>
                    <a:pt x="0" y="74"/>
                  </a:moveTo>
                  <a:cubicBezTo>
                    <a:pt x="112" y="74"/>
                    <a:pt x="112" y="74"/>
                    <a:pt x="112" y="7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4"/>
                  </a:lnTo>
                  <a:close/>
                  <a:moveTo>
                    <a:pt x="56" y="47"/>
                  </a:moveTo>
                  <a:cubicBezTo>
                    <a:pt x="69" y="47"/>
                    <a:pt x="69" y="47"/>
                    <a:pt x="69" y="47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2"/>
                    <a:pt x="69" y="53"/>
                    <a:pt x="70" y="54"/>
                  </a:cubicBezTo>
                  <a:cubicBezTo>
                    <a:pt x="70" y="55"/>
                    <a:pt x="71" y="55"/>
                    <a:pt x="72" y="55"/>
                  </a:cubicBezTo>
                  <a:cubicBezTo>
                    <a:pt x="73" y="55"/>
                    <a:pt x="74" y="55"/>
                    <a:pt x="75" y="54"/>
                  </a:cubicBezTo>
                  <a:cubicBezTo>
                    <a:pt x="75" y="54"/>
                    <a:pt x="75" y="53"/>
                    <a:pt x="75" y="52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40"/>
                    <a:pt x="75" y="39"/>
                    <a:pt x="75" y="38"/>
                  </a:cubicBezTo>
                  <a:cubicBezTo>
                    <a:pt x="74" y="38"/>
                    <a:pt x="73" y="37"/>
                    <a:pt x="72" y="37"/>
                  </a:cubicBezTo>
                  <a:cubicBezTo>
                    <a:pt x="71" y="37"/>
                    <a:pt x="70" y="38"/>
                    <a:pt x="70" y="38"/>
                  </a:cubicBezTo>
                  <a:cubicBezTo>
                    <a:pt x="69" y="39"/>
                    <a:pt x="69" y="40"/>
                    <a:pt x="69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9" y="30"/>
                    <a:pt x="70" y="29"/>
                    <a:pt x="72" y="29"/>
                  </a:cubicBezTo>
                  <a:cubicBezTo>
                    <a:pt x="73" y="29"/>
                    <a:pt x="75" y="29"/>
                    <a:pt x="76" y="29"/>
                  </a:cubicBezTo>
                  <a:cubicBezTo>
                    <a:pt x="80" y="29"/>
                    <a:pt x="84" y="30"/>
                    <a:pt x="86" y="32"/>
                  </a:cubicBezTo>
                  <a:cubicBezTo>
                    <a:pt x="88" y="34"/>
                    <a:pt x="89" y="37"/>
                    <a:pt x="89" y="42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3"/>
                    <a:pt x="88" y="57"/>
                    <a:pt x="85" y="60"/>
                  </a:cubicBezTo>
                  <a:cubicBezTo>
                    <a:pt x="82" y="62"/>
                    <a:pt x="78" y="64"/>
                    <a:pt x="72" y="64"/>
                  </a:cubicBezTo>
                  <a:cubicBezTo>
                    <a:pt x="66" y="64"/>
                    <a:pt x="62" y="62"/>
                    <a:pt x="60" y="60"/>
                  </a:cubicBezTo>
                  <a:cubicBezTo>
                    <a:pt x="57" y="58"/>
                    <a:pt x="56" y="54"/>
                    <a:pt x="56" y="50"/>
                  </a:cubicBezTo>
                  <a:lnTo>
                    <a:pt x="56" y="47"/>
                  </a:lnTo>
                  <a:close/>
                  <a:moveTo>
                    <a:pt x="21" y="19"/>
                  </a:move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6" y="19"/>
                    <a:pt x="28" y="18"/>
                  </a:cubicBezTo>
                  <a:cubicBezTo>
                    <a:pt x="30" y="17"/>
                    <a:pt x="31" y="16"/>
                    <a:pt x="32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7" y="27"/>
                    <a:pt x="26" y="27"/>
                    <a:pt x="26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2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 rot="0">
            <a:off x="4514215" y="2689860"/>
            <a:ext cx="462280" cy="368300"/>
            <a:chOff x="7377113" y="5132388"/>
            <a:chExt cx="461963" cy="368301"/>
          </a:xfrm>
        </p:grpSpPr>
        <p:sp>
          <p:nvSpPr>
            <p:cNvPr id="109" name="Freeform 120"/>
            <p:cNvSpPr/>
            <p:nvPr/>
          </p:nvSpPr>
          <p:spPr bwMode="auto">
            <a:xfrm>
              <a:off x="7431088" y="5132388"/>
              <a:ext cx="352425" cy="184150"/>
            </a:xfrm>
            <a:custGeom>
              <a:avLst/>
              <a:gdLst>
                <a:gd name="T0" fmla="*/ 47 w 94"/>
                <a:gd name="T1" fmla="*/ 0 h 49"/>
                <a:gd name="T2" fmla="*/ 0 w 94"/>
                <a:gd name="T3" fmla="*/ 49 h 49"/>
                <a:gd name="T4" fmla="*/ 10 w 94"/>
                <a:gd name="T5" fmla="*/ 49 h 49"/>
                <a:gd name="T6" fmla="*/ 47 w 94"/>
                <a:gd name="T7" fmla="*/ 7 h 49"/>
                <a:gd name="T8" fmla="*/ 84 w 94"/>
                <a:gd name="T9" fmla="*/ 49 h 49"/>
                <a:gd name="T10" fmla="*/ 94 w 94"/>
                <a:gd name="T11" fmla="*/ 49 h 49"/>
                <a:gd name="T12" fmla="*/ 47 w 9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9">
                  <a:moveTo>
                    <a:pt x="47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26"/>
                    <a:pt x="27" y="7"/>
                    <a:pt x="47" y="7"/>
                  </a:cubicBezTo>
                  <a:cubicBezTo>
                    <a:pt x="68" y="7"/>
                    <a:pt x="84" y="26"/>
                    <a:pt x="8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22"/>
                    <a:pt x="73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21"/>
            <p:cNvSpPr>
              <a:spLocks noChangeArrowheads="1"/>
            </p:cNvSpPr>
            <p:nvPr/>
          </p:nvSpPr>
          <p:spPr bwMode="auto">
            <a:xfrm>
              <a:off x="7412038" y="5327651"/>
              <a:ext cx="82550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22"/>
            <p:cNvSpPr>
              <a:spLocks noChangeArrowheads="1"/>
            </p:cNvSpPr>
            <p:nvPr/>
          </p:nvSpPr>
          <p:spPr bwMode="auto">
            <a:xfrm>
              <a:off x="7726363" y="5327651"/>
              <a:ext cx="762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23"/>
            <p:cNvSpPr>
              <a:spLocks noChangeArrowheads="1"/>
            </p:cNvSpPr>
            <p:nvPr/>
          </p:nvSpPr>
          <p:spPr bwMode="auto">
            <a:xfrm>
              <a:off x="7816851" y="5364163"/>
              <a:ext cx="22225" cy="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124"/>
            <p:cNvSpPr>
              <a:spLocks noChangeArrowheads="1"/>
            </p:cNvSpPr>
            <p:nvPr/>
          </p:nvSpPr>
          <p:spPr bwMode="auto">
            <a:xfrm>
              <a:off x="7377113" y="5364163"/>
              <a:ext cx="23813" cy="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 descr="主菜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7410" y="-635"/>
            <a:ext cx="8438515" cy="6871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96290" y="1152525"/>
            <a:ext cx="11309350" cy="59912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 b="1"/>
              <a:t>int userChioce(Student *pHead)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600" b="1"/>
              <a:t>{	int bum;</a:t>
            </a:r>
            <a:endParaRPr lang="zh-CN" altLang="en-US" sz="1600" b="1"/>
          </a:p>
          <a:p>
            <a:pPr marL="0" indent="0">
              <a:buNone/>
            </a:pPr>
            <a:r>
              <a:rPr lang="zh-CN" altLang="en-US" sz="1400" b="1"/>
              <a:t>	system("title 学生成绩统计系统-主菜单");//将标题栏命名为“学生成绩统计系统”</a:t>
            </a:r>
            <a:r>
              <a:rPr lang="en-US" altLang="zh-CN" sz="1400" b="1"/>
              <a:t>		case 5:	statisStudentInfo(pHead);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menu();</a:t>
            </a:r>
            <a:r>
              <a:rPr lang="en-US" altLang="zh-CN" sz="1400" b="1"/>
              <a:t>								break;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printf("请按键选择: ");</a:t>
            </a:r>
            <a:r>
              <a:rPr lang="en-US" altLang="zh-CN" sz="1400" b="1"/>
              <a:t>						case 6:	sortList(pHead);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bum = (int)(getch() - '0');</a:t>
            </a:r>
            <a:r>
              <a:rPr lang="en-US" altLang="zh-CN" sz="1400" b="1"/>
              <a:t>							break;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switch (bum)</a:t>
            </a:r>
            <a:r>
              <a:rPr lang="en-US" altLang="zh-CN" sz="1400" b="1"/>
              <a:t>							case 7:	correctWord();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{</a:t>
            </a:r>
            <a:r>
              <a:rPr lang="en-US" altLang="zh-CN" sz="1400" b="1"/>
              <a:t>								break;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case 1:	addStudentInfo(pHead);</a:t>
            </a:r>
            <a:r>
              <a:rPr lang="en-US" altLang="zh-CN" sz="1400" b="1"/>
              <a:t>					case 8:	MessageBox(NULL, TEXT("特性：进入</a:t>
            </a:r>
            <a:r>
              <a:rPr lang="zh-CN" altLang="en-US" sz="1400" b="1"/>
              <a:t>		break;</a:t>
            </a:r>
            <a:r>
              <a:rPr lang="en-US" altLang="zh-CN" sz="1400" b="1"/>
              <a:t>							</a:t>
            </a:r>
            <a:r>
              <a:rPr lang="zh-CN" altLang="en-US" sz="1400" b="1"/>
              <a:t>系统需要输入密码，</a:t>
            </a:r>
            <a:r>
              <a:rPr lang="en-US" altLang="zh-CN" sz="1400" b="1"/>
              <a:t>	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b="1"/>
              <a:t>	case 2:</a:t>
            </a:r>
            <a:r>
              <a:rPr lang="en-US" altLang="zh-CN" sz="1400" b="1"/>
              <a:t>	</a:t>
            </a:r>
            <a:r>
              <a:rPr lang="zh-CN" altLang="en-US" sz="1400" b="1"/>
              <a:t>delStudentInfo(pHead);</a:t>
            </a:r>
            <a:r>
              <a:rPr lang="en-US" altLang="zh-CN" sz="1600" b="1"/>
              <a:t>						</a:t>
            </a:r>
            <a:endParaRPr lang="en-US" altLang="zh-CN" sz="1600" b="1"/>
          </a:p>
          <a:p>
            <a:pPr marL="0" indent="0">
              <a:buNone/>
            </a:pPr>
            <a:r>
              <a:rPr lang="zh-CN" altLang="en-US" sz="1400" b="1"/>
              <a:t>		break;</a:t>
            </a:r>
            <a:endParaRPr lang="zh-CN" altLang="en-US" sz="1400" b="1"/>
          </a:p>
          <a:p>
            <a:pPr marL="0" indent="0">
              <a:buNone/>
            </a:pPr>
            <a:r>
              <a:rPr lang="en-US" altLang="zh-CN" sz="1400" b="1"/>
              <a:t>	case 3:	alterStudentInfo(pHead);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		break;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	case 4:	findStudentInfo(pHead);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		break;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200"/>
              <a:t>	</a:t>
            </a:r>
            <a:endParaRPr lang="zh-CN" altLang="en-US" sz="1200"/>
          </a:p>
        </p:txBody>
      </p: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3540" y="316230"/>
            <a:ext cx="8157210" cy="6017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5"/>
            <a:ext cx="140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问题思考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8"/>
            <a:ext cx="1946375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6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90"/>
            <a:ext cx="200535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3000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2" y="449180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1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5" y="316058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5099" y="1025229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439808" y="2361920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084093" y="2419949"/>
            <a:ext cx="3686041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在编写一个程序时，怎样才能够又快又好地理清楚自己的思路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439808" y="3842230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84093" y="3900259"/>
            <a:ext cx="3686041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通过一个程序的编写我能学到些什么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933315" y="3159745"/>
            <a:ext cx="3966029" cy="0"/>
          </a:xfrm>
          <a:prstGeom prst="line">
            <a:avLst/>
          </a:prstGeom>
          <a:ln w="19050">
            <a:solidFill>
              <a:srgbClr val="2871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 flipH="1">
            <a:off x="6580897" y="3228216"/>
            <a:ext cx="3686041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如何来不断地优化自己的程序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5940575" y="4458775"/>
            <a:ext cx="3966029" cy="0"/>
          </a:xfrm>
          <a:prstGeom prst="line">
            <a:avLst/>
          </a:prstGeom>
          <a:ln w="19050">
            <a:solidFill>
              <a:srgbClr val="ED6F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 flipH="1">
            <a:off x="6559550" y="4013835"/>
            <a:ext cx="370776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.......</a:t>
            </a:r>
            <a:endParaRPr lang="en-US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7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5"/>
            <a:ext cx="1379383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3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9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8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5" y="286922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2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3" y="0"/>
            <a:ext cx="1238363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5" y="1946824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49" y="1071567"/>
            <a:ext cx="601947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5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5" y="2527084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49" y="2527081"/>
            <a:ext cx="601947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5" y="98327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5" y="159021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1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1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20" y="212316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2" y="420605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89" y="4206055"/>
            <a:ext cx="2243163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7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80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9" y="58818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1" y="512320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8" y="549546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9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6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7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50" y="5503277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7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1" y="453531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2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941195" y="2425065"/>
            <a:ext cx="113220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listening</a:t>
            </a:r>
            <a:endParaRPr lang="en-US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7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8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2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20" y="545918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485" y="455295"/>
            <a:ext cx="546417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成都信息工程大学计算机学院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085" y="3580132"/>
            <a:ext cx="10515600" cy="1325563"/>
          </a:xfrm>
        </p:spPr>
        <p:txBody>
          <a:bodyPr>
            <a:normAutofit/>
          </a:bodyPr>
          <a:p>
            <a:r>
              <a:rPr 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答辩人：滕凤</a:t>
            </a:r>
            <a:br>
              <a:rPr 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班级：计算机科学与技术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163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</a:t>
            </a:r>
            <a:b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学号：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2016051087</a:t>
            </a:r>
            <a:b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2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演示</Application>
  <PresentationFormat>自定义</PresentationFormat>
  <Paragraphs>99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Times New Roman</vt:lpstr>
      <vt:lpstr>Arial</vt:lpstr>
      <vt:lpstr>Calibri</vt:lpstr>
      <vt:lpstr>Arial Unicode MS</vt:lpstr>
      <vt:lpstr>Calibri Light</vt:lpstr>
      <vt:lpstr>华文仿宋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think；pad</cp:lastModifiedBy>
  <cp:revision>73</cp:revision>
  <dcterms:created xsi:type="dcterms:W3CDTF">2014-12-17T13:36:00Z</dcterms:created>
  <dcterms:modified xsi:type="dcterms:W3CDTF">2017-06-20T17:51:43Z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