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317" r:id="rId4"/>
    <p:sldId id="298" r:id="rId5"/>
    <p:sldId id="300" r:id="rId6"/>
    <p:sldId id="301" r:id="rId7"/>
    <p:sldId id="310" r:id="rId8"/>
    <p:sldId id="302" r:id="rId9"/>
    <p:sldId id="299" r:id="rId10"/>
    <p:sldId id="303" r:id="rId11"/>
    <p:sldId id="306" r:id="rId12"/>
    <p:sldId id="304" r:id="rId13"/>
    <p:sldId id="292" r:id="rId14"/>
    <p:sldId id="307" r:id="rId15"/>
    <p:sldId id="293" r:id="rId16"/>
    <p:sldId id="294" r:id="rId17"/>
    <p:sldId id="295" r:id="rId18"/>
    <p:sldId id="296" r:id="rId19"/>
    <p:sldId id="318" r:id="rId20"/>
    <p:sldId id="320" r:id="rId21"/>
    <p:sldId id="319" r:id="rId22"/>
    <p:sldId id="297" r:id="rId23"/>
    <p:sldId id="308" r:id="rId24"/>
    <p:sldId id="283" r:id="rId25"/>
    <p:sldId id="27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GET</a:t>
            </a:r>
            <a:r>
              <a:rPr lang="zh-CN" altLang="en-US" b="0" dirty="0" smtClean="0"/>
              <a:t>方式主要用于获取网络资源，</a:t>
            </a:r>
            <a:r>
              <a:rPr lang="en-US" altLang="zh-CN" b="0" dirty="0" smtClean="0"/>
              <a:t>POST</a:t>
            </a:r>
            <a:r>
              <a:rPr lang="zh-CN" altLang="en-US" b="0" dirty="0" smtClean="0"/>
              <a:t>方式主要用于表单提交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0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在用户点击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http://www.baidu.com/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的链接后，浏览器和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服务器执行以下动作：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浏览器分析超链接中的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浏览器向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请求解析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www.baidu.com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将解析出的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61.135.169.121 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返回浏览器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浏览器与服务器建立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浏览器请求文档：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/index.html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服务器给出响应，将文档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index.html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发送给浏览器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释放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浏览器显示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index.html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中的内容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6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3.1 Web</a:t>
            </a:r>
            <a:r>
              <a:rPr lang="zh-CN" altLang="en-US" dirty="0" smtClean="0"/>
              <a:t>安全测试</a:t>
            </a:r>
            <a:r>
              <a:rPr lang="en-US" altLang="zh-CN" dirty="0" smtClean="0"/>
              <a:t>—HTTP</a:t>
            </a:r>
            <a:r>
              <a:rPr lang="zh-CN" altLang="en-US" dirty="0" smtClean="0"/>
              <a:t>请求流程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响应分为三部分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响应行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协议和状态码</a:t>
            </a:r>
            <a:endParaRPr lang="en-US" altLang="zh-CN" dirty="0" smtClean="0"/>
          </a:p>
          <a:p>
            <a:pPr lvl="1"/>
            <a:r>
              <a:rPr lang="zh-CN" altLang="en-US" dirty="0"/>
              <a:t>状态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914400" lvl="2" indent="0" fontAlgn="base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1xx</a:t>
            </a:r>
            <a:r>
              <a:rPr lang="zh-CN" altLang="en-US" dirty="0" smtClean="0"/>
              <a:t>：信息提示，表示请求已被成功接收，继续处理。范围：</a:t>
            </a:r>
            <a:r>
              <a:rPr lang="en-US" altLang="zh-CN" dirty="0" smtClean="0"/>
              <a:t>100~101</a:t>
            </a:r>
            <a:endParaRPr lang="zh-CN" altLang="en-US" dirty="0"/>
          </a:p>
          <a:p>
            <a:pPr marL="914400" lvl="2" indent="0" fontAlgn="base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2xx</a:t>
            </a:r>
            <a:r>
              <a:rPr lang="zh-CN" altLang="en-US" dirty="0" smtClean="0"/>
              <a:t>：服务器成功处理了请求。范围：</a:t>
            </a:r>
            <a:r>
              <a:rPr lang="en-US" altLang="zh-CN" dirty="0" smtClean="0"/>
              <a:t>200~206</a:t>
            </a:r>
            <a:endParaRPr lang="zh-CN" altLang="en-US" dirty="0"/>
          </a:p>
          <a:p>
            <a:pPr marL="914400" lvl="2" indent="0" fontAlgn="base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3xx</a:t>
            </a:r>
            <a:r>
              <a:rPr lang="zh-CN" altLang="en-US" dirty="0" smtClean="0"/>
              <a:t>：重定向。访问资源被移动，告诉客户端新资源地址，浏览器重新对信资源发起请求。范围：</a:t>
            </a:r>
            <a:r>
              <a:rPr lang="en-US" altLang="zh-CN" dirty="0" smtClean="0"/>
              <a:t>300~305</a:t>
            </a:r>
            <a:endParaRPr lang="zh-CN" altLang="en-US" dirty="0"/>
          </a:p>
          <a:p>
            <a:pPr marL="914400" lvl="2" indent="0" fontAlgn="base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4xx</a:t>
            </a:r>
            <a:r>
              <a:rPr lang="zh-CN" altLang="en-US" dirty="0" smtClean="0"/>
              <a:t>：</a:t>
            </a:r>
            <a:r>
              <a:rPr lang="zh-CN" altLang="en-US" dirty="0"/>
              <a:t>客户端</a:t>
            </a:r>
            <a:r>
              <a:rPr lang="zh-CN" altLang="en-US" dirty="0" smtClean="0"/>
              <a:t>错误。如：格式错误，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不存在等。范围：</a:t>
            </a:r>
            <a:r>
              <a:rPr lang="en-US" altLang="zh-CN" dirty="0" smtClean="0"/>
              <a:t>400~415</a:t>
            </a:r>
            <a:endParaRPr lang="zh-CN" altLang="en-US" dirty="0"/>
          </a:p>
          <a:p>
            <a:pPr marL="914400" lvl="2" indent="0" fontAlgn="base"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5xx</a:t>
            </a:r>
            <a:r>
              <a:rPr lang="zh-CN" altLang="en-US" dirty="0" smtClean="0"/>
              <a:t>：</a:t>
            </a:r>
            <a:r>
              <a:rPr lang="zh-CN" altLang="en-US" dirty="0"/>
              <a:t>服务器</a:t>
            </a:r>
            <a:r>
              <a:rPr lang="zh-CN" altLang="en-US" dirty="0" smtClean="0"/>
              <a:t>错误。服务器内部错误。范围：</a:t>
            </a:r>
            <a:r>
              <a:rPr lang="en-US" altLang="zh-CN" dirty="0" smtClean="0"/>
              <a:t>500~505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19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00"/>
          <p:cNvGrpSpPr>
            <a:grpSpLocks/>
          </p:cNvGrpSpPr>
          <p:nvPr/>
        </p:nvGrpSpPr>
        <p:grpSpPr bwMode="auto">
          <a:xfrm>
            <a:off x="1246337" y="1052514"/>
            <a:ext cx="8802685" cy="2390775"/>
            <a:chOff x="4078954" y="1109646"/>
            <a:chExt cx="6071622" cy="2390792"/>
          </a:xfrm>
        </p:grpSpPr>
        <p:pic>
          <p:nvPicPr>
            <p:cNvPr id="15" name="Picture 3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8954" y="1428736"/>
              <a:ext cx="1207426" cy="1214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3834" y="1500174"/>
              <a:ext cx="794927" cy="1095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云形 16"/>
            <p:cNvSpPr/>
            <p:nvPr/>
          </p:nvSpPr>
          <p:spPr>
            <a:xfrm>
              <a:off x="5643773" y="2571743"/>
              <a:ext cx="1499750" cy="92869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Internet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8" name="形状 51"/>
            <p:cNvCxnSpPr>
              <a:endCxn id="17" idx="2"/>
            </p:cNvCxnSpPr>
            <p:nvPr/>
          </p:nvCxnSpPr>
          <p:spPr>
            <a:xfrm rot="16200000" flipH="1">
              <a:off x="4969224" y="2355986"/>
              <a:ext cx="392115" cy="966505"/>
            </a:xfrm>
            <a:prstGeom prst="curvedConnector2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形状 54"/>
            <p:cNvCxnSpPr>
              <a:stCxn id="17" idx="0"/>
            </p:cNvCxnSpPr>
            <p:nvPr/>
          </p:nvCxnSpPr>
          <p:spPr>
            <a:xfrm flipV="1">
              <a:off x="7141937" y="2595557"/>
              <a:ext cx="899850" cy="441328"/>
            </a:xfrm>
            <a:prstGeom prst="curvedConnector2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71"/>
            <p:cNvGrpSpPr>
              <a:grpSpLocks/>
            </p:cNvGrpSpPr>
            <p:nvPr/>
          </p:nvGrpSpPr>
          <p:grpSpPr bwMode="auto">
            <a:xfrm>
              <a:off x="9243683" y="2117715"/>
              <a:ext cx="428500" cy="571504"/>
              <a:chOff x="9386559" y="2260591"/>
              <a:chExt cx="428500" cy="571504"/>
            </a:xfrm>
          </p:grpSpPr>
          <p:sp>
            <p:nvSpPr>
              <p:cNvPr id="25" name="圆柱形 24"/>
              <p:cNvSpPr/>
              <p:nvPr/>
            </p:nvSpPr>
            <p:spPr>
              <a:xfrm>
                <a:off x="9386559" y="2546343"/>
                <a:ext cx="428500" cy="285752"/>
              </a:xfrm>
              <a:prstGeom prst="can">
                <a:avLst>
                  <a:gd name="adj" fmla="val 48333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折角形 25"/>
              <p:cNvSpPr/>
              <p:nvPr/>
            </p:nvSpPr>
            <p:spPr>
              <a:xfrm>
                <a:off x="9457976" y="2260591"/>
                <a:ext cx="285667" cy="357191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9500828" y="2341554"/>
                <a:ext cx="21425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9500828" y="2403467"/>
                <a:ext cx="21425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9496066" y="2474905"/>
                <a:ext cx="214250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9500826" y="2536818"/>
                <a:ext cx="214251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118"/>
            <p:cNvSpPr txBox="1">
              <a:spLocks noChangeArrowheads="1"/>
            </p:cNvSpPr>
            <p:nvPr/>
          </p:nvSpPr>
          <p:spPr bwMode="auto">
            <a:xfrm>
              <a:off x="7354260" y="1109646"/>
              <a:ext cx="1521618" cy="831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Web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服务器</a:t>
              </a:r>
              <a:endPara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 eaLnBrk="1" hangingPunct="1"/>
              <a:r>
                <a:rPr lang="en-US" altLang="zh-CN" sz="2400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www.baidu.com</a:t>
              </a:r>
              <a:endPara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TextBox 118"/>
            <p:cNvSpPr txBox="1">
              <a:spLocks noChangeArrowheads="1"/>
            </p:cNvSpPr>
            <p:nvPr/>
          </p:nvSpPr>
          <p:spPr bwMode="auto">
            <a:xfrm>
              <a:off x="4218668" y="1142984"/>
              <a:ext cx="1622233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客户机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浏览器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  <p:sp>
          <p:nvSpPr>
            <p:cNvPr id="23" name="TextBox 118"/>
            <p:cNvSpPr txBox="1">
              <a:spLocks noChangeArrowheads="1"/>
            </p:cNvSpPr>
            <p:nvPr/>
          </p:nvSpPr>
          <p:spPr bwMode="auto">
            <a:xfrm>
              <a:off x="8897794" y="2636832"/>
              <a:ext cx="1252782" cy="46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Index.html</a:t>
              </a:r>
            </a:p>
          </p:txBody>
        </p:sp>
        <p:sp>
          <p:nvSpPr>
            <p:cNvPr id="24" name="TextBox 98"/>
            <p:cNvSpPr txBox="1">
              <a:spLocks noChangeArrowheads="1"/>
            </p:cNvSpPr>
            <p:nvPr/>
          </p:nvSpPr>
          <p:spPr bwMode="auto">
            <a:xfrm>
              <a:off x="7160089" y="2465410"/>
              <a:ext cx="1997532" cy="4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IP:61.135.169.121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7558111" y="2328863"/>
            <a:ext cx="0" cy="4426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317403" y="3275715"/>
            <a:ext cx="35420" cy="31631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317403" y="3977491"/>
            <a:ext cx="5293220" cy="19720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454423" y="1978025"/>
            <a:ext cx="3416836" cy="1905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118"/>
          <p:cNvSpPr txBox="1">
            <a:spLocks noChangeArrowheads="1"/>
          </p:cNvSpPr>
          <p:nvPr/>
        </p:nvSpPr>
        <p:spPr bwMode="auto">
          <a:xfrm>
            <a:off x="2940198" y="1657350"/>
            <a:ext cx="2955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 over TCP</a:t>
            </a: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TextBox 118"/>
          <p:cNvSpPr txBox="1">
            <a:spLocks noChangeArrowheads="1"/>
          </p:cNvSpPr>
          <p:nvPr/>
        </p:nvSpPr>
        <p:spPr bwMode="auto">
          <a:xfrm>
            <a:off x="3157686" y="2014538"/>
            <a:ext cx="1710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TCP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</a:p>
        </p:txBody>
      </p:sp>
      <p:sp>
        <p:nvSpPr>
          <p:cNvPr id="62" name="TextBox 118"/>
          <p:cNvSpPr txBox="1">
            <a:spLocks noChangeArrowheads="1"/>
          </p:cNvSpPr>
          <p:nvPr/>
        </p:nvSpPr>
        <p:spPr bwMode="auto">
          <a:xfrm>
            <a:off x="3246089" y="3573463"/>
            <a:ext cx="2532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TCP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2341215" y="4641735"/>
            <a:ext cx="4762862" cy="2382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140"/>
          <p:cNvGrpSpPr>
            <a:grpSpLocks/>
          </p:cNvGrpSpPr>
          <p:nvPr/>
        </p:nvGrpSpPr>
        <p:grpSpPr bwMode="auto">
          <a:xfrm>
            <a:off x="2398363" y="4284555"/>
            <a:ext cx="2298598" cy="461665"/>
            <a:chOff x="4724401" y="4443420"/>
            <a:chExt cx="1584433" cy="461936"/>
          </a:xfrm>
        </p:grpSpPr>
        <p:sp>
          <p:nvSpPr>
            <p:cNvPr id="65" name="TextBox 118"/>
            <p:cNvSpPr txBox="1">
              <a:spLocks noChangeArrowheads="1"/>
            </p:cNvSpPr>
            <p:nvPr/>
          </p:nvSpPr>
          <p:spPr bwMode="auto">
            <a:xfrm>
              <a:off x="5000627" y="4443420"/>
              <a:ext cx="1308207" cy="461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请求文档</a:t>
              </a:r>
            </a:p>
          </p:txBody>
        </p:sp>
        <p:sp>
          <p:nvSpPr>
            <p:cNvPr id="66" name="椭圆 65"/>
            <p:cNvSpPr/>
            <p:nvPr/>
          </p:nvSpPr>
          <p:spPr>
            <a:xfrm>
              <a:off x="4724401" y="4448185"/>
              <a:ext cx="285483" cy="285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7" name="右箭头标注 66"/>
          <p:cNvSpPr/>
          <p:nvPr/>
        </p:nvSpPr>
        <p:spPr>
          <a:xfrm>
            <a:off x="4076353" y="4232160"/>
            <a:ext cx="3485530" cy="360386"/>
          </a:xfrm>
          <a:prstGeom prst="rightArrowCallout">
            <a:avLst>
              <a:gd name="adj1" fmla="val 31667"/>
              <a:gd name="adj2" fmla="val 29977"/>
              <a:gd name="adj3" fmla="val 25000"/>
              <a:gd name="adj4" fmla="val 79522"/>
            </a:avLst>
          </a:prstGeom>
          <a:ln w="28575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请求报文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317403" y="5283085"/>
            <a:ext cx="4762862" cy="2382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146"/>
          <p:cNvGrpSpPr>
            <a:grpSpLocks/>
          </p:cNvGrpSpPr>
          <p:nvPr/>
        </p:nvGrpSpPr>
        <p:grpSpPr bwMode="auto">
          <a:xfrm>
            <a:off x="2388838" y="4880741"/>
            <a:ext cx="2089217" cy="461665"/>
            <a:chOff x="4724401" y="4387116"/>
            <a:chExt cx="1440722" cy="461935"/>
          </a:xfrm>
        </p:grpSpPr>
        <p:sp>
          <p:nvSpPr>
            <p:cNvPr id="70" name="TextBox 118"/>
            <p:cNvSpPr txBox="1">
              <a:spLocks noChangeArrowheads="1"/>
            </p:cNvSpPr>
            <p:nvPr/>
          </p:nvSpPr>
          <p:spPr bwMode="auto">
            <a:xfrm>
              <a:off x="5000629" y="4387116"/>
              <a:ext cx="1164494" cy="461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响应文档</a:t>
              </a:r>
            </a:p>
          </p:txBody>
        </p:sp>
        <p:sp>
          <p:nvSpPr>
            <p:cNvPr id="71" name="椭圆 70"/>
            <p:cNvSpPr/>
            <p:nvPr/>
          </p:nvSpPr>
          <p:spPr>
            <a:xfrm>
              <a:off x="4724401" y="4448186"/>
              <a:ext cx="285606" cy="28591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2" name="组合 161"/>
          <p:cNvGrpSpPr>
            <a:grpSpLocks/>
          </p:cNvGrpSpPr>
          <p:nvPr/>
        </p:nvGrpSpPr>
        <p:grpSpPr bwMode="auto">
          <a:xfrm>
            <a:off x="3531839" y="5032260"/>
            <a:ext cx="3942160" cy="471488"/>
            <a:chOff x="5857884" y="5176849"/>
            <a:chExt cx="1928826" cy="471491"/>
          </a:xfrm>
        </p:grpSpPr>
        <p:sp>
          <p:nvSpPr>
            <p:cNvPr id="73" name="左箭头标注 72"/>
            <p:cNvSpPr/>
            <p:nvPr/>
          </p:nvSpPr>
          <p:spPr>
            <a:xfrm>
              <a:off x="5857884" y="5286388"/>
              <a:ext cx="1643074" cy="285752"/>
            </a:xfrm>
            <a:prstGeom prst="leftArrowCallout">
              <a:avLst>
                <a:gd name="adj1" fmla="val 31667"/>
                <a:gd name="adj2" fmla="val 25000"/>
                <a:gd name="adj3" fmla="val 25000"/>
                <a:gd name="adj4" fmla="val 77151"/>
              </a:avLst>
            </a:prstGeom>
            <a:ln w="28575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HTTP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响应报文</a:t>
              </a:r>
            </a:p>
          </p:txBody>
        </p:sp>
        <p:grpSp>
          <p:nvGrpSpPr>
            <p:cNvPr id="74" name="组合 157"/>
            <p:cNvGrpSpPr>
              <a:grpSpLocks/>
            </p:cNvGrpSpPr>
            <p:nvPr/>
          </p:nvGrpSpPr>
          <p:grpSpPr bwMode="auto">
            <a:xfrm>
              <a:off x="7429520" y="5176849"/>
              <a:ext cx="357190" cy="471491"/>
              <a:chOff x="7429520" y="5176849"/>
              <a:chExt cx="357190" cy="471491"/>
            </a:xfrm>
          </p:grpSpPr>
          <p:sp>
            <p:nvSpPr>
              <p:cNvPr id="75" name="折角形 74"/>
              <p:cNvSpPr/>
              <p:nvPr/>
            </p:nvSpPr>
            <p:spPr>
              <a:xfrm>
                <a:off x="7429520" y="5176849"/>
                <a:ext cx="357190" cy="471491"/>
              </a:xfrm>
              <a:prstGeom prst="foldedCorner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>
                <a:off x="7500958" y="5286388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7500958" y="5357825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7500958" y="5429264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7500958" y="5500701"/>
                <a:ext cx="214313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直接箭头连接符 79"/>
          <p:cNvCxnSpPr/>
          <p:nvPr/>
        </p:nvCxnSpPr>
        <p:spPr>
          <a:xfrm flipV="1">
            <a:off x="2317403" y="5884071"/>
            <a:ext cx="5229720" cy="108627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8"/>
          <p:cNvSpPr txBox="1">
            <a:spLocks noChangeArrowheads="1"/>
          </p:cNvSpPr>
          <p:nvPr/>
        </p:nvSpPr>
        <p:spPr bwMode="auto">
          <a:xfrm>
            <a:off x="3246089" y="5579948"/>
            <a:ext cx="2532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释放</a:t>
            </a: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TCP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</a:p>
        </p:txBody>
      </p:sp>
      <p:sp>
        <p:nvSpPr>
          <p:cNvPr id="126" name="矩形 54"/>
          <p:cNvSpPr>
            <a:spLocks noGrp="1" noChangeArrowheads="1"/>
          </p:cNvSpPr>
          <p:nvPr>
            <p:ph type="title"/>
          </p:nvPr>
        </p:nvSpPr>
        <p:spPr>
          <a:xfrm>
            <a:off x="825500" y="78936"/>
            <a:ext cx="10515600" cy="89217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32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1" grpId="0"/>
      <p:bldP spid="62" grpId="0"/>
      <p:bldP spid="67" grpId="0" animBg="1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响应头</a:t>
            </a:r>
            <a:endParaRPr lang="en-US" altLang="zh-CN" dirty="0"/>
          </a:p>
          <a:p>
            <a:pPr lvl="1"/>
            <a:r>
              <a:rPr lang="zh-CN" altLang="en-US" dirty="0"/>
              <a:t>响应正文</a:t>
            </a:r>
            <a:endParaRPr lang="en-US" altLang="zh-CN" dirty="0"/>
          </a:p>
          <a:p>
            <a:pPr lvl="2"/>
            <a:r>
              <a:rPr lang="zh-CN" altLang="en-US" dirty="0"/>
              <a:t>服务器向客户端发送的</a:t>
            </a:r>
            <a:r>
              <a:rPr lang="en-US" altLang="zh-CN" dirty="0"/>
              <a:t>HTML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0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99522"/>
              </p:ext>
            </p:extLst>
          </p:nvPr>
        </p:nvGraphicFramePr>
        <p:xfrm>
          <a:off x="476250" y="1160592"/>
          <a:ext cx="10560050" cy="5379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19571"/>
                <a:gridCol w="1225648"/>
                <a:gridCol w="6814831"/>
              </a:tblGrid>
              <a:tr h="507804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头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(header)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说明</a:t>
                      </a:r>
                    </a:p>
                  </a:txBody>
                  <a:tcPr marL="91439" marR="91439" marT="45723" marB="45723"/>
                </a:tc>
              </a:tr>
              <a:tr h="5376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User- Agent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关于浏览器和它平台的信息，如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Mozilla5.0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5376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Accept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客户能处理的页面的类型，如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text/html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5376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Accept-</a:t>
                      </a:r>
                      <a:r>
                        <a:rPr lang="en-US" altLang="zh-CN" sz="2400" b="1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Charset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客户可以接受的字符集，如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Unicode-1-1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5376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Accept-Encoding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客户能处理的页面编码方法，如</a:t>
                      </a:r>
                      <a:r>
                        <a:rPr lang="en-US" altLang="zh-CN" sz="24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gzip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73651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Accept-Language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客户能处理的自然语言，如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en(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英语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zh-cn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简体中文）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5376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Host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服务器的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DNS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名称。从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URL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中提取出来，必需。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53767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Authorization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客户的信息凭据列表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736513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Cookie</a:t>
                      </a:r>
                      <a:endParaRPr lang="zh-CN" altLang="en-US" sz="24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请求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将以前设置的</a:t>
                      </a:r>
                      <a:r>
                        <a:rPr lang="en-US" altLang="zh-CN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Cookie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送回服务器器，可用来作为会话信息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>
                <a:latin typeface="楷体" panose="02010609060101010101" pitchFamily="49" charset="-122"/>
              </a:rPr>
              <a:t>报文结构</a:t>
            </a:r>
            <a:r>
              <a:rPr lang="en-US" altLang="zh-CN" dirty="0" smtClean="0">
                <a:latin typeface="楷体" panose="02010609060101010101" pitchFamily="49" charset="-122"/>
              </a:rPr>
              <a:t>--</a:t>
            </a:r>
            <a:r>
              <a:rPr lang="zh-CN" altLang="en-US" dirty="0">
                <a:solidFill>
                  <a:srgbClr val="8E0000"/>
                </a:solidFill>
                <a:latin typeface="楷体" panose="02010609060101010101" pitchFamily="49" charset="-122"/>
              </a:rPr>
              <a:t>首部字段或消息</a:t>
            </a:r>
            <a:r>
              <a:rPr lang="zh-CN" altLang="en-US" dirty="0" smtClean="0">
                <a:solidFill>
                  <a:srgbClr val="8E0000"/>
                </a:solidFill>
                <a:latin typeface="楷体" panose="02010609060101010101" pitchFamily="49" charset="-122"/>
              </a:rPr>
              <a:t>头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64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>
                <a:latin typeface="楷体" panose="02010609060101010101" pitchFamily="49" charset="-122"/>
              </a:rPr>
              <a:t>报文结构</a:t>
            </a:r>
            <a:r>
              <a:rPr lang="en-US" altLang="zh-CN" dirty="0">
                <a:latin typeface="楷体" panose="02010609060101010101" pitchFamily="49" charset="-122"/>
              </a:rPr>
              <a:t>--</a:t>
            </a:r>
            <a:r>
              <a:rPr lang="zh-CN" altLang="en-US" dirty="0">
                <a:solidFill>
                  <a:srgbClr val="8E0000"/>
                </a:solidFill>
                <a:latin typeface="楷体" panose="02010609060101010101" pitchFamily="49" charset="-122"/>
              </a:rPr>
              <a:t>首部字段或消息头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9395"/>
              </p:ext>
            </p:extLst>
          </p:nvPr>
        </p:nvGraphicFramePr>
        <p:xfrm>
          <a:off x="717550" y="1090615"/>
          <a:ext cx="11474450" cy="55027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7742"/>
                <a:gridCol w="1331778"/>
                <a:gridCol w="7404930"/>
              </a:tblGrid>
              <a:tr h="358622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头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(header)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类型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</a:p>
                  </a:txBody>
                  <a:tcPr marL="91439" marR="91439" marT="45723" marB="45723"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Date</a:t>
                      </a:r>
                      <a:endParaRPr lang="zh-CN" alt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双向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消息被发送时的日期和时间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Server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关于服务器的信息，如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Microsoft-IIS</a:t>
                      </a:r>
                      <a:r>
                        <a:rPr lang="en-US" altLang="zh-CN" sz="240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/6.0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64551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Content-Encoding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内容是如何被编码的（如</a:t>
                      </a:r>
                      <a:r>
                        <a:rPr lang="en-US" altLang="zh-CN" sz="240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gzip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64551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Content-Language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页面所使用的自然语言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Content-Length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以字节计算的页面长度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Content-Type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页面的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MIME</a:t>
                      </a:r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类型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64551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Last-Modified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页面最后被修改的时间和日期，在页面缓存机制中意义重大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64551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Location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指示客户将请求发送给别处，即重定向到另一个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URL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  <a:tr h="369761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Set-Cookie</a:t>
                      </a:r>
                      <a:endParaRPr lang="zh-CN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响应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服务器希望客户保存一个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Cookie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1439" marR="91439" marT="45723" marB="4572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3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127000"/>
            <a:ext cx="10515600" cy="892175"/>
          </a:xfrm>
        </p:spPr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报文结构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258" y="1238236"/>
            <a:ext cx="472329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1451" y="1539875"/>
            <a:ext cx="7561263" cy="4768850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2760663" y="4160838"/>
            <a:ext cx="1871662" cy="2159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4643439" y="3534903"/>
            <a:ext cx="1326888" cy="370348"/>
          </a:xfrm>
          <a:prstGeom prst="wedgeRoundRectCallout">
            <a:avLst>
              <a:gd name="adj1" fmla="val -49243"/>
              <a:gd name="adj2" fmla="val 12599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请求行</a:t>
            </a:r>
          </a:p>
        </p:txBody>
      </p:sp>
      <p:sp>
        <p:nvSpPr>
          <p:cNvPr id="19" name="矩形 18"/>
          <p:cNvSpPr/>
          <p:nvPr/>
        </p:nvSpPr>
        <p:spPr>
          <a:xfrm>
            <a:off x="2760664" y="4413250"/>
            <a:ext cx="7439025" cy="1824038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圆角矩形标注 19"/>
          <p:cNvSpPr/>
          <p:nvPr/>
        </p:nvSpPr>
        <p:spPr>
          <a:xfrm>
            <a:off x="7464426" y="3655553"/>
            <a:ext cx="2098674" cy="370348"/>
          </a:xfrm>
          <a:prstGeom prst="wedgeRoundRectCallout">
            <a:avLst>
              <a:gd name="adj1" fmla="val -49243"/>
              <a:gd name="adj2" fmla="val 12599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首部字段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60663" y="1989138"/>
            <a:ext cx="1306512" cy="21590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圆角矩形标注 21"/>
          <p:cNvSpPr/>
          <p:nvPr/>
        </p:nvSpPr>
        <p:spPr>
          <a:xfrm>
            <a:off x="4056062" y="1494964"/>
            <a:ext cx="1546007" cy="370349"/>
          </a:xfrm>
          <a:prstGeom prst="wedgeRoundRectCallout">
            <a:avLst>
              <a:gd name="adj1" fmla="val -46887"/>
              <a:gd name="adj2" fmla="val 8641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状态行</a:t>
            </a:r>
          </a:p>
        </p:txBody>
      </p:sp>
      <p:sp>
        <p:nvSpPr>
          <p:cNvPr id="23" name="矩形 22"/>
          <p:cNvSpPr/>
          <p:nvPr/>
        </p:nvSpPr>
        <p:spPr>
          <a:xfrm>
            <a:off x="2760664" y="2205038"/>
            <a:ext cx="3024187" cy="1295400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圆角矩形标注 23"/>
          <p:cNvSpPr/>
          <p:nvPr/>
        </p:nvSpPr>
        <p:spPr>
          <a:xfrm>
            <a:off x="5916612" y="2044700"/>
            <a:ext cx="2208233" cy="443766"/>
          </a:xfrm>
          <a:prstGeom prst="wedgeRoundRectCallout">
            <a:avLst>
              <a:gd name="adj1" fmla="val -57489"/>
              <a:gd name="adj2" fmla="val 11939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首部字段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协议</a:t>
            </a:r>
            <a:r>
              <a:rPr lang="en-US" altLang="zh-CN" b="1" dirty="0"/>
              <a:t>--Session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session</a:t>
            </a:r>
            <a:r>
              <a:rPr lang="zh-CN" altLang="en-US" dirty="0"/>
              <a:t>机制是一种服务器端的</a:t>
            </a:r>
            <a:r>
              <a:rPr lang="zh-CN" altLang="en-US" dirty="0" smtClean="0"/>
              <a:t>机制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当</a:t>
            </a:r>
            <a:r>
              <a:rPr lang="zh-CN" altLang="en-US" dirty="0"/>
              <a:t>程序需要为某个客户端的请求创建一个</a:t>
            </a:r>
            <a:r>
              <a:rPr lang="en-US" altLang="zh-CN" dirty="0"/>
              <a:t>session</a:t>
            </a:r>
            <a:r>
              <a:rPr lang="zh-CN" altLang="en-US" dirty="0"/>
              <a:t>的时候，服务器首先检查这个客户端的请求里是否已包含了一个</a:t>
            </a:r>
            <a:r>
              <a:rPr lang="en-US" altLang="zh-CN" dirty="0"/>
              <a:t>session</a:t>
            </a:r>
            <a:r>
              <a:rPr lang="zh-CN" altLang="en-US" dirty="0"/>
              <a:t>标识 </a:t>
            </a:r>
            <a:r>
              <a:rPr lang="en-US" altLang="zh-CN" dirty="0"/>
              <a:t>- </a:t>
            </a:r>
            <a:r>
              <a:rPr lang="zh-CN" altLang="en-US" dirty="0"/>
              <a:t>称为 </a:t>
            </a:r>
            <a:r>
              <a:rPr lang="en-US" altLang="zh-CN" dirty="0">
                <a:solidFill>
                  <a:srgbClr val="FF0000"/>
                </a:solidFill>
              </a:rPr>
              <a:t>session id</a:t>
            </a:r>
            <a:r>
              <a:rPr lang="zh-CN" altLang="en-US" dirty="0"/>
              <a:t>，如果已包含一个</a:t>
            </a:r>
            <a:r>
              <a:rPr lang="en-US" altLang="zh-CN" dirty="0"/>
              <a:t>session id</a:t>
            </a:r>
            <a:r>
              <a:rPr lang="zh-CN" altLang="en-US" dirty="0"/>
              <a:t>则说明以前已经为此客户端创建过</a:t>
            </a:r>
            <a:r>
              <a:rPr lang="en-US" altLang="zh-CN" dirty="0"/>
              <a:t>session</a:t>
            </a:r>
            <a:r>
              <a:rPr lang="zh-CN" altLang="en-US" dirty="0"/>
              <a:t>，服务器就按照</a:t>
            </a:r>
            <a:r>
              <a:rPr lang="en-US" altLang="zh-CN" dirty="0"/>
              <a:t>session id</a:t>
            </a:r>
            <a:r>
              <a:rPr lang="zh-CN" altLang="en-US" dirty="0"/>
              <a:t>把这个 </a:t>
            </a:r>
            <a:r>
              <a:rPr lang="en-US" altLang="zh-CN" dirty="0"/>
              <a:t>session</a:t>
            </a:r>
            <a:r>
              <a:rPr lang="zh-CN" altLang="en-US" dirty="0"/>
              <a:t>检索出来使用（如果检索不到，可能会新建一个），如果客户端请求不包含</a:t>
            </a:r>
            <a:r>
              <a:rPr lang="en-US" altLang="zh-CN" dirty="0"/>
              <a:t>session id</a:t>
            </a:r>
            <a:r>
              <a:rPr lang="zh-CN" altLang="en-US" dirty="0"/>
              <a:t>，则为此客户端创建一个</a:t>
            </a:r>
            <a:r>
              <a:rPr lang="en-US" altLang="zh-CN" dirty="0"/>
              <a:t>session</a:t>
            </a:r>
            <a:r>
              <a:rPr lang="zh-CN" altLang="en-US" dirty="0"/>
              <a:t>并且生成一个与此</a:t>
            </a:r>
            <a:r>
              <a:rPr lang="en-US" altLang="zh-CN" dirty="0"/>
              <a:t>session</a:t>
            </a:r>
            <a:r>
              <a:rPr lang="zh-CN" altLang="en-US" dirty="0"/>
              <a:t>相关联的</a:t>
            </a:r>
            <a:r>
              <a:rPr lang="en-US" altLang="zh-CN" dirty="0"/>
              <a:t>session id</a:t>
            </a:r>
            <a:r>
              <a:rPr lang="zh-CN" altLang="en-US" dirty="0"/>
              <a:t>，</a:t>
            </a:r>
            <a:r>
              <a:rPr lang="en-US" altLang="zh-CN" dirty="0"/>
              <a:t>session id</a:t>
            </a:r>
            <a:r>
              <a:rPr lang="zh-CN" altLang="en-US" dirty="0"/>
              <a:t>的值应该是一个既不会重复，又不容易被找到规律以仿造的字符串，这个 </a:t>
            </a:r>
            <a:r>
              <a:rPr lang="en-US" altLang="zh-CN" dirty="0"/>
              <a:t>session id</a:t>
            </a:r>
            <a:r>
              <a:rPr lang="zh-CN" altLang="en-US" dirty="0"/>
              <a:t>将被在本次响应中返回给客户端保存。</a:t>
            </a:r>
          </a:p>
        </p:txBody>
      </p:sp>
    </p:spTree>
    <p:extLst>
      <p:ext uri="{BB962C8B-B14F-4D97-AF65-F5344CB8AC3E}">
        <p14:creationId xmlns:p14="http://schemas.microsoft.com/office/powerpoint/2010/main" val="42406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协议</a:t>
            </a:r>
            <a:r>
              <a:rPr lang="en-US" altLang="zh-CN" b="1" smtClean="0"/>
              <a:t>--</a:t>
            </a:r>
            <a:r>
              <a:rPr lang="en-US" altLang="zh-CN"/>
              <a:t>Cookie</a:t>
            </a:r>
            <a:r>
              <a:rPr lang="en-US" altLang="zh-CN" b="1" smtClean="0"/>
              <a:t> 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Set-Cookie: </a:t>
            </a:r>
            <a:r>
              <a:rPr lang="en-US" altLang="zh-CN" dirty="0" err="1"/>
              <a:t>PHPSESSID</a:t>
            </a:r>
            <a:r>
              <a:rPr lang="en-US" altLang="zh-CN" dirty="0"/>
              <a:t>=l89hpkrks06k82juj4vjoc4mu6; path</a:t>
            </a:r>
            <a:r>
              <a:rPr lang="en-US" altLang="zh-CN" dirty="0" smtClean="0"/>
              <a:t>=/</a:t>
            </a:r>
          </a:p>
          <a:p>
            <a:r>
              <a:rPr lang="en-US" altLang="zh-CN" dirty="0" smtClean="0"/>
              <a:t>32</a:t>
            </a:r>
            <a:r>
              <a:rPr lang="zh-CN" altLang="en-US" dirty="0" smtClean="0"/>
              <a:t>位长度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进制编码</a:t>
            </a:r>
            <a:endParaRPr lang="en-US" altLang="zh-CN" dirty="0" smtClean="0"/>
          </a:p>
          <a:p>
            <a:r>
              <a:rPr lang="en-US" altLang="zh-CN" dirty="0"/>
              <a:t>C:\Windows\TEMP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协议</a:t>
            </a:r>
            <a:r>
              <a:rPr lang="en-US" altLang="zh-CN" b="1" dirty="0"/>
              <a:t>--</a:t>
            </a:r>
            <a:r>
              <a:rPr lang="en-US" altLang="zh-CN" b="1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保存在客户端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0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协议与会话管理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28" y="1097171"/>
            <a:ext cx="10410180" cy="52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协议介绍 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请求和响应</a:t>
            </a:r>
            <a:endParaRPr lang="en-US" altLang="zh-CN" dirty="0"/>
          </a:p>
          <a:p>
            <a:r>
              <a:rPr lang="zh-CN" altLang="en-US" dirty="0" smtClean="0"/>
              <a:t>工具</a:t>
            </a:r>
            <a:r>
              <a:rPr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Session </a:t>
            </a:r>
            <a:r>
              <a:rPr lang="zh-CN" altLang="en-US" dirty="0"/>
              <a:t>是 用于保持状态的基于 </a:t>
            </a:r>
            <a:r>
              <a:rPr lang="en-US" altLang="zh-CN" dirty="0"/>
              <a:t>Web</a:t>
            </a:r>
            <a:r>
              <a:rPr lang="zh-CN" altLang="en-US" dirty="0"/>
              <a:t>服务器的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/>
              <a:t> 允许通过将对象存储在 </a:t>
            </a:r>
            <a:r>
              <a:rPr lang="en-US" altLang="zh-CN" dirty="0"/>
              <a:t>Web</a:t>
            </a:r>
            <a:r>
              <a:rPr lang="zh-CN" altLang="en-US" dirty="0"/>
              <a:t>服务器的内存中在整个用户会话过程中保持任何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9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的数据保存在客户端浏览器，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保存在服务器</a:t>
            </a:r>
            <a:endParaRPr lang="en-US" altLang="zh-CN" dirty="0" smtClean="0"/>
          </a:p>
          <a:p>
            <a:r>
              <a:rPr lang="zh-CN" altLang="en-US" dirty="0" smtClean="0"/>
              <a:t>服务端保存状态机制需要在客户端做标记，所以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可能借助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en-US" altLang="zh-CN" dirty="0" smtClean="0"/>
              <a:t>Cookie</a:t>
            </a:r>
            <a:r>
              <a:rPr lang="zh-CN" altLang="en-US" dirty="0" smtClean="0"/>
              <a:t>通常用于客户端保存用户的登录状态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Burp Suit</a:t>
            </a:r>
            <a:r>
              <a:rPr lang="zh-CN" altLang="en-US" smtClean="0"/>
              <a:t>截取</a:t>
            </a:r>
            <a:r>
              <a:rPr lang="en-US" altLang="zh-CN" smtClean="0"/>
              <a:t>HTTP</a:t>
            </a:r>
            <a:r>
              <a:rPr lang="zh-CN" altLang="en-US" smtClean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Burp Suit </a:t>
            </a:r>
          </a:p>
          <a:p>
            <a:pPr lvl="1"/>
            <a:r>
              <a:rPr lang="zh-CN" altLang="en-US" dirty="0" smtClean="0"/>
              <a:t>用于攻击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应用程序的集成平台，包含了抓包、漏洞扫描、入侵、爬虫等工具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9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Burp Suit</a:t>
            </a:r>
            <a:r>
              <a:rPr lang="zh-CN" altLang="en-US" dirty="0"/>
              <a:t>截取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配置网络代理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查看拦截信息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拦截输入信息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1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协议介绍 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请求和响应</a:t>
            </a:r>
            <a:endParaRPr lang="en-US" altLang="zh-CN" dirty="0"/>
          </a:p>
          <a:p>
            <a:r>
              <a:rPr lang="zh-CN" altLang="en-US" dirty="0"/>
              <a:t>工具的使用</a:t>
            </a:r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当我们访问一个网址的时候，这中间发生了什么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输入网址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浏览器查找域名的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服务器发送一个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服务器处理请求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服务器发回一个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浏览器渲染显示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6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dirty="0" smtClean="0"/>
              <a:t>HTTP(</a:t>
            </a:r>
            <a:r>
              <a:rPr lang="en-US" altLang="zh-CN" sz="3400" dirty="0" smtClean="0">
                <a:solidFill>
                  <a:srgbClr val="FF0000"/>
                </a:solidFill>
              </a:rPr>
              <a:t>H</a:t>
            </a:r>
            <a:r>
              <a:rPr lang="en-US" altLang="zh-CN" sz="3400" dirty="0" smtClean="0"/>
              <a:t>yper </a:t>
            </a:r>
            <a:r>
              <a:rPr lang="en-US" altLang="zh-CN" sz="3400" dirty="0" smtClean="0">
                <a:solidFill>
                  <a:srgbClr val="FF0000"/>
                </a:solidFill>
              </a:rPr>
              <a:t>T</a:t>
            </a:r>
            <a:r>
              <a:rPr lang="en-US" altLang="zh-CN" sz="3400" dirty="0" smtClean="0"/>
              <a:t>ext   </a:t>
            </a:r>
            <a:r>
              <a:rPr lang="en-US" altLang="zh-CN" sz="3400" dirty="0" smtClean="0">
                <a:solidFill>
                  <a:srgbClr val="FF0000"/>
                </a:solidFill>
              </a:rPr>
              <a:t>T</a:t>
            </a:r>
            <a:r>
              <a:rPr lang="en-US" altLang="zh-CN" sz="3400" dirty="0" smtClean="0"/>
              <a:t>ransfer  </a:t>
            </a:r>
            <a:r>
              <a:rPr lang="en-US" altLang="zh-CN" sz="3400" dirty="0" smtClean="0">
                <a:solidFill>
                  <a:srgbClr val="FF0000"/>
                </a:solidFill>
              </a:rPr>
              <a:t>P</a:t>
            </a:r>
            <a:r>
              <a:rPr lang="en-US" altLang="zh-CN" sz="3400" dirty="0" smtClean="0"/>
              <a:t>rotocol)</a:t>
            </a:r>
            <a:r>
              <a:rPr lang="zh-CN" altLang="en-US" sz="3400" dirty="0" smtClean="0"/>
              <a:t>简介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HTTP?</a:t>
            </a:r>
          </a:p>
          <a:p>
            <a:pPr lvl="1"/>
            <a:r>
              <a:rPr lang="zh-CN" altLang="en-US" dirty="0" smtClean="0"/>
              <a:t>是一种按照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指示，将超文本文档从一台主机</a:t>
            </a:r>
            <a:r>
              <a:rPr lang="en-US" altLang="zh-CN" dirty="0" smtClean="0"/>
              <a:t>(Web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传输到另一台主机</a:t>
            </a:r>
            <a:r>
              <a:rPr lang="en-US" altLang="zh-CN" dirty="0" smtClean="0"/>
              <a:t>(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的应用层协议，以实现超链接的功能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URL</a:t>
            </a:r>
          </a:p>
          <a:p>
            <a:pPr lvl="1"/>
            <a:r>
              <a:rPr lang="zh-CN" altLang="en-US" dirty="0"/>
              <a:t>超文本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协议是一种无状态的协议</a:t>
            </a:r>
            <a:endParaRPr lang="en-US" altLang="zh-CN" dirty="0" smtClean="0"/>
          </a:p>
          <a:p>
            <a:r>
              <a:rPr lang="zh-CN" altLang="en-US" dirty="0" smtClean="0"/>
              <a:t>什么叫无状态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浏览器与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服务器之间不需要建立持久的连接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438400" y="3492500"/>
            <a:ext cx="1022660" cy="2954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客户端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026400" y="3213100"/>
            <a:ext cx="1181100" cy="3162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服务器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530600" y="3898900"/>
            <a:ext cx="4318000" cy="840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Request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请求</a:t>
            </a:r>
            <a:endParaRPr lang="zh-CN" altLang="en-US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3594099" y="5029200"/>
            <a:ext cx="4305301" cy="812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Response</a:t>
            </a:r>
            <a:r>
              <a:rPr lang="zh-CN" altLang="en-US" sz="26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响应</a:t>
            </a:r>
            <a:endParaRPr lang="zh-CN" altLang="en-US" sz="2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6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680700" cy="53244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请求行</a:t>
            </a:r>
            <a:endParaRPr lang="en-US" altLang="zh-CN" dirty="0"/>
          </a:p>
          <a:p>
            <a:pPr lvl="2"/>
            <a:r>
              <a:rPr lang="zh-CN" altLang="en-US" dirty="0" smtClean="0"/>
              <a:t>请求</a:t>
            </a:r>
            <a:r>
              <a:rPr lang="zh-CN" altLang="en-US" dirty="0"/>
              <a:t>方法、</a:t>
            </a:r>
            <a:r>
              <a:rPr lang="en-US" altLang="zh-CN" dirty="0"/>
              <a:t>URL</a:t>
            </a:r>
            <a:r>
              <a:rPr lang="zh-CN" altLang="en-US" dirty="0"/>
              <a:t>、协议版本等</a:t>
            </a:r>
            <a:r>
              <a:rPr lang="zh-CN" altLang="en-US" dirty="0" smtClean="0"/>
              <a:t>请求头（消息报头）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请求头</a:t>
            </a:r>
            <a:endParaRPr lang="en-US" altLang="zh-CN" dirty="0" smtClean="0"/>
          </a:p>
          <a:p>
            <a:pPr lvl="2"/>
            <a:r>
              <a:rPr lang="zh-CN" altLang="en-US" dirty="0"/>
              <a:t>由一个头域名、冒号和值域组成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请求正文</a:t>
            </a:r>
            <a:endParaRPr lang="en-US" altLang="zh-CN" dirty="0" smtClean="0"/>
          </a:p>
          <a:p>
            <a:pPr lvl="2"/>
            <a:r>
              <a:rPr lang="zh-CN" altLang="en-US" dirty="0"/>
              <a:t>也叫请求数据，在使用</a:t>
            </a:r>
            <a:r>
              <a:rPr lang="en-US" altLang="zh-CN" dirty="0"/>
              <a:t>POST</a:t>
            </a:r>
            <a:r>
              <a:rPr lang="zh-CN" altLang="en-US" dirty="0"/>
              <a:t>请求提交表单数据的时候，这些表单数据就会被放在</a:t>
            </a:r>
            <a:r>
              <a:rPr lang="en-US" altLang="zh-CN" dirty="0"/>
              <a:t>HTTP</a:t>
            </a:r>
            <a:r>
              <a:rPr lang="zh-CN" altLang="en-US" dirty="0"/>
              <a:t>请求的请求正文中，以加密的形式向服务器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896600" cy="4930775"/>
          </a:xfrm>
        </p:spPr>
        <p:txBody>
          <a:bodyPr>
            <a:normAutofit/>
          </a:bodyPr>
          <a:lstStyle/>
          <a:p>
            <a:r>
              <a:rPr lang="en-US" altLang="zh-CN" sz="2300" dirty="0" smtClean="0"/>
              <a:t>scheme://login:password@address:port/path/to/resource/?query_string#fragment</a:t>
            </a:r>
            <a:endParaRPr lang="zh-CN" altLang="en-US" sz="23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38" y="1636728"/>
            <a:ext cx="10399262" cy="37091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642203"/>
              </p:ext>
            </p:extLst>
          </p:nvPr>
        </p:nvGraphicFramePr>
        <p:xfrm>
          <a:off x="1028700" y="2070100"/>
          <a:ext cx="100457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8597900"/>
              </a:tblGrid>
              <a:tr h="399626">
                <a:tc>
                  <a:txBody>
                    <a:bodyPr/>
                    <a:lstStyle/>
                    <a:p>
                      <a:r>
                        <a:rPr lang="zh-CN" altLang="en-US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编号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说明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协议名称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层级</a:t>
                      </a:r>
                      <a:r>
                        <a:rPr lang="en-US" altLang="zh-CN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URL</a:t>
                      </a:r>
                      <a:r>
                        <a:rPr lang="zh-CN" altLang="en-US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的标记符号（固定不变）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访问资源需要的凭证信息（可选）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从哪个服务器获取数据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需要连接的端口号（默认</a:t>
                      </a:r>
                      <a:r>
                        <a:rPr lang="en-US" altLang="zh-CN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80</a:t>
                      </a:r>
                      <a:r>
                        <a:rPr lang="zh-CN" altLang="en-US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，可选）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 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指向资源的层级文件路径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查询字符串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68959">
                <a:tc>
                  <a:txBody>
                    <a:bodyPr/>
                    <a:lstStyle/>
                    <a:p>
                      <a:r>
                        <a:rPr lang="en-US" altLang="zh-CN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片段</a:t>
                      </a:r>
                      <a:r>
                        <a:rPr lang="en-US" altLang="zh-CN" sz="26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ID</a:t>
                      </a:r>
                      <a:endParaRPr lang="zh-CN" altLang="en-US" sz="26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44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协议详解</a:t>
            </a:r>
            <a:endParaRPr lang="zh-CN" altLang="en-US" dirty="0"/>
          </a:p>
        </p:txBody>
      </p:sp>
      <p:sp>
        <p:nvSpPr>
          <p:cNvPr id="4" name="AutoShape 4" descr="http://mmbiz.qpic.cn/mmbiz_png/2j8mJHm8CoiaLUTfRG5BSUDhjhjKzGHkue2OJxic0nJqmib9Fe49NUTwIzIZGicB6eYHhMWhUzfr5H0VoYUibMjG5DA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9" y="918499"/>
            <a:ext cx="10148191" cy="55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</a:t>
            </a:r>
            <a:r>
              <a:rPr lang="zh-CN" altLang="en-US" smtClean="0"/>
              <a:t>请求方法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主要请求方法</a:t>
            </a:r>
            <a:r>
              <a:rPr lang="en-US" altLang="zh-CN" dirty="0" smtClean="0"/>
              <a:t>GET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	POST</a:t>
            </a:r>
          </a:p>
          <a:p>
            <a:pPr lvl="1"/>
            <a:r>
              <a:rPr lang="en-US" altLang="zh-CN" dirty="0" smtClean="0"/>
              <a:t>GET</a:t>
            </a:r>
            <a:r>
              <a:rPr lang="zh-CN" altLang="en-US" dirty="0" smtClean="0"/>
              <a:t>方式：用于获取请求页面指定信息，主要用于获取网络资源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</a:t>
            </a:r>
            <a:r>
              <a:rPr lang="zh-CN" altLang="en-US" dirty="0" smtClean="0"/>
              <a:t>方式：用于向服务器发送大量数据，主要用于表单提交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3136</TotalTime>
  <Words>1108</Words>
  <Application>Microsoft Office PowerPoint</Application>
  <PresentationFormat>宽屏</PresentationFormat>
  <Paragraphs>199</Paragraphs>
  <Slides>25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HTTP协议</vt:lpstr>
      <vt:lpstr>HTTP(Hyper Text   Transfer  Protocol)简介</vt:lpstr>
      <vt:lpstr>HTTP协议详解</vt:lpstr>
      <vt:lpstr>HTTP协议详解</vt:lpstr>
      <vt:lpstr>HTTP协议详解</vt:lpstr>
      <vt:lpstr>HTTP协议详解</vt:lpstr>
      <vt:lpstr>HTTP请求方法</vt:lpstr>
      <vt:lpstr>HTTP响应</vt:lpstr>
      <vt:lpstr>HTTP工作原理</vt:lpstr>
      <vt:lpstr>HTTP响应</vt:lpstr>
      <vt:lpstr>HTTP报文结构--首部字段或消息头</vt:lpstr>
      <vt:lpstr>HTTP报文结构--首部字段或消息头</vt:lpstr>
      <vt:lpstr>HTTP报文结构—实例</vt:lpstr>
      <vt:lpstr>HTTP协议--Session </vt:lpstr>
      <vt:lpstr>HTTP协议--Cookie </vt:lpstr>
      <vt:lpstr>HTTP协议--Cookie</vt:lpstr>
      <vt:lpstr>HTTP协议与会话管理</vt:lpstr>
      <vt:lpstr>Session</vt:lpstr>
      <vt:lpstr>Session 与Cookie的区别</vt:lpstr>
      <vt:lpstr>使用Burp Suit截取HTTP请求</vt:lpstr>
      <vt:lpstr>使用Burp Suit截取HTTP请求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92</cp:revision>
  <dcterms:created xsi:type="dcterms:W3CDTF">2018-07-18T03:20:47Z</dcterms:created>
  <dcterms:modified xsi:type="dcterms:W3CDTF">2018-10-16T05:07:22Z</dcterms:modified>
</cp:coreProperties>
</file>