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82" r:id="rId6"/>
    <p:sldId id="260" r:id="rId7"/>
    <p:sldId id="262" r:id="rId8"/>
    <p:sldId id="264" r:id="rId9"/>
    <p:sldId id="263" r:id="rId10"/>
    <p:sldId id="288" r:id="rId11"/>
    <p:sldId id="266" r:id="rId12"/>
    <p:sldId id="270" r:id="rId13"/>
    <p:sldId id="267" r:id="rId14"/>
    <p:sldId id="272" r:id="rId15"/>
    <p:sldId id="284" r:id="rId16"/>
    <p:sldId id="265" r:id="rId17"/>
    <p:sldId id="290" r:id="rId18"/>
    <p:sldId id="287" r:id="rId19"/>
    <p:sldId id="289" r:id="rId20"/>
    <p:sldId id="291" r:id="rId21"/>
    <p:sldId id="269" r:id="rId22"/>
    <p:sldId id="292" r:id="rId23"/>
    <p:sldId id="268" r:id="rId24"/>
    <p:sldId id="293" r:id="rId25"/>
    <p:sldId id="275" r:id="rId26"/>
    <p:sldId id="278" r:id="rId27"/>
    <p:sldId id="294" r:id="rId28"/>
    <p:sldId id="295" r:id="rId29"/>
    <p:sldId id="296" r:id="rId30"/>
    <p:sldId id="279" r:id="rId31"/>
    <p:sldId id="286" r:id="rId32"/>
    <p:sldId id="28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244" autoAdjust="0"/>
  </p:normalViewPr>
  <p:slideViewPr>
    <p:cSldViewPr snapToGrid="0">
      <p:cViewPr varScale="1">
        <p:scale>
          <a:sx n="84" d="100"/>
          <a:sy n="84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7E167-430C-49A5-916F-008A883B1B6B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2D472-EA1E-4C52-BAC1-AEFCA2FF2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74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2D472-EA1E-4C52-BAC1-AEFCA2FF2B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8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2D472-EA1E-4C52-BAC1-AEFCA2FF2B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75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2D472-EA1E-4C52-BAC1-AEFCA2FF2B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91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zh-CN" altLang="en-US" dirty="0" smtClean="0"/>
              <a:t>将应用逻辑与对</a:t>
            </a:r>
            <a:r>
              <a:rPr lang="en-US" altLang="zh-CN" dirty="0" smtClean="0"/>
              <a:t>DOM</a:t>
            </a:r>
            <a:r>
              <a:rPr lang="zh-CN" altLang="en-US" dirty="0" smtClean="0"/>
              <a:t>的操作解耦。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避免开发者使用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进行操作。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自定义 </a:t>
            </a:r>
            <a:r>
              <a:rPr lang="en-US" altLang="zh-CN" dirty="0" smtClean="0"/>
              <a:t>Directive</a:t>
            </a:r>
            <a:r>
              <a:rPr lang="zh-CN" altLang="en-US" dirty="0" smtClean="0"/>
              <a:t>，比 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  <a:r>
              <a:rPr lang="zh-CN" altLang="en-US" dirty="0" smtClean="0"/>
              <a:t>插件还灵活，简单的封装容易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将应用程序的客户端与服务器端解耦。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前端后端只靠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数据来进行通信：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后端处理和发送一段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数据到前端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前端计算和模板渲染。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前端的改动后，形成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数据然后传回到后端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MVC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丰富的动画效果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强大的功能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包含模板，数据双向绑定，路由，模块化，服务，依赖注入等所有功能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使用模板和</a:t>
            </a:r>
            <a:r>
              <a:rPr lang="en-US" altLang="zh-CN" dirty="0" smtClean="0"/>
              <a:t>directive</a:t>
            </a:r>
            <a:r>
              <a:rPr lang="zh-CN" altLang="en-US" dirty="0" smtClean="0"/>
              <a:t>很容易的写出可复用的代码，利于敏捷开发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UI</a:t>
            </a:r>
            <a:r>
              <a:rPr lang="zh-CN" altLang="en-US" dirty="0" smtClean="0"/>
              <a:t>变化很大，但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的代码基本上很少改动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独立于视图的控制，减轻后端的负担，使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更轻。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双向数据绑定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无需刷新页面，即可实现界面更新</a:t>
            </a:r>
            <a:endParaRPr lang="en-US" altLang="zh-CN" dirty="0" smtClean="0"/>
          </a:p>
          <a:p>
            <a:pPr lvl="4"/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2D472-EA1E-4C52-BAC1-AEFCA2FF2B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30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zh-CN" altLang="en-US" dirty="0" smtClean="0"/>
              <a:t>将应用逻辑与对</a:t>
            </a:r>
            <a:r>
              <a:rPr lang="en-US" altLang="zh-CN" dirty="0" smtClean="0"/>
              <a:t>DOM</a:t>
            </a:r>
            <a:r>
              <a:rPr lang="zh-CN" altLang="en-US" dirty="0" smtClean="0"/>
              <a:t>的操作解耦。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避免开发者使用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进行操作。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自定义 </a:t>
            </a:r>
            <a:r>
              <a:rPr lang="en-US" altLang="zh-CN" dirty="0" smtClean="0"/>
              <a:t>Directive</a:t>
            </a:r>
            <a:r>
              <a:rPr lang="zh-CN" altLang="en-US" dirty="0" smtClean="0"/>
              <a:t>，比 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  <a:r>
              <a:rPr lang="zh-CN" altLang="en-US" dirty="0" smtClean="0"/>
              <a:t>插件还灵活，简单的封装容易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将应用程序的客户端与服务器端解耦。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前端后端只靠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数据来进行通信：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后端处理和发送一段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数据到前端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前端计算和模板渲染。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前端的改动后，形成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数据然后传回到后端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MVC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丰富的动画效果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强大的功能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包含模板，数据双向绑定，路由，模块化，服务，依赖注入等所有功能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使用模板和</a:t>
            </a:r>
            <a:r>
              <a:rPr lang="en-US" altLang="zh-CN" dirty="0" smtClean="0"/>
              <a:t>directive</a:t>
            </a:r>
            <a:r>
              <a:rPr lang="zh-CN" altLang="en-US" dirty="0" smtClean="0"/>
              <a:t>很容易的写出可复用的代码，利于敏捷开发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UI</a:t>
            </a:r>
            <a:r>
              <a:rPr lang="zh-CN" altLang="en-US" dirty="0" smtClean="0"/>
              <a:t>变化很大，但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的代码基本上很少改动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独立于视图的控制，减轻后端的负担，使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更轻。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双向数据绑定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无需刷新页面，即可实现界面更新</a:t>
            </a:r>
            <a:endParaRPr lang="en-US" altLang="zh-CN" dirty="0" smtClean="0"/>
          </a:p>
          <a:p>
            <a:pPr lvl="4"/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2D472-EA1E-4C52-BAC1-AEFCA2FF2B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53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2D472-EA1E-4C52-BAC1-AEFCA2FF2B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51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2D472-EA1E-4C52-BAC1-AEFCA2FF2B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09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2D472-EA1E-4C52-BAC1-AEFCA2FF2B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34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5B44-7F4A-4E4C-8114-A381D6F6E333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FB58-B9AF-4493-A1E6-131A8A59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0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5B44-7F4A-4E4C-8114-A381D6F6E333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FB58-B9AF-4493-A1E6-131A8A59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0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5B44-7F4A-4E4C-8114-A381D6F6E333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FB58-B9AF-4493-A1E6-131A8A59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8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5B44-7F4A-4E4C-8114-A381D6F6E333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FB58-B9AF-4493-A1E6-131A8A59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1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5B44-7F4A-4E4C-8114-A381D6F6E333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FB58-B9AF-4493-A1E6-131A8A59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6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5B44-7F4A-4E4C-8114-A381D6F6E333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FB58-B9AF-4493-A1E6-131A8A59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6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5B44-7F4A-4E4C-8114-A381D6F6E333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FB58-B9AF-4493-A1E6-131A8A59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1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5B44-7F4A-4E4C-8114-A381D6F6E333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FB58-B9AF-4493-A1E6-131A8A59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8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5B44-7F4A-4E4C-8114-A381D6F6E333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FB58-B9AF-4493-A1E6-131A8A59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1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5B44-7F4A-4E4C-8114-A381D6F6E333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FB58-B9AF-4493-A1E6-131A8A59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5B44-7F4A-4E4C-8114-A381D6F6E333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FB58-B9AF-4493-A1E6-131A8A59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8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D5B44-7F4A-4E4C-8114-A381D6F6E333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6FB58-B9AF-4493-A1E6-131A8A59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0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h-daily.com/tag/googl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800" dirty="0" smtClean="0"/>
              <a:t>基于</a:t>
            </a:r>
            <a:r>
              <a:rPr lang="en-US" altLang="zh-CN" sz="4800" dirty="0" smtClean="0"/>
              <a:t>B/S</a:t>
            </a:r>
            <a:r>
              <a:rPr lang="zh-CN" altLang="en-US" sz="4800" dirty="0" smtClean="0"/>
              <a:t>与</a:t>
            </a:r>
            <a:r>
              <a:rPr lang="en-US" altLang="zh-CN" sz="4800" dirty="0" smtClean="0"/>
              <a:t>C/S</a:t>
            </a:r>
            <a:r>
              <a:rPr lang="zh-CN" altLang="en-US" sz="4800" dirty="0" smtClean="0"/>
              <a:t>混合架构的行政管理系统</a:t>
            </a:r>
            <a:endParaRPr 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altLang="zh-CN" dirty="0"/>
              <a:t>——</a:t>
            </a:r>
            <a:r>
              <a:rPr lang="zh-CN" altLang="en-US" dirty="0" smtClean="0"/>
              <a:t>以清华大学工会管理系统为例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指导老师：张小平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计</a:t>
            </a:r>
            <a:r>
              <a:rPr lang="en-US" altLang="zh-CN" dirty="0" smtClean="0"/>
              <a:t>22 2012011270</a:t>
            </a:r>
          </a:p>
          <a:p>
            <a:pPr algn="r"/>
            <a:r>
              <a:rPr lang="zh-CN" altLang="en-US" dirty="0"/>
              <a:t>滕爽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3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主流行政管理系统问题：</a:t>
            </a:r>
            <a:endParaRPr lang="en-US" altLang="zh-CN" dirty="0"/>
          </a:p>
          <a:p>
            <a:pPr lvl="1"/>
            <a:r>
              <a:rPr lang="zh-CN" altLang="en-US" dirty="0" smtClean="0"/>
              <a:t>没有双前端（移动端</a:t>
            </a:r>
            <a:r>
              <a:rPr lang="en-US" altLang="zh-CN" dirty="0" smtClean="0"/>
              <a:t>+Web</a:t>
            </a:r>
            <a:r>
              <a:rPr lang="zh-CN" altLang="en-US" dirty="0" smtClean="0"/>
              <a:t>端），前后端没有有效分离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3600" dirty="0" smtClean="0">
                <a:solidFill>
                  <a:srgbClr val="FF0000"/>
                </a:solidFill>
              </a:rPr>
              <a:t>REST</a:t>
            </a:r>
            <a:r>
              <a:rPr lang="zh-CN" altLang="en-US" sz="3600" dirty="0" smtClean="0">
                <a:solidFill>
                  <a:srgbClr val="FF0000"/>
                </a:solidFill>
              </a:rPr>
              <a:t>架构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前端基于</a:t>
            </a:r>
            <a:r>
              <a:rPr lang="en-US" altLang="zh-CN" dirty="0"/>
              <a:t>J</a:t>
            </a:r>
            <a:r>
              <a:rPr lang="en-US" altLang="zh-CN" dirty="0" smtClean="0"/>
              <a:t>avaScript</a:t>
            </a:r>
            <a:r>
              <a:rPr lang="zh-CN" altLang="en-US" dirty="0" smtClean="0"/>
              <a:t>实现   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灵活性差，依赖于</a:t>
            </a:r>
            <a:r>
              <a:rPr lang="en-US" altLang="zh-CN" dirty="0" smtClean="0"/>
              <a:t>DOM</a:t>
            </a:r>
            <a:endParaRPr lang="en-US" altLang="zh-CN" dirty="0"/>
          </a:p>
          <a:p>
            <a:pPr lvl="3"/>
            <a:r>
              <a:rPr lang="zh-CN" altLang="en-US" dirty="0" smtClean="0"/>
              <a:t>有大量的重复代码段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结构不清晰，没有分层</a:t>
            </a:r>
            <a:endParaRPr lang="en-US" altLang="zh-CN" dirty="0"/>
          </a:p>
          <a:p>
            <a:pPr marL="1371600" lvl="3" indent="0">
              <a:buNone/>
            </a:pPr>
            <a:r>
              <a:rPr lang="en-US" altLang="zh-CN" sz="3600" dirty="0" smtClean="0">
                <a:solidFill>
                  <a:srgbClr val="FF0000"/>
                </a:solidFill>
              </a:rPr>
              <a:t>MVC</a:t>
            </a:r>
            <a:r>
              <a:rPr lang="zh-CN" altLang="en-US" sz="3600" dirty="0" smtClean="0">
                <a:solidFill>
                  <a:srgbClr val="FF0000"/>
                </a:solidFill>
              </a:rPr>
              <a:t>架构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2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sz="5100" dirty="0" smtClean="0">
                <a:solidFill>
                  <a:srgbClr val="FF0000"/>
                </a:solidFill>
              </a:rPr>
              <a:t>整体</a:t>
            </a:r>
            <a:endParaRPr lang="en-US" altLang="zh-CN" sz="5100" dirty="0">
              <a:solidFill>
                <a:srgbClr val="FF0000"/>
              </a:solidFill>
            </a:endParaRPr>
          </a:p>
          <a:p>
            <a:pPr lvl="1"/>
            <a:r>
              <a:rPr lang="en-US" altLang="zh-CN" sz="4400" dirty="0" smtClean="0"/>
              <a:t>REST</a:t>
            </a:r>
            <a:r>
              <a:rPr lang="zh-CN" altLang="en-US" sz="4400" dirty="0" smtClean="0"/>
              <a:t>架构：</a:t>
            </a:r>
            <a:r>
              <a:rPr lang="en-US" altLang="zh-CN" sz="4400" dirty="0" smtClean="0"/>
              <a:t>(</a:t>
            </a:r>
            <a:r>
              <a:rPr lang="en-US" altLang="zh-CN" sz="4400" dirty="0" smtClean="0">
                <a:solidFill>
                  <a:schemeClr val="accent6"/>
                </a:solidFill>
              </a:rPr>
              <a:t>Representational State Transfer)</a:t>
            </a:r>
          </a:p>
          <a:p>
            <a:pPr lvl="2"/>
            <a:r>
              <a:rPr lang="zh-CN" altLang="en-US" sz="3600" dirty="0" smtClean="0"/>
              <a:t>资源：数据库中数据</a:t>
            </a:r>
            <a:endParaRPr lang="en-US" altLang="zh-CN" sz="3600" dirty="0" smtClean="0"/>
          </a:p>
          <a:p>
            <a:pPr lvl="2"/>
            <a:r>
              <a:rPr lang="zh-CN" altLang="en-US" sz="3600" dirty="0" smtClean="0"/>
              <a:t>表现层</a:t>
            </a:r>
            <a:endParaRPr lang="en-US" altLang="zh-CN" sz="3600" dirty="0" smtClean="0"/>
          </a:p>
          <a:p>
            <a:pPr lvl="3"/>
            <a:r>
              <a:rPr lang="en-US" altLang="zh-CN" sz="3600" dirty="0" smtClean="0"/>
              <a:t>API</a:t>
            </a:r>
            <a:r>
              <a:rPr lang="zh-CN" altLang="en-US" sz="3600" dirty="0" smtClean="0"/>
              <a:t>层</a:t>
            </a:r>
            <a:endParaRPr lang="en-US" altLang="zh-CN" sz="3600" dirty="0" smtClean="0"/>
          </a:p>
          <a:p>
            <a:pPr lvl="2"/>
            <a:r>
              <a:rPr lang="zh-CN" altLang="en-US" sz="3600" dirty="0" smtClean="0"/>
              <a:t>利用</a:t>
            </a:r>
            <a:r>
              <a:rPr lang="en-US" altLang="zh-CN" sz="3600" dirty="0" smtClean="0"/>
              <a:t>http</a:t>
            </a:r>
            <a:r>
              <a:rPr lang="zh-CN" altLang="en-US" sz="3600" dirty="0" smtClean="0"/>
              <a:t>请求对服务器端资源进行操作。</a:t>
            </a:r>
            <a:endParaRPr lang="en-US" altLang="zh-CN" sz="3600" dirty="0"/>
          </a:p>
          <a:p>
            <a:pPr marL="914400" lvl="2" indent="0">
              <a:buNone/>
            </a:pPr>
            <a:r>
              <a:rPr lang="zh-CN" altLang="en-US" sz="3600" dirty="0" smtClean="0"/>
              <a:t>实现“</a:t>
            </a:r>
            <a:r>
              <a:rPr lang="zh-CN" altLang="en-US" sz="3600" dirty="0" smtClean="0">
                <a:solidFill>
                  <a:schemeClr val="accent1"/>
                </a:solidFill>
              </a:rPr>
              <a:t>表现层状态的转化</a:t>
            </a:r>
            <a:r>
              <a:rPr lang="zh-CN" altLang="en-US" sz="3600" dirty="0" smtClean="0"/>
              <a:t>”</a:t>
            </a:r>
            <a:endParaRPr lang="en-US" altLang="zh-CN" sz="3600" dirty="0" smtClean="0"/>
          </a:p>
          <a:p>
            <a:pPr lvl="3"/>
            <a:r>
              <a:rPr lang="en-US" altLang="zh-CN" sz="3600" dirty="0" smtClean="0"/>
              <a:t>GET</a:t>
            </a:r>
            <a:r>
              <a:rPr lang="zh-CN" altLang="en-US" sz="3600" dirty="0" smtClean="0"/>
              <a:t>用来获取资源</a:t>
            </a:r>
            <a:endParaRPr lang="en-US" altLang="zh-CN" sz="3600" dirty="0" smtClean="0"/>
          </a:p>
          <a:p>
            <a:pPr lvl="3"/>
            <a:r>
              <a:rPr lang="en-US" altLang="zh-CN" sz="3600" dirty="0" smtClean="0"/>
              <a:t>POST</a:t>
            </a:r>
            <a:r>
              <a:rPr lang="zh-CN" altLang="en-US" sz="3600" dirty="0" smtClean="0"/>
              <a:t>用来新建资源（也可以用于更新资源），</a:t>
            </a:r>
            <a:endParaRPr lang="en-US" altLang="zh-CN" sz="3600" dirty="0" smtClean="0"/>
          </a:p>
          <a:p>
            <a:pPr lvl="3"/>
            <a:r>
              <a:rPr lang="en-US" altLang="zh-CN" sz="3600" dirty="0" smtClean="0"/>
              <a:t>PUT</a:t>
            </a:r>
            <a:r>
              <a:rPr lang="zh-CN" altLang="en-US" sz="3600" dirty="0" smtClean="0"/>
              <a:t>用来更新资源</a:t>
            </a:r>
            <a:endParaRPr lang="en-US" altLang="zh-CN" sz="3600" dirty="0" smtClean="0"/>
          </a:p>
          <a:p>
            <a:pPr lvl="3"/>
            <a:r>
              <a:rPr lang="en-US" altLang="zh-CN" sz="3600" dirty="0" smtClean="0"/>
              <a:t>DELETE</a:t>
            </a:r>
            <a:r>
              <a:rPr lang="zh-CN" altLang="en-US" sz="3600" dirty="0" smtClean="0"/>
              <a:t>用来删除资源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	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82433"/>
            <a:ext cx="12339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4742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690" y="975488"/>
            <a:ext cx="5651418" cy="403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7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整体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REST</a:t>
            </a:r>
            <a:r>
              <a:rPr lang="zh-CN" altLang="en-US" dirty="0" smtClean="0"/>
              <a:t>架构：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优点：</a:t>
            </a:r>
            <a:endParaRPr lang="en-US" altLang="zh-CN" dirty="0">
              <a:solidFill>
                <a:srgbClr val="FF0000"/>
              </a:solidFill>
            </a:endParaRPr>
          </a:p>
          <a:p>
            <a:pPr lvl="3"/>
            <a:r>
              <a:rPr lang="zh-CN" altLang="en-US" dirty="0" smtClean="0"/>
              <a:t>前后端完全分离</a:t>
            </a:r>
            <a:endParaRPr lang="en-US" altLang="zh-CN" dirty="0">
              <a:solidFill>
                <a:srgbClr val="00B0F0"/>
              </a:solidFill>
            </a:endParaRPr>
          </a:p>
          <a:p>
            <a:pPr lvl="3"/>
            <a:r>
              <a:rPr lang="zh-CN" altLang="en-US" dirty="0" smtClean="0">
                <a:solidFill>
                  <a:srgbClr val="FF0000"/>
                </a:solidFill>
              </a:rPr>
              <a:t>一个后端，多个前端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4"/>
            <a:r>
              <a:rPr lang="zh-CN" altLang="en-US" dirty="0" smtClean="0"/>
              <a:t>浏览器端，微信端调用同一个后端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方便维护、拓展性强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前后端通过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层进行通信：</a:t>
            </a:r>
            <a:r>
              <a:rPr lang="zh-CN" altLang="en-US" dirty="0" smtClean="0">
                <a:solidFill>
                  <a:srgbClr val="00B0F0"/>
                </a:solidFill>
              </a:rPr>
              <a:t>简洁、高效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B0F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82433"/>
            <a:ext cx="12339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4742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560" y="1330764"/>
            <a:ext cx="5651418" cy="403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7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前端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dirty="0" smtClean="0"/>
              <a:t>MVC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Angular.js </a:t>
            </a:r>
            <a:r>
              <a:rPr lang="zh-CN" altLang="en-US" dirty="0" smtClean="0"/>
              <a:t>基于该架构实现</a:t>
            </a:r>
            <a:endParaRPr lang="en-US" altLang="zh-CN" dirty="0" smtClean="0"/>
          </a:p>
          <a:p>
            <a:pPr lvl="3"/>
            <a:r>
              <a:rPr lang="zh-CN" altLang="en-US" dirty="0" smtClean="0">
                <a:solidFill>
                  <a:srgbClr val="92D050"/>
                </a:solidFill>
              </a:rPr>
              <a:t>优点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结构清晰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一个模型形成多个视图</a:t>
            </a:r>
            <a:endParaRPr lang="en-US" altLang="zh-CN" dirty="0" smtClean="0"/>
          </a:p>
          <a:p>
            <a:pPr lvl="5"/>
            <a:r>
              <a:rPr lang="zh-CN" altLang="en-US" dirty="0" smtClean="0"/>
              <a:t>减少代码维护量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控制层：包含权限管理</a:t>
            </a:r>
            <a:endParaRPr lang="en-US" altLang="zh-CN" dirty="0"/>
          </a:p>
          <a:p>
            <a:pPr lvl="5"/>
            <a:r>
              <a:rPr lang="zh-CN" altLang="en-US" dirty="0" smtClean="0"/>
              <a:t>把不同的模型和不同的视图</a:t>
            </a:r>
            <a:endParaRPr lang="en-US" altLang="zh-CN" dirty="0" smtClean="0"/>
          </a:p>
          <a:p>
            <a:pPr marL="2286000" lvl="5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组合在一起完成不同的请求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各层分离、灵活、各司其职、便于管理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900" y="167474"/>
            <a:ext cx="4606808" cy="594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3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前端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dirty="0" smtClean="0"/>
              <a:t>MVC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pPr lvl="3"/>
            <a:r>
              <a:rPr lang="zh-CN" altLang="en-US" dirty="0" smtClean="0">
                <a:solidFill>
                  <a:schemeClr val="accent6"/>
                </a:solidFill>
              </a:rPr>
              <a:t>优点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结构清晰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一个模型形成多个视图</a:t>
            </a:r>
            <a:endParaRPr lang="en-US" altLang="zh-CN" dirty="0" smtClean="0"/>
          </a:p>
          <a:p>
            <a:pPr lvl="5"/>
            <a:r>
              <a:rPr lang="zh-CN" altLang="en-US" dirty="0" smtClean="0"/>
              <a:t>减少代码维护量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控制层：包含权限管理</a:t>
            </a:r>
            <a:endParaRPr lang="en-US" altLang="zh-CN" dirty="0"/>
          </a:p>
          <a:p>
            <a:pPr lvl="5"/>
            <a:r>
              <a:rPr lang="zh-CN" altLang="en-US" dirty="0" smtClean="0"/>
              <a:t>把不同的模型和不同的视图</a:t>
            </a:r>
            <a:endParaRPr lang="en-US" altLang="zh-CN" dirty="0" smtClean="0"/>
          </a:p>
          <a:p>
            <a:pPr marL="2286000" lvl="5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组合在一起完成不同的请求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各层分离、灵活、各司其职、便于管理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900" y="167474"/>
            <a:ext cx="4606808" cy="594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0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B0F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82433"/>
            <a:ext cx="12339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4742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714" y="365125"/>
            <a:ext cx="8415975" cy="608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0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关键技术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前端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Web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1143000" lvl="3">
              <a:spcBef>
                <a:spcPts val="1000"/>
              </a:spcBef>
            </a:pPr>
            <a:r>
              <a:rPr lang="en-US" altLang="zh-CN" dirty="0" smtClean="0"/>
              <a:t>Angular.js + angular Material + html5</a:t>
            </a:r>
          </a:p>
          <a:p>
            <a:pPr lvl="1"/>
            <a:r>
              <a:rPr lang="zh-CN" altLang="en-US" dirty="0"/>
              <a:t>移动端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清华大学企业号提供入口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Angular.js + angular mobile UI + html5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后端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 + servlet + MySQL</a:t>
            </a:r>
            <a:r>
              <a:rPr lang="zh-CN" altLang="en-US" dirty="0" smtClean="0"/>
              <a:t> </a:t>
            </a:r>
            <a:r>
              <a:rPr lang="en-US" altLang="zh-CN" dirty="0" smtClean="0"/>
              <a:t>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31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关键技术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主流行政系统</a:t>
            </a:r>
            <a:r>
              <a:rPr lang="zh-CN" altLang="en-US" dirty="0" smtClean="0">
                <a:solidFill>
                  <a:srgbClr val="FF0000"/>
                </a:solidFill>
              </a:rPr>
              <a:t>问题：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依赖于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，前端没有分层架构（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架构）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单一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前端，界面风格移动设备不适用</a:t>
            </a: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pPr lvl="2"/>
            <a:r>
              <a:rPr lang="en-US" altLang="zh-CN" sz="2800" dirty="0" smtClean="0">
                <a:solidFill>
                  <a:srgbClr val="FF0000"/>
                </a:solidFill>
              </a:rPr>
              <a:t>Angular.js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68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关键技术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Angular.js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Angular.JS  </a:t>
            </a:r>
            <a:r>
              <a:rPr lang="zh-CN" altLang="en-US" dirty="0" smtClean="0"/>
              <a:t>是一款开源  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函式库，</a:t>
            </a:r>
            <a:r>
              <a:rPr lang="zh-CN" altLang="en-US" b="1" dirty="0" smtClean="0"/>
              <a:t>由 </a:t>
            </a:r>
            <a:r>
              <a:rPr lang="en-US" altLang="zh-CN" b="1" dirty="0" smtClean="0">
                <a:hlinkClick r:id="rId3"/>
              </a:rPr>
              <a:t>Google</a:t>
            </a:r>
            <a:r>
              <a:rPr lang="zh-CN" altLang="en-US" b="1" dirty="0" smtClean="0"/>
              <a:t> 维护</a:t>
            </a:r>
            <a:r>
              <a:rPr lang="zh-CN" altLang="en-US" dirty="0" smtClean="0"/>
              <a:t>，用来协助单一页面应用程式运行的。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820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关键技术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Angular</a:t>
            </a:r>
            <a:r>
              <a:rPr lang="zh-CN" altLang="en-US" dirty="0" smtClean="0">
                <a:solidFill>
                  <a:srgbClr val="FF0000"/>
                </a:solidFill>
              </a:rPr>
              <a:t>使用效果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&gt; J</a:t>
            </a:r>
            <a:r>
              <a:rPr lang="en-US" altLang="zh-CN" dirty="0" smtClean="0"/>
              <a:t>avaScript </a:t>
            </a:r>
            <a:r>
              <a:rPr lang="en-US" altLang="zh-CN" dirty="0"/>
              <a:t>…</a:t>
            </a:r>
          </a:p>
          <a:p>
            <a:pPr lvl="1"/>
            <a:r>
              <a:rPr lang="zh-CN" altLang="en-US" dirty="0"/>
              <a:t>符合需求</a:t>
            </a:r>
            <a:endParaRPr lang="en-US" altLang="zh-CN" dirty="0"/>
          </a:p>
          <a:p>
            <a:pPr lvl="1"/>
            <a:r>
              <a:rPr lang="zh-CN" altLang="en-US" dirty="0"/>
              <a:t>实现</a:t>
            </a:r>
            <a:r>
              <a:rPr lang="en-US" altLang="zh-CN" dirty="0"/>
              <a:t>MVC</a:t>
            </a:r>
            <a:r>
              <a:rPr lang="zh-CN" altLang="en-US" dirty="0"/>
              <a:t>架构</a:t>
            </a:r>
            <a:endParaRPr lang="en-US" altLang="zh-CN" dirty="0"/>
          </a:p>
          <a:p>
            <a:pPr lvl="1"/>
            <a:r>
              <a:rPr lang="zh-CN" altLang="en-US" dirty="0"/>
              <a:t>界面美观</a:t>
            </a:r>
            <a:endParaRPr lang="en-US" altLang="zh-CN" dirty="0"/>
          </a:p>
          <a:p>
            <a:pPr lvl="2"/>
            <a:r>
              <a:rPr lang="en-US" altLang="zh-CN" dirty="0"/>
              <a:t>Angular material</a:t>
            </a:r>
          </a:p>
          <a:p>
            <a:pPr lvl="2"/>
            <a:r>
              <a:rPr lang="en-US" altLang="zh-CN" dirty="0"/>
              <a:t>Angular mobile UI 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zh-CN" altLang="en-US" dirty="0" smtClean="0">
                <a:solidFill>
                  <a:srgbClr val="FF0000"/>
                </a:solidFill>
              </a:rPr>
              <a:t>扁平</a:t>
            </a:r>
            <a:r>
              <a:rPr lang="zh-CN" altLang="en-US" dirty="0">
                <a:solidFill>
                  <a:srgbClr val="FF0000"/>
                </a:solidFill>
              </a:rPr>
              <a:t>化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FF0000"/>
                </a:solidFill>
              </a:rPr>
              <a:t>Material Design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适用于多设备）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2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目的</a:t>
            </a:r>
            <a:endParaRPr 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B/S</a:t>
            </a:r>
            <a:r>
              <a:rPr lang="zh-CN" altLang="en-US" dirty="0" smtClean="0"/>
              <a:t>（浏览器）</a:t>
            </a:r>
            <a:endParaRPr lang="en-US" altLang="zh-CN" dirty="0" smtClean="0"/>
          </a:p>
          <a:p>
            <a:r>
              <a:rPr lang="en-US" dirty="0" smtClean="0"/>
              <a:t>C/S</a:t>
            </a:r>
            <a:r>
              <a:rPr lang="zh-CN" altLang="en-US" dirty="0" smtClean="0"/>
              <a:t>（</a:t>
            </a:r>
            <a:r>
              <a:rPr lang="zh-CN" altLang="en-US" dirty="0"/>
              <a:t>移动端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浏览器</a:t>
            </a:r>
            <a:r>
              <a:rPr lang="en-US" altLang="zh-CN" dirty="0" smtClean="0"/>
              <a:t>+</a:t>
            </a:r>
            <a:r>
              <a:rPr lang="zh-CN" altLang="en-US" dirty="0" smtClean="0"/>
              <a:t>清华大学企业号</a:t>
            </a:r>
            <a:endParaRPr lang="en-US" altLang="zh-CN" dirty="0" smtClean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4864" y="1409706"/>
            <a:ext cx="5235854" cy="39194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432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关键技术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主流行政系统</a:t>
            </a:r>
            <a:r>
              <a:rPr lang="zh-CN" altLang="en-US" dirty="0" smtClean="0">
                <a:solidFill>
                  <a:srgbClr val="FF0000"/>
                </a:solidFill>
              </a:rPr>
              <a:t>问题：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缺乏有效安全机制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将用户信息直接存在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信息传输过程没有加密</a:t>
            </a:r>
            <a:endParaRPr lang="en-US" altLang="zh-CN" dirty="0" smtClean="0"/>
          </a:p>
          <a:p>
            <a:pPr lvl="2"/>
            <a:r>
              <a:rPr lang="en-US" altLang="zh-CN" sz="3600" dirty="0" smtClean="0">
                <a:solidFill>
                  <a:srgbClr val="FF0000"/>
                </a:solidFill>
              </a:rPr>
              <a:t>RSA</a:t>
            </a:r>
            <a:r>
              <a:rPr lang="zh-CN" altLang="en-US" sz="3600" dirty="0" smtClean="0">
                <a:solidFill>
                  <a:srgbClr val="FF0000"/>
                </a:solidFill>
              </a:rPr>
              <a:t>加密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使用前端进行用户身份验证、超时登出</a:t>
            </a:r>
            <a:endParaRPr lang="en-US" altLang="zh-CN" dirty="0" smtClean="0"/>
          </a:p>
          <a:p>
            <a:pPr lvl="2"/>
            <a:r>
              <a:rPr lang="en-US" altLang="zh-CN" sz="3600" dirty="0" smtClean="0">
                <a:solidFill>
                  <a:srgbClr val="FF0000"/>
                </a:solidFill>
              </a:rPr>
              <a:t>Session</a:t>
            </a:r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1599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关键技术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安全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利用</a:t>
            </a:r>
            <a:r>
              <a:rPr lang="en-US" altLang="zh-CN" dirty="0" smtClean="0"/>
              <a:t>R</a:t>
            </a:r>
            <a:r>
              <a:rPr lang="en-US" altLang="zh-CN" dirty="0" smtClean="0"/>
              <a:t>SA</a:t>
            </a:r>
            <a:r>
              <a:rPr lang="zh-CN" altLang="en-US" dirty="0" smtClean="0"/>
              <a:t>加密实现流程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openssl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638" y="521016"/>
            <a:ext cx="7271761" cy="555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5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关键技术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RSA</a:t>
            </a:r>
            <a:r>
              <a:rPr lang="zh-CN" altLang="en-US" dirty="0" smtClean="0">
                <a:solidFill>
                  <a:srgbClr val="FF0000"/>
                </a:solidFill>
              </a:rPr>
              <a:t>使用效果：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/>
              <a:t>避免用户名和密码直接存在</a:t>
            </a:r>
            <a:r>
              <a:rPr lang="en-US" altLang="zh-CN" sz="2000" dirty="0" smtClean="0"/>
              <a:t>cookie</a:t>
            </a:r>
            <a:r>
              <a:rPr lang="zh-CN" altLang="en-US" sz="2000" dirty="0" smtClean="0"/>
              <a:t>中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替换成动态生成的密文。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信息传输过程私钥加密，公钥解密。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79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关键技术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安全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后端</a:t>
            </a:r>
            <a:r>
              <a:rPr lang="en-US" altLang="zh-CN" dirty="0" smtClean="0"/>
              <a:t>Session</a:t>
            </a:r>
          </a:p>
          <a:p>
            <a:pPr marL="457200" lvl="1" indent="0">
              <a:buNone/>
            </a:pPr>
            <a:r>
              <a:rPr lang="zh-CN" altLang="en-US" dirty="0" smtClean="0"/>
              <a:t>流程：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094" y="1611528"/>
            <a:ext cx="4171923" cy="3074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701" y="1611527"/>
            <a:ext cx="3681783" cy="307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6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关键技术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Session</a:t>
            </a:r>
            <a:r>
              <a:rPr lang="zh-CN" altLang="en-US" dirty="0" smtClean="0">
                <a:solidFill>
                  <a:srgbClr val="FF0000"/>
                </a:solidFill>
              </a:rPr>
              <a:t>使用效果：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后端使用</a:t>
            </a:r>
            <a:r>
              <a:rPr lang="en-US" altLang="zh-CN" dirty="0" smtClean="0"/>
              <a:t>session id</a:t>
            </a:r>
            <a:r>
              <a:rPr lang="zh-CN" altLang="en-US" dirty="0" smtClean="0"/>
              <a:t>进行操作，避免前端的使用</a:t>
            </a:r>
            <a:endParaRPr lang="en-US" altLang="zh-CN" dirty="0"/>
          </a:p>
          <a:p>
            <a:pPr lvl="2"/>
            <a:r>
              <a:rPr lang="zh-CN" altLang="en-US" dirty="0" smtClean="0"/>
              <a:t>身份验证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请求</a:t>
            </a:r>
            <a:r>
              <a:rPr lang="zh-CN" altLang="en-US" dirty="0"/>
              <a:t>是否</a:t>
            </a:r>
            <a:r>
              <a:rPr lang="zh-CN" altLang="en-US" dirty="0" smtClean="0"/>
              <a:t>合法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超时</a:t>
            </a:r>
            <a:r>
              <a:rPr lang="zh-CN" altLang="en-US" dirty="0"/>
              <a:t>登出</a:t>
            </a: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35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497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系统特点</a:t>
            </a:r>
            <a:endParaRPr lang="en-US" dirty="0"/>
          </a:p>
        </p:txBody>
      </p:sp>
      <p:pic>
        <p:nvPicPr>
          <p:cNvPr id="3074" name="Picture 2" descr="http://photocdn.sohu.com/20140227/Img3957182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097" y="2650066"/>
            <a:ext cx="3810000" cy="317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内容占位符 6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主流行政管理系统</a:t>
            </a:r>
            <a:endParaRPr lang="en-US" altLang="zh-CN" dirty="0"/>
          </a:p>
          <a:p>
            <a:pPr lvl="1"/>
            <a:r>
              <a:rPr lang="zh-CN" altLang="en-US" dirty="0" smtClean="0"/>
              <a:t>固定地点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单一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无推送</a:t>
            </a:r>
            <a:endParaRPr lang="en-US" altLang="zh-CN" dirty="0"/>
          </a:p>
          <a:p>
            <a:r>
              <a:rPr lang="zh-CN" altLang="en-US" dirty="0" smtClean="0"/>
              <a:t>本系统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固定地点</a:t>
            </a:r>
            <a:r>
              <a:rPr lang="en-US" altLang="zh-CN" dirty="0" smtClean="0"/>
              <a:t>+</a:t>
            </a:r>
            <a:r>
              <a:rPr lang="zh-CN" altLang="en-US" dirty="0" smtClean="0"/>
              <a:t>移动化办公</a:t>
            </a:r>
            <a:endParaRPr lang="en-US" altLang="zh-CN" dirty="0"/>
          </a:p>
          <a:p>
            <a:pPr lvl="2"/>
            <a:r>
              <a:rPr lang="zh-CN" altLang="en-US" dirty="0" smtClean="0"/>
              <a:t>清华大学企业号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浏览器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及时 随时查看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受空间、时间约束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761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497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系统特点</a:t>
            </a:r>
            <a:endParaRPr lang="en-US" dirty="0"/>
          </a:p>
        </p:txBody>
      </p:sp>
      <p:pic>
        <p:nvPicPr>
          <p:cNvPr id="3074" name="Picture 2" descr="http://photocdn.sohu.com/20140227/Img3957182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097" y="2650066"/>
            <a:ext cx="3810000" cy="317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内容占位符 6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主流行政管理系统：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口头通知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无有效记录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办公效率低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缺乏量化的管理，评价机制</a:t>
            </a:r>
            <a:endParaRPr lang="en-US" altLang="zh-CN" dirty="0"/>
          </a:p>
          <a:p>
            <a:r>
              <a:rPr lang="zh-CN" altLang="en-US" dirty="0"/>
              <a:t>本系统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上级监督、追踪、统计、评价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下级反馈、签到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上下级之间互动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9407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497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系统特点</a:t>
            </a:r>
            <a:endParaRPr lang="en-US" dirty="0"/>
          </a:p>
        </p:txBody>
      </p:sp>
      <p:pic>
        <p:nvPicPr>
          <p:cNvPr id="3074" name="Picture 2" descr="http://photocdn.sohu.com/20140227/Img3957182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097" y="2650066"/>
            <a:ext cx="3810000" cy="317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内容占位符 6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主流行政管理系统：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安全机制较弱</a:t>
            </a:r>
            <a:endParaRPr lang="en-US" altLang="zh-CN" dirty="0" smtClean="0"/>
          </a:p>
          <a:p>
            <a:r>
              <a:rPr lang="zh-CN" altLang="en-US" dirty="0" smtClean="0"/>
              <a:t>本</a:t>
            </a:r>
            <a:r>
              <a:rPr lang="zh-CN" altLang="en-US" dirty="0"/>
              <a:t>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数据实现加密</a:t>
            </a:r>
            <a:endParaRPr lang="en-US" altLang="zh-CN" dirty="0"/>
          </a:p>
          <a:p>
            <a:pPr lvl="1"/>
            <a:r>
              <a:rPr lang="zh-CN" altLang="en-US" dirty="0" smtClean="0"/>
              <a:t>用户信息加密</a:t>
            </a:r>
            <a:endParaRPr lang="en-US" altLang="zh-CN" dirty="0" smtClean="0"/>
          </a:p>
          <a:p>
            <a:pPr lvl="1"/>
            <a:r>
              <a:rPr lang="zh-CN" altLang="en-US" dirty="0"/>
              <a:t>身份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超时登出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6319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497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系统特点</a:t>
            </a:r>
            <a:endParaRPr lang="en-US" dirty="0"/>
          </a:p>
        </p:txBody>
      </p:sp>
      <p:pic>
        <p:nvPicPr>
          <p:cNvPr id="3074" name="Picture 2" descr="http://photocdn.sohu.com/20140227/Img3957182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097" y="2650066"/>
            <a:ext cx="3810000" cy="317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内容占位符 6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主流行政管理系统：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界面风格只适用于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端，无法在移动设备查看</a:t>
            </a:r>
            <a:endParaRPr lang="en-US" altLang="zh-CN" dirty="0" smtClean="0"/>
          </a:p>
          <a:p>
            <a:r>
              <a:rPr lang="zh-CN" altLang="en-US" dirty="0" smtClean="0"/>
              <a:t>本系统</a:t>
            </a:r>
            <a:endParaRPr lang="en-US" altLang="zh-CN" dirty="0" smtClean="0"/>
          </a:p>
          <a:p>
            <a:pPr lvl="1"/>
            <a:r>
              <a:rPr lang="zh-CN" altLang="en-US" dirty="0"/>
              <a:t>高效，</a:t>
            </a:r>
            <a:r>
              <a:rPr lang="en-US" altLang="zh-CN" dirty="0"/>
              <a:t>user friendly</a:t>
            </a:r>
            <a:r>
              <a:rPr lang="zh-CN" altLang="en-US" dirty="0"/>
              <a:t>的前端</a:t>
            </a:r>
            <a:r>
              <a:rPr lang="zh-CN" altLang="en-US" dirty="0" smtClean="0"/>
              <a:t>设计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47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497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系统特点</a:t>
            </a:r>
            <a:endParaRPr lang="en-US" dirty="0"/>
          </a:p>
        </p:txBody>
      </p:sp>
      <p:pic>
        <p:nvPicPr>
          <p:cNvPr id="3074" name="Picture 2" descr="http://photocdn.sohu.com/20140227/Img3957182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097" y="2650066"/>
            <a:ext cx="3810000" cy="317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内容占位符 6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主流行政管理系统：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前端未进行分层处理</a:t>
            </a:r>
            <a:endParaRPr lang="en-US" altLang="zh-CN" dirty="0" smtClean="0"/>
          </a:p>
          <a:p>
            <a:pPr lvl="1"/>
            <a:r>
              <a:rPr lang="zh-CN" altLang="en-US" dirty="0"/>
              <a:t>前</a:t>
            </a:r>
            <a:r>
              <a:rPr lang="zh-CN" altLang="en-US" dirty="0" smtClean="0"/>
              <a:t>后端未进行有效分离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无法适应单一后端，多前端</a:t>
            </a:r>
            <a:endParaRPr lang="en-US" altLang="zh-CN" dirty="0" smtClean="0"/>
          </a:p>
          <a:p>
            <a:r>
              <a:rPr lang="zh-CN" altLang="en-US" dirty="0" smtClean="0"/>
              <a:t>本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微信与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端共用一个后端，前后端完全分开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有效减少前端代码冗余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前端架构有效分层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243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现状</a:t>
            </a: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>
            <a:off x="3262449" y="2846145"/>
            <a:ext cx="6276109" cy="2236906"/>
          </a:xfrm>
          <a:prstGeom prst="rect">
            <a:avLst/>
          </a:prstGeom>
        </p:spPr>
        <p:txBody>
          <a:bodyPr wrap="square" numCol="2">
            <a:noAutofit/>
          </a:bodyPr>
          <a:lstStyle/>
          <a:p>
            <a:pPr defTabSz="685783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ea typeface="Microsoft YaHei UI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48" y="2425345"/>
            <a:ext cx="3694112" cy="2481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183" y="377617"/>
            <a:ext cx="3652580" cy="27394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258" y="3752054"/>
            <a:ext cx="4057335" cy="2283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244" y="1175155"/>
            <a:ext cx="3987227" cy="29211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矩形 18"/>
          <p:cNvSpPr/>
          <p:nvPr/>
        </p:nvSpPr>
        <p:spPr>
          <a:xfrm>
            <a:off x="3187895" y="1459973"/>
            <a:ext cx="3617615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形式单一</a:t>
            </a:r>
            <a:endParaRPr lang="zh-CN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29050" y="2678717"/>
            <a:ext cx="5387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移动终端</a:t>
            </a:r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+web</a:t>
            </a:r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端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40960" y="4114653"/>
            <a:ext cx="5724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监督、互动、灵活</a:t>
            </a:r>
            <a:endParaRPr lang="zh-CN" altLang="en-US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768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高效，</a:t>
            </a:r>
            <a:r>
              <a:rPr lang="en-US" altLang="zh-CN" dirty="0" smtClean="0"/>
              <a:t>user friendly</a:t>
            </a:r>
            <a:r>
              <a:rPr lang="zh-CN" altLang="en-US" dirty="0" smtClean="0"/>
              <a:t>的前端设计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灵活的系统架构，独立后端，双前端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移动端与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端结合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有效用户验证和安全机制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行政流程在系统中的实现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上级监督、追踪、统计、评价</a:t>
            </a:r>
            <a:endParaRPr lang="en-US" altLang="zh-CN" dirty="0"/>
          </a:p>
          <a:p>
            <a:pPr lvl="2"/>
            <a:r>
              <a:rPr lang="zh-CN" altLang="en-US" dirty="0" smtClean="0"/>
              <a:t>下级反馈和签到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提高办公效率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3792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系统演示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2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Thanks!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欢迎提问</a:t>
            </a:r>
            <a:r>
              <a:rPr lang="en-US" altLang="zh-CN" dirty="0" smtClean="0"/>
              <a:t>~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1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需求分析</a:t>
            </a:r>
            <a:endParaRPr lang="en-US" sz="36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流程</a:t>
            </a:r>
            <a:endParaRPr 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177691" y="1732211"/>
            <a:ext cx="7886697" cy="4107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2660544" y="3061640"/>
            <a:ext cx="6276109" cy="2236906"/>
          </a:xfrm>
          <a:prstGeom prst="rect">
            <a:avLst/>
          </a:prstGeom>
        </p:spPr>
        <p:txBody>
          <a:bodyPr wrap="square" numCol="2">
            <a:noAutofit/>
          </a:bodyPr>
          <a:lstStyle/>
          <a:p>
            <a:pPr defTabSz="685783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ea typeface="Microsoft YaHei UI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655" y="1274774"/>
            <a:ext cx="8129921" cy="502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4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615" y="231168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需求分析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762" y="405848"/>
            <a:ext cx="8695536" cy="621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6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设计方案</a:t>
            </a:r>
            <a:endParaRPr lang="en-US" sz="36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7875" y="419854"/>
            <a:ext cx="8278661" cy="571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7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功能概要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一级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939" y="247055"/>
            <a:ext cx="7979159" cy="615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8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功能概要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二</a:t>
            </a:r>
            <a:r>
              <a:rPr lang="zh-CN" altLang="en-US" dirty="0" smtClean="0">
                <a:solidFill>
                  <a:srgbClr val="FF0000"/>
                </a:solidFill>
              </a:rPr>
              <a:t>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499" y="139920"/>
            <a:ext cx="8375205" cy="637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0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功能概要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三级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637" y="283585"/>
            <a:ext cx="5882622" cy="614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8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1065</Words>
  <Application>Microsoft Office PowerPoint</Application>
  <PresentationFormat>宽屏</PresentationFormat>
  <Paragraphs>245</Paragraphs>
  <Slides>32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Microsoft YaHei UI</vt:lpstr>
      <vt:lpstr>宋体</vt:lpstr>
      <vt:lpstr>Arial</vt:lpstr>
      <vt:lpstr>Calibri</vt:lpstr>
      <vt:lpstr>Calibri Light</vt:lpstr>
      <vt:lpstr>Segoe UI Light</vt:lpstr>
      <vt:lpstr>Office 主题</vt:lpstr>
      <vt:lpstr>基于B/S与C/S混合架构的行政管理系统</vt:lpstr>
      <vt:lpstr>目的</vt:lpstr>
      <vt:lpstr>现状</vt:lpstr>
      <vt:lpstr>需求分析</vt:lpstr>
      <vt:lpstr>需求分析</vt:lpstr>
      <vt:lpstr>设计方案</vt:lpstr>
      <vt:lpstr>功能概要</vt:lpstr>
      <vt:lpstr>功能概要</vt:lpstr>
      <vt:lpstr>功能概要</vt:lpstr>
      <vt:lpstr>架构</vt:lpstr>
      <vt:lpstr>架构</vt:lpstr>
      <vt:lpstr>架构</vt:lpstr>
      <vt:lpstr>架构</vt:lpstr>
      <vt:lpstr>架构</vt:lpstr>
      <vt:lpstr>架构</vt:lpstr>
      <vt:lpstr>关键技术</vt:lpstr>
      <vt:lpstr>关键技术</vt:lpstr>
      <vt:lpstr>关键技术</vt:lpstr>
      <vt:lpstr>关键技术</vt:lpstr>
      <vt:lpstr>关键技术</vt:lpstr>
      <vt:lpstr>关键技术</vt:lpstr>
      <vt:lpstr>关键技术</vt:lpstr>
      <vt:lpstr>关键技术</vt:lpstr>
      <vt:lpstr>关键技术</vt:lpstr>
      <vt:lpstr>系统特点</vt:lpstr>
      <vt:lpstr>系统特点</vt:lpstr>
      <vt:lpstr>系统特点</vt:lpstr>
      <vt:lpstr>系统特点</vt:lpstr>
      <vt:lpstr>系统特点</vt:lpstr>
      <vt:lpstr>总结</vt:lpstr>
      <vt:lpstr>系统演示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基于B/S与C/S混合架构的行政管理系统</dc:title>
  <dc:creator>Gerald Zhang</dc:creator>
  <cp:lastModifiedBy>Gerald Zhang</cp:lastModifiedBy>
  <cp:revision>705</cp:revision>
  <dcterms:created xsi:type="dcterms:W3CDTF">2016-05-13T08:43:08Z</dcterms:created>
  <dcterms:modified xsi:type="dcterms:W3CDTF">2016-05-26T15:21:27Z</dcterms:modified>
</cp:coreProperties>
</file>