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70" r:id="rId3"/>
    <p:sldId id="271" r:id="rId4"/>
    <p:sldId id="336" r:id="rId5"/>
    <p:sldId id="337" r:id="rId6"/>
    <p:sldId id="28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snapToGrid="0">
      <p:cViewPr varScale="1">
        <p:scale>
          <a:sx n="148" d="100"/>
          <a:sy n="14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D20E-BBBB-3BD8-348E-09A589D00A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8890B9-135F-4D41-7862-AC0966C0F2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924CA4-CC4B-9444-D083-7ACD1C6B7214}"/>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5" name="Footer Placeholder 4">
            <a:extLst>
              <a:ext uri="{FF2B5EF4-FFF2-40B4-BE49-F238E27FC236}">
                <a16:creationId xmlns:a16="http://schemas.microsoft.com/office/drawing/2014/main" id="{8E61C8B8-4109-E425-E9FF-38D9C5714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0FB59-4DB7-3DCA-2C8D-C9C5A1E88B22}"/>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128670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A0E3-362F-540B-2A75-027AC213B5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C6DE54-D78B-7B20-3D04-4134268BD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B359F-080E-ABC6-2314-60FB6E343FB0}"/>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5" name="Footer Placeholder 4">
            <a:extLst>
              <a:ext uri="{FF2B5EF4-FFF2-40B4-BE49-F238E27FC236}">
                <a16:creationId xmlns:a16="http://schemas.microsoft.com/office/drawing/2014/main" id="{417C7D86-CDEF-E4E3-9931-37B0D0D2B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4BF76-F625-FC48-289D-9234A490AFF2}"/>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219000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0D0C6-D932-E0E0-2EF7-875041F61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B09A8-6F6A-97E2-7EFA-8A2F6A9642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E17C7-60EB-12AE-C510-E735B99DB175}"/>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5" name="Footer Placeholder 4">
            <a:extLst>
              <a:ext uri="{FF2B5EF4-FFF2-40B4-BE49-F238E27FC236}">
                <a16:creationId xmlns:a16="http://schemas.microsoft.com/office/drawing/2014/main" id="{29A84B96-8A92-5F3C-5022-3C907126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8E0F5B-5D5D-F9E4-9BC1-EC541EF8841E}"/>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168127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D144-EB90-6D50-971C-6373AE7BC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784024-F420-4D6D-C21D-BD7865B49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8E108-5A9B-9F10-AEF1-9E55A21DB1B6}"/>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5" name="Footer Placeholder 4">
            <a:extLst>
              <a:ext uri="{FF2B5EF4-FFF2-40B4-BE49-F238E27FC236}">
                <a16:creationId xmlns:a16="http://schemas.microsoft.com/office/drawing/2014/main" id="{B8B4C59F-E55F-564D-9A7A-68F673A42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0D12D-9DDE-CFDB-C52B-CF18C0F48822}"/>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206651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D6A0-4AF2-8B0F-1B59-5EF4EB98B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4CCA7-6FC0-154C-131C-9B3D1B3706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D7F6C3-0E89-B9CD-93D7-1629C53BC278}"/>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5" name="Footer Placeholder 4">
            <a:extLst>
              <a:ext uri="{FF2B5EF4-FFF2-40B4-BE49-F238E27FC236}">
                <a16:creationId xmlns:a16="http://schemas.microsoft.com/office/drawing/2014/main" id="{D507A3E5-08BE-EBD9-0C9A-72F8B341C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6460A-1499-6230-7291-372190CB4960}"/>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372656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22808-F06F-8336-F870-5D7182699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58B24-A6C8-DDC9-B2F8-184C0AD4C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D610D-5E56-22BD-C670-16125A052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E16F0C-7439-356A-160D-62AA57383581}"/>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6" name="Footer Placeholder 5">
            <a:extLst>
              <a:ext uri="{FF2B5EF4-FFF2-40B4-BE49-F238E27FC236}">
                <a16:creationId xmlns:a16="http://schemas.microsoft.com/office/drawing/2014/main" id="{0BA8C5CC-4299-AB70-B575-4CC64A0B6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DBD9B-21B0-9671-083A-1F5245745DF8}"/>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281389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0A94-2188-2CD4-1963-ADE99D3E56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4C6F5-521C-9036-7531-FA5B37C24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6BE10-1CD3-E750-8856-359BEFC8B3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E49D96-D277-1D3B-FFBE-E004BC5CD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56CF8-20A0-7041-9374-872E9EA587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C0ABDD-EB71-F41C-B3F6-438CFD49BB09}"/>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8" name="Footer Placeholder 7">
            <a:extLst>
              <a:ext uri="{FF2B5EF4-FFF2-40B4-BE49-F238E27FC236}">
                <a16:creationId xmlns:a16="http://schemas.microsoft.com/office/drawing/2014/main" id="{C9A3911E-175C-9BFD-2E31-3C97027412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314554-FF2C-B441-1D47-D8E9DBA65B33}"/>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247398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2B23-1387-0935-CD55-B3EA9368E9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D54DBC-C434-7E94-2699-2A7D879D4D8E}"/>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4" name="Footer Placeholder 3">
            <a:extLst>
              <a:ext uri="{FF2B5EF4-FFF2-40B4-BE49-F238E27FC236}">
                <a16:creationId xmlns:a16="http://schemas.microsoft.com/office/drawing/2014/main" id="{828DAD77-2F6E-62B8-F2F4-944DD7EB0D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5FFA9E-F6B5-874E-27B4-0A79938B4DF8}"/>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305403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21BB7-C3F1-C165-67FB-C68EC691AC92}"/>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3" name="Footer Placeholder 2">
            <a:extLst>
              <a:ext uri="{FF2B5EF4-FFF2-40B4-BE49-F238E27FC236}">
                <a16:creationId xmlns:a16="http://schemas.microsoft.com/office/drawing/2014/main" id="{1C8CCFDA-4314-3B4B-B904-523B8B3AB4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346CF9-4E90-55E7-82AF-55B4A51C25E3}"/>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267091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81B2-101D-55E2-EAD2-24F2FDA03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5850F-DC9B-BF7E-A735-59CF04909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EA32BF-06A4-5681-C431-9F9FF52740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E19C7-ED60-67E1-B213-D1C76B28549A}"/>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6" name="Footer Placeholder 5">
            <a:extLst>
              <a:ext uri="{FF2B5EF4-FFF2-40B4-BE49-F238E27FC236}">
                <a16:creationId xmlns:a16="http://schemas.microsoft.com/office/drawing/2014/main" id="{583213D0-4A8C-9727-F6AA-2FEC1FE89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2830D-2161-FB3D-77B5-F63EC2FBC9AF}"/>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159745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4D73-B902-51B9-AFB8-F0080E370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AB3D0A-3731-1944-368C-59A8C043D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B8A535-D498-A7C0-9532-2F7E3120B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D2FD7-E9E1-3E33-4E1D-D57693A574D2}"/>
              </a:ext>
            </a:extLst>
          </p:cNvPr>
          <p:cNvSpPr>
            <a:spLocks noGrp="1"/>
          </p:cNvSpPr>
          <p:nvPr>
            <p:ph type="dt" sz="half" idx="10"/>
          </p:nvPr>
        </p:nvSpPr>
        <p:spPr/>
        <p:txBody>
          <a:bodyPr/>
          <a:lstStyle/>
          <a:p>
            <a:fld id="{3E474B14-636B-2C4B-861B-6C9075E54634}" type="datetimeFigureOut">
              <a:rPr lang="en-US" smtClean="0"/>
              <a:t>1/15/25</a:t>
            </a:fld>
            <a:endParaRPr lang="en-US"/>
          </a:p>
        </p:txBody>
      </p:sp>
      <p:sp>
        <p:nvSpPr>
          <p:cNvPr id="6" name="Footer Placeholder 5">
            <a:extLst>
              <a:ext uri="{FF2B5EF4-FFF2-40B4-BE49-F238E27FC236}">
                <a16:creationId xmlns:a16="http://schemas.microsoft.com/office/drawing/2014/main" id="{1E6F4F59-1928-5C5D-A442-DFE24F65D8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28B0B-4E72-6790-3B63-9D2805C2DCBF}"/>
              </a:ext>
            </a:extLst>
          </p:cNvPr>
          <p:cNvSpPr>
            <a:spLocks noGrp="1"/>
          </p:cNvSpPr>
          <p:nvPr>
            <p:ph type="sldNum" sz="quarter" idx="12"/>
          </p:nvPr>
        </p:nvSpPr>
        <p:spPr/>
        <p:txBody>
          <a:bodyPr/>
          <a:lstStyle/>
          <a:p>
            <a:fld id="{00DCB194-9605-1341-9DF9-B21B500F57EA}" type="slidenum">
              <a:rPr lang="en-US" smtClean="0"/>
              <a:t>‹#›</a:t>
            </a:fld>
            <a:endParaRPr lang="en-US"/>
          </a:p>
        </p:txBody>
      </p:sp>
    </p:spTree>
    <p:extLst>
      <p:ext uri="{BB962C8B-B14F-4D97-AF65-F5344CB8AC3E}">
        <p14:creationId xmlns:p14="http://schemas.microsoft.com/office/powerpoint/2010/main" val="39232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34F7E-3D33-28E2-FD34-3EC378D49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79E7D-0B76-82E8-AB1E-69AFD1C04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52898-96CC-2374-D7B4-35FD6D1AAC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474B14-636B-2C4B-861B-6C9075E54634}" type="datetimeFigureOut">
              <a:rPr lang="en-US" smtClean="0"/>
              <a:t>1/15/25</a:t>
            </a:fld>
            <a:endParaRPr lang="en-US"/>
          </a:p>
        </p:txBody>
      </p:sp>
      <p:sp>
        <p:nvSpPr>
          <p:cNvPr id="5" name="Footer Placeholder 4">
            <a:extLst>
              <a:ext uri="{FF2B5EF4-FFF2-40B4-BE49-F238E27FC236}">
                <a16:creationId xmlns:a16="http://schemas.microsoft.com/office/drawing/2014/main" id="{EE3299B2-9C29-D528-6284-F50B08041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DC4E6C-9C98-73BD-C4BB-D7E6BA1E6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DCB194-9605-1341-9DF9-B21B500F57EA}" type="slidenum">
              <a:rPr lang="en-US" smtClean="0"/>
              <a:t>‹#›</a:t>
            </a:fld>
            <a:endParaRPr lang="en-US"/>
          </a:p>
        </p:txBody>
      </p:sp>
    </p:spTree>
    <p:extLst>
      <p:ext uri="{BB962C8B-B14F-4D97-AF65-F5344CB8AC3E}">
        <p14:creationId xmlns:p14="http://schemas.microsoft.com/office/powerpoint/2010/main" val="735960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pdf/2409.11056"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40C5-7374-BBA9-32A2-E134636C71FD}"/>
              </a:ext>
            </a:extLst>
          </p:cNvPr>
          <p:cNvSpPr>
            <a:spLocks noGrp="1"/>
          </p:cNvSpPr>
          <p:nvPr>
            <p:ph type="title"/>
          </p:nvPr>
        </p:nvSpPr>
        <p:spPr>
          <a:xfrm>
            <a:off x="115057" y="84259"/>
            <a:ext cx="12026479" cy="600701"/>
          </a:xfrm>
        </p:spPr>
        <p:txBody>
          <a:bodyPr>
            <a:noAutofit/>
          </a:bodyPr>
          <a:lstStyle/>
          <a:p>
            <a:r>
              <a:rPr lang="en-US" sz="2200" dirty="0"/>
              <a:t>Large Language Models are Good Multi-lingual Learners : When LLMs Meet Cross-lingual Prompts</a:t>
            </a:r>
          </a:p>
        </p:txBody>
      </p:sp>
      <p:sp>
        <p:nvSpPr>
          <p:cNvPr id="3" name="Content Placeholder 2">
            <a:extLst>
              <a:ext uri="{FF2B5EF4-FFF2-40B4-BE49-F238E27FC236}">
                <a16:creationId xmlns:a16="http://schemas.microsoft.com/office/drawing/2014/main" id="{A222156A-24F7-B957-6D68-18B23EE7397B}"/>
              </a:ext>
            </a:extLst>
          </p:cNvPr>
          <p:cNvSpPr>
            <a:spLocks noGrp="1"/>
          </p:cNvSpPr>
          <p:nvPr>
            <p:ph idx="1"/>
          </p:nvPr>
        </p:nvSpPr>
        <p:spPr>
          <a:xfrm>
            <a:off x="328864" y="791925"/>
            <a:ext cx="6253605" cy="5919426"/>
          </a:xfrm>
        </p:spPr>
        <p:txBody>
          <a:bodyPr>
            <a:normAutofit/>
          </a:bodyPr>
          <a:lstStyle/>
          <a:p>
            <a:pPr marL="0" indent="0">
              <a:buNone/>
            </a:pPr>
            <a:endParaRPr lang="en-US" sz="2000" dirty="0"/>
          </a:p>
          <a:p>
            <a:pPr marL="0" indent="0">
              <a:buNone/>
            </a:pPr>
            <a:r>
              <a:rPr lang="en-US" sz="2000" dirty="0"/>
              <a:t>Text to Structured Data Task</a:t>
            </a:r>
          </a:p>
          <a:p>
            <a:pPr marL="0" indent="0">
              <a:buNone/>
            </a:pPr>
            <a:endParaRPr lang="en-US" sz="2000" dirty="0"/>
          </a:p>
          <a:p>
            <a:r>
              <a:rPr lang="en-US" sz="2000" dirty="0"/>
              <a:t>Background: </a:t>
            </a:r>
          </a:p>
          <a:p>
            <a:pPr lvl="1"/>
            <a:r>
              <a:rPr lang="en-US" sz="1600" dirty="0">
                <a:latin typeface="Times New Roman" panose="02020603050405020304" pitchFamily="18" charset="0"/>
                <a:cs typeface="Times New Roman" panose="02020603050405020304" pitchFamily="18" charset="0"/>
              </a:rPr>
              <a:t>LLMs struggle with handling long contexts effectively. LLMs often fail to generate the desired data when dealing with many complex and abstract rules in the prompt. Even if we emphasize or repeat a previously failed rule, the output may still not follow that rule.</a:t>
            </a:r>
          </a:p>
          <a:p>
            <a:r>
              <a:rPr lang="en-US" sz="2000" dirty="0"/>
              <a:t>Idea:</a:t>
            </a:r>
          </a:p>
          <a:p>
            <a:pPr lvl="1"/>
            <a:r>
              <a:rPr lang="en-US" sz="1600" dirty="0">
                <a:latin typeface="Times New Roman" panose="02020603050405020304" pitchFamily="18" charset="0"/>
                <a:cs typeface="Times New Roman" panose="02020603050405020304" pitchFamily="18" charset="0"/>
              </a:rPr>
              <a:t>The distribution of languages in the training dataset varies significantly (e.g., GPT-3: English 92.64%, French 1.81%, etc.).</a:t>
            </a:r>
          </a:p>
          <a:p>
            <a:pPr lvl="1"/>
            <a:r>
              <a:rPr lang="en-US" sz="1600" dirty="0">
                <a:latin typeface="Times New Roman" panose="02020603050405020304" pitchFamily="18" charset="0"/>
                <a:cs typeface="Times New Roman" panose="02020603050405020304" pitchFamily="18" charset="0"/>
              </a:rPr>
              <a:t>Translating only the failed rule in the long-context prompt into another language can help the LLM focus more on previously missed rules and produce the correct output.</a:t>
            </a:r>
          </a:p>
          <a:p>
            <a:pPr lvl="1"/>
            <a:r>
              <a:rPr lang="en-US" sz="1600" dirty="0">
                <a:latin typeface="Times New Roman" panose="02020603050405020304" pitchFamily="18" charset="0"/>
                <a:cs typeface="Times New Roman" panose="02020603050405020304" pitchFamily="18" charset="0"/>
              </a:rPr>
              <a:t>When requiring the LLM to adhere to a set of complex rules to generate structured data, if the error rate exceeds a certain threshold, translating only the failed rule in the prompt into another language can be an effective strategy.</a:t>
            </a:r>
          </a:p>
        </p:txBody>
      </p:sp>
      <p:pic>
        <p:nvPicPr>
          <p:cNvPr id="9" name="Picture 8" descr="A graph of different colored bars&#10;&#10;Description automatically generated with medium confidence">
            <a:extLst>
              <a:ext uri="{FF2B5EF4-FFF2-40B4-BE49-F238E27FC236}">
                <a16:creationId xmlns:a16="http://schemas.microsoft.com/office/drawing/2014/main" id="{F0856A75-81D3-C392-A023-98DE188286F8}"/>
              </a:ext>
            </a:extLst>
          </p:cNvPr>
          <p:cNvPicPr>
            <a:picLocks noChangeAspect="1"/>
          </p:cNvPicPr>
          <p:nvPr/>
        </p:nvPicPr>
        <p:blipFill>
          <a:blip r:embed="rId2"/>
          <a:stretch>
            <a:fillRect/>
          </a:stretch>
        </p:blipFill>
        <p:spPr>
          <a:xfrm>
            <a:off x="6759848" y="3226320"/>
            <a:ext cx="5321132" cy="3547421"/>
          </a:xfrm>
          <a:prstGeom prst="rect">
            <a:avLst/>
          </a:prstGeom>
        </p:spPr>
      </p:pic>
      <p:sp>
        <p:nvSpPr>
          <p:cNvPr id="15" name="TextBox 14">
            <a:extLst>
              <a:ext uri="{FF2B5EF4-FFF2-40B4-BE49-F238E27FC236}">
                <a16:creationId xmlns:a16="http://schemas.microsoft.com/office/drawing/2014/main" id="{73972BC2-7AAF-783B-96E0-B904377CC3B7}"/>
              </a:ext>
            </a:extLst>
          </p:cNvPr>
          <p:cNvSpPr txBox="1"/>
          <p:nvPr/>
        </p:nvSpPr>
        <p:spPr>
          <a:xfrm>
            <a:off x="328864" y="684960"/>
            <a:ext cx="3710588" cy="369332"/>
          </a:xfrm>
          <a:prstGeom prst="rect">
            <a:avLst/>
          </a:prstGeom>
          <a:noFill/>
        </p:spPr>
        <p:txBody>
          <a:bodyPr wrap="square">
            <a:spAutoFit/>
          </a:bodyPr>
          <a:lstStyle/>
          <a:p>
            <a:r>
              <a:rPr lang="en-US" dirty="0">
                <a:hlinkClick r:id="rId3"/>
              </a:rPr>
              <a:t>https://arxiv.org/pdf/2409.11056</a:t>
            </a:r>
            <a:r>
              <a:rPr lang="en-US" dirty="0"/>
              <a:t> </a:t>
            </a:r>
          </a:p>
        </p:txBody>
      </p:sp>
    </p:spTree>
    <p:extLst>
      <p:ext uri="{BB962C8B-B14F-4D97-AF65-F5344CB8AC3E}">
        <p14:creationId xmlns:p14="http://schemas.microsoft.com/office/powerpoint/2010/main" val="215595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EC94B26-E67E-D4CA-E49C-9B7C96EFD9BB}"/>
              </a:ext>
            </a:extLst>
          </p:cNvPr>
          <p:cNvSpPr txBox="1"/>
          <p:nvPr/>
        </p:nvSpPr>
        <p:spPr>
          <a:xfrm>
            <a:off x="254336" y="3934169"/>
            <a:ext cx="6094990" cy="1200329"/>
          </a:xfrm>
          <a:prstGeom prst="rect">
            <a:avLst/>
          </a:prstGeom>
          <a:noFill/>
        </p:spPr>
        <p:txBody>
          <a:bodyPr wrap="square">
            <a:spAutoFit/>
          </a:bodyPr>
          <a:lstStyle/>
          <a:p>
            <a:r>
              <a:rPr lang="en-US" dirty="0"/>
              <a:t>we propose the </a:t>
            </a:r>
            <a:r>
              <a:rPr lang="en-US" b="1" dirty="0" err="1"/>
              <a:t>MLPrompt</a:t>
            </a:r>
            <a:r>
              <a:rPr lang="en-US" dirty="0"/>
              <a:t> to translate the error-prone rule into a non-dominant language of LLM to strengthen the understanding and reasoning of LLM in given complex contexts.</a:t>
            </a:r>
          </a:p>
        </p:txBody>
      </p:sp>
      <p:pic>
        <p:nvPicPr>
          <p:cNvPr id="12" name="Picture 11" descr="A yellow arrow with black text&#10;&#10;Description automatically generated">
            <a:extLst>
              <a:ext uri="{FF2B5EF4-FFF2-40B4-BE49-F238E27FC236}">
                <a16:creationId xmlns:a16="http://schemas.microsoft.com/office/drawing/2014/main" id="{C0271C75-06EA-6D4B-77D9-66A2136FEC47}"/>
              </a:ext>
            </a:extLst>
          </p:cNvPr>
          <p:cNvPicPr>
            <a:picLocks noChangeAspect="1"/>
          </p:cNvPicPr>
          <p:nvPr/>
        </p:nvPicPr>
        <p:blipFill>
          <a:blip r:embed="rId2"/>
          <a:stretch>
            <a:fillRect/>
          </a:stretch>
        </p:blipFill>
        <p:spPr>
          <a:xfrm>
            <a:off x="254336" y="1423180"/>
            <a:ext cx="7772400" cy="1772768"/>
          </a:xfrm>
          <a:prstGeom prst="rect">
            <a:avLst/>
          </a:prstGeom>
        </p:spPr>
      </p:pic>
      <p:pic>
        <p:nvPicPr>
          <p:cNvPr id="14" name="Picture 13" descr="A diagram of a process&#10;&#10;Description automatically generated">
            <a:extLst>
              <a:ext uri="{FF2B5EF4-FFF2-40B4-BE49-F238E27FC236}">
                <a16:creationId xmlns:a16="http://schemas.microsoft.com/office/drawing/2014/main" id="{6605A07E-6579-83CD-0047-FBE6ACF4CDED}"/>
              </a:ext>
            </a:extLst>
          </p:cNvPr>
          <p:cNvPicPr>
            <a:picLocks noChangeAspect="1"/>
          </p:cNvPicPr>
          <p:nvPr/>
        </p:nvPicPr>
        <p:blipFill>
          <a:blip r:embed="rId3"/>
          <a:stretch>
            <a:fillRect/>
          </a:stretch>
        </p:blipFill>
        <p:spPr>
          <a:xfrm>
            <a:off x="7427343" y="3356046"/>
            <a:ext cx="4326634" cy="3219652"/>
          </a:xfrm>
          <a:prstGeom prst="rect">
            <a:avLst/>
          </a:prstGeom>
        </p:spPr>
      </p:pic>
      <p:sp>
        <p:nvSpPr>
          <p:cNvPr id="4" name="Title 1">
            <a:extLst>
              <a:ext uri="{FF2B5EF4-FFF2-40B4-BE49-F238E27FC236}">
                <a16:creationId xmlns:a16="http://schemas.microsoft.com/office/drawing/2014/main" id="{9C7CD9C6-5290-8888-34A7-6C02826DD4DE}"/>
              </a:ext>
            </a:extLst>
          </p:cNvPr>
          <p:cNvSpPr txBox="1">
            <a:spLocks/>
          </p:cNvSpPr>
          <p:nvPr/>
        </p:nvSpPr>
        <p:spPr>
          <a:xfrm>
            <a:off x="82760" y="12099"/>
            <a:ext cx="12026479" cy="600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dirty="0"/>
              <a:t>Large Language Models are Good Multi-lingual Learners : When LLMs Meet Cross-lingual Prompts</a:t>
            </a:r>
          </a:p>
        </p:txBody>
      </p:sp>
    </p:spTree>
    <p:extLst>
      <p:ext uri="{BB962C8B-B14F-4D97-AF65-F5344CB8AC3E}">
        <p14:creationId xmlns:p14="http://schemas.microsoft.com/office/powerpoint/2010/main" val="77350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able with numbers and text&#10;&#10;Description automatically generated">
            <a:extLst>
              <a:ext uri="{FF2B5EF4-FFF2-40B4-BE49-F238E27FC236}">
                <a16:creationId xmlns:a16="http://schemas.microsoft.com/office/drawing/2014/main" id="{275C53E8-4411-E8B5-3516-D96CEBC7BC01}"/>
              </a:ext>
            </a:extLst>
          </p:cNvPr>
          <p:cNvPicPr>
            <a:picLocks noChangeAspect="1"/>
          </p:cNvPicPr>
          <p:nvPr/>
        </p:nvPicPr>
        <p:blipFill>
          <a:blip r:embed="rId2"/>
          <a:stretch>
            <a:fillRect/>
          </a:stretch>
        </p:blipFill>
        <p:spPr>
          <a:xfrm>
            <a:off x="431320" y="2296598"/>
            <a:ext cx="11598983" cy="2660986"/>
          </a:xfrm>
          <a:prstGeom prst="rect">
            <a:avLst/>
          </a:prstGeom>
        </p:spPr>
      </p:pic>
      <p:sp>
        <p:nvSpPr>
          <p:cNvPr id="5" name="Title 1">
            <a:extLst>
              <a:ext uri="{FF2B5EF4-FFF2-40B4-BE49-F238E27FC236}">
                <a16:creationId xmlns:a16="http://schemas.microsoft.com/office/drawing/2014/main" id="{153A2CEF-0DE4-49F9-3B30-7E740A8F1AEE}"/>
              </a:ext>
            </a:extLst>
          </p:cNvPr>
          <p:cNvSpPr txBox="1">
            <a:spLocks/>
          </p:cNvSpPr>
          <p:nvPr/>
        </p:nvSpPr>
        <p:spPr>
          <a:xfrm>
            <a:off x="115057" y="84259"/>
            <a:ext cx="12026479" cy="600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a:t>Large Language Models are Good Multi-lingual Learners : When LLMs Meet Cross-lingual Prompts</a:t>
            </a:r>
            <a:endParaRPr lang="en-US" sz="2200" dirty="0"/>
          </a:p>
        </p:txBody>
      </p:sp>
    </p:spTree>
    <p:extLst>
      <p:ext uri="{BB962C8B-B14F-4D97-AF65-F5344CB8AC3E}">
        <p14:creationId xmlns:p14="http://schemas.microsoft.com/office/powerpoint/2010/main" val="1947507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C6514-D116-9558-3E19-34C220BFC68F}"/>
            </a:ext>
          </a:extLst>
        </p:cNvPr>
        <p:cNvGrpSpPr/>
        <p:nvPr/>
      </p:nvGrpSpPr>
      <p:grpSpPr>
        <a:xfrm>
          <a:off x="0" y="0"/>
          <a:ext cx="0" cy="0"/>
          <a:chOff x="0" y="0"/>
          <a:chExt cx="0" cy="0"/>
        </a:xfrm>
      </p:grpSpPr>
      <p:pic>
        <p:nvPicPr>
          <p:cNvPr id="10" name="Picture 9" descr="A table with numbers and a black text&#10;&#10;Description automatically generated with medium confidence">
            <a:extLst>
              <a:ext uri="{FF2B5EF4-FFF2-40B4-BE49-F238E27FC236}">
                <a16:creationId xmlns:a16="http://schemas.microsoft.com/office/drawing/2014/main" id="{F5D9693C-D547-D51A-9D05-788370D3352B}"/>
              </a:ext>
            </a:extLst>
          </p:cNvPr>
          <p:cNvPicPr>
            <a:picLocks noChangeAspect="1"/>
          </p:cNvPicPr>
          <p:nvPr/>
        </p:nvPicPr>
        <p:blipFill>
          <a:blip r:embed="rId2"/>
          <a:stretch>
            <a:fillRect/>
          </a:stretch>
        </p:blipFill>
        <p:spPr>
          <a:xfrm>
            <a:off x="1164564" y="745345"/>
            <a:ext cx="8942883" cy="2838091"/>
          </a:xfrm>
          <a:prstGeom prst="rect">
            <a:avLst/>
          </a:prstGeom>
        </p:spPr>
      </p:pic>
      <p:pic>
        <p:nvPicPr>
          <p:cNvPr id="12" name="Picture 11" descr="A screenshot of a document&#10;&#10;Description automatically generated">
            <a:extLst>
              <a:ext uri="{FF2B5EF4-FFF2-40B4-BE49-F238E27FC236}">
                <a16:creationId xmlns:a16="http://schemas.microsoft.com/office/drawing/2014/main" id="{621D28B9-D64C-0864-027A-DD3C3121289D}"/>
              </a:ext>
            </a:extLst>
          </p:cNvPr>
          <p:cNvPicPr>
            <a:picLocks noChangeAspect="1"/>
          </p:cNvPicPr>
          <p:nvPr/>
        </p:nvPicPr>
        <p:blipFill>
          <a:blip r:embed="rId3"/>
          <a:stretch>
            <a:fillRect/>
          </a:stretch>
        </p:blipFill>
        <p:spPr>
          <a:xfrm>
            <a:off x="2962732" y="3583436"/>
            <a:ext cx="5346549" cy="3354697"/>
          </a:xfrm>
          <a:prstGeom prst="rect">
            <a:avLst/>
          </a:prstGeom>
        </p:spPr>
      </p:pic>
      <p:sp>
        <p:nvSpPr>
          <p:cNvPr id="5" name="Title 1">
            <a:extLst>
              <a:ext uri="{FF2B5EF4-FFF2-40B4-BE49-F238E27FC236}">
                <a16:creationId xmlns:a16="http://schemas.microsoft.com/office/drawing/2014/main" id="{C75313BD-307F-E234-08DE-36796D74CB34}"/>
              </a:ext>
            </a:extLst>
          </p:cNvPr>
          <p:cNvSpPr txBox="1">
            <a:spLocks/>
          </p:cNvSpPr>
          <p:nvPr/>
        </p:nvSpPr>
        <p:spPr>
          <a:xfrm>
            <a:off x="115057" y="84259"/>
            <a:ext cx="12026479" cy="600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a:t>Large Language Models are Good Multi-lingual Learners : When LLMs Meet Cross-lingual Prompts</a:t>
            </a:r>
            <a:endParaRPr lang="en-US" sz="2200" dirty="0"/>
          </a:p>
        </p:txBody>
      </p:sp>
    </p:spTree>
    <p:extLst>
      <p:ext uri="{BB962C8B-B14F-4D97-AF65-F5344CB8AC3E}">
        <p14:creationId xmlns:p14="http://schemas.microsoft.com/office/powerpoint/2010/main" val="3357210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76EA3-4459-FF20-B482-0573351766ED}"/>
            </a:ext>
          </a:extLst>
        </p:cNvPr>
        <p:cNvGrpSpPr/>
        <p:nvPr/>
      </p:nvGrpSpPr>
      <p:grpSpPr>
        <a:xfrm>
          <a:off x="0" y="0"/>
          <a:ext cx="0" cy="0"/>
          <a:chOff x="0" y="0"/>
          <a:chExt cx="0" cy="0"/>
        </a:xfrm>
      </p:grpSpPr>
      <p:pic>
        <p:nvPicPr>
          <p:cNvPr id="14" name="Picture 13" descr="A table with text and numbers&#10;&#10;Description automatically generated with medium confidence">
            <a:extLst>
              <a:ext uri="{FF2B5EF4-FFF2-40B4-BE49-F238E27FC236}">
                <a16:creationId xmlns:a16="http://schemas.microsoft.com/office/drawing/2014/main" id="{95B0701C-4893-88B6-66CC-83FD86D43A28}"/>
              </a:ext>
            </a:extLst>
          </p:cNvPr>
          <p:cNvPicPr>
            <a:picLocks noChangeAspect="1"/>
          </p:cNvPicPr>
          <p:nvPr/>
        </p:nvPicPr>
        <p:blipFill>
          <a:blip r:embed="rId2"/>
          <a:stretch>
            <a:fillRect/>
          </a:stretch>
        </p:blipFill>
        <p:spPr>
          <a:xfrm>
            <a:off x="2688567" y="2265984"/>
            <a:ext cx="6308784" cy="4010104"/>
          </a:xfrm>
          <a:prstGeom prst="rect">
            <a:avLst/>
          </a:prstGeom>
        </p:spPr>
      </p:pic>
      <p:sp>
        <p:nvSpPr>
          <p:cNvPr id="5" name="Title 1">
            <a:extLst>
              <a:ext uri="{FF2B5EF4-FFF2-40B4-BE49-F238E27FC236}">
                <a16:creationId xmlns:a16="http://schemas.microsoft.com/office/drawing/2014/main" id="{254DFDE5-D68A-021B-943E-9D959311DA64}"/>
              </a:ext>
            </a:extLst>
          </p:cNvPr>
          <p:cNvSpPr txBox="1">
            <a:spLocks/>
          </p:cNvSpPr>
          <p:nvPr/>
        </p:nvSpPr>
        <p:spPr>
          <a:xfrm>
            <a:off x="115057" y="84259"/>
            <a:ext cx="12026479" cy="600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a:t>Large Language Models are Good Multi-lingual Learners : When LLMs Meet Cross-lingual Prompts</a:t>
            </a:r>
            <a:endParaRPr lang="en-US" sz="2200" dirty="0"/>
          </a:p>
        </p:txBody>
      </p:sp>
    </p:spTree>
    <p:extLst>
      <p:ext uri="{BB962C8B-B14F-4D97-AF65-F5344CB8AC3E}">
        <p14:creationId xmlns:p14="http://schemas.microsoft.com/office/powerpoint/2010/main" val="372292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heat map&#10;&#10;Description automatically generated">
            <a:extLst>
              <a:ext uri="{FF2B5EF4-FFF2-40B4-BE49-F238E27FC236}">
                <a16:creationId xmlns:a16="http://schemas.microsoft.com/office/drawing/2014/main" id="{69CFC821-241D-1A51-9AE1-49A8E53E7E33}"/>
              </a:ext>
            </a:extLst>
          </p:cNvPr>
          <p:cNvPicPr>
            <a:picLocks noChangeAspect="1"/>
          </p:cNvPicPr>
          <p:nvPr/>
        </p:nvPicPr>
        <p:blipFill>
          <a:blip r:embed="rId2"/>
          <a:stretch>
            <a:fillRect/>
          </a:stretch>
        </p:blipFill>
        <p:spPr>
          <a:xfrm>
            <a:off x="6213312" y="384609"/>
            <a:ext cx="5978688" cy="6448921"/>
          </a:xfrm>
          <a:prstGeom prst="rect">
            <a:avLst/>
          </a:prstGeom>
        </p:spPr>
      </p:pic>
      <p:sp>
        <p:nvSpPr>
          <p:cNvPr id="10" name="TextBox 9">
            <a:extLst>
              <a:ext uri="{FF2B5EF4-FFF2-40B4-BE49-F238E27FC236}">
                <a16:creationId xmlns:a16="http://schemas.microsoft.com/office/drawing/2014/main" id="{90E23695-92A7-2125-ECBC-429427F41E90}"/>
              </a:ext>
            </a:extLst>
          </p:cNvPr>
          <p:cNvSpPr txBox="1"/>
          <p:nvPr/>
        </p:nvSpPr>
        <p:spPr>
          <a:xfrm>
            <a:off x="667633" y="3609069"/>
            <a:ext cx="6094990" cy="1477328"/>
          </a:xfrm>
          <a:prstGeom prst="rect">
            <a:avLst/>
          </a:prstGeom>
          <a:noFill/>
        </p:spPr>
        <p:txBody>
          <a:bodyPr wrap="square">
            <a:spAutoFit/>
          </a:bodyPr>
          <a:lstStyle/>
          <a:p>
            <a:r>
              <a:rPr lang="en-US" dirty="0"/>
              <a:t>Heatmap of PCA-transformed final layer of LLaMA-3-70B with different prompts. (a) With original single-lingual Prompt. (b) Multi-lingual Prompts with the rule 8 in </a:t>
            </a:r>
            <a:r>
              <a:rPr lang="en-US" dirty="0" err="1"/>
              <a:t>maindarin</a:t>
            </a:r>
            <a:r>
              <a:rPr lang="en-US" dirty="0"/>
              <a:t> (Ours). The X-axis represents input tokens, and the Y-axis shows the 50 PCA components.</a:t>
            </a:r>
          </a:p>
        </p:txBody>
      </p:sp>
      <p:sp>
        <p:nvSpPr>
          <p:cNvPr id="4" name="Title 1">
            <a:extLst>
              <a:ext uri="{FF2B5EF4-FFF2-40B4-BE49-F238E27FC236}">
                <a16:creationId xmlns:a16="http://schemas.microsoft.com/office/drawing/2014/main" id="{48EBB3D2-518F-C0ED-7B77-2F7BBEEDFEDD}"/>
              </a:ext>
            </a:extLst>
          </p:cNvPr>
          <p:cNvSpPr txBox="1">
            <a:spLocks/>
          </p:cNvSpPr>
          <p:nvPr/>
        </p:nvSpPr>
        <p:spPr>
          <a:xfrm>
            <a:off x="115057" y="84259"/>
            <a:ext cx="12026479" cy="6007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200"/>
              <a:t>Large Language Models are Good Multi-lingual Learners : When LLMs Meet Cross-lingual Prompts</a:t>
            </a:r>
            <a:endParaRPr lang="en-US" sz="2200" dirty="0"/>
          </a:p>
        </p:txBody>
      </p:sp>
    </p:spTree>
    <p:extLst>
      <p:ext uri="{BB962C8B-B14F-4D97-AF65-F5344CB8AC3E}">
        <p14:creationId xmlns:p14="http://schemas.microsoft.com/office/powerpoint/2010/main" val="1519072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316</Words>
  <Application>Microsoft Macintosh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Large Language Models are Good Multi-lingual Learners : When LLMs Meet Cross-lingual Prompts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teng</dc:creator>
  <cp:lastModifiedBy>wang teng</cp:lastModifiedBy>
  <cp:revision>1</cp:revision>
  <dcterms:created xsi:type="dcterms:W3CDTF">2025-01-15T08:07:40Z</dcterms:created>
  <dcterms:modified xsi:type="dcterms:W3CDTF">2025-01-15T08:11:48Z</dcterms:modified>
</cp:coreProperties>
</file>