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partner.suse.com/?eid=1476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6D348-5A0A-4612-B016-EC9124CF2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844999"/>
            <a:ext cx="7197726" cy="1405467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关于</a:t>
            </a:r>
            <a:r>
              <a:rPr lang="en-US" altLang="zh-CN" sz="3600" b="1" dirty="0" err="1"/>
              <a:t>suse</a:t>
            </a:r>
            <a:r>
              <a:rPr lang="zh-CN" altLang="en-US" sz="3600" b="1" dirty="0"/>
              <a:t>产品和认证方面的介绍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3A3B8-0647-4A14-A391-E9287DBBF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7255" y="3827715"/>
            <a:ext cx="6541477" cy="744285"/>
          </a:xfrm>
        </p:spPr>
        <p:txBody>
          <a:bodyPr/>
          <a:lstStyle/>
          <a:p>
            <a:r>
              <a:rPr lang="en-US" altLang="zh-CN" b="1" dirty="0"/>
              <a:t>———</a:t>
            </a:r>
            <a:r>
              <a:rPr lang="zh-CN" altLang="en-US" sz="2000" b="1" dirty="0"/>
              <a:t>全球</a:t>
            </a:r>
            <a:r>
              <a:rPr lang="zh-CN" altLang="en-US" b="1" dirty="0"/>
              <a:t>最大的独立开源公司</a:t>
            </a:r>
          </a:p>
        </p:txBody>
      </p:sp>
    </p:spTree>
    <p:extLst>
      <p:ext uri="{BB962C8B-B14F-4D97-AF65-F5344CB8AC3E}">
        <p14:creationId xmlns:p14="http://schemas.microsoft.com/office/powerpoint/2010/main" val="119378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EBE515-D135-4104-AE2E-CD65CFBB1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6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2058E8-3C11-46A9-98AF-0D2213B7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5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D61F0DB-0AEE-4CF9-9E3C-2CB2283BF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2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4A9A75-DD2A-45A8-ACA9-7F0C465B7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3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CADA67-68DB-4DF6-A7F8-DF40CE26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22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EED59F-1503-4C18-AE25-0E58E04F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9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A552F-43EC-4119-A1D9-2893F9E7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43" y="874643"/>
            <a:ext cx="4684783" cy="609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/>
              <a:t>关于考试认证方面的问题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B9BDD-4CF1-444F-8B0B-304209863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43" y="1987825"/>
            <a:ext cx="5599183" cy="3995531"/>
          </a:xfrm>
        </p:spPr>
        <p:txBody>
          <a:bodyPr>
            <a:normAutofit/>
          </a:bodyPr>
          <a:lstStyle/>
          <a:p>
            <a:pPr marL="342900" indent="-342900">
              <a:lnSpc>
                <a:spcPts val="2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/>
              <a:t>怎样成为</a:t>
            </a:r>
            <a:r>
              <a:rPr lang="en-US" altLang="zh-CN" sz="1600" dirty="0"/>
              <a:t>SUSE</a:t>
            </a:r>
            <a:r>
              <a:rPr lang="zh-CN" altLang="en-US" sz="1600" dirty="0"/>
              <a:t>认证合作伙伴？</a:t>
            </a:r>
            <a:endParaRPr lang="en-US" altLang="zh-CN" sz="1600" dirty="0"/>
          </a:p>
          <a:p>
            <a:pPr>
              <a:lnSpc>
                <a:spcPts val="2000"/>
              </a:lnSpc>
            </a:pPr>
            <a:r>
              <a:rPr lang="zh-CN" altLang="en-US" sz="1600" dirty="0"/>
              <a:t>        需要至少考一个销售考试（</a:t>
            </a:r>
            <a:r>
              <a:rPr lang="en-US" altLang="zh-CN" sz="1600" dirty="0"/>
              <a:t>SSS</a:t>
            </a:r>
            <a:r>
              <a:rPr lang="zh-CN" altLang="en-US" sz="1600" dirty="0"/>
              <a:t>）和一个技术考试（</a:t>
            </a:r>
            <a:r>
              <a:rPr lang="en-US" altLang="zh-CN" sz="1600" dirty="0"/>
              <a:t>STSS</a:t>
            </a:r>
            <a:r>
              <a:rPr lang="zh-CN" altLang="en-US" sz="1600" dirty="0"/>
              <a:t>或者   </a:t>
            </a:r>
            <a:r>
              <a:rPr lang="en-US" altLang="zh-CN" sz="1600" dirty="0"/>
              <a:t>SCA</a:t>
            </a:r>
            <a:r>
              <a:rPr lang="zh-CN" altLang="en-US" sz="1600" dirty="0"/>
              <a:t>或者</a:t>
            </a:r>
            <a:r>
              <a:rPr lang="en-US" altLang="zh-CN" sz="1600" dirty="0"/>
              <a:t>SCE</a:t>
            </a:r>
            <a:r>
              <a:rPr lang="zh-CN" altLang="en-US" sz="1600" dirty="0"/>
              <a:t>任选一个）</a:t>
            </a:r>
            <a:endParaRPr lang="en-US" altLang="zh-CN" sz="1600" dirty="0"/>
          </a:p>
          <a:p>
            <a:pPr marL="342900" indent="-342900">
              <a:lnSpc>
                <a:spcPts val="2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/>
              <a:t>SCA</a:t>
            </a:r>
            <a:r>
              <a:rPr lang="zh-CN" altLang="en-US" sz="1600" dirty="0"/>
              <a:t>和</a:t>
            </a:r>
            <a:r>
              <a:rPr lang="en-US" altLang="zh-CN" sz="1600" dirty="0"/>
              <a:t>SCE</a:t>
            </a:r>
            <a:r>
              <a:rPr lang="zh-CN" altLang="en-US" sz="1600" dirty="0"/>
              <a:t>的区别？</a:t>
            </a:r>
            <a:endParaRPr lang="en-US" altLang="zh-CN" sz="1600" dirty="0"/>
          </a:p>
          <a:p>
            <a:pPr>
              <a:lnSpc>
                <a:spcPts val="2000"/>
              </a:lnSpc>
            </a:pPr>
            <a:r>
              <a:rPr lang="en-US" altLang="zh-CN" sz="1600" cap="none" dirty="0"/>
              <a:t>       SCA </a:t>
            </a:r>
            <a:r>
              <a:rPr lang="zh-CN" altLang="en-US" sz="1600" cap="none" dirty="0"/>
              <a:t>是管理员认证，需要准备</a:t>
            </a:r>
            <a:r>
              <a:rPr lang="en-US" altLang="zh-CN" sz="1600" cap="none" dirty="0"/>
              <a:t> SLE201 </a:t>
            </a:r>
            <a:r>
              <a:rPr lang="zh-CN" altLang="en-US" sz="1600" cap="none" dirty="0"/>
              <a:t>课程。</a:t>
            </a:r>
            <a:endParaRPr lang="en-US" altLang="zh-CN" sz="1600" cap="none" dirty="0"/>
          </a:p>
          <a:p>
            <a:pPr>
              <a:lnSpc>
                <a:spcPts val="2000"/>
              </a:lnSpc>
            </a:pPr>
            <a:r>
              <a:rPr lang="en-US" altLang="zh-CN" sz="1600" cap="none" dirty="0"/>
              <a:t>       SCE </a:t>
            </a:r>
            <a:r>
              <a:rPr lang="zh-CN" altLang="en-US" sz="1600" cap="none" dirty="0"/>
              <a:t>是工程师认证，比</a:t>
            </a:r>
            <a:r>
              <a:rPr lang="en-US" altLang="zh-CN" sz="1600" cap="none" dirty="0"/>
              <a:t>SCA</a:t>
            </a:r>
            <a:r>
              <a:rPr lang="zh-CN" altLang="en-US" sz="1600" cap="none" dirty="0"/>
              <a:t>级别高，需要准备</a:t>
            </a:r>
            <a:r>
              <a:rPr lang="en-US" altLang="zh-CN" sz="1600" cap="none" dirty="0"/>
              <a:t>SLE301</a:t>
            </a:r>
            <a:r>
              <a:rPr lang="zh-CN" altLang="en-US" sz="1600" cap="none" dirty="0"/>
              <a:t>课程。</a:t>
            </a:r>
            <a:endParaRPr lang="en-US" altLang="zh-CN" sz="1600" cap="none" dirty="0"/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n"/>
            </a:pPr>
            <a:r>
              <a:rPr lang="zh-CN" altLang="en-US" sz="1600" cap="none" dirty="0"/>
              <a:t>学习</a:t>
            </a:r>
            <a:r>
              <a:rPr lang="zh-CN" altLang="en-US" sz="1600" cap="none"/>
              <a:t>官方网址：</a:t>
            </a:r>
            <a:r>
              <a:rPr lang="en-US" altLang="zh-CN" sz="1600" dirty="0">
                <a:hlinkClick r:id="rId2"/>
              </a:rPr>
              <a:t> </a:t>
            </a:r>
            <a:r>
              <a:rPr lang="en-US" altLang="zh-CN" sz="1600" cap="none" dirty="0">
                <a:hlinkClick r:id="rId2"/>
              </a:rPr>
              <a:t>https://partner.suse.com/?eid=1476</a:t>
            </a:r>
            <a:endParaRPr lang="zh-CN" altLang="en-US" sz="1600" cap="non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1FE242-D30F-48F5-B0C0-93B4A5CEE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026" y="0"/>
            <a:ext cx="593697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5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177FA9E-5F9F-48BC-9C04-9A7B61FFE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2B80B3E-AA8D-4796-92B9-DD8514C4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802" y="914400"/>
            <a:ext cx="6548767" cy="12098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SUse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E6EC20BC-253E-452B-A7A9-0117F1952D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tretch>
            <a:fillRect/>
          </a:stretch>
        </p:blipFill>
        <p:spPr>
          <a:xfrm>
            <a:off x="554283" y="2699827"/>
            <a:ext cx="4153775" cy="18172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32286F-E058-4D9B-B012-55EB073B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23802" y="2026299"/>
            <a:ext cx="6733184" cy="391730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/>
              <a:t>SUSE</a:t>
            </a:r>
            <a:r>
              <a:rPr lang="zh-CN" altLang="en-US" sz="1600" dirty="0"/>
              <a:t>（</a:t>
            </a:r>
            <a:r>
              <a:rPr lang="en-US" altLang="zh-CN" sz="1600" dirty="0"/>
              <a:t> Software and system development </a:t>
            </a:r>
            <a:r>
              <a:rPr lang="zh-CN" altLang="en-US" sz="1600" dirty="0"/>
              <a:t>）指</a:t>
            </a:r>
            <a:r>
              <a:rPr lang="en-US" altLang="zh-CN" sz="1600" dirty="0"/>
              <a:t>SUSE Linux </a:t>
            </a:r>
            <a:r>
              <a:rPr lang="zh-CN" altLang="en-US" sz="1600" dirty="0"/>
              <a:t>，是德国 </a:t>
            </a:r>
            <a:r>
              <a:rPr lang="en-US" altLang="zh-CN" sz="1600" dirty="0" err="1"/>
              <a:t>SuSE</a:t>
            </a:r>
            <a:r>
              <a:rPr lang="en-US" altLang="zh-CN" sz="1600" dirty="0"/>
              <a:t> Linux AG</a:t>
            </a:r>
            <a:r>
              <a:rPr lang="zh-CN" altLang="en-US" sz="1600" dirty="0"/>
              <a:t>公司发行维护的</a:t>
            </a:r>
            <a:r>
              <a:rPr lang="en-US" altLang="zh-CN" sz="1600" dirty="0"/>
              <a:t>Linux</a:t>
            </a:r>
            <a:r>
              <a:rPr lang="zh-CN" altLang="en-US" sz="1600" dirty="0"/>
              <a:t>发行版。</a:t>
            </a:r>
            <a:endParaRPr lang="en-US" altLang="zh-CN" sz="1600" dirty="0"/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第一个版本出现在</a:t>
            </a:r>
            <a:r>
              <a:rPr lang="en-US" altLang="zh-CN" sz="1600" dirty="0"/>
              <a:t>1994</a:t>
            </a:r>
            <a:r>
              <a:rPr lang="zh-CN" altLang="en-US" sz="1600" dirty="0"/>
              <a:t>年年初。</a:t>
            </a:r>
            <a:endParaRPr lang="en-US" altLang="zh-CN" sz="1600" dirty="0"/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2004</a:t>
            </a:r>
            <a:r>
              <a:rPr lang="zh-CN" altLang="en-US" sz="1600" dirty="0"/>
              <a:t>年这家公司被</a:t>
            </a:r>
            <a:r>
              <a:rPr lang="en-US" altLang="zh-CN" sz="1600" dirty="0"/>
              <a:t>Novell</a:t>
            </a:r>
            <a:r>
              <a:rPr lang="zh-CN" altLang="en-US" sz="1600" dirty="0"/>
              <a:t>公司收购。</a:t>
            </a:r>
            <a:endParaRPr lang="en-US" altLang="zh-CN" sz="1600" dirty="0"/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2011</a:t>
            </a:r>
            <a:r>
              <a:rPr lang="zh-CN" altLang="en-US" sz="1600" dirty="0"/>
              <a:t>年</a:t>
            </a:r>
            <a:r>
              <a:rPr lang="en-US" altLang="zh-CN" sz="1600" dirty="0"/>
              <a:t>4</a:t>
            </a:r>
            <a:r>
              <a:rPr lang="zh-CN" altLang="en-US" sz="1600" dirty="0"/>
              <a:t>月</a:t>
            </a:r>
            <a:r>
              <a:rPr lang="en-US" altLang="zh-CN" sz="1600" dirty="0"/>
              <a:t>27</a:t>
            </a:r>
            <a:r>
              <a:rPr lang="zh-CN" altLang="en-US" sz="1600" dirty="0"/>
              <a:t>日</a:t>
            </a:r>
            <a:r>
              <a:rPr lang="en-US" altLang="zh-CN" sz="1600" dirty="0"/>
              <a:t>,Attachmate</a:t>
            </a:r>
            <a:r>
              <a:rPr lang="zh-CN" altLang="en-US" sz="1600" dirty="0"/>
              <a:t>集团完成了对</a:t>
            </a:r>
            <a:r>
              <a:rPr lang="en-US" altLang="zh-CN" sz="1600" dirty="0"/>
              <a:t>Novell(</a:t>
            </a:r>
            <a:r>
              <a:rPr lang="zh-CN" altLang="en-US" sz="1600" dirty="0"/>
              <a:t>包括</a:t>
            </a:r>
            <a:r>
              <a:rPr lang="en-US" altLang="zh-CN" sz="1600" dirty="0"/>
              <a:t>SUSE</a:t>
            </a:r>
            <a:r>
              <a:rPr lang="zh-CN" altLang="en-US" sz="1600" dirty="0"/>
              <a:t>业务</a:t>
            </a:r>
            <a:r>
              <a:rPr lang="en-US" altLang="zh-CN" sz="1600" dirty="0"/>
              <a:t>)</a:t>
            </a:r>
            <a:r>
              <a:rPr lang="zh-CN" altLang="en-US" sz="1600" dirty="0"/>
              <a:t>的收购，把</a:t>
            </a:r>
            <a:r>
              <a:rPr lang="en-US" altLang="zh-CN" sz="1600" dirty="0"/>
              <a:t>Novell</a:t>
            </a:r>
            <a:r>
              <a:rPr lang="zh-CN" altLang="en-US" sz="1600" dirty="0"/>
              <a:t>拆分成两个独立部门运营，</a:t>
            </a:r>
            <a:r>
              <a:rPr lang="en-US" altLang="zh-CN" sz="1600" dirty="0"/>
              <a:t>SUSE</a:t>
            </a:r>
            <a:r>
              <a:rPr lang="zh-CN" altLang="en-US" sz="1600" dirty="0"/>
              <a:t>作为一个独立的业务部门。</a:t>
            </a:r>
            <a:endParaRPr lang="en-US" altLang="zh-CN" sz="1600" dirty="0"/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2014 </a:t>
            </a:r>
            <a:r>
              <a:rPr lang="zh-CN" altLang="en-US" sz="1600" dirty="0"/>
              <a:t>年，</a:t>
            </a:r>
            <a:r>
              <a:rPr lang="en-US" altLang="zh-CN" sz="1600" dirty="0"/>
              <a:t>Micro Focus </a:t>
            </a:r>
            <a:r>
              <a:rPr lang="zh-CN" altLang="en-US" sz="1600" dirty="0"/>
              <a:t>收购 </a:t>
            </a:r>
            <a:r>
              <a:rPr lang="en-US" altLang="zh-CN" sz="1600" dirty="0"/>
              <a:t>Attachmate </a:t>
            </a:r>
            <a:r>
              <a:rPr lang="zh-CN" altLang="en-US" sz="1600" dirty="0"/>
              <a:t>集团</a:t>
            </a:r>
            <a:endParaRPr lang="en-US" altLang="zh-CN" sz="1600" dirty="0"/>
          </a:p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2018 </a:t>
            </a:r>
            <a:r>
              <a:rPr lang="zh-CN" altLang="en-US" sz="1600" dirty="0"/>
              <a:t>年 </a:t>
            </a:r>
            <a:r>
              <a:rPr lang="en-US" altLang="zh-CN" sz="1600" dirty="0"/>
              <a:t>7 </a:t>
            </a:r>
            <a:r>
              <a:rPr lang="zh-CN" altLang="en-US" sz="1600" dirty="0"/>
              <a:t>月，</a:t>
            </a:r>
            <a:r>
              <a:rPr lang="en-US" altLang="zh-CN" sz="1600" dirty="0"/>
              <a:t>Attachmate </a:t>
            </a:r>
            <a:r>
              <a:rPr lang="zh-CN" altLang="en-US" sz="1600" dirty="0"/>
              <a:t>将 </a:t>
            </a:r>
            <a:r>
              <a:rPr lang="en-US" altLang="zh-CN" sz="1600" dirty="0" err="1"/>
              <a:t>Suse</a:t>
            </a:r>
            <a:r>
              <a:rPr lang="en-US" altLang="zh-CN" sz="1600" dirty="0"/>
              <a:t> Linux </a:t>
            </a:r>
            <a:r>
              <a:rPr lang="zh-CN" altLang="en-US" sz="1600" dirty="0"/>
              <a:t>的业务出售给 </a:t>
            </a:r>
            <a:r>
              <a:rPr lang="en-US" altLang="zh-CN" sz="1600" dirty="0"/>
              <a:t>EQT</a:t>
            </a:r>
            <a:r>
              <a:rPr lang="zh-CN" altLang="en-US" sz="1600" dirty="0"/>
              <a:t>， </a:t>
            </a:r>
            <a:r>
              <a:rPr lang="en-US" altLang="zh-CN" sz="1600" dirty="0"/>
              <a:t>SUSE</a:t>
            </a:r>
            <a:r>
              <a:rPr lang="zh-CN" altLang="en-US" sz="1600" dirty="0"/>
              <a:t>成为企业级基于开源软件和应用交付解决方案提供商，可在任何地方（内部部署、混合和多云）实现客户工作负载，并提供卓越的服务、价值和灵活性。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5629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7AECE-29E3-423E-B59E-51D7C024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773" y="1007166"/>
            <a:ext cx="5475680" cy="675860"/>
          </a:xfrm>
        </p:spPr>
        <p:txBody>
          <a:bodyPr/>
          <a:lstStyle/>
          <a:p>
            <a:r>
              <a:rPr lang="zh-CN" altLang="en-US" cap="none" dirty="0"/>
              <a:t>产品一   </a:t>
            </a:r>
            <a:r>
              <a:rPr lang="en-US" altLang="zh-CN" cap="none" dirty="0"/>
              <a:t>SUSE </a:t>
            </a:r>
            <a:r>
              <a:rPr lang="en-US" altLang="zh-CN" cap="none" dirty="0" err="1"/>
              <a:t>Openstack</a:t>
            </a:r>
            <a:r>
              <a:rPr lang="en-US" altLang="zh-CN" cap="none" dirty="0"/>
              <a:t> Cloud</a:t>
            </a:r>
            <a:endParaRPr lang="zh-CN" altLang="en-US" cap="none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87780-9768-4E23-9897-557D5D004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4773" y="2040836"/>
            <a:ext cx="5475680" cy="3220278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SUSE OpenStack Cloud  </a:t>
            </a:r>
            <a:r>
              <a:rPr lang="zh-CN" altLang="en-US" sz="2000" b="1" dirty="0"/>
              <a:t>特征</a:t>
            </a:r>
            <a:endParaRPr lang="en-US" altLang="zh-CN" sz="20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/>
              <a:t>基础架构 </a:t>
            </a:r>
            <a:endParaRPr lang="en-US" altLang="zh-CN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操作系统：</a:t>
            </a:r>
            <a:r>
              <a:rPr lang="en-US" altLang="zh-CN" sz="1600" dirty="0"/>
              <a:t>SUSE Linux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虚拟化：</a:t>
            </a:r>
            <a:r>
              <a:rPr lang="en-US" altLang="zh-CN" sz="1600" dirty="0"/>
              <a:t>KVM, Xen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容器：</a:t>
            </a:r>
            <a:r>
              <a:rPr lang="en-US" altLang="zh-CN" sz="1600" dirty="0"/>
              <a:t>Docker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分布式存储：</a:t>
            </a:r>
            <a:r>
              <a:rPr lang="en-US" altLang="zh-CN" sz="1600" dirty="0" err="1"/>
              <a:t>Ceph</a:t>
            </a:r>
            <a:r>
              <a:rPr lang="en-US" altLang="zh-CN" sz="16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软件定义网络：</a:t>
            </a:r>
            <a:r>
              <a:rPr lang="en-US" altLang="zh-CN" sz="1600" dirty="0"/>
              <a:t>OVS + </a:t>
            </a:r>
            <a:r>
              <a:rPr lang="en-US" altLang="zh-CN" sz="1600" dirty="0" err="1"/>
              <a:t>VXLan</a:t>
            </a:r>
            <a:r>
              <a:rPr lang="en-US" altLang="zh-CN" sz="1600" dirty="0"/>
              <a:t> (GRE)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企业级：</a:t>
            </a:r>
            <a:r>
              <a:rPr lang="en-US" altLang="zh-CN" sz="1600" dirty="0"/>
              <a:t>OpenStack</a:t>
            </a:r>
            <a:endParaRPr lang="zh-CN" altLang="en-US" sz="1600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3B9155E2-D61A-4AE3-B6CF-343022E5C60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19139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>
            <a:extLst>
              <a:ext uri="{FF2B5EF4-FFF2-40B4-BE49-F238E27FC236}">
                <a16:creationId xmlns:a16="http://schemas.microsoft.com/office/drawing/2014/main" id="{C1590ACF-2E96-4BFA-ADB6-FBF539C927D1}"/>
              </a:ext>
            </a:extLst>
          </p:cNvPr>
          <p:cNvSpPr txBox="1">
            <a:spLocks/>
          </p:cNvSpPr>
          <p:nvPr/>
        </p:nvSpPr>
        <p:spPr>
          <a:xfrm>
            <a:off x="1510747" y="781878"/>
            <a:ext cx="6758609" cy="5049079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zh-CN" sz="2600" dirty="0"/>
          </a:p>
          <a:p>
            <a:pPr marL="0" indent="0">
              <a:buNone/>
            </a:pPr>
            <a:r>
              <a:rPr lang="en-US" altLang="zh-CN" sz="6400" b="1" dirty="0"/>
              <a:t>2.</a:t>
            </a:r>
            <a:r>
              <a:rPr lang="zh-CN" altLang="en-US" sz="6400" b="1" dirty="0"/>
              <a:t>   部署架构</a:t>
            </a:r>
            <a:endParaRPr lang="en-US" altLang="zh-CN" sz="6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6400" dirty="0"/>
              <a:t>基于成熟</a:t>
            </a:r>
            <a:r>
              <a:rPr lang="en-US" altLang="zh-CN" sz="6400" dirty="0"/>
              <a:t>Chef + Crowbar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6400" dirty="0"/>
              <a:t>基于</a:t>
            </a:r>
            <a:r>
              <a:rPr lang="en-US" altLang="zh-CN" sz="6400" dirty="0"/>
              <a:t>Ansible</a:t>
            </a:r>
            <a:r>
              <a:rPr lang="zh-CN" altLang="en-US" sz="6400" dirty="0"/>
              <a:t>的部署</a:t>
            </a:r>
            <a:r>
              <a:rPr lang="en-US" altLang="zh-CN" sz="6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6400" dirty="0"/>
          </a:p>
          <a:p>
            <a:pPr marL="0" indent="0">
              <a:buNone/>
            </a:pPr>
            <a:r>
              <a:rPr lang="en-US" altLang="zh-CN" sz="6400" b="1" dirty="0"/>
              <a:t>3.  </a:t>
            </a:r>
            <a:r>
              <a:rPr lang="zh-CN" altLang="en-US" sz="6400" b="1" dirty="0"/>
              <a:t>高可用</a:t>
            </a:r>
            <a:r>
              <a:rPr lang="en-US" altLang="zh-CN" sz="6400" b="1" dirty="0"/>
              <a:t>HA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6400" dirty="0"/>
              <a:t>基于成熟可靠的</a:t>
            </a:r>
            <a:r>
              <a:rPr lang="en-US" altLang="zh-CN" sz="6400" dirty="0"/>
              <a:t>SUSE HA</a:t>
            </a:r>
            <a:r>
              <a:rPr lang="zh-CN" altLang="en-US" sz="6400" dirty="0"/>
              <a:t>方案</a:t>
            </a:r>
            <a:r>
              <a:rPr lang="en-US" altLang="zh-CN" sz="6400" dirty="0" err="1"/>
              <a:t>Corosync</a:t>
            </a:r>
            <a:r>
              <a:rPr lang="en-US" altLang="zh-CN" sz="6400" dirty="0"/>
              <a:t> + </a:t>
            </a:r>
            <a:r>
              <a:rPr lang="en-US" altLang="zh-CN" sz="6400" dirty="0" err="1"/>
              <a:t>Pacemake</a:t>
            </a:r>
            <a:endParaRPr lang="en-US" altLang="zh-CN" sz="6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6400" dirty="0"/>
              <a:t>控制节点</a:t>
            </a:r>
            <a:r>
              <a:rPr lang="en-US" altLang="zh-CN" sz="6400" dirty="0"/>
              <a:t>HA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6400" dirty="0"/>
              <a:t>计算节点</a:t>
            </a:r>
            <a:r>
              <a:rPr lang="en-US" altLang="zh-CN" sz="6400" dirty="0"/>
              <a:t>HA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6400" dirty="0"/>
          </a:p>
          <a:p>
            <a:pPr marL="0" indent="0">
              <a:buNone/>
            </a:pPr>
            <a:r>
              <a:rPr lang="en-US" altLang="zh-CN" sz="6400" b="1" dirty="0"/>
              <a:t>4.  </a:t>
            </a:r>
            <a:r>
              <a:rPr lang="zh-CN" altLang="en-US" sz="6400" b="1" dirty="0"/>
              <a:t>主流</a:t>
            </a:r>
            <a:r>
              <a:rPr lang="en-US" altLang="zh-CN" sz="6400" b="1" dirty="0"/>
              <a:t>Hypervisor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6400" dirty="0"/>
              <a:t>KVM/Xen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6400" dirty="0"/>
              <a:t>Docker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6400" dirty="0"/>
              <a:t>VMWare ESX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6400" dirty="0"/>
              <a:t> MS Hyper-V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6400" dirty="0"/>
              <a:t> IBM z/VM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0073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402C7-9DC1-49E8-8DFC-346F6FB67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7740" y="609601"/>
            <a:ext cx="9359488" cy="5181600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5.   </a:t>
            </a:r>
            <a:r>
              <a:rPr lang="zh-CN" altLang="en-US" sz="1600" dirty="0"/>
              <a:t>跨平台的</a:t>
            </a:r>
            <a:r>
              <a:rPr lang="en-US" altLang="zh-CN" sz="1600" dirty="0"/>
              <a:t>VM</a:t>
            </a:r>
            <a:r>
              <a:rPr lang="zh-CN" altLang="en-US" sz="1600" dirty="0"/>
              <a:t>迁移 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VMWare VM→ OpenStack KVM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物理机 → </a:t>
            </a:r>
            <a:r>
              <a:rPr lang="en-US" altLang="zh-CN" sz="1600" dirty="0"/>
              <a:t>OpenStack </a:t>
            </a:r>
          </a:p>
          <a:p>
            <a:endParaRPr lang="en-US" altLang="zh-CN" sz="1600" dirty="0"/>
          </a:p>
          <a:p>
            <a:r>
              <a:rPr lang="en-US" altLang="zh-CN" sz="1600" dirty="0"/>
              <a:t>6.   </a:t>
            </a:r>
            <a:r>
              <a:rPr lang="zh-CN" altLang="en-US" sz="1600" dirty="0"/>
              <a:t>广泛的硬件和软件兼容性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确保主流硬件兼容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确保虚拟化</a:t>
            </a:r>
            <a:r>
              <a:rPr lang="en-US" altLang="zh-CN" sz="1600" dirty="0"/>
              <a:t>Hypervisor</a:t>
            </a:r>
            <a:r>
              <a:rPr lang="zh-CN" altLang="en-US" sz="1600" dirty="0"/>
              <a:t>与</a:t>
            </a:r>
            <a:r>
              <a:rPr lang="en-US" altLang="zh-CN" sz="1600" dirty="0"/>
              <a:t>VM</a:t>
            </a:r>
            <a:r>
              <a:rPr lang="zh-CN" altLang="en-US" sz="1600" dirty="0"/>
              <a:t>的兼容性支持 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兼容多种后台存储方案 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兼容多种网络方案 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342900" indent="-342900">
              <a:buAutoNum type="arabicPeriod" startAt="7"/>
            </a:pPr>
            <a:r>
              <a:rPr lang="zh-CN" altLang="en-US" sz="1600" dirty="0"/>
              <a:t>成熟可靠、更长的产品生命周期 </a:t>
            </a:r>
            <a:endParaRPr lang="en-US" altLang="zh-CN" sz="1600" dirty="0"/>
          </a:p>
          <a:p>
            <a:pPr marL="342900" indent="-342900">
              <a:buAutoNum type="arabicPeriod" startAt="7"/>
            </a:pPr>
            <a:r>
              <a:rPr lang="zh-CN" altLang="en-US" sz="1600" dirty="0"/>
              <a:t>在线、平滑的版本升级</a:t>
            </a:r>
            <a:endParaRPr lang="en-US" altLang="zh-CN" sz="1600" dirty="0"/>
          </a:p>
          <a:p>
            <a:pPr marL="342900" indent="-342900">
              <a:buAutoNum type="arabicPeriod" startAt="7"/>
            </a:pPr>
            <a:r>
              <a:rPr lang="zh-CN" altLang="en-US" sz="1600" dirty="0"/>
              <a:t>系统集中管理：补丁管理，配置管理和系统监控 </a:t>
            </a:r>
          </a:p>
        </p:txBody>
      </p:sp>
    </p:spTree>
    <p:extLst>
      <p:ext uri="{BB962C8B-B14F-4D97-AF65-F5344CB8AC3E}">
        <p14:creationId xmlns:p14="http://schemas.microsoft.com/office/powerpoint/2010/main" val="29360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D61C45-BBF8-4617-94BC-C2C02A3C7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2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0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63B6D-98B2-439F-9400-381F90F9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384" y="251792"/>
            <a:ext cx="5950226" cy="1099930"/>
          </a:xfrm>
        </p:spPr>
        <p:txBody>
          <a:bodyPr/>
          <a:lstStyle/>
          <a:p>
            <a:r>
              <a:rPr lang="zh-CN" altLang="en-US" dirty="0"/>
              <a:t>产品二  </a:t>
            </a:r>
            <a:r>
              <a:rPr lang="en-US" altLang="zh-CN" dirty="0"/>
              <a:t>SUSE Enterprise Storage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6EA99-A03D-42E5-9762-780B23CE1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912" y="1722784"/>
            <a:ext cx="7354957" cy="116619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b="1" dirty="0"/>
              <a:t>SUSE </a:t>
            </a:r>
            <a:r>
              <a:rPr lang="zh-CN" altLang="en-US" b="1" dirty="0"/>
              <a:t>企业存储</a:t>
            </a:r>
          </a:p>
          <a:p>
            <a:r>
              <a:rPr lang="zh-CN" altLang="en-US" dirty="0"/>
              <a:t>一个可以随时</a:t>
            </a:r>
            <a:r>
              <a:rPr lang="en-US" altLang="zh-CN" dirty="0"/>
              <a:t>DIY </a:t>
            </a:r>
            <a:r>
              <a:rPr lang="zh-CN" altLang="en-US" dirty="0"/>
              <a:t>的企业级分布式云存储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76DCB0-69B6-492F-9CEA-66FD1CBE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949"/>
            <a:ext cx="12192000" cy="56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F7305C3-370F-47FD-8EC3-D3CDFB3653E2}"/>
              </a:ext>
            </a:extLst>
          </p:cNvPr>
          <p:cNvSpPr txBox="1">
            <a:spLocks/>
          </p:cNvSpPr>
          <p:nvPr/>
        </p:nvSpPr>
        <p:spPr>
          <a:xfrm>
            <a:off x="834886" y="1152939"/>
            <a:ext cx="6334539" cy="76862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一款存储，适配多种场景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9982AC-B7B1-4A3B-98D2-F98D225EE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765"/>
            <a:ext cx="12178745" cy="69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1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87B468-722D-48FA-9740-973A63FFA2E7}"/>
              </a:ext>
            </a:extLst>
          </p:cNvPr>
          <p:cNvSpPr txBox="1">
            <a:spLocks/>
          </p:cNvSpPr>
          <p:nvPr/>
        </p:nvSpPr>
        <p:spPr>
          <a:xfrm>
            <a:off x="927652" y="715617"/>
            <a:ext cx="6241773" cy="79513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数据管理特性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120EC2-EF31-41BB-9DA5-549FC2B5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90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28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444</Words>
  <Application>Microsoft Office PowerPoint</Application>
  <PresentationFormat>宽屏</PresentationFormat>
  <Paragraphs>60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天体</vt:lpstr>
      <vt:lpstr>关于suse产品和认证方面的介绍</vt:lpstr>
      <vt:lpstr>什么是SUse？</vt:lpstr>
      <vt:lpstr>产品一   SUSE Openstack Cloud</vt:lpstr>
      <vt:lpstr>PowerPoint 演示文稿</vt:lpstr>
      <vt:lpstr>PowerPoint 演示文稿</vt:lpstr>
      <vt:lpstr>PowerPoint 演示文稿</vt:lpstr>
      <vt:lpstr>产品二  SUSE Enterprise Storage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关于考试认证方面的问题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关于suse产品和认证的介绍</dc:title>
  <dc:creator>Jason lu</dc:creator>
  <cp:lastModifiedBy>Jason lu</cp:lastModifiedBy>
  <cp:revision>153</cp:revision>
  <dcterms:created xsi:type="dcterms:W3CDTF">2019-04-12T02:06:13Z</dcterms:created>
  <dcterms:modified xsi:type="dcterms:W3CDTF">2019-04-12T08:27:57Z</dcterms:modified>
</cp:coreProperties>
</file>