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media/image3.jpg" ContentType="application/octet-stream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79" r:id="rId2"/>
    <p:sldMasterId id="2147483681" r:id="rId3"/>
  </p:sldMasterIdLst>
  <p:sldIdLst>
    <p:sldId id="261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4" name="椭圆 3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15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053" y="326644"/>
            <a:ext cx="11375098" cy="583655"/>
          </a:xfrm>
        </p:spPr>
        <p:txBody>
          <a:bodyPr>
            <a:noAutofit/>
          </a:bodyPr>
          <a:lstStyle>
            <a:lvl1pPr marL="0" marR="0" indent="0" algn="l" defTabSz="12190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9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053" y="1269261"/>
            <a:ext cx="11375098" cy="5031593"/>
          </a:xfrm>
        </p:spPr>
        <p:txBody>
          <a:bodyPr>
            <a:normAutofit/>
          </a:bodyPr>
          <a:lstStyle>
            <a:lvl1pPr marL="0" marR="0" indent="0" algn="l" defTabSz="12190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99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8632" y="-386218"/>
            <a:ext cx="321738" cy="325660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5977" y="-386218"/>
            <a:ext cx="323695" cy="325660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2902" y="-386218"/>
            <a:ext cx="321738" cy="325660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0248" y="-386218"/>
            <a:ext cx="323695" cy="325660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69549" y="-386218"/>
            <a:ext cx="322716" cy="325660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7872" y="-386218"/>
            <a:ext cx="323695" cy="325660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1799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7" y="-386218"/>
            <a:ext cx="321738" cy="325660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043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388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5" name="矩形 34"/>
          <p:cNvSpPr/>
          <p:nvPr userDrawn="1"/>
        </p:nvSpPr>
        <p:spPr>
          <a:xfrm>
            <a:off x="92956" y="-696455"/>
            <a:ext cx="800011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429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7965" y="-696455"/>
            <a:ext cx="800011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429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39467" y="-696455"/>
            <a:ext cx="800011" cy="276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429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551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6895" y="-386218"/>
            <a:ext cx="321738" cy="325660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76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741740-36A1-46C6-8B6F-ACFD726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76DD-4A36-4155-8796-BEFB8A58C18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E732E-A10E-48C5-A160-E3990630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7CB07-1BD2-4DEF-932C-0482CB3F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8C038-A409-412E-A3FD-482A93A0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6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80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0"/>
            <a:ext cx="12192001" cy="5715000"/>
          </a:xfrm>
          <a:custGeom>
            <a:avLst/>
            <a:gdLst>
              <a:gd name="connsiteX0" fmla="*/ 0 w 12192001"/>
              <a:gd name="connsiteY0" fmla="*/ 0 h 5715000"/>
              <a:gd name="connsiteX1" fmla="*/ 8115301 w 12192001"/>
              <a:gd name="connsiteY1" fmla="*/ 0 h 5715000"/>
              <a:gd name="connsiteX2" fmla="*/ 9144000 w 12192001"/>
              <a:gd name="connsiteY2" fmla="*/ 0 h 5715000"/>
              <a:gd name="connsiteX3" fmla="*/ 12192001 w 12192001"/>
              <a:gd name="connsiteY3" fmla="*/ 0 h 5715000"/>
              <a:gd name="connsiteX4" fmla="*/ 12192001 w 12192001"/>
              <a:gd name="connsiteY4" fmla="*/ 759133 h 5715000"/>
              <a:gd name="connsiteX5" fmla="*/ 12161055 w 12192001"/>
              <a:gd name="connsiteY5" fmla="*/ 775716 h 5715000"/>
              <a:gd name="connsiteX6" fmla="*/ 11354490 w 12192001"/>
              <a:gd name="connsiteY6" fmla="*/ 1143000 h 5715000"/>
              <a:gd name="connsiteX7" fmla="*/ 4263922 w 12192001"/>
              <a:gd name="connsiteY7" fmla="*/ 5715000 h 5715000"/>
              <a:gd name="connsiteX8" fmla="*/ 21520 w 12192001"/>
              <a:gd name="connsiteY8" fmla="*/ 4806706 h 5715000"/>
              <a:gd name="connsiteX9" fmla="*/ 0 w 12192001"/>
              <a:gd name="connsiteY9" fmla="*/ 4795802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5715000">
                <a:moveTo>
                  <a:pt x="0" y="0"/>
                </a:moveTo>
                <a:lnTo>
                  <a:pt x="8115301" y="0"/>
                </a:lnTo>
                <a:lnTo>
                  <a:pt x="9144000" y="0"/>
                </a:lnTo>
                <a:lnTo>
                  <a:pt x="12192001" y="0"/>
                </a:lnTo>
                <a:lnTo>
                  <a:pt x="12192001" y="759133"/>
                </a:lnTo>
                <a:lnTo>
                  <a:pt x="12161055" y="775716"/>
                </a:lnTo>
                <a:cubicBezTo>
                  <a:pt x="11993860" y="858524"/>
                  <a:pt x="11736700" y="970566"/>
                  <a:pt x="11354490" y="1143000"/>
                </a:cubicBezTo>
                <a:cubicBezTo>
                  <a:pt x="8390810" y="2480064"/>
                  <a:pt x="8179935" y="5715000"/>
                  <a:pt x="4263922" y="5715000"/>
                </a:cubicBezTo>
                <a:cubicBezTo>
                  <a:pt x="2673041" y="5715000"/>
                  <a:pt x="1204529" y="5377173"/>
                  <a:pt x="21520" y="4806706"/>
                </a:cubicBezTo>
                <a:lnTo>
                  <a:pt x="0" y="4795802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21000"/>
                </a:srgbClr>
              </a:gs>
              <a:gs pos="42000">
                <a:srgbClr val="4CBDA4">
                  <a:lumMod val="96000"/>
                  <a:lumOff val="4000"/>
                  <a:alpha val="0"/>
                </a:srgbClr>
              </a:gs>
              <a:gs pos="70000">
                <a:srgbClr val="4CBDA4">
                  <a:alpha val="8000"/>
                </a:srgbClr>
              </a:gs>
              <a:gs pos="100000">
                <a:srgbClr val="4CBDA4">
                  <a:lumMod val="70000"/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 userDrawn="1"/>
        </p:nvCxnSpPr>
        <p:spPr>
          <a:xfrm flipH="1">
            <a:off x="7495469" y="382437"/>
            <a:ext cx="1550114" cy="1177932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 flipH="1">
            <a:off x="9668417" y="2532241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 userDrawn="1"/>
        </p:nvCxnSpPr>
        <p:spPr>
          <a:xfrm flipH="1">
            <a:off x="1975878" y="2253930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 flipH="1">
            <a:off x="2311490" y="4604508"/>
            <a:ext cx="1240221" cy="94244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 flipH="1">
            <a:off x="8880356" y="1210999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4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 userDrawn="1"/>
        </p:nvCxnSpPr>
        <p:spPr>
          <a:xfrm flipH="1">
            <a:off x="7166505" y="3604972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 userDrawn="1"/>
        </p:nvCxnSpPr>
        <p:spPr>
          <a:xfrm flipH="1">
            <a:off x="7613642" y="5574837"/>
            <a:ext cx="996412" cy="757173"/>
          </a:xfrm>
          <a:prstGeom prst="line">
            <a:avLst/>
          </a:prstGeom>
          <a:ln w="6350">
            <a:gradFill flip="none" rotWithShape="1">
              <a:gsLst>
                <a:gs pos="0">
                  <a:schemeClr val="bg1">
                    <a:alpha val="57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1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gradFill flip="none" rotWithShape="1">
          <a:gsLst>
            <a:gs pos="79000">
              <a:srgbClr val="01455C"/>
            </a:gs>
            <a:gs pos="55000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组合 729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  <a:solidFill>
            <a:schemeClr val="bg1">
              <a:alpha val="16000"/>
            </a:schemeClr>
          </a:solidFill>
        </p:grpSpPr>
        <p:sp>
          <p:nvSpPr>
            <p:cNvPr id="731" name="椭圆 730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椭圆 731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椭圆 737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椭圆 738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椭圆 739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椭圆 740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椭圆 741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椭圆 742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椭圆 743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椭圆 744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椭圆 745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椭圆 753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椭圆 761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椭圆 762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4" name="椭圆 763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椭圆 764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椭圆 766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椭圆 767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椭圆 774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17" name="椭圆 2116"/>
          <p:cNvSpPr/>
          <p:nvPr/>
        </p:nvSpPr>
        <p:spPr>
          <a:xfrm>
            <a:off x="589749" y="189227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8" name="椭圆 2117"/>
          <p:cNvSpPr/>
          <p:nvPr/>
        </p:nvSpPr>
        <p:spPr>
          <a:xfrm>
            <a:off x="589749" y="257045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椭圆 2118"/>
          <p:cNvSpPr/>
          <p:nvPr/>
        </p:nvSpPr>
        <p:spPr>
          <a:xfrm>
            <a:off x="1278832" y="23647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0" name="椭圆 2119"/>
          <p:cNvSpPr/>
          <p:nvPr/>
        </p:nvSpPr>
        <p:spPr>
          <a:xfrm>
            <a:off x="1057852" y="3235832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1" name="椭圆 2120"/>
          <p:cNvSpPr/>
          <p:nvPr/>
        </p:nvSpPr>
        <p:spPr>
          <a:xfrm>
            <a:off x="2196770" y="245732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2" name="椭圆 2121"/>
          <p:cNvSpPr/>
          <p:nvPr/>
        </p:nvSpPr>
        <p:spPr>
          <a:xfrm>
            <a:off x="1480490" y="4109706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3" name="椭圆 2122"/>
          <p:cNvSpPr/>
          <p:nvPr/>
        </p:nvSpPr>
        <p:spPr>
          <a:xfrm>
            <a:off x="2588566" y="3576306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4" name="椭圆 2123"/>
          <p:cNvSpPr/>
          <p:nvPr/>
        </p:nvSpPr>
        <p:spPr>
          <a:xfrm>
            <a:off x="3007666" y="290505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5" name="椭圆 2124"/>
          <p:cNvSpPr/>
          <p:nvPr/>
        </p:nvSpPr>
        <p:spPr>
          <a:xfrm>
            <a:off x="2024052" y="3067470"/>
            <a:ext cx="25200" cy="252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5" name="椭圆 2144"/>
          <p:cNvSpPr/>
          <p:nvPr/>
        </p:nvSpPr>
        <p:spPr>
          <a:xfrm rot="17547555">
            <a:off x="5328136" y="5168311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6" name="椭圆 2145"/>
          <p:cNvSpPr/>
          <p:nvPr/>
        </p:nvSpPr>
        <p:spPr>
          <a:xfrm rot="17547555">
            <a:off x="7090927" y="4933167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7" name="椭圆 2146"/>
          <p:cNvSpPr/>
          <p:nvPr/>
        </p:nvSpPr>
        <p:spPr>
          <a:xfrm rot="17547555">
            <a:off x="7021299" y="370536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8" name="椭圆 2147"/>
          <p:cNvSpPr/>
          <p:nvPr/>
        </p:nvSpPr>
        <p:spPr>
          <a:xfrm>
            <a:off x="6128064" y="673277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2" name="椭圆 2151"/>
          <p:cNvSpPr/>
          <p:nvPr/>
        </p:nvSpPr>
        <p:spPr>
          <a:xfrm rot="17547555">
            <a:off x="4701395" y="38037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3" name="椭圆 2152"/>
          <p:cNvSpPr/>
          <p:nvPr/>
        </p:nvSpPr>
        <p:spPr>
          <a:xfrm rot="17547555">
            <a:off x="5401249" y="352362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4" name="椭圆 2153"/>
          <p:cNvSpPr/>
          <p:nvPr/>
        </p:nvSpPr>
        <p:spPr>
          <a:xfrm rot="17547555">
            <a:off x="6121876" y="4060634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5" name="椭圆 2154"/>
          <p:cNvSpPr/>
          <p:nvPr/>
        </p:nvSpPr>
        <p:spPr>
          <a:xfrm rot="17547555">
            <a:off x="5837511" y="271068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6" name="椭圆 2155"/>
          <p:cNvSpPr/>
          <p:nvPr/>
        </p:nvSpPr>
        <p:spPr>
          <a:xfrm rot="17547555">
            <a:off x="6561064" y="213234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7" name="椭圆 2156"/>
          <p:cNvSpPr/>
          <p:nvPr/>
        </p:nvSpPr>
        <p:spPr>
          <a:xfrm rot="17547555">
            <a:off x="6335398" y="3103400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8" name="椭圆 2157"/>
          <p:cNvSpPr/>
          <p:nvPr/>
        </p:nvSpPr>
        <p:spPr>
          <a:xfrm>
            <a:off x="6409866" y="4058282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9" name="椭圆 2158"/>
          <p:cNvSpPr/>
          <p:nvPr/>
        </p:nvSpPr>
        <p:spPr>
          <a:xfrm>
            <a:off x="5693586" y="66399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0" name="椭圆 2159"/>
          <p:cNvSpPr/>
          <p:nvPr/>
        </p:nvSpPr>
        <p:spPr>
          <a:xfrm>
            <a:off x="6801662" y="6106539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1" name="椭圆 2160"/>
          <p:cNvSpPr/>
          <p:nvPr/>
        </p:nvSpPr>
        <p:spPr>
          <a:xfrm>
            <a:off x="7220762" y="543528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2" name="椭圆 2161"/>
          <p:cNvSpPr/>
          <p:nvPr/>
        </p:nvSpPr>
        <p:spPr>
          <a:xfrm>
            <a:off x="6237148" y="5597703"/>
            <a:ext cx="36000" cy="36000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2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gradFill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-906359" y="0"/>
            <a:ext cx="13544659" cy="7572372"/>
            <a:chOff x="-6997010" y="8687475"/>
            <a:chExt cx="13544659" cy="7572372"/>
          </a:xfrm>
          <a:blipFill dpi="0" rotWithShape="1">
            <a:blip r:embed="rId2"/>
            <a:srcRect/>
            <a:stretch>
              <a:fillRect/>
            </a:stretch>
          </a:blipFill>
          <a:effectLst>
            <a:outerShdw dist="165100" dir="8100000" sx="101000" sy="101000" algn="tr" rotWithShape="0">
              <a:prstClr val="black">
                <a:alpha val="17000"/>
              </a:prstClr>
            </a:outerShdw>
          </a:effectLst>
        </p:grpSpPr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-605255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-4838131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-3623710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-2409289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9"/>
            <p:cNvSpPr>
              <a:spLocks noChangeArrowheads="1"/>
            </p:cNvSpPr>
            <p:nvPr/>
          </p:nvSpPr>
          <p:spPr bwMode="auto">
            <a:xfrm>
              <a:off x="-1192696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21724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1"/>
            <p:cNvSpPr>
              <a:spLocks noChangeArrowheads="1"/>
            </p:cNvSpPr>
            <p:nvPr/>
          </p:nvSpPr>
          <p:spPr bwMode="auto">
            <a:xfrm>
              <a:off x="123614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2"/>
            <p:cNvSpPr>
              <a:spLocks noChangeArrowheads="1"/>
            </p:cNvSpPr>
            <p:nvPr/>
          </p:nvSpPr>
          <p:spPr bwMode="auto">
            <a:xfrm>
              <a:off x="2450565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3664986" y="8687475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4881579" y="868747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5"/>
            <p:cNvSpPr>
              <a:spLocks noChangeArrowheads="1"/>
            </p:cNvSpPr>
            <p:nvPr/>
          </p:nvSpPr>
          <p:spPr bwMode="auto">
            <a:xfrm>
              <a:off x="-605255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16"/>
            <p:cNvSpPr>
              <a:spLocks noChangeArrowheads="1"/>
            </p:cNvSpPr>
            <p:nvPr/>
          </p:nvSpPr>
          <p:spPr bwMode="auto">
            <a:xfrm>
              <a:off x="-4838131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17"/>
            <p:cNvSpPr>
              <a:spLocks noChangeArrowheads="1"/>
            </p:cNvSpPr>
            <p:nvPr/>
          </p:nvSpPr>
          <p:spPr bwMode="auto">
            <a:xfrm>
              <a:off x="-3623710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-1192696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21724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123614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2450565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3664986" y="982980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24"/>
            <p:cNvSpPr>
              <a:spLocks noChangeArrowheads="1"/>
            </p:cNvSpPr>
            <p:nvPr/>
          </p:nvSpPr>
          <p:spPr bwMode="auto">
            <a:xfrm>
              <a:off x="4881579" y="982980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-605255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-4838131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-3623710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-2409289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-1192696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123614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450565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3664986" y="10972125"/>
              <a:ext cx="1216593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4881579" y="10972125"/>
              <a:ext cx="1214421" cy="1144449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36"/>
            <p:cNvSpPr>
              <a:spLocks noChangeArrowheads="1"/>
            </p:cNvSpPr>
            <p:nvPr/>
          </p:nvSpPr>
          <p:spPr bwMode="auto">
            <a:xfrm>
              <a:off x="-5673893" y="1216909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Rectangle 37"/>
            <p:cNvSpPr>
              <a:spLocks noChangeArrowheads="1"/>
            </p:cNvSpPr>
            <p:nvPr/>
          </p:nvSpPr>
          <p:spPr bwMode="auto">
            <a:xfrm rot="208551">
              <a:off x="-4285248" y="1218131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38"/>
            <p:cNvSpPr>
              <a:spLocks noChangeArrowheads="1"/>
            </p:cNvSpPr>
            <p:nvPr/>
          </p:nvSpPr>
          <p:spPr bwMode="auto">
            <a:xfrm rot="21434861">
              <a:off x="-2868877" y="12191960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39"/>
            <p:cNvSpPr>
              <a:spLocks noChangeArrowheads="1"/>
            </p:cNvSpPr>
            <p:nvPr/>
          </p:nvSpPr>
          <p:spPr bwMode="auto">
            <a:xfrm>
              <a:off x="-1494893" y="12194695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40"/>
            <p:cNvSpPr>
              <a:spLocks noChangeArrowheads="1"/>
            </p:cNvSpPr>
            <p:nvPr/>
          </p:nvSpPr>
          <p:spPr bwMode="auto">
            <a:xfrm>
              <a:off x="19551" y="1211445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358936" y="1238797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2675643" y="1219469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43"/>
            <p:cNvSpPr>
              <a:spLocks noChangeArrowheads="1"/>
            </p:cNvSpPr>
            <p:nvPr/>
          </p:nvSpPr>
          <p:spPr bwMode="auto">
            <a:xfrm>
              <a:off x="4035060" y="12431111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5333228" y="12209996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45"/>
            <p:cNvSpPr>
              <a:spLocks noChangeArrowheads="1"/>
            </p:cNvSpPr>
            <p:nvPr/>
          </p:nvSpPr>
          <p:spPr bwMode="auto">
            <a:xfrm>
              <a:off x="-6997010" y="1338950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46"/>
            <p:cNvSpPr>
              <a:spLocks noChangeArrowheads="1"/>
            </p:cNvSpPr>
            <p:nvPr/>
          </p:nvSpPr>
          <p:spPr bwMode="auto">
            <a:xfrm>
              <a:off x="-5684785" y="1348466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Rectangle 47"/>
            <p:cNvSpPr>
              <a:spLocks noChangeArrowheads="1"/>
            </p:cNvSpPr>
            <p:nvPr/>
          </p:nvSpPr>
          <p:spPr bwMode="auto">
            <a:xfrm>
              <a:off x="-4180461" y="13458720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48"/>
            <p:cNvSpPr>
              <a:spLocks noChangeArrowheads="1"/>
            </p:cNvSpPr>
            <p:nvPr/>
          </p:nvSpPr>
          <p:spPr bwMode="auto">
            <a:xfrm rot="188308">
              <a:off x="-2757332" y="13585872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 rot="21313231">
              <a:off x="-842205" y="1358586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638598" y="13723584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Rectangle 53"/>
            <p:cNvSpPr>
              <a:spLocks noChangeArrowheads="1"/>
            </p:cNvSpPr>
            <p:nvPr/>
          </p:nvSpPr>
          <p:spPr bwMode="auto">
            <a:xfrm rot="20700000">
              <a:off x="2414777" y="13711413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Rectangle 54"/>
            <p:cNvSpPr>
              <a:spLocks noChangeArrowheads="1"/>
            </p:cNvSpPr>
            <p:nvPr/>
          </p:nvSpPr>
          <p:spPr bwMode="auto">
            <a:xfrm rot="21225584">
              <a:off x="4456010" y="1379152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Rectangle 55"/>
            <p:cNvSpPr>
              <a:spLocks noChangeArrowheads="1"/>
            </p:cNvSpPr>
            <p:nvPr/>
          </p:nvSpPr>
          <p:spPr bwMode="auto">
            <a:xfrm>
              <a:off x="-6411061" y="14950499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Rectangle 56"/>
            <p:cNvSpPr>
              <a:spLocks noChangeArrowheads="1"/>
            </p:cNvSpPr>
            <p:nvPr/>
          </p:nvSpPr>
          <p:spPr bwMode="auto">
            <a:xfrm>
              <a:off x="-4934488" y="14799687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Rectangle 58"/>
            <p:cNvSpPr>
              <a:spLocks noChangeArrowheads="1"/>
            </p:cNvSpPr>
            <p:nvPr/>
          </p:nvSpPr>
          <p:spPr bwMode="auto">
            <a:xfrm>
              <a:off x="-3154579" y="14950498"/>
              <a:ext cx="1216593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Rectangle 60"/>
            <p:cNvSpPr>
              <a:spLocks noChangeArrowheads="1"/>
            </p:cNvSpPr>
            <p:nvPr/>
          </p:nvSpPr>
          <p:spPr bwMode="auto">
            <a:xfrm>
              <a:off x="-436675" y="15117522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Rectangle 62"/>
            <p:cNvSpPr>
              <a:spLocks noChangeArrowheads="1"/>
            </p:cNvSpPr>
            <p:nvPr/>
          </p:nvSpPr>
          <p:spPr bwMode="auto">
            <a:xfrm>
              <a:off x="1808653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3771088" y="15117521"/>
              <a:ext cx="1214421" cy="1142325"/>
            </a:xfrm>
            <a:prstGeom prst="rect">
              <a:avLst/>
            </a:prstGeom>
            <a:grpFill/>
            <a:ln w="9525">
              <a:solidFill>
                <a:schemeClr val="bg1">
                  <a:alpha val="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87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gradFill flip="none" rotWithShape="1">
          <a:gsLst>
            <a:gs pos="79000">
              <a:srgbClr val="01455C"/>
            </a:gs>
            <a:gs pos="55582">
              <a:srgbClr val="013A53"/>
            </a:gs>
            <a:gs pos="36000">
              <a:srgbClr val="002639"/>
            </a:gs>
            <a:gs pos="9350">
              <a:srgbClr val="01455C"/>
            </a:gs>
            <a:gs pos="20000">
              <a:srgbClr val="013A53"/>
            </a:gs>
            <a:gs pos="0">
              <a:srgbClr val="0A7485"/>
            </a:gs>
            <a:gs pos="100000">
              <a:schemeClr val="tx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 userDrawn="1"/>
        </p:nvSpPr>
        <p:spPr>
          <a:xfrm>
            <a:off x="10302" y="8201"/>
            <a:ext cx="12181697" cy="6849324"/>
          </a:xfrm>
          <a:custGeom>
            <a:avLst/>
            <a:gdLst>
              <a:gd name="connsiteX0" fmla="*/ 0 w 12152671"/>
              <a:gd name="connsiteY0" fmla="*/ 0 h 5218523"/>
              <a:gd name="connsiteX1" fmla="*/ 437942 w 12152671"/>
              <a:gd name="connsiteY1" fmla="*/ 9453 h 5218523"/>
              <a:gd name="connsiteX2" fmla="*/ 11878625 w 12152671"/>
              <a:gd name="connsiteY2" fmla="*/ 2246767 h 5218523"/>
              <a:gd name="connsiteX3" fmla="*/ 12152671 w 12152671"/>
              <a:gd name="connsiteY3" fmla="*/ 2410130 h 5218523"/>
              <a:gd name="connsiteX4" fmla="*/ 12152671 w 12152671"/>
              <a:gd name="connsiteY4" fmla="*/ 5218523 h 5218523"/>
              <a:gd name="connsiteX5" fmla="*/ 0 w 12152671"/>
              <a:gd name="connsiteY5" fmla="*/ 5218523 h 5218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52671" h="5218523">
                <a:moveTo>
                  <a:pt x="0" y="0"/>
                </a:moveTo>
                <a:lnTo>
                  <a:pt x="437942" y="9453"/>
                </a:lnTo>
                <a:cubicBezTo>
                  <a:pt x="5451473" y="153987"/>
                  <a:pt x="9707937" y="1025486"/>
                  <a:pt x="11878625" y="2246767"/>
                </a:cubicBezTo>
                <a:lnTo>
                  <a:pt x="12152671" y="2410130"/>
                </a:lnTo>
                <a:lnTo>
                  <a:pt x="12152671" y="5218523"/>
                </a:lnTo>
                <a:lnTo>
                  <a:pt x="0" y="5218523"/>
                </a:lnTo>
                <a:close/>
              </a:path>
            </a:pathLst>
          </a:custGeom>
          <a:gradFill flip="none" rotWithShape="1">
            <a:gsLst>
              <a:gs pos="0">
                <a:srgbClr val="4CBDA4">
                  <a:alpha val="0"/>
                </a:srgbClr>
              </a:gs>
              <a:gs pos="43000">
                <a:srgbClr val="4CBDA4">
                  <a:lumMod val="96000"/>
                  <a:lumOff val="4000"/>
                  <a:alpha val="2000"/>
                </a:srgbClr>
              </a:gs>
              <a:gs pos="84000">
                <a:srgbClr val="4CBDA4">
                  <a:alpha val="30000"/>
                </a:srgbClr>
              </a:gs>
              <a:gs pos="100000">
                <a:srgbClr val="4CBDA4">
                  <a:lumMod val="70000"/>
                  <a:alpha val="59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268" name="组合 1267"/>
          <p:cNvGrpSpPr/>
          <p:nvPr userDrawn="1"/>
        </p:nvGrpSpPr>
        <p:grpSpPr>
          <a:xfrm>
            <a:off x="376338" y="147877"/>
            <a:ext cx="11086664" cy="6648394"/>
            <a:chOff x="376338" y="147877"/>
            <a:chExt cx="11086664" cy="6648394"/>
          </a:xfrm>
        </p:grpSpPr>
        <p:sp>
          <p:nvSpPr>
            <p:cNvPr id="1269" name="椭圆 1268"/>
            <p:cNvSpPr/>
            <p:nvPr/>
          </p:nvSpPr>
          <p:spPr>
            <a:xfrm>
              <a:off x="4795989" y="14787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0" name="椭圆 1269"/>
            <p:cNvSpPr/>
            <p:nvPr/>
          </p:nvSpPr>
          <p:spPr>
            <a:xfrm>
              <a:off x="4795989" y="82605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1" name="椭圆 1270"/>
            <p:cNvSpPr/>
            <p:nvPr/>
          </p:nvSpPr>
          <p:spPr>
            <a:xfrm>
              <a:off x="5485072" y="6203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2" name="椭圆 1271"/>
            <p:cNvSpPr/>
            <p:nvPr/>
          </p:nvSpPr>
          <p:spPr>
            <a:xfrm>
              <a:off x="5264092" y="1491438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3" name="椭圆 1272"/>
            <p:cNvSpPr/>
            <p:nvPr/>
          </p:nvSpPr>
          <p:spPr>
            <a:xfrm>
              <a:off x="6403010" y="71292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4" name="椭圆 1273"/>
            <p:cNvSpPr/>
            <p:nvPr/>
          </p:nvSpPr>
          <p:spPr>
            <a:xfrm>
              <a:off x="5686730" y="2365312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5" name="椭圆 1274"/>
            <p:cNvSpPr/>
            <p:nvPr/>
          </p:nvSpPr>
          <p:spPr>
            <a:xfrm>
              <a:off x="6794806" y="1831912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6" name="椭圆 1275"/>
            <p:cNvSpPr/>
            <p:nvPr/>
          </p:nvSpPr>
          <p:spPr>
            <a:xfrm>
              <a:off x="7213906" y="1160656"/>
              <a:ext cx="25200" cy="25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椭圆 1276"/>
            <p:cNvSpPr/>
            <p:nvPr/>
          </p:nvSpPr>
          <p:spPr>
            <a:xfrm>
              <a:off x="6230292" y="1323076"/>
              <a:ext cx="25200" cy="252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椭圆 1277"/>
            <p:cNvSpPr/>
            <p:nvPr/>
          </p:nvSpPr>
          <p:spPr>
            <a:xfrm>
              <a:off x="838200" y="64770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椭圆 1278"/>
            <p:cNvSpPr/>
            <p:nvPr/>
          </p:nvSpPr>
          <p:spPr>
            <a:xfrm>
              <a:off x="838200" y="1325880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椭圆 1279"/>
            <p:cNvSpPr/>
            <p:nvPr/>
          </p:nvSpPr>
          <p:spPr>
            <a:xfrm>
              <a:off x="1306303" y="1991261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椭圆 1280"/>
            <p:cNvSpPr/>
            <p:nvPr/>
          </p:nvSpPr>
          <p:spPr>
            <a:xfrm>
              <a:off x="1728941" y="2865135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椭圆 1281"/>
            <p:cNvSpPr/>
            <p:nvPr/>
          </p:nvSpPr>
          <p:spPr>
            <a:xfrm>
              <a:off x="3256117" y="166047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椭圆 1282"/>
            <p:cNvSpPr/>
            <p:nvPr/>
          </p:nvSpPr>
          <p:spPr>
            <a:xfrm>
              <a:off x="416769" y="3362139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椭圆 1283"/>
            <p:cNvSpPr/>
            <p:nvPr/>
          </p:nvSpPr>
          <p:spPr>
            <a:xfrm>
              <a:off x="376338" y="2322024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5" name="椭圆 1284"/>
            <p:cNvSpPr/>
            <p:nvPr/>
          </p:nvSpPr>
          <p:spPr>
            <a:xfrm>
              <a:off x="1141914" y="2327007"/>
              <a:ext cx="36000" cy="360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6" name="椭圆 1285"/>
            <p:cNvSpPr/>
            <p:nvPr/>
          </p:nvSpPr>
          <p:spPr>
            <a:xfrm>
              <a:off x="1830997" y="2799447"/>
              <a:ext cx="25200" cy="25200"/>
            </a:xfrm>
            <a:prstGeom prst="ellipse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7" name="椭圆 1286"/>
            <p:cNvSpPr/>
            <p:nvPr/>
          </p:nvSpPr>
          <p:spPr>
            <a:xfrm>
              <a:off x="2748935" y="2892057"/>
              <a:ext cx="25200" cy="25200"/>
            </a:xfrm>
            <a:prstGeom prst="ellipse">
              <a:avLst/>
            </a:pr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8" name="椭圆 1287"/>
            <p:cNvSpPr/>
            <p:nvPr/>
          </p:nvSpPr>
          <p:spPr>
            <a:xfrm>
              <a:off x="1848997" y="5076236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9" name="椭圆 1288"/>
            <p:cNvSpPr/>
            <p:nvPr/>
          </p:nvSpPr>
          <p:spPr>
            <a:xfrm>
              <a:off x="1848997" y="575441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0" name="椭圆 1289"/>
            <p:cNvSpPr/>
            <p:nvPr/>
          </p:nvSpPr>
          <p:spPr>
            <a:xfrm>
              <a:off x="2538080" y="554867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1" name="椭圆 1290"/>
            <p:cNvSpPr/>
            <p:nvPr/>
          </p:nvSpPr>
          <p:spPr>
            <a:xfrm>
              <a:off x="2317100" y="641979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2" name="椭圆 1291"/>
            <p:cNvSpPr/>
            <p:nvPr/>
          </p:nvSpPr>
          <p:spPr>
            <a:xfrm>
              <a:off x="3456018" y="5641286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3" name="椭圆 1292"/>
            <p:cNvSpPr/>
            <p:nvPr/>
          </p:nvSpPr>
          <p:spPr>
            <a:xfrm>
              <a:off x="2987060" y="6653530"/>
              <a:ext cx="36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4" name="椭圆 1293"/>
            <p:cNvSpPr/>
            <p:nvPr/>
          </p:nvSpPr>
          <p:spPr>
            <a:xfrm>
              <a:off x="3847814" y="6760271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5" name="椭圆 1294"/>
            <p:cNvSpPr/>
            <p:nvPr/>
          </p:nvSpPr>
          <p:spPr>
            <a:xfrm>
              <a:off x="4266914" y="608901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6" name="椭圆 1295"/>
            <p:cNvSpPr/>
            <p:nvPr/>
          </p:nvSpPr>
          <p:spPr>
            <a:xfrm>
              <a:off x="3283300" y="625143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7" name="椭圆 1296"/>
            <p:cNvSpPr/>
            <p:nvPr/>
          </p:nvSpPr>
          <p:spPr>
            <a:xfrm rot="17547555">
              <a:off x="9534376" y="3423917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8" name="椭圆 1297"/>
            <p:cNvSpPr/>
            <p:nvPr/>
          </p:nvSpPr>
          <p:spPr>
            <a:xfrm rot="17547555">
              <a:off x="11297167" y="318877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9" name="椭圆 1298"/>
            <p:cNvSpPr/>
            <p:nvPr/>
          </p:nvSpPr>
          <p:spPr>
            <a:xfrm rot="17547555">
              <a:off x="11227539" y="1960970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0" name="椭圆 1299"/>
            <p:cNvSpPr/>
            <p:nvPr/>
          </p:nvSpPr>
          <p:spPr>
            <a:xfrm>
              <a:off x="10334304" y="498838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1" name="椭圆 1300"/>
            <p:cNvSpPr/>
            <p:nvPr/>
          </p:nvSpPr>
          <p:spPr>
            <a:xfrm>
              <a:off x="10334304" y="5666565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2" name="椭圆 1301"/>
            <p:cNvSpPr/>
            <p:nvPr/>
          </p:nvSpPr>
          <p:spPr>
            <a:xfrm>
              <a:off x="11023387" y="546082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3" name="椭圆 1302"/>
            <p:cNvSpPr/>
            <p:nvPr/>
          </p:nvSpPr>
          <p:spPr>
            <a:xfrm>
              <a:off x="10802407" y="6331946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4" name="椭圆 1303"/>
            <p:cNvSpPr/>
            <p:nvPr/>
          </p:nvSpPr>
          <p:spPr>
            <a:xfrm rot="17547555">
              <a:off x="8907635" y="20593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5" name="椭圆 1304"/>
            <p:cNvSpPr/>
            <p:nvPr/>
          </p:nvSpPr>
          <p:spPr>
            <a:xfrm rot="17547555">
              <a:off x="9607489" y="1779229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6" name="椭圆 1305"/>
            <p:cNvSpPr/>
            <p:nvPr/>
          </p:nvSpPr>
          <p:spPr>
            <a:xfrm rot="17547555">
              <a:off x="10328116" y="2316240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7" name="椭圆 1306"/>
            <p:cNvSpPr/>
            <p:nvPr/>
          </p:nvSpPr>
          <p:spPr>
            <a:xfrm rot="17547555">
              <a:off x="10043751" y="96629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8" name="椭圆 1307"/>
            <p:cNvSpPr/>
            <p:nvPr/>
          </p:nvSpPr>
          <p:spPr>
            <a:xfrm rot="17547555">
              <a:off x="10767304" y="38794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9" name="椭圆 1308"/>
            <p:cNvSpPr/>
            <p:nvPr/>
          </p:nvSpPr>
          <p:spPr>
            <a:xfrm rot="17547555">
              <a:off x="10541638" y="1359006"/>
              <a:ext cx="36000" cy="3600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0" name="椭圆 1309"/>
            <p:cNvSpPr/>
            <p:nvPr/>
          </p:nvSpPr>
          <p:spPr>
            <a:xfrm>
              <a:off x="10616106" y="2313888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1" name="椭圆 1310"/>
            <p:cNvSpPr/>
            <p:nvPr/>
          </p:nvSpPr>
          <p:spPr>
            <a:xfrm>
              <a:off x="9899826" y="4895545"/>
              <a:ext cx="36000" cy="3600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2" name="椭圆 1311"/>
            <p:cNvSpPr/>
            <p:nvPr/>
          </p:nvSpPr>
          <p:spPr>
            <a:xfrm>
              <a:off x="11007902" y="4362145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3" name="椭圆 1312"/>
            <p:cNvSpPr/>
            <p:nvPr/>
          </p:nvSpPr>
          <p:spPr>
            <a:xfrm>
              <a:off x="11427002" y="36908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4" name="椭圆 1313"/>
            <p:cNvSpPr/>
            <p:nvPr/>
          </p:nvSpPr>
          <p:spPr>
            <a:xfrm>
              <a:off x="10443388" y="3853309"/>
              <a:ext cx="36000" cy="36000"/>
            </a:xfrm>
            <a:prstGeom prst="ellipse">
              <a:avLst/>
            </a:prstGeom>
            <a:solidFill>
              <a:schemeClr val="bg1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15" name="直接连接符 1314"/>
            <p:cNvCxnSpPr/>
            <p:nvPr/>
          </p:nvCxnSpPr>
          <p:spPr>
            <a:xfrm flipH="1">
              <a:off x="7495469" y="382437"/>
              <a:ext cx="1550114" cy="1177932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直接连接符 1315"/>
            <p:cNvCxnSpPr/>
            <p:nvPr/>
          </p:nvCxnSpPr>
          <p:spPr>
            <a:xfrm flipH="1">
              <a:off x="9668417" y="2532241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直接连接符 1316"/>
            <p:cNvCxnSpPr/>
            <p:nvPr/>
          </p:nvCxnSpPr>
          <p:spPr>
            <a:xfrm flipH="1">
              <a:off x="1975878" y="2253930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8" name="直接连接符 1317"/>
            <p:cNvCxnSpPr/>
            <p:nvPr/>
          </p:nvCxnSpPr>
          <p:spPr>
            <a:xfrm flipH="1">
              <a:off x="2311490" y="4604508"/>
              <a:ext cx="1240221" cy="94244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9" name="直接连接符 1318"/>
            <p:cNvCxnSpPr/>
            <p:nvPr/>
          </p:nvCxnSpPr>
          <p:spPr>
            <a:xfrm flipH="1">
              <a:off x="8880356" y="1210999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49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0" name="直接连接符 1319"/>
            <p:cNvCxnSpPr/>
            <p:nvPr/>
          </p:nvCxnSpPr>
          <p:spPr>
            <a:xfrm flipH="1">
              <a:off x="7166505" y="3604972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1" name="直接连接符 1320"/>
            <p:cNvCxnSpPr/>
            <p:nvPr/>
          </p:nvCxnSpPr>
          <p:spPr>
            <a:xfrm flipH="1">
              <a:off x="7613642" y="5574837"/>
              <a:ext cx="996412" cy="757173"/>
            </a:xfrm>
            <a:prstGeom prst="line">
              <a:avLst/>
            </a:prstGeom>
            <a:ln w="6350">
              <a:gradFill flip="none" rotWithShape="1"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08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 userDrawn="1"/>
        </p:nvGrpSpPr>
        <p:grpSpPr>
          <a:xfrm>
            <a:off x="1972100" y="-10076600"/>
            <a:ext cx="20477900" cy="20477900"/>
            <a:chOff x="1972100" y="-10076600"/>
            <a:chExt cx="20477900" cy="20477900"/>
          </a:xfrm>
        </p:grpSpPr>
        <p:sp>
          <p:nvSpPr>
            <p:cNvPr id="57" name="椭圆 56"/>
            <p:cNvSpPr/>
            <p:nvPr/>
          </p:nvSpPr>
          <p:spPr>
            <a:xfrm>
              <a:off x="9810750" y="-2237950"/>
              <a:ext cx="4800600" cy="4800600"/>
            </a:xfrm>
            <a:prstGeom prst="ellipse">
              <a:avLst/>
            </a:prstGeom>
            <a:noFill/>
            <a:ln w="3175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8258175" y="-3790525"/>
              <a:ext cx="7905750" cy="7905750"/>
            </a:xfrm>
            <a:prstGeom prst="ellipse">
              <a:avLst/>
            </a:prstGeom>
            <a:noFill/>
            <a:ln w="28575">
              <a:solidFill>
                <a:schemeClr val="bg1"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7772400" y="-4276300"/>
              <a:ext cx="8877300" cy="8877300"/>
            </a:xfrm>
            <a:prstGeom prst="ellipse">
              <a:avLst/>
            </a:prstGeom>
            <a:noFill/>
            <a:ln w="9525">
              <a:solidFill>
                <a:schemeClr val="bg1">
                  <a:alpha val="5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6257925" y="-5790775"/>
              <a:ext cx="11906250" cy="11906250"/>
            </a:xfrm>
            <a:prstGeom prst="ellipse">
              <a:avLst/>
            </a:prstGeom>
            <a:noFill/>
            <a:ln w="6350">
              <a:solidFill>
                <a:schemeClr val="bg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6115050" y="-5933650"/>
              <a:ext cx="12192000" cy="12192000"/>
            </a:xfrm>
            <a:prstGeom prst="ellipse">
              <a:avLst/>
            </a:prstGeom>
            <a:noFill/>
            <a:ln w="3175">
              <a:solidFill>
                <a:schemeClr val="bg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190700" y="-6858000"/>
              <a:ext cx="14040700" cy="14040700"/>
            </a:xfrm>
            <a:prstGeom prst="ellipse">
              <a:avLst/>
            </a:prstGeom>
            <a:noFill/>
            <a:ln w="3175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5638800" y="-6409900"/>
              <a:ext cx="13144500" cy="13144500"/>
            </a:xfrm>
            <a:prstGeom prst="ellipse">
              <a:avLst/>
            </a:prstGeom>
            <a:noFill/>
            <a:ln w="3175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915025" y="-6133675"/>
              <a:ext cx="12592050" cy="12592050"/>
            </a:xfrm>
            <a:prstGeom prst="ellipse">
              <a:avLst/>
            </a:prstGeom>
            <a:noFill/>
            <a:ln w="9525">
              <a:solidFill>
                <a:schemeClr val="bg1">
                  <a:alpha val="5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86200" y="-8162500"/>
              <a:ext cx="16649700" cy="16649700"/>
            </a:xfrm>
            <a:prstGeom prst="ellipse">
              <a:avLst/>
            </a:prstGeom>
            <a:noFill/>
            <a:ln w="28575">
              <a:solidFill>
                <a:schemeClr val="bg1"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8591125" y="-3457575"/>
              <a:ext cx="7239850" cy="7239850"/>
            </a:xfrm>
            <a:prstGeom prst="ellipse">
              <a:avLst/>
            </a:prstGeom>
            <a:noFill/>
            <a:ln w="0"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972100" y="-10076600"/>
              <a:ext cx="20477900" cy="20477900"/>
            </a:xfrm>
            <a:prstGeom prst="ellipse">
              <a:avLst/>
            </a:prstGeom>
            <a:noFill/>
            <a:ln w="3175">
              <a:solidFill>
                <a:schemeClr val="bg1">
                  <a:alpha val="1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34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4351-F395-4305-B32E-E511E3BC6C1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6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72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4351-F395-4305-B32E-E511E3BC6C12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57592-2F10-4E16-B185-83CBC7AD1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0292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71" y="388626"/>
            <a:ext cx="11173430" cy="592669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849" y="1341252"/>
            <a:ext cx="11173552" cy="4714199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849" y="6356353"/>
            <a:ext cx="2844800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5225" y="6356353"/>
            <a:ext cx="3860800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800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39173" y="6348968"/>
            <a:ext cx="328194" cy="42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7816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7816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7816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4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1219078" rtl="0" eaLnBrk="1" latinLnBrk="0" hangingPunct="1">
        <a:spcBef>
          <a:spcPct val="0"/>
        </a:spcBef>
        <a:buNone/>
        <a:defRPr sz="31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4" indent="-457154" algn="l" defTabSz="1219078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990501" indent="-380962" algn="l" defTabSz="1219078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7" indent="-304770" algn="l" defTabSz="1219078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6" indent="-304770" algn="l" defTabSz="1219078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3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1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8E0F6-1BFB-4DDC-9D4E-219D4798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865C3-55A3-46E7-A69E-CEAFFB22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01EAC-CC5E-4A5D-BEDB-F84AE5976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C76DD-4A36-4155-8796-BEFB8A58C188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7D6CE-8329-4445-A4B4-F0EBBEC67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97782-82B0-409D-AF24-B8BEA22C0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8C038-A409-412E-A3FD-482A93A095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4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水&#10;&#10;已生成极高可信度的说明">
            <a:extLst>
              <a:ext uri="{FF2B5EF4-FFF2-40B4-BE49-F238E27FC236}">
                <a16:creationId xmlns:a16="http://schemas.microsoft.com/office/drawing/2014/main" id="{B49EB486-C38E-4FC3-A548-F7F18BD8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9"/>
            <a:ext cx="12192000" cy="6858000"/>
          </a:xfrm>
          <a:prstGeom prst="rect">
            <a:avLst/>
          </a:prstGeom>
        </p:spPr>
      </p:pic>
      <p:sp>
        <p:nvSpPr>
          <p:cNvPr id="5" name="文本框 4" descr="演讲标题">
            <a:extLst>
              <a:ext uri="{FF2B5EF4-FFF2-40B4-BE49-F238E27FC236}">
                <a16:creationId xmlns:a16="http://schemas.microsoft.com/office/drawing/2014/main" id="{A0023BD1-128C-4395-BC4A-42F1C961077B}"/>
              </a:ext>
            </a:extLst>
          </p:cNvPr>
          <p:cNvSpPr txBox="1"/>
          <p:nvPr/>
        </p:nvSpPr>
        <p:spPr>
          <a:xfrm>
            <a:off x="1450252" y="2804407"/>
            <a:ext cx="100584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altLang="en-US" sz="2400" spc="600" dirty="0"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微软雅黑 Light"/>
              </a:rPr>
              <a:t>华为微服务云应用平台</a:t>
            </a:r>
            <a:r>
              <a:rPr lang="en-US" altLang="zh-CN" sz="2400" spc="600" dirty="0" err="1"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微软雅黑 Light"/>
              </a:rPr>
              <a:t>ServiceStage</a:t>
            </a:r>
            <a:r>
              <a:rPr lang="zh-CN" altLang="en-US" sz="2400" spc="600" dirty="0">
                <a:solidFill>
                  <a:prstClr val="white"/>
                </a:solidFill>
                <a:effectLst>
                  <a:outerShdw dist="63500" algn="l" rotWithShape="0">
                    <a:prstClr val="black">
                      <a:alpha val="19000"/>
                    </a:prstClr>
                  </a:outerShdw>
                </a:effectLst>
                <a:latin typeface="微软雅黑 Light"/>
              </a:rPr>
              <a:t>介绍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dist="63500" algn="l" rotWithShape="0">
                  <a:prstClr val="black">
                    <a:alpha val="19000"/>
                  </a:prstClr>
                </a:outerShdw>
              </a:effectLst>
              <a:uLnTx/>
              <a:uFillTx/>
              <a:latin typeface="微软雅黑"/>
              <a:ea typeface="微软雅黑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8B44DA7-C5E3-4A2F-BAF0-616AE37A3956}"/>
              </a:ext>
            </a:extLst>
          </p:cNvPr>
          <p:cNvGrpSpPr/>
          <p:nvPr/>
        </p:nvGrpSpPr>
        <p:grpSpPr>
          <a:xfrm>
            <a:off x="5872387" y="5257800"/>
            <a:ext cx="419000" cy="418998"/>
            <a:chOff x="1305228" y="-2128087"/>
            <a:chExt cx="1293147" cy="1293147"/>
          </a:xfrm>
          <a:effectLst>
            <a:outerShdw dist="762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12" name="八角星 69">
              <a:extLst>
                <a:ext uri="{FF2B5EF4-FFF2-40B4-BE49-F238E27FC236}">
                  <a16:creationId xmlns:a16="http://schemas.microsoft.com/office/drawing/2014/main" id="{6E1B9082-5EA6-4FE9-ACC7-5418C27A1A70}"/>
                </a:ext>
              </a:extLst>
            </p:cNvPr>
            <p:cNvSpPr/>
            <p:nvPr/>
          </p:nvSpPr>
          <p:spPr>
            <a:xfrm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八角星 70">
              <a:extLst>
                <a:ext uri="{FF2B5EF4-FFF2-40B4-BE49-F238E27FC236}">
                  <a16:creationId xmlns:a16="http://schemas.microsoft.com/office/drawing/2014/main" id="{C51B3819-F6AA-4F72-B859-D57193EECCCD}"/>
                </a:ext>
              </a:extLst>
            </p:cNvPr>
            <p:cNvSpPr/>
            <p:nvPr/>
          </p:nvSpPr>
          <p:spPr>
            <a:xfrm rot="20278492">
              <a:off x="1305228" y="-2128087"/>
              <a:ext cx="1293147" cy="1293147"/>
            </a:xfrm>
            <a:prstGeom prst="star8">
              <a:avLst>
                <a:gd name="adj" fmla="val 46339"/>
              </a:avLst>
            </a:prstGeom>
            <a:noFill/>
            <a:ln w="3175">
              <a:solidFill>
                <a:schemeClr val="bg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F4E6EBE-E8BB-4DF8-A985-350295D46782}"/>
              </a:ext>
            </a:extLst>
          </p:cNvPr>
          <p:cNvSpPr/>
          <p:nvPr/>
        </p:nvSpPr>
        <p:spPr>
          <a:xfrm>
            <a:off x="549315" y="6077447"/>
            <a:ext cx="11093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2019 </a:t>
            </a:r>
            <a:r>
              <a:rPr lang="en-US" altLang="zh-CN" sz="140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T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Xiao.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9344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A172C-388B-40AF-92D4-8BC5280158CD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场景六：调用链跟踪与监控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AB808B-046C-4D62-B766-0D435C3E9DE0}"/>
              </a:ext>
            </a:extLst>
          </p:cNvPr>
          <p:cNvGrpSpPr/>
          <p:nvPr/>
        </p:nvGrpSpPr>
        <p:grpSpPr>
          <a:xfrm>
            <a:off x="354156" y="1219994"/>
            <a:ext cx="7038831" cy="5257800"/>
            <a:chOff x="395532" y="843558"/>
            <a:chExt cx="5250328" cy="396707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D28FA53-1287-47EF-84E9-1E1E890BD009}"/>
                </a:ext>
              </a:extLst>
            </p:cNvPr>
            <p:cNvSpPr/>
            <p:nvPr/>
          </p:nvSpPr>
          <p:spPr>
            <a:xfrm>
              <a:off x="395532" y="1276529"/>
              <a:ext cx="5227630" cy="2580008"/>
            </a:xfrm>
            <a:prstGeom prst="rect">
              <a:avLst/>
            </a:prstGeom>
            <a:gradFill>
              <a:gsLst>
                <a:gs pos="0">
                  <a:srgbClr val="089CB0">
                    <a:alpha val="59000"/>
                  </a:srgbClr>
                </a:gs>
                <a:gs pos="84000">
                  <a:srgbClr val="089CB0">
                    <a:alpha val="13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softEdge rad="25400"/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16842" tIns="8423" rIns="16842" bIns="8423" anchor="ctr" anchorCtr="0">
              <a:noAutofit/>
            </a:bodyPr>
            <a:lstStyle/>
            <a:p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46CF7BEF-00E0-4982-BC4E-ED8D9BBCCF4E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4198451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E70996-697A-4884-8325-E3FEB5ECAE04}"/>
                </a:ext>
              </a:extLst>
            </p:cNvPr>
            <p:cNvSpPr/>
            <p:nvPr/>
          </p:nvSpPr>
          <p:spPr>
            <a:xfrm>
              <a:off x="4139952" y="2156796"/>
              <a:ext cx="144000" cy="144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68CF88-3433-4B4B-AC10-90396D7A5B2A}"/>
                </a:ext>
              </a:extLst>
            </p:cNvPr>
            <p:cNvSpPr/>
            <p:nvPr/>
          </p:nvSpPr>
          <p:spPr>
            <a:xfrm>
              <a:off x="395532" y="844529"/>
              <a:ext cx="5250328" cy="360000"/>
            </a:xfrm>
            <a:prstGeom prst="rect">
              <a:avLst/>
            </a:prstGeom>
            <a:gradFill>
              <a:gsLst>
                <a:gs pos="0">
                  <a:srgbClr val="089CB0">
                    <a:alpha val="59000"/>
                  </a:srgbClr>
                </a:gs>
                <a:gs pos="84000">
                  <a:srgbClr val="089CB0">
                    <a:alpha val="13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softEdge rad="25400"/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16842" tIns="8423" rIns="16842" bIns="8423" anchor="ctr" anchorCtr="0">
              <a:noAutofit/>
            </a:bodyPr>
            <a:lstStyle/>
            <a:p>
              <a:endParaRPr lang="zh-CN" altLang="en-US" sz="2800">
                <a:solidFill>
                  <a:schemeClr val="bg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FCF5C6E-895A-410A-9677-BD4277AE8FDB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905189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7A0BA52-AE72-4F40-BD12-26BAE9093730}"/>
                </a:ext>
              </a:extLst>
            </p:cNvPr>
            <p:cNvSpPr/>
            <p:nvPr/>
          </p:nvSpPr>
          <p:spPr>
            <a:xfrm>
              <a:off x="545189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7239C86-9B75-494E-AB8C-9FB6AF786E98}"/>
                </a:ext>
              </a:extLst>
            </p:cNvPr>
            <p:cNvSpPr/>
            <p:nvPr/>
          </p:nvSpPr>
          <p:spPr>
            <a:xfrm>
              <a:off x="1962943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前端应用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7387C14-4FB7-4D80-A93D-B6A95D9CB269}"/>
                </a:ext>
              </a:extLst>
            </p:cNvPr>
            <p:cNvSpPr/>
            <p:nvPr/>
          </p:nvSpPr>
          <p:spPr>
            <a:xfrm>
              <a:off x="2900697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后端应用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C3B6AD4-5583-4BF1-B25F-10C87B0B0594}"/>
                </a:ext>
              </a:extLst>
            </p:cNvPr>
            <p:cNvSpPr/>
            <p:nvPr/>
          </p:nvSpPr>
          <p:spPr>
            <a:xfrm>
              <a:off x="3838451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后端应用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1571ED-C6D1-434B-8FBF-4A861DC91612}"/>
                </a:ext>
              </a:extLst>
            </p:cNvPr>
            <p:cNvSpPr/>
            <p:nvPr/>
          </p:nvSpPr>
          <p:spPr>
            <a:xfrm>
              <a:off x="4776204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6357B8F-F581-4DEB-A7D2-62EDA49B8D4D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1265189" y="1024529"/>
              <a:ext cx="697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8775626-720B-4C28-83BF-3445C60E25B5}"/>
                </a:ext>
              </a:extLst>
            </p:cNvPr>
            <p:cNvSpPr txBox="1"/>
            <p:nvPr/>
          </p:nvSpPr>
          <p:spPr>
            <a:xfrm>
              <a:off x="1253778" y="843558"/>
              <a:ext cx="582542" cy="19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1F66904-A68B-4FDF-A13B-1EB82C45C403}"/>
                </a:ext>
              </a:extLst>
            </p:cNvPr>
            <p:cNvCxnSpPr/>
            <p:nvPr/>
          </p:nvCxnSpPr>
          <p:spPr>
            <a:xfrm>
              <a:off x="2322943" y="1182807"/>
              <a:ext cx="0" cy="2661856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圆角矩形标注 16">
              <a:extLst>
                <a:ext uri="{FF2B5EF4-FFF2-40B4-BE49-F238E27FC236}">
                  <a16:creationId xmlns:a16="http://schemas.microsoft.com/office/drawing/2014/main" id="{E974F91C-2FC3-4893-BA14-025311855F5B}"/>
                </a:ext>
              </a:extLst>
            </p:cNvPr>
            <p:cNvSpPr/>
            <p:nvPr/>
          </p:nvSpPr>
          <p:spPr>
            <a:xfrm>
              <a:off x="1253778" y="1623252"/>
              <a:ext cx="720000" cy="144000"/>
            </a:xfrm>
            <a:prstGeom prst="wedgeRoundRectCallout">
              <a:avLst>
                <a:gd name="adj1" fmla="val 99521"/>
                <a:gd name="adj2" fmla="val -9979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 Trace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180476B-D9DF-48A2-8D11-593238B0D1DC}"/>
                </a:ext>
              </a:extLst>
            </p:cNvPr>
            <p:cNvSpPr/>
            <p:nvPr/>
          </p:nvSpPr>
          <p:spPr>
            <a:xfrm>
              <a:off x="2297743" y="1486533"/>
              <a:ext cx="50400" cy="216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7D798D9-DCB4-46D7-AB49-0F958E5A1CE8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3260697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24CD5FC2-885E-4675-B973-D1156DF4DF92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5136204" y="1132529"/>
              <a:ext cx="2520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CA23CF5-B2BE-4626-8DEB-3BD1A97E0D2C}"/>
                </a:ext>
              </a:extLst>
            </p:cNvPr>
            <p:cNvCxnSpPr/>
            <p:nvPr/>
          </p:nvCxnSpPr>
          <p:spPr>
            <a:xfrm>
              <a:off x="905189" y="1507121"/>
              <a:ext cx="1417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圆角矩形标注 21">
              <a:extLst>
                <a:ext uri="{FF2B5EF4-FFF2-40B4-BE49-F238E27FC236}">
                  <a16:creationId xmlns:a16="http://schemas.microsoft.com/office/drawing/2014/main" id="{7E735AFC-B893-4C14-B329-FD773CF3AADE}"/>
                </a:ext>
              </a:extLst>
            </p:cNvPr>
            <p:cNvSpPr/>
            <p:nvPr/>
          </p:nvSpPr>
          <p:spPr>
            <a:xfrm>
              <a:off x="1253778" y="1827589"/>
              <a:ext cx="720000" cy="144000"/>
            </a:xfrm>
            <a:prstGeom prst="wedgeRoundRectCallout">
              <a:avLst>
                <a:gd name="adj1" fmla="val 96875"/>
                <a:gd name="adj2" fmla="val -12294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标注 22">
              <a:extLst>
                <a:ext uri="{FF2B5EF4-FFF2-40B4-BE49-F238E27FC236}">
                  <a16:creationId xmlns:a16="http://schemas.microsoft.com/office/drawing/2014/main" id="{0FB2F646-E045-4026-A8B7-1BE855CE7097}"/>
                </a:ext>
              </a:extLst>
            </p:cNvPr>
            <p:cNvSpPr/>
            <p:nvPr/>
          </p:nvSpPr>
          <p:spPr>
            <a:xfrm>
              <a:off x="1253778" y="2019676"/>
              <a:ext cx="720000" cy="144000"/>
            </a:xfrm>
            <a:prstGeom prst="wedgeRoundRectCallout">
              <a:avLst>
                <a:gd name="adj1" fmla="val 95817"/>
                <a:gd name="adj2" fmla="val -79289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标注 23">
              <a:extLst>
                <a:ext uri="{FF2B5EF4-FFF2-40B4-BE49-F238E27FC236}">
                  <a16:creationId xmlns:a16="http://schemas.microsoft.com/office/drawing/2014/main" id="{4E95190F-25AC-4100-8FBF-9FA279CB5FD3}"/>
                </a:ext>
              </a:extLst>
            </p:cNvPr>
            <p:cNvSpPr/>
            <p:nvPr/>
          </p:nvSpPr>
          <p:spPr>
            <a:xfrm>
              <a:off x="1253778" y="2221086"/>
              <a:ext cx="720000" cy="144000"/>
            </a:xfrm>
            <a:prstGeom prst="wedgeRoundRectCallout">
              <a:avLst>
                <a:gd name="adj1" fmla="val 96037"/>
                <a:gd name="adj2" fmla="val -73335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标注 24">
              <a:extLst>
                <a:ext uri="{FF2B5EF4-FFF2-40B4-BE49-F238E27FC236}">
                  <a16:creationId xmlns:a16="http://schemas.microsoft.com/office/drawing/2014/main" id="{078992BF-6E2D-431E-BCAF-6ACA1D56284A}"/>
                </a:ext>
              </a:extLst>
            </p:cNvPr>
            <p:cNvSpPr/>
            <p:nvPr/>
          </p:nvSpPr>
          <p:spPr>
            <a:xfrm>
              <a:off x="1253778" y="3046245"/>
              <a:ext cx="720000" cy="144000"/>
            </a:xfrm>
            <a:prstGeom prst="wedgeRoundRectCallout">
              <a:avLst>
                <a:gd name="adj1" fmla="val 93819"/>
                <a:gd name="adj2" fmla="val 19820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标注 25">
              <a:extLst>
                <a:ext uri="{FF2B5EF4-FFF2-40B4-BE49-F238E27FC236}">
                  <a16:creationId xmlns:a16="http://schemas.microsoft.com/office/drawing/2014/main" id="{74DEAA96-B7F4-429A-B2A8-EBC6AAC8C976}"/>
                </a:ext>
              </a:extLst>
            </p:cNvPr>
            <p:cNvSpPr/>
            <p:nvPr/>
          </p:nvSpPr>
          <p:spPr>
            <a:xfrm>
              <a:off x="1253778" y="3536058"/>
              <a:ext cx="720000" cy="144000"/>
            </a:xfrm>
            <a:prstGeom prst="wedgeRoundRectCallout">
              <a:avLst>
                <a:gd name="adj1" fmla="val 98426"/>
                <a:gd name="adj2" fmla="val -5976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endTrace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205873-AA4D-4579-A63A-07D79442AD2C}"/>
                </a:ext>
              </a:extLst>
            </p:cNvPr>
            <p:cNvSpPr txBox="1"/>
            <p:nvPr/>
          </p:nvSpPr>
          <p:spPr>
            <a:xfrm>
              <a:off x="1508842" y="1358408"/>
              <a:ext cx="210443" cy="127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请求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66B49DD-2D49-4A00-9476-E2222393721F}"/>
                </a:ext>
              </a:extLst>
            </p:cNvPr>
            <p:cNvSpPr txBox="1"/>
            <p:nvPr/>
          </p:nvSpPr>
          <p:spPr>
            <a:xfrm>
              <a:off x="2491801" y="155805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服务调用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9EE669-3335-483D-AA9D-699D7DCBBA67}"/>
                </a:ext>
              </a:extLst>
            </p:cNvPr>
            <p:cNvSpPr/>
            <p:nvPr/>
          </p:nvSpPr>
          <p:spPr>
            <a:xfrm>
              <a:off x="3235497" y="1600300"/>
              <a:ext cx="50400" cy="36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FD78AF4-403E-43C6-B204-83F5BD1903E1}"/>
                </a:ext>
              </a:extLst>
            </p:cNvPr>
            <p:cNvCxnSpPr/>
            <p:nvPr/>
          </p:nvCxnSpPr>
          <p:spPr>
            <a:xfrm>
              <a:off x="2322944" y="1707654"/>
              <a:ext cx="937751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71E687-6D86-47DA-A05D-354E0B1E1700}"/>
                </a:ext>
              </a:extLst>
            </p:cNvPr>
            <p:cNvSpPr txBox="1"/>
            <p:nvPr/>
          </p:nvSpPr>
          <p:spPr>
            <a:xfrm>
              <a:off x="2491801" y="1809990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服务响应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3F81A98-912B-4C8E-9FC4-F28C65F769DD}"/>
                </a:ext>
              </a:extLst>
            </p:cNvPr>
            <p:cNvCxnSpPr/>
            <p:nvPr/>
          </p:nvCxnSpPr>
          <p:spPr>
            <a:xfrm flipH="1">
              <a:off x="2340943" y="1970431"/>
              <a:ext cx="901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4D4C3A4-71A9-4443-BC6E-94AA794C3220}"/>
                </a:ext>
              </a:extLst>
            </p:cNvPr>
            <p:cNvSpPr txBox="1"/>
            <p:nvPr/>
          </p:nvSpPr>
          <p:spPr>
            <a:xfrm>
              <a:off x="1298092" y="3337791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响应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0BF5EFC-7B56-4D45-9576-2B3B87B6D566}"/>
                </a:ext>
              </a:extLst>
            </p:cNvPr>
            <p:cNvCxnSpPr/>
            <p:nvPr/>
          </p:nvCxnSpPr>
          <p:spPr>
            <a:xfrm flipH="1">
              <a:off x="905189" y="3503579"/>
              <a:ext cx="1399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圆角矩形标注 35">
              <a:extLst>
                <a:ext uri="{FF2B5EF4-FFF2-40B4-BE49-F238E27FC236}">
                  <a16:creationId xmlns:a16="http://schemas.microsoft.com/office/drawing/2014/main" id="{6FB20D78-ADA1-4509-BA01-82A5C5AB89A8}"/>
                </a:ext>
              </a:extLst>
            </p:cNvPr>
            <p:cNvSpPr/>
            <p:nvPr/>
          </p:nvSpPr>
          <p:spPr>
            <a:xfrm>
              <a:off x="3369574" y="1401432"/>
              <a:ext cx="720000" cy="144000"/>
            </a:xfrm>
            <a:prstGeom prst="wedgeRoundRectCallout">
              <a:avLst>
                <a:gd name="adj1" fmla="val -60287"/>
                <a:gd name="adj2" fmla="val 9070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圆角矩形标注 36">
              <a:extLst>
                <a:ext uri="{FF2B5EF4-FFF2-40B4-BE49-F238E27FC236}">
                  <a16:creationId xmlns:a16="http://schemas.microsoft.com/office/drawing/2014/main" id="{44C3F7DC-54A4-46E0-B00F-0C83B903C015}"/>
                </a:ext>
              </a:extLst>
            </p:cNvPr>
            <p:cNvSpPr/>
            <p:nvPr/>
          </p:nvSpPr>
          <p:spPr>
            <a:xfrm>
              <a:off x="3369574" y="1591715"/>
              <a:ext cx="720000" cy="144000"/>
            </a:xfrm>
            <a:prstGeom prst="wedgeRoundRectCallout">
              <a:avLst>
                <a:gd name="adj1" fmla="val -62404"/>
                <a:gd name="adj2" fmla="val 270624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0C7977C-5501-4ED1-A816-18320A8AFF4E}"/>
                </a:ext>
              </a:extLst>
            </p:cNvPr>
            <p:cNvSpPr txBox="1"/>
            <p:nvPr/>
          </p:nvSpPr>
          <p:spPr>
            <a:xfrm>
              <a:off x="2491801" y="204188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服务调用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593B828-03CA-4499-898B-C791C3EE74CB}"/>
                </a:ext>
              </a:extLst>
            </p:cNvPr>
            <p:cNvSpPr/>
            <p:nvPr/>
          </p:nvSpPr>
          <p:spPr>
            <a:xfrm>
              <a:off x="5111004" y="2160152"/>
              <a:ext cx="50400" cy="216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FACCA51-13F1-43A7-B52C-720A96F8D48F}"/>
                </a:ext>
              </a:extLst>
            </p:cNvPr>
            <p:cNvCxnSpPr/>
            <p:nvPr/>
          </p:nvCxnSpPr>
          <p:spPr>
            <a:xfrm flipH="1">
              <a:off x="2340944" y="3407040"/>
              <a:ext cx="1796627" cy="5845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4EF5399-CEEB-4F0D-992F-353870B83AC2}"/>
                </a:ext>
              </a:extLst>
            </p:cNvPr>
            <p:cNvCxnSpPr/>
            <p:nvPr/>
          </p:nvCxnSpPr>
          <p:spPr>
            <a:xfrm>
              <a:off x="2322944" y="2192752"/>
              <a:ext cx="1800938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圆角矩形标注 41">
              <a:extLst>
                <a:ext uri="{FF2B5EF4-FFF2-40B4-BE49-F238E27FC236}">
                  <a16:creationId xmlns:a16="http://schemas.microsoft.com/office/drawing/2014/main" id="{86FA6F4D-B0DC-4EC3-8C3B-DE40CBB06481}"/>
                </a:ext>
              </a:extLst>
            </p:cNvPr>
            <p:cNvSpPr/>
            <p:nvPr/>
          </p:nvSpPr>
          <p:spPr>
            <a:xfrm>
              <a:off x="3369574" y="1907274"/>
              <a:ext cx="720000" cy="144000"/>
            </a:xfrm>
            <a:prstGeom prst="wedgeRoundRectCallout">
              <a:avLst>
                <a:gd name="adj1" fmla="val 62832"/>
                <a:gd name="adj2" fmla="val 11187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标注 42">
              <a:extLst>
                <a:ext uri="{FF2B5EF4-FFF2-40B4-BE49-F238E27FC236}">
                  <a16:creationId xmlns:a16="http://schemas.microsoft.com/office/drawing/2014/main" id="{0918A5BD-49C2-459C-9242-4D5CB1DED4CD}"/>
                </a:ext>
              </a:extLst>
            </p:cNvPr>
            <p:cNvSpPr/>
            <p:nvPr/>
          </p:nvSpPr>
          <p:spPr>
            <a:xfrm>
              <a:off x="4140343" y="1880825"/>
              <a:ext cx="720000" cy="144000"/>
            </a:xfrm>
            <a:prstGeom prst="wedgeRoundRectCallout">
              <a:avLst>
                <a:gd name="adj1" fmla="val -29463"/>
                <a:gd name="adj2" fmla="val 18551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标注 43">
              <a:extLst>
                <a:ext uri="{FF2B5EF4-FFF2-40B4-BE49-F238E27FC236}">
                  <a16:creationId xmlns:a16="http://schemas.microsoft.com/office/drawing/2014/main" id="{54E96EFF-CA83-4110-96B0-C58FF0C5859E}"/>
                </a:ext>
              </a:extLst>
            </p:cNvPr>
            <p:cNvSpPr/>
            <p:nvPr/>
          </p:nvSpPr>
          <p:spPr>
            <a:xfrm>
              <a:off x="3357571" y="2301442"/>
              <a:ext cx="720000" cy="144000"/>
            </a:xfrm>
            <a:prstGeom prst="wedgeRoundRectCallout">
              <a:avLst>
                <a:gd name="adj1" fmla="val 57585"/>
                <a:gd name="adj2" fmla="val -1027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标注 44">
              <a:extLst>
                <a:ext uri="{FF2B5EF4-FFF2-40B4-BE49-F238E27FC236}">
                  <a16:creationId xmlns:a16="http://schemas.microsoft.com/office/drawing/2014/main" id="{F0B519AA-5281-4DDD-BEF1-0C4F0E2D294F}"/>
                </a:ext>
              </a:extLst>
            </p:cNvPr>
            <p:cNvSpPr/>
            <p:nvPr/>
          </p:nvSpPr>
          <p:spPr>
            <a:xfrm>
              <a:off x="3357571" y="2564649"/>
              <a:ext cx="720000" cy="144000"/>
            </a:xfrm>
            <a:prstGeom prst="wedgeRoundRectCallout">
              <a:avLst>
                <a:gd name="adj1" fmla="val 58512"/>
                <a:gd name="adj2" fmla="val 312956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标注 45">
              <a:extLst>
                <a:ext uri="{FF2B5EF4-FFF2-40B4-BE49-F238E27FC236}">
                  <a16:creationId xmlns:a16="http://schemas.microsoft.com/office/drawing/2014/main" id="{4449457B-7BF0-4B69-A229-2B75DE27535D}"/>
                </a:ext>
              </a:extLst>
            </p:cNvPr>
            <p:cNvSpPr/>
            <p:nvPr/>
          </p:nvSpPr>
          <p:spPr>
            <a:xfrm>
              <a:off x="3357571" y="3074096"/>
              <a:ext cx="720000" cy="144000"/>
            </a:xfrm>
            <a:prstGeom prst="wedgeRoundRectCallout">
              <a:avLst>
                <a:gd name="adj1" fmla="val 59040"/>
                <a:gd name="adj2" fmla="val 95778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8AE3824-F2E0-4618-85FC-74BA85C3B878}"/>
                </a:ext>
              </a:extLst>
            </p:cNvPr>
            <p:cNvSpPr txBox="1"/>
            <p:nvPr/>
          </p:nvSpPr>
          <p:spPr>
            <a:xfrm>
              <a:off x="4420564" y="204188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数据访问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0FA76A4-AEA7-4F9A-A2D2-964BBB509ABF}"/>
                </a:ext>
              </a:extLst>
            </p:cNvPr>
            <p:cNvSpPr txBox="1"/>
            <p:nvPr/>
          </p:nvSpPr>
          <p:spPr>
            <a:xfrm>
              <a:off x="4420564" y="2963868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数据访问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92563EA-6701-4046-B263-FE75F32C834F}"/>
                </a:ext>
              </a:extLst>
            </p:cNvPr>
            <p:cNvSpPr/>
            <p:nvPr/>
          </p:nvSpPr>
          <p:spPr>
            <a:xfrm>
              <a:off x="5111004" y="3118483"/>
              <a:ext cx="50400" cy="18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9" name="圆角矩形标注 49">
              <a:extLst>
                <a:ext uri="{FF2B5EF4-FFF2-40B4-BE49-F238E27FC236}">
                  <a16:creationId xmlns:a16="http://schemas.microsoft.com/office/drawing/2014/main" id="{B1761B6F-2454-4F62-8542-9437F68A186F}"/>
                </a:ext>
              </a:extLst>
            </p:cNvPr>
            <p:cNvSpPr/>
            <p:nvPr/>
          </p:nvSpPr>
          <p:spPr>
            <a:xfrm>
              <a:off x="4344837" y="3474278"/>
              <a:ext cx="720000" cy="144000"/>
            </a:xfrm>
            <a:prstGeom prst="wedgeRoundRectCallout">
              <a:avLst>
                <a:gd name="adj1" fmla="val -59097"/>
                <a:gd name="adj2" fmla="val -103761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标注 50">
              <a:extLst>
                <a:ext uri="{FF2B5EF4-FFF2-40B4-BE49-F238E27FC236}">
                  <a16:creationId xmlns:a16="http://schemas.microsoft.com/office/drawing/2014/main" id="{54E4F3DA-1E28-4603-8813-6D31AE94D64D}"/>
                </a:ext>
              </a:extLst>
            </p:cNvPr>
            <p:cNvSpPr/>
            <p:nvPr/>
          </p:nvSpPr>
          <p:spPr>
            <a:xfrm>
              <a:off x="5204717" y="1347614"/>
              <a:ext cx="360000" cy="360000"/>
            </a:xfrm>
            <a:prstGeom prst="wedgeRoundRectCallout">
              <a:avLst>
                <a:gd name="adj1" fmla="val 20292"/>
                <a:gd name="adj2" fmla="val 67986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上下文</a:t>
              </a:r>
            </a:p>
          </p:txBody>
        </p:sp>
        <p:sp>
          <p:nvSpPr>
            <p:cNvPr id="51" name="圆角矩形标注 51">
              <a:extLst>
                <a:ext uri="{FF2B5EF4-FFF2-40B4-BE49-F238E27FC236}">
                  <a16:creationId xmlns:a16="http://schemas.microsoft.com/office/drawing/2014/main" id="{087942F1-1144-4713-965E-2021146D448A}"/>
                </a:ext>
              </a:extLst>
            </p:cNvPr>
            <p:cNvSpPr/>
            <p:nvPr/>
          </p:nvSpPr>
          <p:spPr>
            <a:xfrm>
              <a:off x="5204717" y="1800619"/>
              <a:ext cx="360000" cy="360000"/>
            </a:xfrm>
            <a:prstGeom prst="wedgeRoundRectCallout">
              <a:avLst>
                <a:gd name="adj1" fmla="val 20292"/>
                <a:gd name="adj2" fmla="val 67986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</a:p>
          </p:txBody>
        </p:sp>
        <p:sp>
          <p:nvSpPr>
            <p:cNvPr id="52" name="圆角矩形标注 52">
              <a:extLst>
                <a:ext uri="{FF2B5EF4-FFF2-40B4-BE49-F238E27FC236}">
                  <a16:creationId xmlns:a16="http://schemas.microsoft.com/office/drawing/2014/main" id="{CA8FF61B-6556-4E82-9AA6-8611B0FD72C1}"/>
                </a:ext>
              </a:extLst>
            </p:cNvPr>
            <p:cNvSpPr/>
            <p:nvPr/>
          </p:nvSpPr>
          <p:spPr>
            <a:xfrm>
              <a:off x="957575" y="3933272"/>
              <a:ext cx="1435755" cy="877358"/>
            </a:xfrm>
            <a:prstGeom prst="wedgeRoundRectCallout">
              <a:avLst>
                <a:gd name="adj1" fmla="val 26718"/>
                <a:gd name="adj2" fmla="val -60180"/>
                <a:gd name="adj3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254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服务内调用</a:t>
              </a:r>
              <a:endPara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|--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|--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  <a:p>
              <a:r>
                <a:rPr lang="en-US" altLang="zh-CN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…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49A9CCF-55DC-492B-B02A-C876ECD2D43E}"/>
                </a:ext>
              </a:extLst>
            </p:cNvPr>
            <p:cNvCxnSpPr/>
            <p:nvPr/>
          </p:nvCxnSpPr>
          <p:spPr>
            <a:xfrm flipH="1">
              <a:off x="2045289" y="2884936"/>
              <a:ext cx="2078593" cy="95972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圆角矩形标注 54">
              <a:extLst>
                <a:ext uri="{FF2B5EF4-FFF2-40B4-BE49-F238E27FC236}">
                  <a16:creationId xmlns:a16="http://schemas.microsoft.com/office/drawing/2014/main" id="{C6EE409E-36A9-441C-8FBE-0A42ECAC6B2F}"/>
                </a:ext>
              </a:extLst>
            </p:cNvPr>
            <p:cNvSpPr/>
            <p:nvPr/>
          </p:nvSpPr>
          <p:spPr>
            <a:xfrm>
              <a:off x="2474169" y="4127830"/>
              <a:ext cx="631581" cy="597012"/>
            </a:xfrm>
            <a:prstGeom prst="wedgeRoundRectCallout">
              <a:avLst>
                <a:gd name="adj1" fmla="val -80727"/>
                <a:gd name="adj2" fmla="val 20087"/>
                <a:gd name="adj3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254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可查看函数参数、返回值，耗时等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1D61048-3568-433B-B6FC-832A6DE567B3}"/>
                </a:ext>
              </a:extLst>
            </p:cNvPr>
            <p:cNvSpPr txBox="1"/>
            <p:nvPr/>
          </p:nvSpPr>
          <p:spPr>
            <a:xfrm>
              <a:off x="464784" y="2043697"/>
              <a:ext cx="367318" cy="6502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调用链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241168A-840A-4997-A41A-054472C95D73}"/>
                </a:ext>
              </a:extLst>
            </p:cNvPr>
            <p:cNvSpPr txBox="1"/>
            <p:nvPr/>
          </p:nvSpPr>
          <p:spPr>
            <a:xfrm>
              <a:off x="464784" y="3957032"/>
              <a:ext cx="367318" cy="6502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调用栈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BF5D233-F82D-4613-8C90-11461AE79B67}"/>
                </a:ext>
              </a:extLst>
            </p:cNvPr>
            <p:cNvSpPr txBox="1"/>
            <p:nvPr/>
          </p:nvSpPr>
          <p:spPr>
            <a:xfrm>
              <a:off x="5250803" y="2221926"/>
              <a:ext cx="338620" cy="19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图示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D978FCC-915B-49ED-A309-617185EC1C57}"/>
                </a:ext>
              </a:extLst>
            </p:cNvPr>
            <p:cNvSpPr txBox="1"/>
            <p:nvPr/>
          </p:nvSpPr>
          <p:spPr>
            <a:xfrm>
              <a:off x="2491801" y="3199292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bg1"/>
                  </a:solidFill>
                </a:rPr>
                <a:t>服务响应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2B04E1B-AD21-43E5-8403-7771D07A3C1E}"/>
                </a:ext>
              </a:extLst>
            </p:cNvPr>
            <p:cNvGrpSpPr/>
            <p:nvPr/>
          </p:nvGrpSpPr>
          <p:grpSpPr>
            <a:xfrm>
              <a:off x="4286334" y="2502409"/>
              <a:ext cx="432802" cy="144914"/>
              <a:chOff x="4286334" y="2502409"/>
              <a:chExt cx="432802" cy="144914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93C359DE-2E04-4A02-B500-188932F29D1C}"/>
                  </a:ext>
                </a:extLst>
              </p:cNvPr>
              <p:cNvCxnSpPr/>
              <p:nvPr/>
            </p:nvCxnSpPr>
            <p:spPr>
              <a:xfrm>
                <a:off x="4286334" y="2502409"/>
                <a:ext cx="432064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13BB0737-0DB6-4017-A343-C2E7442291CE}"/>
                  </a:ext>
                </a:extLst>
              </p:cNvPr>
              <p:cNvCxnSpPr/>
              <p:nvPr/>
            </p:nvCxnSpPr>
            <p:spPr>
              <a:xfrm>
                <a:off x="4713417" y="2506902"/>
                <a:ext cx="0" cy="140421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1AAFF32-2AC6-4000-B3DC-4192935E3374}"/>
                  </a:ext>
                </a:extLst>
              </p:cNvPr>
              <p:cNvCxnSpPr/>
              <p:nvPr/>
            </p:nvCxnSpPr>
            <p:spPr>
              <a:xfrm flipH="1">
                <a:off x="4291595" y="2644429"/>
                <a:ext cx="427541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70DD9D7-50A9-42EC-85FA-D23B5024BCA8}"/>
                </a:ext>
              </a:extLst>
            </p:cNvPr>
            <p:cNvCxnSpPr/>
            <p:nvPr/>
          </p:nvCxnSpPr>
          <p:spPr>
            <a:xfrm>
              <a:off x="4307328" y="2192752"/>
              <a:ext cx="828876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4C0170F-E4DE-4E12-8890-8BC45F8BE0CB}"/>
                </a:ext>
              </a:extLst>
            </p:cNvPr>
            <p:cNvCxnSpPr/>
            <p:nvPr/>
          </p:nvCxnSpPr>
          <p:spPr>
            <a:xfrm flipH="1">
              <a:off x="4307328" y="2362807"/>
              <a:ext cx="795019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00DB926-6998-4E24-A18C-44530E710444}"/>
                </a:ext>
              </a:extLst>
            </p:cNvPr>
            <p:cNvSpPr txBox="1"/>
            <p:nvPr/>
          </p:nvSpPr>
          <p:spPr>
            <a:xfrm>
              <a:off x="4174287" y="2454527"/>
              <a:ext cx="75329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2CF880D-0EA3-42A8-A905-D60CC5C6DDFB}"/>
                </a:ext>
              </a:extLst>
            </p:cNvPr>
            <p:cNvSpPr txBox="1"/>
            <p:nvPr/>
          </p:nvSpPr>
          <p:spPr>
            <a:xfrm>
              <a:off x="4177875" y="2645027"/>
              <a:ext cx="68155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7ACAB39-CBB9-4E5B-9603-0387689A647D}"/>
                </a:ext>
              </a:extLst>
            </p:cNvPr>
            <p:cNvSpPr txBox="1"/>
            <p:nvPr/>
          </p:nvSpPr>
          <p:spPr>
            <a:xfrm>
              <a:off x="4177877" y="2835526"/>
              <a:ext cx="68155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04A551A-66D5-4B30-A7A5-76DCB5399BEC}"/>
                </a:ext>
              </a:extLst>
            </p:cNvPr>
            <p:cNvCxnSpPr/>
            <p:nvPr/>
          </p:nvCxnSpPr>
          <p:spPr>
            <a:xfrm>
              <a:off x="4307328" y="3109853"/>
              <a:ext cx="828876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3CD7100-28BC-46C7-9930-A312A332CEF1}"/>
                </a:ext>
              </a:extLst>
            </p:cNvPr>
            <p:cNvCxnSpPr/>
            <p:nvPr/>
          </p:nvCxnSpPr>
          <p:spPr>
            <a:xfrm flipH="1">
              <a:off x="4307328" y="3279908"/>
              <a:ext cx="795019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2176A0A-CCF3-40CE-A3A1-CD0ED4A20CEC}"/>
                </a:ext>
              </a:extLst>
            </p:cNvPr>
            <p:cNvGrpSpPr/>
            <p:nvPr/>
          </p:nvGrpSpPr>
          <p:grpSpPr>
            <a:xfrm>
              <a:off x="4286334" y="2742916"/>
              <a:ext cx="432802" cy="144914"/>
              <a:chOff x="4286334" y="2502409"/>
              <a:chExt cx="432802" cy="144914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6E978951-A3EE-4BBC-BF21-790AF1DEDDB1}"/>
                  </a:ext>
                </a:extLst>
              </p:cNvPr>
              <p:cNvCxnSpPr/>
              <p:nvPr/>
            </p:nvCxnSpPr>
            <p:spPr>
              <a:xfrm>
                <a:off x="4286334" y="2502409"/>
                <a:ext cx="432064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7FC365D1-3E60-441D-A320-316D6B4D6B83}"/>
                  </a:ext>
                </a:extLst>
              </p:cNvPr>
              <p:cNvCxnSpPr/>
              <p:nvPr/>
            </p:nvCxnSpPr>
            <p:spPr>
              <a:xfrm>
                <a:off x="4713417" y="2506902"/>
                <a:ext cx="0" cy="140421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31F1C4EC-1EE0-4FBB-A238-23DEDF8E6990}"/>
                  </a:ext>
                </a:extLst>
              </p:cNvPr>
              <p:cNvCxnSpPr/>
              <p:nvPr/>
            </p:nvCxnSpPr>
            <p:spPr>
              <a:xfrm flipH="1">
                <a:off x="4291595" y="2644429"/>
                <a:ext cx="427541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68" name="圆角矩形 69">
              <a:extLst>
                <a:ext uri="{FF2B5EF4-FFF2-40B4-BE49-F238E27FC236}">
                  <a16:creationId xmlns:a16="http://schemas.microsoft.com/office/drawing/2014/main" id="{1D846AD6-5259-42E4-B9D9-EF4842440E8E}"/>
                </a:ext>
              </a:extLst>
            </p:cNvPr>
            <p:cNvSpPr/>
            <p:nvPr/>
          </p:nvSpPr>
          <p:spPr>
            <a:xfrm>
              <a:off x="4123882" y="2412834"/>
              <a:ext cx="609882" cy="5189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69" name="圆角矩形标注 70">
              <a:extLst>
                <a:ext uri="{FF2B5EF4-FFF2-40B4-BE49-F238E27FC236}">
                  <a16:creationId xmlns:a16="http://schemas.microsoft.com/office/drawing/2014/main" id="{B944D3AB-A207-4BBA-949C-4769F5D85A98}"/>
                </a:ext>
              </a:extLst>
            </p:cNvPr>
            <p:cNvSpPr/>
            <p:nvPr/>
          </p:nvSpPr>
          <p:spPr>
            <a:xfrm>
              <a:off x="4066622" y="4384008"/>
              <a:ext cx="720000" cy="144000"/>
            </a:xfrm>
            <a:prstGeom prst="wedgeRoundRectCallout">
              <a:avLst>
                <a:gd name="adj1" fmla="val -8927"/>
                <a:gd name="adj2" fmla="val -734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圆角矩形标注 71">
              <a:extLst>
                <a:ext uri="{FF2B5EF4-FFF2-40B4-BE49-F238E27FC236}">
                  <a16:creationId xmlns:a16="http://schemas.microsoft.com/office/drawing/2014/main" id="{4DB01C48-9217-42FD-A914-1C0BFD3EDD22}"/>
                </a:ext>
              </a:extLst>
            </p:cNvPr>
            <p:cNvSpPr/>
            <p:nvPr/>
          </p:nvSpPr>
          <p:spPr>
            <a:xfrm>
              <a:off x="4070423" y="4573875"/>
              <a:ext cx="720000" cy="144000"/>
            </a:xfrm>
            <a:prstGeom prst="wedgeRoundRectCallout">
              <a:avLst>
                <a:gd name="adj1" fmla="val -10538"/>
                <a:gd name="adj2" fmla="val -1041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标注 72">
              <a:extLst>
                <a:ext uri="{FF2B5EF4-FFF2-40B4-BE49-F238E27FC236}">
                  <a16:creationId xmlns:a16="http://schemas.microsoft.com/office/drawing/2014/main" id="{8AE677ED-5980-45AD-9C7E-7EE203EAF1B6}"/>
                </a:ext>
              </a:extLst>
            </p:cNvPr>
            <p:cNvSpPr/>
            <p:nvPr/>
          </p:nvSpPr>
          <p:spPr>
            <a:xfrm>
              <a:off x="4066622" y="4021211"/>
              <a:ext cx="720000" cy="144000"/>
            </a:xfrm>
            <a:prstGeom prst="wedgeRoundRectCallout">
              <a:avLst>
                <a:gd name="adj1" fmla="val -17128"/>
                <a:gd name="adj2" fmla="val -4189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标注 73">
              <a:extLst>
                <a:ext uri="{FF2B5EF4-FFF2-40B4-BE49-F238E27FC236}">
                  <a16:creationId xmlns:a16="http://schemas.microsoft.com/office/drawing/2014/main" id="{09A05447-C57E-4F90-8528-41274BC22B26}"/>
                </a:ext>
              </a:extLst>
            </p:cNvPr>
            <p:cNvSpPr/>
            <p:nvPr/>
          </p:nvSpPr>
          <p:spPr>
            <a:xfrm>
              <a:off x="4068133" y="4201998"/>
              <a:ext cx="720000" cy="144000"/>
            </a:xfrm>
            <a:prstGeom prst="wedgeRoundRectCallout">
              <a:avLst>
                <a:gd name="adj1" fmla="val -15666"/>
                <a:gd name="adj2" fmla="val -39626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B4C27BF-302F-4377-8D96-EB57D08048FA}"/>
                </a:ext>
              </a:extLst>
            </p:cNvPr>
            <p:cNvSpPr txBox="1"/>
            <p:nvPr/>
          </p:nvSpPr>
          <p:spPr>
            <a:xfrm>
              <a:off x="4887243" y="4186263"/>
              <a:ext cx="531264" cy="325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调用埋点数据</a:t>
              </a:r>
            </a:p>
          </p:txBody>
        </p:sp>
        <p:sp>
          <p:nvSpPr>
            <p:cNvPr id="74" name="右大括号 73">
              <a:extLst>
                <a:ext uri="{FF2B5EF4-FFF2-40B4-BE49-F238E27FC236}">
                  <a16:creationId xmlns:a16="http://schemas.microsoft.com/office/drawing/2014/main" id="{8259B71D-32D5-4680-9A8E-02159B8B46D1}"/>
                </a:ext>
              </a:extLst>
            </p:cNvPr>
            <p:cNvSpPr/>
            <p:nvPr/>
          </p:nvSpPr>
          <p:spPr>
            <a:xfrm>
              <a:off x="4833447" y="4021211"/>
              <a:ext cx="98846" cy="696664"/>
            </a:xfrm>
            <a:prstGeom prst="rightBrac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D85D5944-1CCD-4A9B-9449-68277D8D7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563" y="1536219"/>
              <a:ext cx="4248000" cy="2004375"/>
            </a:xfrm>
            <a:prstGeom prst="rect">
              <a:avLst/>
            </a:prstGeom>
            <a:effectLst>
              <a:glow rad="20320">
                <a:srgbClr val="4BA33A"/>
              </a:glow>
            </a:effectLst>
          </p:spPr>
        </p:pic>
      </p:grpSp>
      <p:sp>
        <p:nvSpPr>
          <p:cNvPr id="82" name="Rectangle 27">
            <a:extLst>
              <a:ext uri="{FF2B5EF4-FFF2-40B4-BE49-F238E27FC236}">
                <a16:creationId xmlns:a16="http://schemas.microsoft.com/office/drawing/2014/main" id="{CA4EBBD9-20D2-4A02-9E68-551E95BA3B53}"/>
              </a:ext>
            </a:extLst>
          </p:cNvPr>
          <p:cNvSpPr/>
          <p:nvPr/>
        </p:nvSpPr>
        <p:spPr>
          <a:xfrm>
            <a:off x="7649540" y="1215897"/>
            <a:ext cx="395681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68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支持平台、资源、应用的监控和微服务调用链分析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大规模：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支持百万容器监控，秒级查询响应。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故障下钻：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通过单击故障节点可自动下钻到故障的微服务实例、也可以关联到失败的调用链和调用栈，查看失败函数的入参和返回值。</a:t>
            </a:r>
          </a:p>
        </p:txBody>
      </p:sp>
      <p:sp>
        <p:nvSpPr>
          <p:cNvPr id="84" name="右大括号 83">
            <a:extLst>
              <a:ext uri="{FF2B5EF4-FFF2-40B4-BE49-F238E27FC236}">
                <a16:creationId xmlns:a16="http://schemas.microsoft.com/office/drawing/2014/main" id="{CA3B533A-A723-471E-9C40-B09016CFE103}"/>
              </a:ext>
            </a:extLst>
          </p:cNvPr>
          <p:cNvSpPr/>
          <p:nvPr/>
        </p:nvSpPr>
        <p:spPr>
          <a:xfrm>
            <a:off x="6259378" y="5446492"/>
            <a:ext cx="116572" cy="8636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0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C847B-64B4-447C-80AC-17C0032DB596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场景七：事务分析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4AB728-360F-42C4-908C-B30522842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53263"/>
              </p:ext>
            </p:extLst>
          </p:nvPr>
        </p:nvGraphicFramePr>
        <p:xfrm>
          <a:off x="442763" y="2754597"/>
          <a:ext cx="7239000" cy="2547405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94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吞吐率</a:t>
                      </a:r>
                      <a:endParaRPr lang="en-US" altLang="zh-CN" sz="1100" b="0" i="0" u="none" strike="noStrike" dirty="0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平时时延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健康指标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hwid1.vmall.com/CAS/portal/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.html?validated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=true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323ms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商品搜索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721ms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buy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pay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28151DF2-83F1-4C6B-974E-CA01C4112FE1}"/>
              </a:ext>
            </a:extLst>
          </p:cNvPr>
          <p:cNvGrpSpPr/>
          <p:nvPr/>
        </p:nvGrpSpPr>
        <p:grpSpPr>
          <a:xfrm>
            <a:off x="120924" y="3429790"/>
            <a:ext cx="221536" cy="215444"/>
            <a:chOff x="993792" y="4732534"/>
            <a:chExt cx="270785" cy="33623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82A22C1-EB16-4134-8458-4D12CF9A8FFA}"/>
                </a:ext>
              </a:extLst>
            </p:cNvPr>
            <p:cNvSpPr/>
            <p:nvPr/>
          </p:nvSpPr>
          <p:spPr>
            <a:xfrm>
              <a:off x="1030211" y="47937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938D0E1-7940-44BA-8D85-D87A18E8F6CE}"/>
                </a:ext>
              </a:extLst>
            </p:cNvPr>
            <p:cNvSpPr txBox="1"/>
            <p:nvPr/>
          </p:nvSpPr>
          <p:spPr>
            <a:xfrm>
              <a:off x="993792" y="4732534"/>
              <a:ext cx="270785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1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C38799-8C22-4771-A905-CCDD9042EFEB}"/>
              </a:ext>
            </a:extLst>
          </p:cNvPr>
          <p:cNvGrpSpPr/>
          <p:nvPr/>
        </p:nvGrpSpPr>
        <p:grpSpPr>
          <a:xfrm>
            <a:off x="120923" y="3933846"/>
            <a:ext cx="237566" cy="215444"/>
            <a:chOff x="991439" y="5049512"/>
            <a:chExt cx="290379" cy="33623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B050716-89AB-4B00-ACC6-EF3BF4F1DEC1}"/>
                </a:ext>
              </a:extLst>
            </p:cNvPr>
            <p:cNvSpPr/>
            <p:nvPr/>
          </p:nvSpPr>
          <p:spPr>
            <a:xfrm>
              <a:off x="1027858" y="511077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29AC23-DC27-4C66-80EA-D50D64181C67}"/>
                </a:ext>
              </a:extLst>
            </p:cNvPr>
            <p:cNvSpPr txBox="1"/>
            <p:nvPr/>
          </p:nvSpPr>
          <p:spPr>
            <a:xfrm>
              <a:off x="991439" y="5049512"/>
              <a:ext cx="290379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2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16543F8-0AC6-4DD6-A6A1-322FDFBF0D6E}"/>
              </a:ext>
            </a:extLst>
          </p:cNvPr>
          <p:cNvGrpSpPr/>
          <p:nvPr/>
        </p:nvGrpSpPr>
        <p:grpSpPr>
          <a:xfrm>
            <a:off x="120923" y="4407428"/>
            <a:ext cx="237566" cy="215444"/>
            <a:chOff x="989086" y="5366490"/>
            <a:chExt cx="290379" cy="33623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B9E98C5-79F5-4284-A49F-72FED7E1D8A0}"/>
                </a:ext>
              </a:extLst>
            </p:cNvPr>
            <p:cNvSpPr/>
            <p:nvPr/>
          </p:nvSpPr>
          <p:spPr>
            <a:xfrm>
              <a:off x="1025505" y="54277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" name="文本框 38">
              <a:extLst>
                <a:ext uri="{FF2B5EF4-FFF2-40B4-BE49-F238E27FC236}">
                  <a16:creationId xmlns:a16="http://schemas.microsoft.com/office/drawing/2014/main" id="{F4619C14-CD33-41EC-A27B-85FE6EC9BE87}"/>
                </a:ext>
              </a:extLst>
            </p:cNvPr>
            <p:cNvSpPr txBox="1"/>
            <p:nvPr/>
          </p:nvSpPr>
          <p:spPr>
            <a:xfrm>
              <a:off x="989086" y="5366490"/>
              <a:ext cx="290379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3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1A378A-BF92-4658-99A9-80552F10A0D4}"/>
              </a:ext>
            </a:extLst>
          </p:cNvPr>
          <p:cNvGrpSpPr/>
          <p:nvPr/>
        </p:nvGrpSpPr>
        <p:grpSpPr>
          <a:xfrm>
            <a:off x="114655" y="4932721"/>
            <a:ext cx="239168" cy="215444"/>
            <a:chOff x="1003390" y="5683468"/>
            <a:chExt cx="292337" cy="33623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26E885-0878-492A-9845-F1408EF83C29}"/>
                </a:ext>
              </a:extLst>
            </p:cNvPr>
            <p:cNvSpPr/>
            <p:nvPr/>
          </p:nvSpPr>
          <p:spPr>
            <a:xfrm>
              <a:off x="1039809" y="57447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5" name="文本框 38">
              <a:extLst>
                <a:ext uri="{FF2B5EF4-FFF2-40B4-BE49-F238E27FC236}">
                  <a16:creationId xmlns:a16="http://schemas.microsoft.com/office/drawing/2014/main" id="{D61B9457-6497-4B1F-8786-4F85942D841B}"/>
                </a:ext>
              </a:extLst>
            </p:cNvPr>
            <p:cNvSpPr txBox="1"/>
            <p:nvPr/>
          </p:nvSpPr>
          <p:spPr>
            <a:xfrm>
              <a:off x="1003390" y="5683468"/>
              <a:ext cx="292337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4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010862-F2F9-4D99-8B5E-B618D559B375}"/>
              </a:ext>
            </a:extLst>
          </p:cNvPr>
          <p:cNvGrpSpPr/>
          <p:nvPr/>
        </p:nvGrpSpPr>
        <p:grpSpPr>
          <a:xfrm>
            <a:off x="617481" y="1215467"/>
            <a:ext cx="6470705" cy="1631189"/>
            <a:chOff x="983143" y="1996564"/>
            <a:chExt cx="4618906" cy="1394792"/>
          </a:xfrm>
        </p:grpSpPr>
        <p:sp>
          <p:nvSpPr>
            <p:cNvPr id="17" name="流程图: 联系 16">
              <a:extLst>
                <a:ext uri="{FF2B5EF4-FFF2-40B4-BE49-F238E27FC236}">
                  <a16:creationId xmlns:a16="http://schemas.microsoft.com/office/drawing/2014/main" id="{5ACE1361-EA74-4E8D-9265-428B003D2ACB}"/>
                </a:ext>
              </a:extLst>
            </p:cNvPr>
            <p:cNvSpPr/>
            <p:nvPr/>
          </p:nvSpPr>
          <p:spPr>
            <a:xfrm>
              <a:off x="3404324" y="3272859"/>
              <a:ext cx="102097" cy="118497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9612138-CFC8-4372-9ED3-CE708F25C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5820" y="2307998"/>
              <a:ext cx="762309" cy="58796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45225DC-8986-4F3F-B25C-6781EBB9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143" y="2307998"/>
              <a:ext cx="1188307" cy="58796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AB150F7-2AAD-422E-BA25-5EDE9737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0122" y="2319184"/>
              <a:ext cx="561801" cy="565597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C19AB90-79E2-40AB-8BBF-E9C6EAC81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1776" y="2337175"/>
              <a:ext cx="535310" cy="529615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22E91BE-05CB-4174-80D3-E7B40072BD34}"/>
                </a:ext>
              </a:extLst>
            </p:cNvPr>
            <p:cNvSpPr txBox="1"/>
            <p:nvPr/>
          </p:nvSpPr>
          <p:spPr>
            <a:xfrm>
              <a:off x="1190477" y="2014968"/>
              <a:ext cx="1080120" cy="22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登陆电商网站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58AAD2E-4AD2-44BA-8290-DB388EF2E350}"/>
                </a:ext>
              </a:extLst>
            </p:cNvPr>
            <p:cNvSpPr txBox="1"/>
            <p:nvPr/>
          </p:nvSpPr>
          <p:spPr>
            <a:xfrm>
              <a:off x="2743999" y="1996564"/>
              <a:ext cx="811964" cy="22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选择商品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4AAC2E7-8F1C-49FB-A167-8FD22B2DA7DB}"/>
                </a:ext>
              </a:extLst>
            </p:cNvPr>
            <p:cNvSpPr txBox="1"/>
            <p:nvPr/>
          </p:nvSpPr>
          <p:spPr>
            <a:xfrm>
              <a:off x="4005168" y="2012402"/>
              <a:ext cx="899629" cy="22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988C865-DC67-46D6-9D0B-3B8005C81569}"/>
                </a:ext>
              </a:extLst>
            </p:cNvPr>
            <p:cNvSpPr txBox="1"/>
            <p:nvPr/>
          </p:nvSpPr>
          <p:spPr>
            <a:xfrm>
              <a:off x="5106309" y="1998587"/>
              <a:ext cx="495740" cy="223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</a:p>
          </p:txBody>
        </p:sp>
        <p:sp>
          <p:nvSpPr>
            <p:cNvPr id="26" name="右箭头 25">
              <a:extLst>
                <a:ext uri="{FF2B5EF4-FFF2-40B4-BE49-F238E27FC236}">
                  <a16:creationId xmlns:a16="http://schemas.microsoft.com/office/drawing/2014/main" id="{A9FF66C1-AB7B-4432-BB70-7663208079C0}"/>
                </a:ext>
              </a:extLst>
            </p:cNvPr>
            <p:cNvSpPr/>
            <p:nvPr/>
          </p:nvSpPr>
          <p:spPr>
            <a:xfrm>
              <a:off x="232064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右箭头 26">
              <a:extLst>
                <a:ext uri="{FF2B5EF4-FFF2-40B4-BE49-F238E27FC236}">
                  <a16:creationId xmlns:a16="http://schemas.microsoft.com/office/drawing/2014/main" id="{3330A04F-5CFA-4791-9F9A-04405BBA1530}"/>
                </a:ext>
              </a:extLst>
            </p:cNvPr>
            <p:cNvSpPr/>
            <p:nvPr/>
          </p:nvSpPr>
          <p:spPr>
            <a:xfrm>
              <a:off x="353608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0B206DF0-6BAA-4390-90F2-8E83126F3124}"/>
                </a:ext>
              </a:extLst>
            </p:cNvPr>
            <p:cNvSpPr/>
            <p:nvPr/>
          </p:nvSpPr>
          <p:spPr>
            <a:xfrm>
              <a:off x="459689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087B422-54C1-464C-ABAE-5D11254B3199}"/>
                </a:ext>
              </a:extLst>
            </p:cNvPr>
            <p:cNvCxnSpPr>
              <a:stCxn id="19" idx="2"/>
              <a:endCxn id="3" idx="0"/>
            </p:cNvCxnSpPr>
            <p:nvPr/>
          </p:nvCxnSpPr>
          <p:spPr>
            <a:xfrm>
              <a:off x="1577297" y="2895967"/>
              <a:ext cx="1864794" cy="416669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42D043E-81B4-4B55-BBF1-4FE32DB0A716}"/>
                </a:ext>
              </a:extLst>
            </p:cNvPr>
            <p:cNvCxnSpPr>
              <a:stCxn id="18" idx="2"/>
              <a:endCxn id="3" idx="0"/>
            </p:cNvCxnSpPr>
            <p:nvPr/>
          </p:nvCxnSpPr>
          <p:spPr>
            <a:xfrm>
              <a:off x="3016975" y="2895967"/>
              <a:ext cx="425116" cy="416669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7BD949A-B1D7-42F8-8A7A-B6B0E5B87A6A}"/>
                </a:ext>
              </a:extLst>
            </p:cNvPr>
            <p:cNvCxnSpPr>
              <a:stCxn id="21" idx="2"/>
              <a:endCxn id="3" idx="0"/>
            </p:cNvCxnSpPr>
            <p:nvPr/>
          </p:nvCxnSpPr>
          <p:spPr>
            <a:xfrm flipH="1">
              <a:off x="3442091" y="2866789"/>
              <a:ext cx="717341" cy="445847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C155F2F-2196-4A8E-B429-E535726DB554}"/>
                </a:ext>
              </a:extLst>
            </p:cNvPr>
            <p:cNvCxnSpPr>
              <a:stCxn id="20" idx="2"/>
              <a:endCxn id="3" idx="0"/>
            </p:cNvCxnSpPr>
            <p:nvPr/>
          </p:nvCxnSpPr>
          <p:spPr>
            <a:xfrm flipH="1">
              <a:off x="3442091" y="2884781"/>
              <a:ext cx="1788932" cy="427855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联系 41">
              <a:extLst>
                <a:ext uri="{FF2B5EF4-FFF2-40B4-BE49-F238E27FC236}">
                  <a16:creationId xmlns:a16="http://schemas.microsoft.com/office/drawing/2014/main" id="{2785B2EE-0303-40BA-8AB4-9C0EDED0E701}"/>
                </a:ext>
              </a:extLst>
            </p:cNvPr>
            <p:cNvSpPr/>
            <p:nvPr/>
          </p:nvSpPr>
          <p:spPr>
            <a:xfrm>
              <a:off x="1554600" y="2867156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流程图: 联系 42">
              <a:extLst>
                <a:ext uri="{FF2B5EF4-FFF2-40B4-BE49-F238E27FC236}">
                  <a16:creationId xmlns:a16="http://schemas.microsoft.com/office/drawing/2014/main" id="{CBB79C2B-672D-4847-BBCB-03EAB68ED825}"/>
                </a:ext>
              </a:extLst>
            </p:cNvPr>
            <p:cNvSpPr/>
            <p:nvPr/>
          </p:nvSpPr>
          <p:spPr>
            <a:xfrm>
              <a:off x="2999366" y="2855597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流程图: 联系 43">
              <a:extLst>
                <a:ext uri="{FF2B5EF4-FFF2-40B4-BE49-F238E27FC236}">
                  <a16:creationId xmlns:a16="http://schemas.microsoft.com/office/drawing/2014/main" id="{3DDD3980-4DC7-4781-AA22-C99CF47F794E}"/>
                </a:ext>
              </a:extLst>
            </p:cNvPr>
            <p:cNvSpPr/>
            <p:nvPr/>
          </p:nvSpPr>
          <p:spPr>
            <a:xfrm>
              <a:off x="4098951" y="2829131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流程图: 联系 44">
              <a:extLst>
                <a:ext uri="{FF2B5EF4-FFF2-40B4-BE49-F238E27FC236}">
                  <a16:creationId xmlns:a16="http://schemas.microsoft.com/office/drawing/2014/main" id="{4CF1ABAD-BD96-437F-AECB-3E201D1C1B50}"/>
                </a:ext>
              </a:extLst>
            </p:cNvPr>
            <p:cNvSpPr/>
            <p:nvPr/>
          </p:nvSpPr>
          <p:spPr>
            <a:xfrm>
              <a:off x="5186556" y="2835584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F0F7CA3-4098-4B64-B0C3-F8CE97A0B8BA}"/>
              </a:ext>
            </a:extLst>
          </p:cNvPr>
          <p:cNvGrpSpPr/>
          <p:nvPr/>
        </p:nvGrpSpPr>
        <p:grpSpPr>
          <a:xfrm>
            <a:off x="763587" y="5552976"/>
            <a:ext cx="6553201" cy="584775"/>
            <a:chOff x="1395895" y="6182838"/>
            <a:chExt cx="4692820" cy="584775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B0BC6AC-A4A6-4EFA-B260-CCF030C2449A}"/>
                </a:ext>
              </a:extLst>
            </p:cNvPr>
            <p:cNvSpPr txBox="1"/>
            <p:nvPr/>
          </p:nvSpPr>
          <p:spPr>
            <a:xfrm>
              <a:off x="1523348" y="6182838"/>
              <a:ext cx="4565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通过对业务监控，用户可以了解最终消费者行为，用于业务发展决策；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其次可以快速发现业务运营的状态，对于异常的应用程序快速诊断；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六角星 47">
              <a:extLst>
                <a:ext uri="{FF2B5EF4-FFF2-40B4-BE49-F238E27FC236}">
                  <a16:creationId xmlns:a16="http://schemas.microsoft.com/office/drawing/2014/main" id="{1A72AC30-EDC4-4045-811C-5B66D5039538}"/>
                </a:ext>
              </a:extLst>
            </p:cNvPr>
            <p:cNvSpPr/>
            <p:nvPr/>
          </p:nvSpPr>
          <p:spPr>
            <a:xfrm>
              <a:off x="1395895" y="6290679"/>
              <a:ext cx="140639" cy="207140"/>
            </a:xfrm>
            <a:prstGeom prst="star6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AD47EC40-3664-4D22-8167-82C236459C64}"/>
              </a:ext>
            </a:extLst>
          </p:cNvPr>
          <p:cNvSpPr/>
          <p:nvPr/>
        </p:nvSpPr>
        <p:spPr>
          <a:xfrm>
            <a:off x="7572286" y="810079"/>
            <a:ext cx="43927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68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实时跟踪每条业务交易，快速分析交易的运行状态并提供诊断能力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自定义事务：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用户可根据每条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定义事务名称，方便理解。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健康规则配置：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可以对每条事务配置健康规则，如超过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提示异常；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性能追踪：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精确采集异常性能数据，可对比历史基线数据，也能找到应用的异常方法，提升运维效率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1D2523E-4425-440B-926F-D5C680691A94}"/>
              </a:ext>
            </a:extLst>
          </p:cNvPr>
          <p:cNvGrpSpPr/>
          <p:nvPr/>
        </p:nvGrpSpPr>
        <p:grpSpPr>
          <a:xfrm>
            <a:off x="1262110" y="1294822"/>
            <a:ext cx="221536" cy="215444"/>
            <a:chOff x="993792" y="4732534"/>
            <a:chExt cx="270785" cy="336230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5DB1A2D-16B6-45C5-89AE-4E1D4439981F}"/>
                </a:ext>
              </a:extLst>
            </p:cNvPr>
            <p:cNvSpPr/>
            <p:nvPr/>
          </p:nvSpPr>
          <p:spPr>
            <a:xfrm>
              <a:off x="1030211" y="47937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97BC606-B4C8-4FCF-9BF0-9ECEF61BAC5D}"/>
                </a:ext>
              </a:extLst>
            </p:cNvPr>
            <p:cNvSpPr txBox="1"/>
            <p:nvPr/>
          </p:nvSpPr>
          <p:spPr>
            <a:xfrm>
              <a:off x="993792" y="4732534"/>
              <a:ext cx="270785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1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DA17166-199F-4083-A393-A13B04CF7865}"/>
              </a:ext>
            </a:extLst>
          </p:cNvPr>
          <p:cNvGrpSpPr/>
          <p:nvPr/>
        </p:nvGrpSpPr>
        <p:grpSpPr>
          <a:xfrm>
            <a:off x="3305707" y="1306886"/>
            <a:ext cx="237566" cy="215444"/>
            <a:chOff x="991439" y="5049512"/>
            <a:chExt cx="290379" cy="33623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E2FD757-61A7-40E8-9696-9FF78461A3FE}"/>
                </a:ext>
              </a:extLst>
            </p:cNvPr>
            <p:cNvSpPr/>
            <p:nvPr/>
          </p:nvSpPr>
          <p:spPr>
            <a:xfrm>
              <a:off x="1027858" y="511077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0C637C8-FC62-48D8-B090-6458914D1FBE}"/>
                </a:ext>
              </a:extLst>
            </p:cNvPr>
            <p:cNvSpPr txBox="1"/>
            <p:nvPr/>
          </p:nvSpPr>
          <p:spPr>
            <a:xfrm>
              <a:off x="991439" y="5049512"/>
              <a:ext cx="290379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2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0DD0F4C-8B6E-4020-9BD7-C10B99F904D0}"/>
              </a:ext>
            </a:extLst>
          </p:cNvPr>
          <p:cNvGrpSpPr/>
          <p:nvPr/>
        </p:nvGrpSpPr>
        <p:grpSpPr>
          <a:xfrm>
            <a:off x="4890758" y="1305240"/>
            <a:ext cx="237566" cy="215444"/>
            <a:chOff x="989086" y="5366490"/>
            <a:chExt cx="290379" cy="33623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779EFDF-CAC7-4CA1-A059-B6C0E378D695}"/>
                </a:ext>
              </a:extLst>
            </p:cNvPr>
            <p:cNvSpPr/>
            <p:nvPr/>
          </p:nvSpPr>
          <p:spPr>
            <a:xfrm>
              <a:off x="1025505" y="54277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文本框 38">
              <a:extLst>
                <a:ext uri="{FF2B5EF4-FFF2-40B4-BE49-F238E27FC236}">
                  <a16:creationId xmlns:a16="http://schemas.microsoft.com/office/drawing/2014/main" id="{AC1C5C30-6CE8-4778-B3A7-0DEEBF245F1E}"/>
                </a:ext>
              </a:extLst>
            </p:cNvPr>
            <p:cNvSpPr txBox="1"/>
            <p:nvPr/>
          </p:nvSpPr>
          <p:spPr>
            <a:xfrm>
              <a:off x="989086" y="5366490"/>
              <a:ext cx="290379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3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C8E96E2-109F-4BB8-B460-012C826751D4}"/>
              </a:ext>
            </a:extLst>
          </p:cNvPr>
          <p:cNvGrpSpPr/>
          <p:nvPr/>
        </p:nvGrpSpPr>
        <p:grpSpPr>
          <a:xfrm>
            <a:off x="6407406" y="1289752"/>
            <a:ext cx="239168" cy="215444"/>
            <a:chOff x="1003390" y="5683469"/>
            <a:chExt cx="292337" cy="336230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13B9591-E9EE-4F7A-A29C-B848A42BE633}"/>
                </a:ext>
              </a:extLst>
            </p:cNvPr>
            <p:cNvSpPr/>
            <p:nvPr/>
          </p:nvSpPr>
          <p:spPr>
            <a:xfrm>
              <a:off x="1039809" y="57447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2" name="文本框 38">
              <a:extLst>
                <a:ext uri="{FF2B5EF4-FFF2-40B4-BE49-F238E27FC236}">
                  <a16:creationId xmlns:a16="http://schemas.microsoft.com/office/drawing/2014/main" id="{050E0792-EE72-4BBF-80B2-ADDA988AE2AE}"/>
                </a:ext>
              </a:extLst>
            </p:cNvPr>
            <p:cNvSpPr txBox="1"/>
            <p:nvPr/>
          </p:nvSpPr>
          <p:spPr>
            <a:xfrm>
              <a:off x="1003390" y="5683469"/>
              <a:ext cx="292337" cy="336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4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33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FE23B-3B03-4D50-92D2-C7724E8C88D1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场景八：服务治理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9B698B-C497-4178-9263-E2929AE44CFC}"/>
              </a:ext>
            </a:extLst>
          </p:cNvPr>
          <p:cNvSpPr/>
          <p:nvPr/>
        </p:nvSpPr>
        <p:spPr>
          <a:xfrm>
            <a:off x="534988" y="4189043"/>
            <a:ext cx="2691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自动负载均衡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可选策略：顺序、随机、本地、粘滞、基于实例负载、基于权重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17">
            <a:extLst>
              <a:ext uri="{FF2B5EF4-FFF2-40B4-BE49-F238E27FC236}">
                <a16:creationId xmlns:a16="http://schemas.microsoft.com/office/drawing/2014/main" id="{EE54E97F-926D-4F7D-81E0-C09B31CF4BEF}"/>
              </a:ext>
            </a:extLst>
          </p:cNvPr>
          <p:cNvGrpSpPr/>
          <p:nvPr/>
        </p:nvGrpSpPr>
        <p:grpSpPr>
          <a:xfrm>
            <a:off x="699149" y="1294176"/>
            <a:ext cx="2533735" cy="2832834"/>
            <a:chOff x="1979847" y="1293382"/>
            <a:chExt cx="3291399" cy="2832834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C8F91E44-9732-4B74-A9C6-1A2773D1F1E6}"/>
                </a:ext>
              </a:extLst>
            </p:cNvPr>
            <p:cNvSpPr/>
            <p:nvPr/>
          </p:nvSpPr>
          <p:spPr bwMode="auto">
            <a:xfrm>
              <a:off x="1979847" y="2622317"/>
              <a:ext cx="3291399" cy="1503899"/>
            </a:xfrm>
            <a:prstGeom prst="roundRect">
              <a:avLst>
                <a:gd name="adj" fmla="val 3005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lat" dir="t"/>
            </a:scene3d>
            <a:extLst/>
          </p:spPr>
          <p:txBody>
            <a:bodyPr lIns="0" tIns="72000" rIns="0" anchor="t" anchorCtr="0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微服务运行示意图</a:t>
              </a:r>
              <a:endParaRPr kumimoji="0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6" name="矩形 472">
              <a:extLst>
                <a:ext uri="{FF2B5EF4-FFF2-40B4-BE49-F238E27FC236}">
                  <a16:creationId xmlns:a16="http://schemas.microsoft.com/office/drawing/2014/main" id="{0C515348-8601-40F7-B79F-7E0EC4DE28F2}"/>
                </a:ext>
              </a:extLst>
            </p:cNvPr>
            <p:cNvSpPr/>
            <p:nvPr/>
          </p:nvSpPr>
          <p:spPr>
            <a:xfrm>
              <a:off x="2151718" y="3576918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Instance-1</a:t>
              </a:r>
            </a:p>
          </p:txBody>
        </p:sp>
        <p:grpSp>
          <p:nvGrpSpPr>
            <p:cNvPr id="7" name="组合 141">
              <a:extLst>
                <a:ext uri="{FF2B5EF4-FFF2-40B4-BE49-F238E27FC236}">
                  <a16:creationId xmlns:a16="http://schemas.microsoft.com/office/drawing/2014/main" id="{F7F1EAFF-7D26-4F15-964E-DBAD945744EA}"/>
                </a:ext>
              </a:extLst>
            </p:cNvPr>
            <p:cNvGrpSpPr/>
            <p:nvPr/>
          </p:nvGrpSpPr>
          <p:grpSpPr>
            <a:xfrm>
              <a:off x="3347979" y="1293382"/>
              <a:ext cx="506427" cy="717570"/>
              <a:chOff x="5440853" y="968375"/>
              <a:chExt cx="790972" cy="1044394"/>
            </a:xfrm>
          </p:grpSpPr>
          <p:pic>
            <p:nvPicPr>
              <p:cNvPr id="17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951EB6A6-AEEC-4FD6-B602-6B8FA92A8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42915" y="968375"/>
                <a:ext cx="719556" cy="730824"/>
              </a:xfrm>
              <a:prstGeom prst="rect">
                <a:avLst/>
              </a:prstGeom>
              <a:noFill/>
            </p:spPr>
          </p:pic>
          <p:sp>
            <p:nvSpPr>
              <p:cNvPr id="18" name="TextBox 33">
                <a:extLst>
                  <a:ext uri="{FF2B5EF4-FFF2-40B4-BE49-F238E27FC236}">
                    <a16:creationId xmlns:a16="http://schemas.microsoft.com/office/drawing/2014/main" id="{1CF057D5-DB45-4709-9D38-DAD2F992811A}"/>
                  </a:ext>
                </a:extLst>
              </p:cNvPr>
              <p:cNvSpPr txBox="1"/>
              <p:nvPr/>
            </p:nvSpPr>
            <p:spPr>
              <a:xfrm>
                <a:off x="5440853" y="1699199"/>
                <a:ext cx="790972" cy="313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8" name="曲线连接符 4">
              <a:extLst>
                <a:ext uri="{FF2B5EF4-FFF2-40B4-BE49-F238E27FC236}">
                  <a16:creationId xmlns:a16="http://schemas.microsoft.com/office/drawing/2014/main" id="{77D6F919-FCF2-46BD-B7D6-813B17A3A8F3}"/>
                </a:ext>
              </a:extLst>
            </p:cNvPr>
            <p:cNvCxnSpPr>
              <a:stCxn id="13" idx="2"/>
              <a:endCxn id="6" idx="0"/>
            </p:cNvCxnSpPr>
            <p:nvPr/>
          </p:nvCxnSpPr>
          <p:spPr bwMode="auto">
            <a:xfrm rot="5400000">
              <a:off x="2960658" y="2920223"/>
              <a:ext cx="313764" cy="999627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矩形 472">
              <a:extLst>
                <a:ext uri="{FF2B5EF4-FFF2-40B4-BE49-F238E27FC236}">
                  <a16:creationId xmlns:a16="http://schemas.microsoft.com/office/drawing/2014/main" id="{ABF626D6-5F81-4BE6-8BF4-65C2EB02BC1C}"/>
                </a:ext>
              </a:extLst>
            </p:cNvPr>
            <p:cNvSpPr/>
            <p:nvPr/>
          </p:nvSpPr>
          <p:spPr>
            <a:xfrm>
              <a:off x="3164413" y="3576919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Instance-2</a:t>
              </a:r>
            </a:p>
          </p:txBody>
        </p:sp>
        <p:sp>
          <p:nvSpPr>
            <p:cNvPr id="10" name="矩形 472">
              <a:extLst>
                <a:ext uri="{FF2B5EF4-FFF2-40B4-BE49-F238E27FC236}">
                  <a16:creationId xmlns:a16="http://schemas.microsoft.com/office/drawing/2014/main" id="{0BE1C3CA-D463-4144-A85D-BF99B03114D4}"/>
                </a:ext>
              </a:extLst>
            </p:cNvPr>
            <p:cNvSpPr/>
            <p:nvPr/>
          </p:nvSpPr>
          <p:spPr>
            <a:xfrm>
              <a:off x="4168896" y="3576919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Instance-3</a:t>
              </a:r>
            </a:p>
          </p:txBody>
        </p:sp>
        <p:cxnSp>
          <p:nvCxnSpPr>
            <p:cNvPr id="11" name="曲线连接符 4">
              <a:extLst>
                <a:ext uri="{FF2B5EF4-FFF2-40B4-BE49-F238E27FC236}">
                  <a16:creationId xmlns:a16="http://schemas.microsoft.com/office/drawing/2014/main" id="{E3A67B33-008C-4EB1-BBF7-D520F35E28A4}"/>
                </a:ext>
              </a:extLst>
            </p:cNvPr>
            <p:cNvCxnSpPr>
              <a:stCxn id="13" idx="2"/>
              <a:endCxn id="9" idx="0"/>
            </p:cNvCxnSpPr>
            <p:nvPr/>
          </p:nvCxnSpPr>
          <p:spPr bwMode="auto">
            <a:xfrm rot="16200000" flipH="1">
              <a:off x="3467005" y="3413502"/>
              <a:ext cx="313765" cy="13068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曲线连接符 4">
              <a:extLst>
                <a:ext uri="{FF2B5EF4-FFF2-40B4-BE49-F238E27FC236}">
                  <a16:creationId xmlns:a16="http://schemas.microsoft.com/office/drawing/2014/main" id="{1FB75156-18E2-49CA-BDB0-1C66B2428772}"/>
                </a:ext>
              </a:extLst>
            </p:cNvPr>
            <p:cNvCxnSpPr>
              <a:stCxn id="13" idx="2"/>
              <a:endCxn id="10" idx="0"/>
            </p:cNvCxnSpPr>
            <p:nvPr/>
          </p:nvCxnSpPr>
          <p:spPr bwMode="auto">
            <a:xfrm rot="16200000" flipH="1">
              <a:off x="3969246" y="2911260"/>
              <a:ext cx="313765" cy="1017551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矩形 472">
              <a:extLst>
                <a:ext uri="{FF2B5EF4-FFF2-40B4-BE49-F238E27FC236}">
                  <a16:creationId xmlns:a16="http://schemas.microsoft.com/office/drawing/2014/main" id="{21977F6E-B2B7-4B83-9260-9380AAB4D111}"/>
                </a:ext>
              </a:extLst>
            </p:cNvPr>
            <p:cNvSpPr/>
            <p:nvPr/>
          </p:nvSpPr>
          <p:spPr>
            <a:xfrm>
              <a:off x="2304118" y="3065086"/>
              <a:ext cx="2626470" cy="19806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HelloClient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84AD72F-56D0-4C93-87BD-2DA81A03753B}"/>
                </a:ext>
              </a:extLst>
            </p:cNvPr>
            <p:cNvCxnSpPr/>
            <p:nvPr/>
          </p:nvCxnSpPr>
          <p:spPr bwMode="auto">
            <a:xfrm>
              <a:off x="3349297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D40DEB1-0E4E-48A9-B616-8DB9E059A7D2}"/>
                </a:ext>
              </a:extLst>
            </p:cNvPr>
            <p:cNvCxnSpPr/>
            <p:nvPr/>
          </p:nvCxnSpPr>
          <p:spPr bwMode="auto">
            <a:xfrm>
              <a:off x="3590459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C9E5BF5-B009-466D-BF21-C7BB8DBCB483}"/>
                </a:ext>
              </a:extLst>
            </p:cNvPr>
            <p:cNvCxnSpPr/>
            <p:nvPr/>
          </p:nvCxnSpPr>
          <p:spPr bwMode="auto">
            <a:xfrm>
              <a:off x="3809999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组合 33">
            <a:extLst>
              <a:ext uri="{FF2B5EF4-FFF2-40B4-BE49-F238E27FC236}">
                <a16:creationId xmlns:a16="http://schemas.microsoft.com/office/drawing/2014/main" id="{B4B68414-55EA-4067-8EDF-23AE8B8C4724}"/>
              </a:ext>
            </a:extLst>
          </p:cNvPr>
          <p:cNvGrpSpPr/>
          <p:nvPr/>
        </p:nvGrpSpPr>
        <p:grpSpPr>
          <a:xfrm>
            <a:off x="3640230" y="1294176"/>
            <a:ext cx="2665614" cy="2832834"/>
            <a:chOff x="4978892" y="1231827"/>
            <a:chExt cx="3291399" cy="2832834"/>
          </a:xfrm>
        </p:grpSpPr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1CD926BA-C527-4DDB-BCF5-F25ADB84962E}"/>
                </a:ext>
              </a:extLst>
            </p:cNvPr>
            <p:cNvSpPr/>
            <p:nvPr/>
          </p:nvSpPr>
          <p:spPr bwMode="auto">
            <a:xfrm>
              <a:off x="4978892" y="2560762"/>
              <a:ext cx="3291399" cy="1503899"/>
            </a:xfrm>
            <a:prstGeom prst="roundRect">
              <a:avLst>
                <a:gd name="adj" fmla="val 3005"/>
              </a:avLst>
            </a:prstGeom>
            <a:solidFill>
              <a:srgbClr val="4F81B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lat" dir="t"/>
            </a:scene3d>
            <a:extLst/>
          </p:spPr>
          <p:txBody>
            <a:bodyPr lIns="0" tIns="72000" rIns="0" anchor="t" anchorCtr="0"/>
            <a:lstStyle/>
            <a:p>
              <a:pPr marL="0" marR="0" lvl="0" indent="0" algn="ctr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微服务运行示意图</a:t>
              </a:r>
              <a:endParaRPr kumimoji="0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1" name="矩形 472">
              <a:extLst>
                <a:ext uri="{FF2B5EF4-FFF2-40B4-BE49-F238E27FC236}">
                  <a16:creationId xmlns:a16="http://schemas.microsoft.com/office/drawing/2014/main" id="{CCCBCBD3-3A9D-4EDA-A5E6-C94CC3F3E6D0}"/>
                </a:ext>
              </a:extLst>
            </p:cNvPr>
            <p:cNvSpPr/>
            <p:nvPr/>
          </p:nvSpPr>
          <p:spPr>
            <a:xfrm>
              <a:off x="5150763" y="3515363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flat" cmpd="sng" algn="ctr">
              <a:solidFill>
                <a:srgbClr val="FF2222"/>
              </a:solidFill>
              <a:prstDash val="dash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Instance-1</a:t>
              </a:r>
            </a:p>
          </p:txBody>
        </p:sp>
        <p:grpSp>
          <p:nvGrpSpPr>
            <p:cNvPr id="22" name="组合 141">
              <a:extLst>
                <a:ext uri="{FF2B5EF4-FFF2-40B4-BE49-F238E27FC236}">
                  <a16:creationId xmlns:a16="http://schemas.microsoft.com/office/drawing/2014/main" id="{C19874C9-2C99-484B-9222-0A0528D1B1D3}"/>
                </a:ext>
              </a:extLst>
            </p:cNvPr>
            <p:cNvGrpSpPr/>
            <p:nvPr/>
          </p:nvGrpSpPr>
          <p:grpSpPr>
            <a:xfrm>
              <a:off x="6347031" y="1231827"/>
              <a:ext cx="513041" cy="732958"/>
              <a:chOff x="5440863" y="968375"/>
              <a:chExt cx="801302" cy="1066790"/>
            </a:xfrm>
          </p:grpSpPr>
          <p:pic>
            <p:nvPicPr>
              <p:cNvPr id="36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7BCF1C0D-E8EE-46BE-A025-305541F33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42915" y="968375"/>
                <a:ext cx="719556" cy="730824"/>
              </a:xfrm>
              <a:prstGeom prst="rect">
                <a:avLst/>
              </a:prstGeom>
              <a:noFill/>
            </p:spPr>
          </p:pic>
          <p:sp>
            <p:nvSpPr>
              <p:cNvPr id="37" name="TextBox 33">
                <a:extLst>
                  <a:ext uri="{FF2B5EF4-FFF2-40B4-BE49-F238E27FC236}">
                    <a16:creationId xmlns:a16="http://schemas.microsoft.com/office/drawing/2014/main" id="{1F509940-3A52-4EB7-A60D-36844B6802FC}"/>
                  </a:ext>
                </a:extLst>
              </p:cNvPr>
              <p:cNvSpPr txBox="1"/>
              <p:nvPr/>
            </p:nvSpPr>
            <p:spPr>
              <a:xfrm>
                <a:off x="5440863" y="1699199"/>
                <a:ext cx="801302" cy="335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23" name="曲线连接符 4">
              <a:extLst>
                <a:ext uri="{FF2B5EF4-FFF2-40B4-BE49-F238E27FC236}">
                  <a16:creationId xmlns:a16="http://schemas.microsoft.com/office/drawing/2014/main" id="{CBBEE1EA-2BE0-4807-A012-B2205EE1B182}"/>
                </a:ext>
              </a:extLst>
            </p:cNvPr>
            <p:cNvCxnSpPr>
              <a:stCxn id="28" idx="2"/>
              <a:endCxn id="21" idx="0"/>
            </p:cNvCxnSpPr>
            <p:nvPr/>
          </p:nvCxnSpPr>
          <p:spPr bwMode="auto">
            <a:xfrm rot="5400000">
              <a:off x="5959703" y="2858668"/>
              <a:ext cx="313764" cy="999627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矩形 472">
              <a:extLst>
                <a:ext uri="{FF2B5EF4-FFF2-40B4-BE49-F238E27FC236}">
                  <a16:creationId xmlns:a16="http://schemas.microsoft.com/office/drawing/2014/main" id="{0D4EE50D-9C8C-4A30-AB0D-91ABA3B3D5C9}"/>
                </a:ext>
              </a:extLst>
            </p:cNvPr>
            <p:cNvSpPr/>
            <p:nvPr/>
          </p:nvSpPr>
          <p:spPr>
            <a:xfrm>
              <a:off x="6163458" y="3515364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Instance-2</a:t>
              </a:r>
            </a:p>
          </p:txBody>
        </p:sp>
        <p:sp>
          <p:nvSpPr>
            <p:cNvPr id="25" name="矩形 472">
              <a:extLst>
                <a:ext uri="{FF2B5EF4-FFF2-40B4-BE49-F238E27FC236}">
                  <a16:creationId xmlns:a16="http://schemas.microsoft.com/office/drawing/2014/main" id="{D07FA015-08AA-4169-9C4D-66E50EC99453}"/>
                </a:ext>
              </a:extLst>
            </p:cNvPr>
            <p:cNvSpPr/>
            <p:nvPr/>
          </p:nvSpPr>
          <p:spPr>
            <a:xfrm>
              <a:off x="7167941" y="3515364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flat" cmpd="sng" algn="ctr">
              <a:solidFill>
                <a:srgbClr val="FF2222"/>
              </a:solidFill>
              <a:prstDash val="dash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Instance-3</a:t>
              </a:r>
            </a:p>
          </p:txBody>
        </p:sp>
        <p:cxnSp>
          <p:nvCxnSpPr>
            <p:cNvPr id="26" name="曲线连接符 4">
              <a:extLst>
                <a:ext uri="{FF2B5EF4-FFF2-40B4-BE49-F238E27FC236}">
                  <a16:creationId xmlns:a16="http://schemas.microsoft.com/office/drawing/2014/main" id="{CF2DEF0B-302A-42A3-A7FB-3E0DDFDF5357}"/>
                </a:ext>
              </a:extLst>
            </p:cNvPr>
            <p:cNvCxnSpPr>
              <a:stCxn id="28" idx="2"/>
              <a:endCxn id="24" idx="0"/>
            </p:cNvCxnSpPr>
            <p:nvPr/>
          </p:nvCxnSpPr>
          <p:spPr bwMode="auto">
            <a:xfrm rot="16200000" flipH="1">
              <a:off x="6466050" y="3351947"/>
              <a:ext cx="313765" cy="13068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2AE16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曲线连接符 4">
              <a:extLst>
                <a:ext uri="{FF2B5EF4-FFF2-40B4-BE49-F238E27FC236}">
                  <a16:creationId xmlns:a16="http://schemas.microsoft.com/office/drawing/2014/main" id="{654CBEED-53C2-4437-8E3F-D79ECC6A2E91}"/>
                </a:ext>
              </a:extLst>
            </p:cNvPr>
            <p:cNvCxnSpPr>
              <a:stCxn id="28" idx="2"/>
              <a:endCxn id="25" idx="0"/>
            </p:cNvCxnSpPr>
            <p:nvPr/>
          </p:nvCxnSpPr>
          <p:spPr bwMode="auto">
            <a:xfrm rot="16200000" flipH="1">
              <a:off x="6968291" y="2849705"/>
              <a:ext cx="313765" cy="1017551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矩形 472">
              <a:extLst>
                <a:ext uri="{FF2B5EF4-FFF2-40B4-BE49-F238E27FC236}">
                  <a16:creationId xmlns:a16="http://schemas.microsoft.com/office/drawing/2014/main" id="{8418A4F8-10FD-48FC-9E93-17CA2CB4C95C}"/>
                </a:ext>
              </a:extLst>
            </p:cNvPr>
            <p:cNvSpPr/>
            <p:nvPr/>
          </p:nvSpPr>
          <p:spPr>
            <a:xfrm>
              <a:off x="5303163" y="3003531"/>
              <a:ext cx="2626470" cy="19806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HelloClient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ACB994A-7900-47DF-BCE7-2D04363341C9}"/>
                </a:ext>
              </a:extLst>
            </p:cNvPr>
            <p:cNvCxnSpPr/>
            <p:nvPr/>
          </p:nvCxnSpPr>
          <p:spPr bwMode="auto">
            <a:xfrm>
              <a:off x="6348342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F0EA667-C4D8-436B-89E9-BC3A4D020D70}"/>
                </a:ext>
              </a:extLst>
            </p:cNvPr>
            <p:cNvCxnSpPr/>
            <p:nvPr/>
          </p:nvCxnSpPr>
          <p:spPr bwMode="auto">
            <a:xfrm>
              <a:off x="6463994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E1FEC0F-5F77-4DC4-8EA5-5DD0A05C53BB}"/>
                </a:ext>
              </a:extLst>
            </p:cNvPr>
            <p:cNvCxnSpPr/>
            <p:nvPr/>
          </p:nvCxnSpPr>
          <p:spPr bwMode="auto">
            <a:xfrm>
              <a:off x="6575954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77EC69C-E470-4A53-BC84-6DE985C09268}"/>
                </a:ext>
              </a:extLst>
            </p:cNvPr>
            <p:cNvCxnSpPr/>
            <p:nvPr/>
          </p:nvCxnSpPr>
          <p:spPr bwMode="auto">
            <a:xfrm>
              <a:off x="6800069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FFFA85F-2FEF-482D-96D4-74DF35841460}"/>
                </a:ext>
              </a:extLst>
            </p:cNvPr>
            <p:cNvSpPr/>
            <p:nvPr/>
          </p:nvSpPr>
          <p:spPr>
            <a:xfrm>
              <a:off x="6535715" y="2191430"/>
              <a:ext cx="370530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FF6DE25-FE9E-4D03-9556-311BF3B2F7E5}"/>
                </a:ext>
              </a:extLst>
            </p:cNvPr>
            <p:cNvSpPr/>
            <p:nvPr/>
          </p:nvSpPr>
          <p:spPr>
            <a:xfrm>
              <a:off x="7002671" y="3201598"/>
              <a:ext cx="350737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9CCFFD3-7C65-4D19-B49C-6C0C16B22C9A}"/>
                </a:ext>
              </a:extLst>
            </p:cNvPr>
            <p:cNvSpPr/>
            <p:nvPr/>
          </p:nvSpPr>
          <p:spPr>
            <a:xfrm>
              <a:off x="5770365" y="3207587"/>
              <a:ext cx="350737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F176DAA6-BCAE-4E98-B733-716E99E4CC66}"/>
              </a:ext>
            </a:extLst>
          </p:cNvPr>
          <p:cNvSpPr/>
          <p:nvPr/>
        </p:nvSpPr>
        <p:spPr>
          <a:xfrm>
            <a:off x="3640231" y="4189044"/>
            <a:ext cx="2665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自动容错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任意实例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Down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掉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至少保留一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个实例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，不影响正常业务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9" name="组合 58">
            <a:extLst>
              <a:ext uri="{FF2B5EF4-FFF2-40B4-BE49-F238E27FC236}">
                <a16:creationId xmlns:a16="http://schemas.microsoft.com/office/drawing/2014/main" id="{64ED7300-F561-4F45-BE6C-1F2C50E66ED1}"/>
              </a:ext>
            </a:extLst>
          </p:cNvPr>
          <p:cNvGrpSpPr/>
          <p:nvPr/>
        </p:nvGrpSpPr>
        <p:grpSpPr>
          <a:xfrm>
            <a:off x="6829863" y="1294176"/>
            <a:ext cx="1737490" cy="2833323"/>
            <a:chOff x="6516459" y="1538861"/>
            <a:chExt cx="1737490" cy="2812486"/>
          </a:xfrm>
        </p:grpSpPr>
        <p:grpSp>
          <p:nvGrpSpPr>
            <p:cNvPr id="40" name="组合 127">
              <a:extLst>
                <a:ext uri="{FF2B5EF4-FFF2-40B4-BE49-F238E27FC236}">
                  <a16:creationId xmlns:a16="http://schemas.microsoft.com/office/drawing/2014/main" id="{DF794439-9AFB-4C61-86A6-EBB7989F8B4D}"/>
                </a:ext>
              </a:extLst>
            </p:cNvPr>
            <p:cNvGrpSpPr/>
            <p:nvPr/>
          </p:nvGrpSpPr>
          <p:grpSpPr>
            <a:xfrm>
              <a:off x="6516459" y="2858250"/>
              <a:ext cx="1737490" cy="1493097"/>
              <a:chOff x="4231253" y="3011190"/>
              <a:chExt cx="3132348" cy="2173141"/>
            </a:xfrm>
          </p:grpSpPr>
          <p:sp>
            <p:nvSpPr>
              <p:cNvPr id="46" name="圆角矩形 46">
                <a:extLst>
                  <a:ext uri="{FF2B5EF4-FFF2-40B4-BE49-F238E27FC236}">
                    <a16:creationId xmlns:a16="http://schemas.microsoft.com/office/drawing/2014/main" id="{FE350111-517A-40E6-90E2-7B2B2A355C8C}"/>
                  </a:ext>
                </a:extLst>
              </p:cNvPr>
              <p:cNvSpPr/>
              <p:nvPr/>
            </p:nvSpPr>
            <p:spPr bwMode="auto">
              <a:xfrm>
                <a:off x="4231253" y="3011190"/>
                <a:ext cx="3132348" cy="2173141"/>
              </a:xfrm>
              <a:prstGeom prst="roundRect">
                <a:avLst>
                  <a:gd name="adj" fmla="val 3005"/>
                </a:avLst>
              </a:prstGeom>
              <a:solidFill>
                <a:srgbClr val="4F81B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lat" dir="t"/>
              </a:scene3d>
              <a:extLst/>
            </p:spPr>
            <p:txBody>
              <a:bodyPr lIns="0" tIns="72000" rIns="0" anchor="t" anchorCtr="0"/>
              <a:lstStyle/>
              <a:p>
                <a:pPr marL="0" marR="0" lvl="0" indent="0" algn="ctr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微服务运行示意图</a:t>
                </a:r>
              </a:p>
            </p:txBody>
          </p:sp>
          <p:sp>
            <p:nvSpPr>
              <p:cNvPr id="47" name="矩形 472">
                <a:extLst>
                  <a:ext uri="{FF2B5EF4-FFF2-40B4-BE49-F238E27FC236}">
                    <a16:creationId xmlns:a16="http://schemas.microsoft.com/office/drawing/2014/main" id="{F156DFC3-F66D-455A-9485-3FF41D2AF68B}"/>
                  </a:ext>
                </a:extLst>
              </p:cNvPr>
              <p:cNvSpPr/>
              <p:nvPr/>
            </p:nvSpPr>
            <p:spPr>
              <a:xfrm>
                <a:off x="4460290" y="3465395"/>
                <a:ext cx="2625678" cy="400988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35998" tIns="35998" rIns="35998" bIns="35998" rtlCol="0" anchor="ctr"/>
              <a:lstStyle/>
              <a:p>
                <a:pPr marL="0" marR="0" lvl="0" indent="0" algn="ctr" defTabSz="68567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VmallConsole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48" name="矩形 472">
                <a:extLst>
                  <a:ext uri="{FF2B5EF4-FFF2-40B4-BE49-F238E27FC236}">
                    <a16:creationId xmlns:a16="http://schemas.microsoft.com/office/drawing/2014/main" id="{6B0E28E5-EE19-40BB-849E-460E2667949D}"/>
                  </a:ext>
                </a:extLst>
              </p:cNvPr>
              <p:cNvSpPr/>
              <p:nvPr/>
            </p:nvSpPr>
            <p:spPr>
              <a:xfrm>
                <a:off x="4460290" y="4447833"/>
                <a:ext cx="1182717" cy="4522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35998" tIns="35998" rIns="35998" bIns="35998" rtlCol="0" anchor="ctr"/>
              <a:lstStyle/>
              <a:p>
                <a:pPr marL="0" marR="0" lvl="0" indent="0" algn="ctr" defTabSz="68567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Vmall</a:t>
                </a:r>
              </a:p>
              <a:p>
                <a:pPr marL="0" marR="0" lvl="0" indent="0" algn="ctr" defTabSz="68567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Channel</a:t>
                </a:r>
              </a:p>
            </p:txBody>
          </p:sp>
        </p:grpSp>
        <p:grpSp>
          <p:nvGrpSpPr>
            <p:cNvPr id="41" name="组合 141">
              <a:extLst>
                <a:ext uri="{FF2B5EF4-FFF2-40B4-BE49-F238E27FC236}">
                  <a16:creationId xmlns:a16="http://schemas.microsoft.com/office/drawing/2014/main" id="{0C51C4E0-2635-43B0-BD4B-B3C025DA4E65}"/>
                </a:ext>
              </a:extLst>
            </p:cNvPr>
            <p:cNvGrpSpPr/>
            <p:nvPr/>
          </p:nvGrpSpPr>
          <p:grpSpPr>
            <a:xfrm>
              <a:off x="7158778" y="1538861"/>
              <a:ext cx="406036" cy="717569"/>
              <a:chOff x="5511571" y="878797"/>
              <a:chExt cx="634174" cy="1044392"/>
            </a:xfrm>
          </p:grpSpPr>
          <p:pic>
            <p:nvPicPr>
              <p:cNvPr id="44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B7F9A37F-8652-48BB-BB02-7FE754DE56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11571" y="878797"/>
                <a:ext cx="634170" cy="730824"/>
              </a:xfrm>
              <a:prstGeom prst="rect">
                <a:avLst/>
              </a:prstGeom>
              <a:noFill/>
            </p:spPr>
          </p:pic>
          <p:sp>
            <p:nvSpPr>
              <p:cNvPr id="45" name="TextBox 33">
                <a:extLst>
                  <a:ext uri="{FF2B5EF4-FFF2-40B4-BE49-F238E27FC236}">
                    <a16:creationId xmlns:a16="http://schemas.microsoft.com/office/drawing/2014/main" id="{8971D87B-2611-4F0D-AF50-206EB679098B}"/>
                  </a:ext>
                </a:extLst>
              </p:cNvPr>
              <p:cNvSpPr txBox="1"/>
              <p:nvPr/>
            </p:nvSpPr>
            <p:spPr>
              <a:xfrm>
                <a:off x="5536851" y="1609619"/>
                <a:ext cx="608894" cy="313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42" name="曲线连接符 4">
              <a:extLst>
                <a:ext uri="{FF2B5EF4-FFF2-40B4-BE49-F238E27FC236}">
                  <a16:creationId xmlns:a16="http://schemas.microsoft.com/office/drawing/2014/main" id="{831747E6-1F3F-4627-8BAF-D1997FE64540}"/>
                </a:ext>
              </a:extLst>
            </p:cNvPr>
            <p:cNvCxnSpPr>
              <a:stCxn id="47" idx="2"/>
              <a:endCxn id="48" idx="0"/>
            </p:cNvCxnSpPr>
            <p:nvPr/>
          </p:nvCxnSpPr>
          <p:spPr bwMode="auto">
            <a:xfrm rot="5400000">
              <a:off x="6971878" y="3445474"/>
              <a:ext cx="399496" cy="400200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D64300A-0F90-41F9-A8AF-EC15C719F83C}"/>
                </a:ext>
              </a:extLst>
            </p:cNvPr>
            <p:cNvSpPr/>
            <p:nvPr/>
          </p:nvSpPr>
          <p:spPr>
            <a:xfrm>
              <a:off x="7060360" y="3532926"/>
              <a:ext cx="258404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121927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矩形 472">
            <a:extLst>
              <a:ext uri="{FF2B5EF4-FFF2-40B4-BE49-F238E27FC236}">
                <a16:creationId xmlns:a16="http://schemas.microsoft.com/office/drawing/2014/main" id="{1EDE1AA1-4907-4905-8B6E-CACB501BDD51}"/>
              </a:ext>
            </a:extLst>
          </p:cNvPr>
          <p:cNvSpPr/>
          <p:nvPr/>
        </p:nvSpPr>
        <p:spPr>
          <a:xfrm>
            <a:off x="7757308" y="3636099"/>
            <a:ext cx="656044" cy="31071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Vmall</a:t>
            </a:r>
          </a:p>
          <a:p>
            <a:pPr algn="ctr" defTabSz="685676">
              <a:defRPr/>
            </a:pPr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Catalog</a:t>
            </a:r>
          </a:p>
        </p:txBody>
      </p:sp>
      <p:cxnSp>
        <p:nvCxnSpPr>
          <p:cNvPr id="50" name="曲线连接符 4">
            <a:extLst>
              <a:ext uri="{FF2B5EF4-FFF2-40B4-BE49-F238E27FC236}">
                <a16:creationId xmlns:a16="http://schemas.microsoft.com/office/drawing/2014/main" id="{BC1F60A7-57B6-4874-87EF-0DD63E7C8EEB}"/>
              </a:ext>
            </a:extLst>
          </p:cNvPr>
          <p:cNvCxnSpPr>
            <a:stCxn id="47" idx="2"/>
          </p:cNvCxnSpPr>
          <p:nvPr/>
        </p:nvCxnSpPr>
        <p:spPr bwMode="auto">
          <a:xfrm rot="16200000" flipH="1">
            <a:off x="7679332" y="3221067"/>
            <a:ext cx="403245" cy="39164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rgbClr val="02AE16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8CB02C1-83B3-4A0E-AFA1-B2A8F0C56C5C}"/>
              </a:ext>
            </a:extLst>
          </p:cNvPr>
          <p:cNvCxnSpPr>
            <a:stCxn id="45" idx="2"/>
            <a:endCxn id="47" idx="0"/>
          </p:cNvCxnSpPr>
          <p:nvPr/>
        </p:nvCxnSpPr>
        <p:spPr bwMode="auto">
          <a:xfrm>
            <a:off x="7683293" y="2017061"/>
            <a:ext cx="1837" cy="920661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2F87A31-9946-4BE9-9349-164F308C388D}"/>
              </a:ext>
            </a:extLst>
          </p:cNvPr>
          <p:cNvSpPr/>
          <p:nvPr/>
        </p:nvSpPr>
        <p:spPr>
          <a:xfrm>
            <a:off x="6766033" y="4189044"/>
            <a:ext cx="180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服务降级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关闭非核心业务，保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证核心业务可用</a:t>
            </a:r>
          </a:p>
        </p:txBody>
      </p:sp>
      <p:grpSp>
        <p:nvGrpSpPr>
          <p:cNvPr id="53" name="组合 75">
            <a:extLst>
              <a:ext uri="{FF2B5EF4-FFF2-40B4-BE49-F238E27FC236}">
                <a16:creationId xmlns:a16="http://schemas.microsoft.com/office/drawing/2014/main" id="{E32CAD9F-2914-43D6-B307-C4F6C0F9F0C6}"/>
              </a:ext>
            </a:extLst>
          </p:cNvPr>
          <p:cNvGrpSpPr/>
          <p:nvPr/>
        </p:nvGrpSpPr>
        <p:grpSpPr>
          <a:xfrm>
            <a:off x="9070575" y="1294177"/>
            <a:ext cx="2360555" cy="2824532"/>
            <a:chOff x="9263998" y="1328166"/>
            <a:chExt cx="2490630" cy="2750943"/>
          </a:xfrm>
        </p:grpSpPr>
        <p:grpSp>
          <p:nvGrpSpPr>
            <p:cNvPr id="54" name="组合 159">
              <a:extLst>
                <a:ext uri="{FF2B5EF4-FFF2-40B4-BE49-F238E27FC236}">
                  <a16:creationId xmlns:a16="http://schemas.microsoft.com/office/drawing/2014/main" id="{1D58936D-D815-41BA-B59F-C116704BBFDE}"/>
                </a:ext>
              </a:extLst>
            </p:cNvPr>
            <p:cNvGrpSpPr/>
            <p:nvPr/>
          </p:nvGrpSpPr>
          <p:grpSpPr>
            <a:xfrm>
              <a:off x="9263998" y="1328166"/>
              <a:ext cx="2490630" cy="2750943"/>
              <a:chOff x="1723389" y="1572481"/>
              <a:chExt cx="1737491" cy="2750943"/>
            </a:xfrm>
          </p:grpSpPr>
          <p:grpSp>
            <p:nvGrpSpPr>
              <p:cNvPr id="62" name="组合 2">
                <a:extLst>
                  <a:ext uri="{FF2B5EF4-FFF2-40B4-BE49-F238E27FC236}">
                    <a16:creationId xmlns:a16="http://schemas.microsoft.com/office/drawing/2014/main" id="{C096AB01-7304-4E4E-9422-9EC2A02466DA}"/>
                  </a:ext>
                </a:extLst>
              </p:cNvPr>
              <p:cNvGrpSpPr/>
              <p:nvPr/>
            </p:nvGrpSpPr>
            <p:grpSpPr>
              <a:xfrm>
                <a:off x="1723389" y="1572481"/>
                <a:ext cx="1737491" cy="2750943"/>
                <a:chOff x="4653843" y="1660791"/>
                <a:chExt cx="2713731" cy="4003884"/>
              </a:xfrm>
            </p:grpSpPr>
            <p:grpSp>
              <p:nvGrpSpPr>
                <p:cNvPr id="64" name="组合 127">
                  <a:extLst>
                    <a:ext uri="{FF2B5EF4-FFF2-40B4-BE49-F238E27FC236}">
                      <a16:creationId xmlns:a16="http://schemas.microsoft.com/office/drawing/2014/main" id="{427E6E5A-5B33-48C8-9CB2-59C08E332719}"/>
                    </a:ext>
                  </a:extLst>
                </p:cNvPr>
                <p:cNvGrpSpPr/>
                <p:nvPr/>
              </p:nvGrpSpPr>
              <p:grpSpPr>
                <a:xfrm>
                  <a:off x="4653843" y="3491534"/>
                  <a:ext cx="2713731" cy="2173141"/>
                  <a:chOff x="4231253" y="3011190"/>
                  <a:chExt cx="3132348" cy="2173141"/>
                </a:xfrm>
              </p:grpSpPr>
              <p:sp>
                <p:nvSpPr>
                  <p:cNvPr id="68" name="圆角矩形 68">
                    <a:extLst>
                      <a:ext uri="{FF2B5EF4-FFF2-40B4-BE49-F238E27FC236}">
                        <a16:creationId xmlns:a16="http://schemas.microsoft.com/office/drawing/2014/main" id="{2701F9AA-C974-4294-9D54-F553D9343F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31253" y="3011190"/>
                    <a:ext cx="3132348" cy="2173141"/>
                  </a:xfrm>
                  <a:prstGeom prst="roundRect">
                    <a:avLst>
                      <a:gd name="adj" fmla="val 3005"/>
                    </a:avLst>
                  </a:prstGeom>
                  <a:solidFill>
                    <a:srgbClr val="4F81BD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flat" dir="t"/>
                  </a:scene3d>
                  <a:extLst/>
                </p:spPr>
                <p:txBody>
                  <a:bodyPr lIns="0" tIns="72000" rIns="0" anchor="t" anchorCtr="0"/>
                  <a:lstStyle/>
                  <a:p>
                    <a:pPr marL="0" marR="0" lvl="0" indent="0" algn="ctr" defTabSz="1219272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微服务运行示意图</a:t>
                    </a:r>
                  </a:p>
                  <a:p>
                    <a:pPr marL="0" marR="0" lvl="0" indent="0" algn="ctr" defTabSz="1219272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altLang="en-US" sz="1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itchFamily="34" charset="0"/>
                    </a:endParaRPr>
                  </a:p>
                </p:txBody>
              </p:sp>
              <p:sp>
                <p:nvSpPr>
                  <p:cNvPr id="69" name="矩形 472">
                    <a:extLst>
                      <a:ext uri="{FF2B5EF4-FFF2-40B4-BE49-F238E27FC236}">
                        <a16:creationId xmlns:a16="http://schemas.microsoft.com/office/drawing/2014/main" id="{703E5CFD-5C46-45DA-AD6C-C1643BD4170A}"/>
                      </a:ext>
                    </a:extLst>
                  </p:cNvPr>
                  <p:cNvSpPr/>
                  <p:nvPr/>
                </p:nvSpPr>
                <p:spPr>
                  <a:xfrm>
                    <a:off x="4396269" y="3465395"/>
                    <a:ext cx="1355304" cy="400988"/>
                  </a:xfrm>
                  <a:prstGeom prst="rect">
                    <a:avLst/>
                  </a:prstGeom>
                  <a:solidFill>
                    <a:srgbClr val="FFFFFF">
                      <a:lumMod val="95000"/>
                    </a:srgbClr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lIns="35998" tIns="35998" rIns="35998" bIns="35998" rtlCol="0" anchor="ctr"/>
                  <a:lstStyle/>
                  <a:p>
                    <a:pPr marL="0" marR="0" lvl="0" indent="0" algn="ctr" defTabSz="68567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Vmall</a:t>
                    </a:r>
                  </a:p>
                  <a:p>
                    <a:pPr marL="0" marR="0" lvl="0" indent="0" algn="ctr" defTabSz="68567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Console</a:t>
                    </a:r>
                    <a:endParaRPr kumimoji="0" lang="zh-CN" alt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矩形 472">
                    <a:extLst>
                      <a:ext uri="{FF2B5EF4-FFF2-40B4-BE49-F238E27FC236}">
                        <a16:creationId xmlns:a16="http://schemas.microsoft.com/office/drawing/2014/main" id="{B6518237-C3C2-4C10-9C82-6477FFA12045}"/>
                      </a:ext>
                    </a:extLst>
                  </p:cNvPr>
                  <p:cNvSpPr/>
                  <p:nvPr/>
                </p:nvSpPr>
                <p:spPr>
                  <a:xfrm>
                    <a:off x="4460290" y="4447833"/>
                    <a:ext cx="2625678" cy="452237"/>
                  </a:xfrm>
                  <a:prstGeom prst="rect">
                    <a:avLst/>
                  </a:prstGeom>
                  <a:solidFill>
                    <a:srgbClr val="FFFFFF">
                      <a:lumMod val="95000"/>
                    </a:srgbClr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lIns="35998" tIns="35998" rIns="35998" bIns="35998" rtlCol="0" anchor="ctr"/>
                  <a:lstStyle/>
                  <a:p>
                    <a:pPr marL="0" marR="0" lvl="0" indent="0" algn="ctr" defTabSz="68567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Vmall</a:t>
                    </a:r>
                  </a:p>
                  <a:p>
                    <a:pPr marL="0" marR="0" lvl="0" indent="0" algn="ctr" defTabSz="685676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Payment</a:t>
                    </a:r>
                  </a:p>
                </p:txBody>
              </p:sp>
            </p:grpSp>
            <p:grpSp>
              <p:nvGrpSpPr>
                <p:cNvPr id="65" name="组合 141">
                  <a:extLst>
                    <a:ext uri="{FF2B5EF4-FFF2-40B4-BE49-F238E27FC236}">
                      <a16:creationId xmlns:a16="http://schemas.microsoft.com/office/drawing/2014/main" id="{7271BB5D-F4E2-405C-8DAB-50A954B4BD8B}"/>
                    </a:ext>
                  </a:extLst>
                </p:cNvPr>
                <p:cNvGrpSpPr/>
                <p:nvPr/>
              </p:nvGrpSpPr>
              <p:grpSpPr>
                <a:xfrm>
                  <a:off x="5129995" y="1660791"/>
                  <a:ext cx="453970" cy="1044394"/>
                  <a:chOff x="4984511" y="968375"/>
                  <a:chExt cx="453970" cy="1044394"/>
                </a:xfrm>
              </p:grpSpPr>
              <p:pic>
                <p:nvPicPr>
                  <p:cNvPr id="66" name="Picture 5" descr="C:\Program Files (x86)\Microsoft Office\MEDIA\CAGCAT10\j0186348.wmf">
                    <a:extLst>
                      <a:ext uri="{FF2B5EF4-FFF2-40B4-BE49-F238E27FC236}">
                        <a16:creationId xmlns:a16="http://schemas.microsoft.com/office/drawing/2014/main" id="{723C25ED-3DA6-49F3-8172-D94D4379689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5000433" y="968375"/>
                    <a:ext cx="438048" cy="7308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7" name="TextBox 33">
                    <a:extLst>
                      <a:ext uri="{FF2B5EF4-FFF2-40B4-BE49-F238E27FC236}">
                        <a16:creationId xmlns:a16="http://schemas.microsoft.com/office/drawing/2014/main" id="{D8F78171-ABF1-41FE-A947-B4962185562A}"/>
                      </a:ext>
                    </a:extLst>
                  </p:cNvPr>
                  <p:cNvSpPr txBox="1"/>
                  <p:nvPr/>
                </p:nvSpPr>
                <p:spPr>
                  <a:xfrm>
                    <a:off x="4984511" y="1699199"/>
                    <a:ext cx="448178" cy="313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1219272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用户</a:t>
                    </a:r>
                  </a:p>
                </p:txBody>
              </p:sp>
            </p:grpSp>
          </p:grpSp>
          <p:cxnSp>
            <p:nvCxnSpPr>
              <p:cNvPr id="63" name="曲线连接符 4">
                <a:extLst>
                  <a:ext uri="{FF2B5EF4-FFF2-40B4-BE49-F238E27FC236}">
                    <a16:creationId xmlns:a16="http://schemas.microsoft.com/office/drawing/2014/main" id="{D27F3ACB-4987-41C5-A059-96985BA8D675}"/>
                  </a:ext>
                </a:extLst>
              </p:cNvPr>
              <p:cNvCxnSpPr>
                <a:stCxn id="69" idx="2"/>
                <a:endCxn id="70" idx="0"/>
              </p:cNvCxnSpPr>
              <p:nvPr/>
            </p:nvCxnSpPr>
            <p:spPr bwMode="auto">
              <a:xfrm rot="16200000" flipH="1">
                <a:off x="2184983" y="3423728"/>
                <a:ext cx="399496" cy="387845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5" name="矩形 472">
              <a:extLst>
                <a:ext uri="{FF2B5EF4-FFF2-40B4-BE49-F238E27FC236}">
                  <a16:creationId xmlns:a16="http://schemas.microsoft.com/office/drawing/2014/main" id="{A1825492-BE7F-4230-999D-FE67D41AB596}"/>
                </a:ext>
              </a:extLst>
            </p:cNvPr>
            <p:cNvSpPr/>
            <p:nvPr/>
          </p:nvSpPr>
          <p:spPr>
            <a:xfrm>
              <a:off x="10755723" y="2898080"/>
              <a:ext cx="751777" cy="27550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marL="0" marR="0" lvl="0" indent="0" algn="ctr" defTabSz="68567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跳板机</a:t>
              </a:r>
            </a:p>
          </p:txBody>
        </p:sp>
        <p:cxnSp>
          <p:nvCxnSpPr>
            <p:cNvPr id="56" name="曲线连接符 4">
              <a:extLst>
                <a:ext uri="{FF2B5EF4-FFF2-40B4-BE49-F238E27FC236}">
                  <a16:creationId xmlns:a16="http://schemas.microsoft.com/office/drawing/2014/main" id="{9A1688D2-D24F-44CD-A4A8-54D1CE6ADD21}"/>
                </a:ext>
              </a:extLst>
            </p:cNvPr>
            <p:cNvCxnSpPr>
              <a:stCxn id="55" idx="2"/>
              <a:endCxn id="70" idx="0"/>
            </p:cNvCxnSpPr>
            <p:nvPr/>
          </p:nvCxnSpPr>
          <p:spPr bwMode="auto">
            <a:xfrm rot="5400000">
              <a:off x="10611055" y="3052527"/>
              <a:ext cx="399498" cy="641616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7" name="组合 193">
              <a:extLst>
                <a:ext uri="{FF2B5EF4-FFF2-40B4-BE49-F238E27FC236}">
                  <a16:creationId xmlns:a16="http://schemas.microsoft.com/office/drawing/2014/main" id="{5181CF6B-339F-4A39-B9B2-E9D5D2AF6DFE}"/>
                </a:ext>
              </a:extLst>
            </p:cNvPr>
            <p:cNvGrpSpPr/>
            <p:nvPr/>
          </p:nvGrpSpPr>
          <p:grpSpPr>
            <a:xfrm>
              <a:off x="10865950" y="1328166"/>
              <a:ext cx="533666" cy="706815"/>
              <a:chOff x="2993397" y="1564721"/>
              <a:chExt cx="533666" cy="706815"/>
            </a:xfrm>
          </p:grpSpPr>
          <p:pic>
            <p:nvPicPr>
              <p:cNvPr id="60" name="Picture 2" descr="C:\Program Files (x86)\Microsoft Office\MEDIA\CAGCAT10\j0195812.wmf">
                <a:extLst>
                  <a:ext uri="{FF2B5EF4-FFF2-40B4-BE49-F238E27FC236}">
                    <a16:creationId xmlns:a16="http://schemas.microsoft.com/office/drawing/2014/main" id="{06718CD7-FEE9-4191-B87C-B3E553168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31378" y="1564721"/>
                <a:ext cx="495685" cy="509886"/>
              </a:xfrm>
              <a:prstGeom prst="rect">
                <a:avLst/>
              </a:prstGeom>
              <a:noFill/>
            </p:spPr>
          </p:pic>
          <p:sp>
            <p:nvSpPr>
              <p:cNvPr id="61" name="TextBox 33">
                <a:extLst>
                  <a:ext uri="{FF2B5EF4-FFF2-40B4-BE49-F238E27FC236}">
                    <a16:creationId xmlns:a16="http://schemas.microsoft.com/office/drawing/2014/main" id="{FE2B29D9-42D0-4615-90AF-9D3339AF1CED}"/>
                  </a:ext>
                </a:extLst>
              </p:cNvPr>
              <p:cNvSpPr txBox="1"/>
              <p:nvPr/>
            </p:nvSpPr>
            <p:spPr>
              <a:xfrm>
                <a:off x="2993397" y="2056092"/>
                <a:ext cx="5195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27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入侵者</a:t>
                </a:r>
              </a:p>
            </p:txBody>
          </p:sp>
        </p:grp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F0B8A9F-A0CB-4FF9-BE16-EE658AAA96B1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 bwMode="auto">
            <a:xfrm>
              <a:off x="9906671" y="2045736"/>
              <a:ext cx="27360" cy="852346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0AAB7CE-453D-4888-9219-2C0CE2E34220}"/>
                </a:ext>
              </a:extLst>
            </p:cNvPr>
            <p:cNvCxnSpPr>
              <a:stCxn id="61" idx="2"/>
              <a:endCxn id="55" idx="0"/>
            </p:cNvCxnSpPr>
            <p:nvPr/>
          </p:nvCxnSpPr>
          <p:spPr bwMode="auto">
            <a:xfrm>
              <a:off x="11125740" y="2034981"/>
              <a:ext cx="5873" cy="863099"/>
            </a:xfrm>
            <a:prstGeom prst="straightConnector1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CA493B36-EBFC-4E11-9205-727A506D071C}"/>
              </a:ext>
            </a:extLst>
          </p:cNvPr>
          <p:cNvSpPr/>
          <p:nvPr/>
        </p:nvSpPr>
        <p:spPr>
          <a:xfrm>
            <a:off x="10668820" y="3324466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72"/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TPS = 0</a:t>
            </a:r>
            <a:endParaRPr lang="zh-CN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EB6E8E7-7032-4831-AE7C-C2A00255B5DF}"/>
              </a:ext>
            </a:extLst>
          </p:cNvPr>
          <p:cNvSpPr/>
          <p:nvPr/>
        </p:nvSpPr>
        <p:spPr>
          <a:xfrm>
            <a:off x="8840787" y="4189043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服务限流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请求超过处理能力，按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 defTabSz="1219272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策略丢弃，保证已接纳请求正常处理</a:t>
            </a:r>
          </a:p>
        </p:txBody>
      </p:sp>
      <p:sp>
        <p:nvSpPr>
          <p:cNvPr id="73" name="减号 72">
            <a:extLst>
              <a:ext uri="{FF2B5EF4-FFF2-40B4-BE49-F238E27FC236}">
                <a16:creationId xmlns:a16="http://schemas.microsoft.com/office/drawing/2014/main" id="{7C5E7B62-41FE-46FB-B32C-83B4634D9D65}"/>
              </a:ext>
            </a:extLst>
          </p:cNvPr>
          <p:cNvSpPr/>
          <p:nvPr/>
        </p:nvSpPr>
        <p:spPr bwMode="auto">
          <a:xfrm rot="5400000">
            <a:off x="10496932" y="3318504"/>
            <a:ext cx="352120" cy="167496"/>
          </a:xfrm>
          <a:prstGeom prst="mathMinus">
            <a:avLst/>
          </a:prstGeom>
          <a:solidFill>
            <a:srgbClr val="3366FF"/>
          </a:solidFill>
          <a:ln w="95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defTabSz="12192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7E7C1D2-66A9-43B7-8085-49D57E4D0222}"/>
              </a:ext>
            </a:extLst>
          </p:cNvPr>
          <p:cNvSpPr/>
          <p:nvPr/>
        </p:nvSpPr>
        <p:spPr>
          <a:xfrm>
            <a:off x="1095618" y="5487194"/>
            <a:ext cx="991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272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支持微服务接口级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吞吐量、时延、成功率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秒级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监控和治理，保障应用运行不断服</a:t>
            </a:r>
          </a:p>
        </p:txBody>
      </p:sp>
    </p:spTree>
    <p:extLst>
      <p:ext uri="{BB962C8B-B14F-4D97-AF65-F5344CB8AC3E}">
        <p14:creationId xmlns:p14="http://schemas.microsoft.com/office/powerpoint/2010/main" val="390193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E9AF-EFD5-4681-84B1-A376084328A4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594084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应用案例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：华为云加速软通动力行业应用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PaaS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构建，无需关心基础资源与应用管理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E5DE8C-0EE3-4FDE-9A5D-11BD0EC4F918}"/>
              </a:ext>
            </a:extLst>
          </p:cNvPr>
          <p:cNvGrpSpPr/>
          <p:nvPr/>
        </p:nvGrpSpPr>
        <p:grpSpPr>
          <a:xfrm>
            <a:off x="344583" y="1260644"/>
            <a:ext cx="11586093" cy="5217150"/>
            <a:chOff x="1090963" y="1260645"/>
            <a:chExt cx="10377240" cy="4942174"/>
          </a:xfrm>
        </p:grpSpPr>
        <p:sp>
          <p:nvSpPr>
            <p:cNvPr id="4" name="圆角矩形 76">
              <a:extLst>
                <a:ext uri="{FF2B5EF4-FFF2-40B4-BE49-F238E27FC236}">
                  <a16:creationId xmlns:a16="http://schemas.microsoft.com/office/drawing/2014/main" id="{0481DFC8-B53B-4D54-93FC-565D5E6151C0}"/>
                </a:ext>
              </a:extLst>
            </p:cNvPr>
            <p:cNvSpPr/>
            <p:nvPr/>
          </p:nvSpPr>
          <p:spPr>
            <a:xfrm>
              <a:off x="8007329" y="1500122"/>
              <a:ext cx="1343961" cy="326055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83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面临挑战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圆角矩形 77">
              <a:extLst>
                <a:ext uri="{FF2B5EF4-FFF2-40B4-BE49-F238E27FC236}">
                  <a16:creationId xmlns:a16="http://schemas.microsoft.com/office/drawing/2014/main" id="{3DD03572-08E1-41C5-9569-B720EA4913C1}"/>
                </a:ext>
              </a:extLst>
            </p:cNvPr>
            <p:cNvSpPr/>
            <p:nvPr/>
          </p:nvSpPr>
          <p:spPr>
            <a:xfrm>
              <a:off x="8022331" y="3759045"/>
              <a:ext cx="1344109" cy="326055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83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客户价值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4">
              <a:extLst>
                <a:ext uri="{FF2B5EF4-FFF2-40B4-BE49-F238E27FC236}">
                  <a16:creationId xmlns:a16="http://schemas.microsoft.com/office/drawing/2014/main" id="{0E2D72FC-A576-499D-8F23-9CA5D59271BD}"/>
                </a:ext>
              </a:extLst>
            </p:cNvPr>
            <p:cNvSpPr/>
            <p:nvPr/>
          </p:nvSpPr>
          <p:spPr>
            <a:xfrm>
              <a:off x="7908347" y="1844524"/>
              <a:ext cx="3312103" cy="1618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快速上云，现有系统改动小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多租户部署、隔离和管理比较复杂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打造行业级产品但研发周期长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需要更多业务合作、融合新业务体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0" marR="0" lvl="0" indent="0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392CEEA-4010-4F29-BAF9-2E9B8CE84604}"/>
                </a:ext>
              </a:extLst>
            </p:cNvPr>
            <p:cNvSpPr/>
            <p:nvPr/>
          </p:nvSpPr>
          <p:spPr>
            <a:xfrm>
              <a:off x="7908347" y="4098932"/>
              <a:ext cx="3559856" cy="1924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新生态：通过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API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、编排，融合新应用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成本低：函数秒级扩展编程，镜像分钟级发布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维护易：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APaaS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指标监控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marR="0" lvl="0" indent="-128542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运营模式多样化：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租户、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APaaS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、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GPaaS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、</a:t>
              </a:r>
              <a:r>
                <a:rPr kumimoji="0" lang="en-US" altLang="zh-CN" sz="14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IPaaS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等商业化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APIKey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运营</a:t>
              </a:r>
            </a:p>
            <a:p>
              <a:pPr marL="0" marR="0" lvl="0" indent="0" defTabSz="914316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矩形 115">
              <a:extLst>
                <a:ext uri="{FF2B5EF4-FFF2-40B4-BE49-F238E27FC236}">
                  <a16:creationId xmlns:a16="http://schemas.microsoft.com/office/drawing/2014/main" id="{3B9C106F-2034-4E03-9381-FB754A0C935B}"/>
                </a:ext>
              </a:extLst>
            </p:cNvPr>
            <p:cNvSpPr/>
            <p:nvPr/>
          </p:nvSpPr>
          <p:spPr>
            <a:xfrm>
              <a:off x="1091233" y="2555093"/>
              <a:ext cx="6516543" cy="1842865"/>
            </a:xfrm>
            <a:prstGeom prst="rect">
              <a:avLst/>
            </a:prstGeom>
            <a:solidFill>
              <a:srgbClr val="44AE35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121">
              <a:extLst>
                <a:ext uri="{FF2B5EF4-FFF2-40B4-BE49-F238E27FC236}">
                  <a16:creationId xmlns:a16="http://schemas.microsoft.com/office/drawing/2014/main" id="{3D9DA42B-64ED-457C-B0F9-A346BD429DE3}"/>
                </a:ext>
              </a:extLst>
            </p:cNvPr>
            <p:cNvSpPr/>
            <p:nvPr/>
          </p:nvSpPr>
          <p:spPr bwMode="auto">
            <a:xfrm>
              <a:off x="1836108" y="2614046"/>
              <a:ext cx="5661216" cy="1681289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智能城市</a:t>
              </a:r>
              <a:r>
                <a:rPr kumimoji="0" lang="en-US" altLang="zh-CN" sz="10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APaaS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，使能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10" name="文本框 127">
              <a:extLst>
                <a:ext uri="{FF2B5EF4-FFF2-40B4-BE49-F238E27FC236}">
                  <a16:creationId xmlns:a16="http://schemas.microsoft.com/office/drawing/2014/main" id="{4E8A5131-00D9-4847-BC06-BB3AA4DC4922}"/>
                </a:ext>
              </a:extLst>
            </p:cNvPr>
            <p:cNvSpPr txBox="1"/>
            <p:nvPr/>
          </p:nvSpPr>
          <p:spPr>
            <a:xfrm>
              <a:off x="1136735" y="3390925"/>
              <a:ext cx="612160" cy="39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28">
              <a:extLst>
                <a:ext uri="{FF2B5EF4-FFF2-40B4-BE49-F238E27FC236}">
                  <a16:creationId xmlns:a16="http://schemas.microsoft.com/office/drawing/2014/main" id="{B86D4362-9FBE-4C9C-9893-90BCC6E3725E}"/>
                </a:ext>
              </a:extLst>
            </p:cNvPr>
            <p:cNvSpPr/>
            <p:nvPr/>
          </p:nvSpPr>
          <p:spPr>
            <a:xfrm>
              <a:off x="1091231" y="1663150"/>
              <a:ext cx="6516545" cy="48581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txBody>
            <a:bodyPr vert="horz" wrap="square" lIns="121880" tIns="60940" rIns="121880" bIns="6094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上下箭头 129">
              <a:extLst>
                <a:ext uri="{FF2B5EF4-FFF2-40B4-BE49-F238E27FC236}">
                  <a16:creationId xmlns:a16="http://schemas.microsoft.com/office/drawing/2014/main" id="{89067986-0393-4A90-AB79-E06A05BAB3FA}"/>
                </a:ext>
              </a:extLst>
            </p:cNvPr>
            <p:cNvSpPr/>
            <p:nvPr/>
          </p:nvSpPr>
          <p:spPr bwMode="auto">
            <a:xfrm>
              <a:off x="2429337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上下箭头 130">
              <a:extLst>
                <a:ext uri="{FF2B5EF4-FFF2-40B4-BE49-F238E27FC236}">
                  <a16:creationId xmlns:a16="http://schemas.microsoft.com/office/drawing/2014/main" id="{D22EE5DD-EDEC-4C94-819C-9C3D0A4F0D2E}"/>
                </a:ext>
              </a:extLst>
            </p:cNvPr>
            <p:cNvSpPr/>
            <p:nvPr/>
          </p:nvSpPr>
          <p:spPr bwMode="auto">
            <a:xfrm>
              <a:off x="4160158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上下箭头 131">
              <a:extLst>
                <a:ext uri="{FF2B5EF4-FFF2-40B4-BE49-F238E27FC236}">
                  <a16:creationId xmlns:a16="http://schemas.microsoft.com/office/drawing/2014/main" id="{42CEF49E-BA49-4487-9A47-491F2BDCA1E3}"/>
                </a:ext>
              </a:extLst>
            </p:cNvPr>
            <p:cNvSpPr/>
            <p:nvPr/>
          </p:nvSpPr>
          <p:spPr bwMode="auto">
            <a:xfrm>
              <a:off x="6129894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35">
              <a:extLst>
                <a:ext uri="{FF2B5EF4-FFF2-40B4-BE49-F238E27FC236}">
                  <a16:creationId xmlns:a16="http://schemas.microsoft.com/office/drawing/2014/main" id="{636AA0B2-4A9B-458E-AAB7-B2E1AA92C289}"/>
                </a:ext>
              </a:extLst>
            </p:cNvPr>
            <p:cNvSpPr/>
            <p:nvPr/>
          </p:nvSpPr>
          <p:spPr bwMode="auto">
            <a:xfrm>
              <a:off x="1846233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环保</a:t>
              </a:r>
            </a:p>
          </p:txBody>
        </p:sp>
        <p:sp>
          <p:nvSpPr>
            <p:cNvPr id="16" name="矩形 136">
              <a:extLst>
                <a:ext uri="{FF2B5EF4-FFF2-40B4-BE49-F238E27FC236}">
                  <a16:creationId xmlns:a16="http://schemas.microsoft.com/office/drawing/2014/main" id="{11BBE2E9-58CB-43C7-8FB1-660F8A6F1409}"/>
                </a:ext>
              </a:extLst>
            </p:cNvPr>
            <p:cNvSpPr/>
            <p:nvPr/>
          </p:nvSpPr>
          <p:spPr bwMode="auto">
            <a:xfrm>
              <a:off x="3400786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文旅</a:t>
              </a:r>
            </a:p>
          </p:txBody>
        </p:sp>
        <p:sp>
          <p:nvSpPr>
            <p:cNvPr id="17" name="矩形 137">
              <a:extLst>
                <a:ext uri="{FF2B5EF4-FFF2-40B4-BE49-F238E27FC236}">
                  <a16:creationId xmlns:a16="http://schemas.microsoft.com/office/drawing/2014/main" id="{EEEAD4D5-8583-41DE-B41A-336300A0E4C5}"/>
                </a:ext>
              </a:extLst>
            </p:cNvPr>
            <p:cNvSpPr/>
            <p:nvPr/>
          </p:nvSpPr>
          <p:spPr bwMode="auto">
            <a:xfrm>
              <a:off x="4928477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</a:t>
              </a:r>
            </a:p>
          </p:txBody>
        </p:sp>
        <p:sp>
          <p:nvSpPr>
            <p:cNvPr id="18" name="矩形 138">
              <a:extLst>
                <a:ext uri="{FF2B5EF4-FFF2-40B4-BE49-F238E27FC236}">
                  <a16:creationId xmlns:a16="http://schemas.microsoft.com/office/drawing/2014/main" id="{7DAB9071-D4F9-470B-A971-37571C1DF616}"/>
                </a:ext>
              </a:extLst>
            </p:cNvPr>
            <p:cNvSpPr/>
            <p:nvPr/>
          </p:nvSpPr>
          <p:spPr bwMode="auto">
            <a:xfrm>
              <a:off x="6426653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公共安全</a:t>
              </a: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39">
              <a:extLst>
                <a:ext uri="{FF2B5EF4-FFF2-40B4-BE49-F238E27FC236}">
                  <a16:creationId xmlns:a16="http://schemas.microsoft.com/office/drawing/2014/main" id="{BF98D0DF-D7CD-4129-A1F0-901A94EC8807}"/>
                </a:ext>
              </a:extLst>
            </p:cNvPr>
            <p:cNvSpPr txBox="1"/>
            <p:nvPr/>
          </p:nvSpPr>
          <p:spPr>
            <a:xfrm>
              <a:off x="1146237" y="1797889"/>
              <a:ext cx="612160" cy="24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54">
              <a:extLst>
                <a:ext uri="{FF2B5EF4-FFF2-40B4-BE49-F238E27FC236}">
                  <a16:creationId xmlns:a16="http://schemas.microsoft.com/office/drawing/2014/main" id="{55B389DC-D59F-4469-9D32-9107B547F98D}"/>
                </a:ext>
              </a:extLst>
            </p:cNvPr>
            <p:cNvSpPr/>
            <p:nvPr/>
          </p:nvSpPr>
          <p:spPr bwMode="auto">
            <a:xfrm>
              <a:off x="2054309" y="2947522"/>
              <a:ext cx="821163" cy="993159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155">
              <a:extLst>
                <a:ext uri="{FF2B5EF4-FFF2-40B4-BE49-F238E27FC236}">
                  <a16:creationId xmlns:a16="http://schemas.microsoft.com/office/drawing/2014/main" id="{68A1B8AD-EC13-4BD5-9D8A-3B7D0667C9F3}"/>
                </a:ext>
              </a:extLst>
            </p:cNvPr>
            <p:cNvSpPr txBox="1"/>
            <p:nvPr/>
          </p:nvSpPr>
          <p:spPr>
            <a:xfrm>
              <a:off x="2174899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政务服务</a:t>
              </a:r>
            </a:p>
          </p:txBody>
        </p:sp>
        <p:sp>
          <p:nvSpPr>
            <p:cNvPr id="22" name="矩形 157">
              <a:extLst>
                <a:ext uri="{FF2B5EF4-FFF2-40B4-BE49-F238E27FC236}">
                  <a16:creationId xmlns:a16="http://schemas.microsoft.com/office/drawing/2014/main" id="{A97FA79D-38FB-4E1B-A970-93A552AA3FEC}"/>
                </a:ext>
              </a:extLst>
            </p:cNvPr>
            <p:cNvSpPr/>
            <p:nvPr/>
          </p:nvSpPr>
          <p:spPr bwMode="auto">
            <a:xfrm>
              <a:off x="3174412" y="2947522"/>
              <a:ext cx="821163" cy="1011372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58">
              <a:extLst>
                <a:ext uri="{FF2B5EF4-FFF2-40B4-BE49-F238E27FC236}">
                  <a16:creationId xmlns:a16="http://schemas.microsoft.com/office/drawing/2014/main" id="{AA161CA7-EA56-4AE5-940C-287ED596BE8B}"/>
                </a:ext>
              </a:extLst>
            </p:cNvPr>
            <p:cNvSpPr txBox="1"/>
            <p:nvPr/>
          </p:nvSpPr>
          <p:spPr>
            <a:xfrm>
              <a:off x="3295002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城市治理</a:t>
              </a:r>
            </a:p>
          </p:txBody>
        </p:sp>
        <p:sp>
          <p:nvSpPr>
            <p:cNvPr id="24" name="矩形 160">
              <a:extLst>
                <a:ext uri="{FF2B5EF4-FFF2-40B4-BE49-F238E27FC236}">
                  <a16:creationId xmlns:a16="http://schemas.microsoft.com/office/drawing/2014/main" id="{3451919D-F3CB-49AA-9510-709008E31436}"/>
                </a:ext>
              </a:extLst>
            </p:cNvPr>
            <p:cNvSpPr/>
            <p:nvPr/>
          </p:nvSpPr>
          <p:spPr bwMode="auto">
            <a:xfrm>
              <a:off x="4294513" y="2947522"/>
              <a:ext cx="821163" cy="1011373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161">
              <a:extLst>
                <a:ext uri="{FF2B5EF4-FFF2-40B4-BE49-F238E27FC236}">
                  <a16:creationId xmlns:a16="http://schemas.microsoft.com/office/drawing/2014/main" id="{B6800F5C-D4DA-41EA-AECC-709B6778E8A0}"/>
                </a:ext>
              </a:extLst>
            </p:cNvPr>
            <p:cNvSpPr txBox="1"/>
            <p:nvPr/>
          </p:nvSpPr>
          <p:spPr>
            <a:xfrm>
              <a:off x="4415106" y="2967638"/>
              <a:ext cx="496839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大视频</a:t>
              </a:r>
            </a:p>
          </p:txBody>
        </p:sp>
        <p:sp>
          <p:nvSpPr>
            <p:cNvPr id="26" name="矩形 162">
              <a:extLst>
                <a:ext uri="{FF2B5EF4-FFF2-40B4-BE49-F238E27FC236}">
                  <a16:creationId xmlns:a16="http://schemas.microsoft.com/office/drawing/2014/main" id="{5520EEDD-935C-4F96-AA40-5FFD30FF1E30}"/>
                </a:ext>
              </a:extLst>
            </p:cNvPr>
            <p:cNvSpPr/>
            <p:nvPr/>
          </p:nvSpPr>
          <p:spPr bwMode="auto">
            <a:xfrm>
              <a:off x="5414617" y="2947522"/>
              <a:ext cx="821163" cy="1011372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163">
              <a:extLst>
                <a:ext uri="{FF2B5EF4-FFF2-40B4-BE49-F238E27FC236}">
                  <a16:creationId xmlns:a16="http://schemas.microsoft.com/office/drawing/2014/main" id="{A67B3D28-5B3C-470D-B18A-CF857EC248EB}"/>
                </a:ext>
              </a:extLst>
            </p:cNvPr>
            <p:cNvSpPr txBox="1"/>
            <p:nvPr/>
          </p:nvSpPr>
          <p:spPr>
            <a:xfrm>
              <a:off x="5535209" y="2967637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产业服务</a:t>
              </a:r>
            </a:p>
          </p:txBody>
        </p:sp>
        <p:sp>
          <p:nvSpPr>
            <p:cNvPr id="28" name="矩形 165">
              <a:extLst>
                <a:ext uri="{FF2B5EF4-FFF2-40B4-BE49-F238E27FC236}">
                  <a16:creationId xmlns:a16="http://schemas.microsoft.com/office/drawing/2014/main" id="{269AD480-7D84-4497-BCB5-53C2D48071AE}"/>
                </a:ext>
              </a:extLst>
            </p:cNvPr>
            <p:cNvSpPr/>
            <p:nvPr/>
          </p:nvSpPr>
          <p:spPr bwMode="auto">
            <a:xfrm>
              <a:off x="6463546" y="2947522"/>
              <a:ext cx="892335" cy="1018729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166">
              <a:extLst>
                <a:ext uri="{FF2B5EF4-FFF2-40B4-BE49-F238E27FC236}">
                  <a16:creationId xmlns:a16="http://schemas.microsoft.com/office/drawing/2014/main" id="{797E3566-804B-417C-B194-9185735E8000}"/>
                </a:ext>
              </a:extLst>
            </p:cNvPr>
            <p:cNvSpPr txBox="1"/>
            <p:nvPr/>
          </p:nvSpPr>
          <p:spPr>
            <a:xfrm>
              <a:off x="6655307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数字生活</a:t>
              </a:r>
            </a:p>
          </p:txBody>
        </p:sp>
        <p:sp>
          <p:nvSpPr>
            <p:cNvPr id="30" name="矩形 167">
              <a:extLst>
                <a:ext uri="{FF2B5EF4-FFF2-40B4-BE49-F238E27FC236}">
                  <a16:creationId xmlns:a16="http://schemas.microsoft.com/office/drawing/2014/main" id="{63CCBE74-24A2-474A-9053-E4A71A1FA8FF}"/>
                </a:ext>
              </a:extLst>
            </p:cNvPr>
            <p:cNvSpPr/>
            <p:nvPr/>
          </p:nvSpPr>
          <p:spPr bwMode="auto">
            <a:xfrm>
              <a:off x="2088800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无纸化办公</a:t>
              </a:r>
            </a:p>
          </p:txBody>
        </p:sp>
        <p:sp>
          <p:nvSpPr>
            <p:cNvPr id="31" name="矩形 168">
              <a:extLst>
                <a:ext uri="{FF2B5EF4-FFF2-40B4-BE49-F238E27FC236}">
                  <a16:creationId xmlns:a16="http://schemas.microsoft.com/office/drawing/2014/main" id="{12D4C086-EDE0-42D9-9775-661E1266E2A2}"/>
                </a:ext>
              </a:extLst>
            </p:cNvPr>
            <p:cNvSpPr/>
            <p:nvPr/>
          </p:nvSpPr>
          <p:spPr bwMode="auto">
            <a:xfrm>
              <a:off x="2088800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电子证照</a:t>
              </a:r>
            </a:p>
          </p:txBody>
        </p:sp>
        <p:sp>
          <p:nvSpPr>
            <p:cNvPr id="32" name="矩形 169">
              <a:extLst>
                <a:ext uri="{FF2B5EF4-FFF2-40B4-BE49-F238E27FC236}">
                  <a16:creationId xmlns:a16="http://schemas.microsoft.com/office/drawing/2014/main" id="{764A09EB-107F-449F-9C05-10644094706C}"/>
                </a:ext>
              </a:extLst>
            </p:cNvPr>
            <p:cNvSpPr/>
            <p:nvPr/>
          </p:nvSpPr>
          <p:spPr bwMode="auto">
            <a:xfrm>
              <a:off x="2088800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电子审批</a:t>
              </a:r>
            </a:p>
          </p:txBody>
        </p:sp>
        <p:sp>
          <p:nvSpPr>
            <p:cNvPr id="33" name="矩形 170">
              <a:extLst>
                <a:ext uri="{FF2B5EF4-FFF2-40B4-BE49-F238E27FC236}">
                  <a16:creationId xmlns:a16="http://schemas.microsoft.com/office/drawing/2014/main" id="{E0C44B60-C1D6-448F-A600-410132B2AD63}"/>
                </a:ext>
              </a:extLst>
            </p:cNvPr>
            <p:cNvSpPr/>
            <p:nvPr/>
          </p:nvSpPr>
          <p:spPr bwMode="auto">
            <a:xfrm>
              <a:off x="2045434" y="4026950"/>
              <a:ext cx="884951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数据使能服务</a:t>
              </a:r>
            </a:p>
          </p:txBody>
        </p:sp>
        <p:sp>
          <p:nvSpPr>
            <p:cNvPr id="34" name="矩形 171">
              <a:extLst>
                <a:ext uri="{FF2B5EF4-FFF2-40B4-BE49-F238E27FC236}">
                  <a16:creationId xmlns:a16="http://schemas.microsoft.com/office/drawing/2014/main" id="{FAD31D2A-00E6-4136-BA76-FB307752239F}"/>
                </a:ext>
              </a:extLst>
            </p:cNvPr>
            <p:cNvSpPr/>
            <p:nvPr/>
          </p:nvSpPr>
          <p:spPr bwMode="auto">
            <a:xfrm>
              <a:off x="3230500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空气质量</a:t>
              </a:r>
            </a:p>
          </p:txBody>
        </p:sp>
        <p:sp>
          <p:nvSpPr>
            <p:cNvPr id="35" name="矩形 172">
              <a:extLst>
                <a:ext uri="{FF2B5EF4-FFF2-40B4-BE49-F238E27FC236}">
                  <a16:creationId xmlns:a16="http://schemas.microsoft.com/office/drawing/2014/main" id="{0B0CCD09-4BD8-4633-8965-77FB0ED34A98}"/>
                </a:ext>
              </a:extLst>
            </p:cNvPr>
            <p:cNvSpPr/>
            <p:nvPr/>
          </p:nvSpPr>
          <p:spPr bwMode="auto">
            <a:xfrm>
              <a:off x="3230500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污染源查询</a:t>
              </a:r>
            </a:p>
          </p:txBody>
        </p:sp>
        <p:sp>
          <p:nvSpPr>
            <p:cNvPr id="36" name="矩形 173">
              <a:extLst>
                <a:ext uri="{FF2B5EF4-FFF2-40B4-BE49-F238E27FC236}">
                  <a16:creationId xmlns:a16="http://schemas.microsoft.com/office/drawing/2014/main" id="{A823E71C-479A-4D68-8375-4C42F532410C}"/>
                </a:ext>
              </a:extLst>
            </p:cNvPr>
            <p:cNvSpPr/>
            <p:nvPr/>
          </p:nvSpPr>
          <p:spPr bwMode="auto">
            <a:xfrm>
              <a:off x="3230500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地表水查询</a:t>
              </a:r>
            </a:p>
          </p:txBody>
        </p:sp>
        <p:sp>
          <p:nvSpPr>
            <p:cNvPr id="37" name="矩形 174">
              <a:extLst>
                <a:ext uri="{FF2B5EF4-FFF2-40B4-BE49-F238E27FC236}">
                  <a16:creationId xmlns:a16="http://schemas.microsoft.com/office/drawing/2014/main" id="{A8AA20E8-A0EF-40DA-8147-BC7E20B681D6}"/>
                </a:ext>
              </a:extLst>
            </p:cNvPr>
            <p:cNvSpPr/>
            <p:nvPr/>
          </p:nvSpPr>
          <p:spPr bwMode="auto">
            <a:xfrm>
              <a:off x="3160538" y="4026950"/>
              <a:ext cx="848151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设备使能服务</a:t>
              </a:r>
            </a:p>
          </p:txBody>
        </p:sp>
        <p:sp>
          <p:nvSpPr>
            <p:cNvPr id="38" name="矩形 175">
              <a:extLst>
                <a:ext uri="{FF2B5EF4-FFF2-40B4-BE49-F238E27FC236}">
                  <a16:creationId xmlns:a16="http://schemas.microsoft.com/office/drawing/2014/main" id="{C6B84258-F02C-408A-BD67-CFC3A7767AF5}"/>
                </a:ext>
              </a:extLst>
            </p:cNvPr>
            <p:cNvSpPr/>
            <p:nvPr/>
          </p:nvSpPr>
          <p:spPr bwMode="auto">
            <a:xfrm>
              <a:off x="4341077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人脸对比</a:t>
              </a:r>
            </a:p>
          </p:txBody>
        </p:sp>
        <p:sp>
          <p:nvSpPr>
            <p:cNvPr id="39" name="矩形 176">
              <a:extLst>
                <a:ext uri="{FF2B5EF4-FFF2-40B4-BE49-F238E27FC236}">
                  <a16:creationId xmlns:a16="http://schemas.microsoft.com/office/drawing/2014/main" id="{828E2659-0642-46BE-B072-29E6BB0B0FB2}"/>
                </a:ext>
              </a:extLst>
            </p:cNvPr>
            <p:cNvSpPr/>
            <p:nvPr/>
          </p:nvSpPr>
          <p:spPr bwMode="auto">
            <a:xfrm>
              <a:off x="4341077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车证对比</a:t>
              </a:r>
            </a:p>
          </p:txBody>
        </p:sp>
        <p:sp>
          <p:nvSpPr>
            <p:cNvPr id="40" name="矩形 177">
              <a:extLst>
                <a:ext uri="{FF2B5EF4-FFF2-40B4-BE49-F238E27FC236}">
                  <a16:creationId xmlns:a16="http://schemas.microsoft.com/office/drawing/2014/main" id="{BA47C54F-DC6B-4ABA-9958-4C0788821FBF}"/>
                </a:ext>
              </a:extLst>
            </p:cNvPr>
            <p:cNvSpPr/>
            <p:nvPr/>
          </p:nvSpPr>
          <p:spPr bwMode="auto">
            <a:xfrm>
              <a:off x="4341077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监控预警</a:t>
              </a:r>
            </a:p>
          </p:txBody>
        </p:sp>
        <p:sp>
          <p:nvSpPr>
            <p:cNvPr id="41" name="矩形 178">
              <a:extLst>
                <a:ext uri="{FF2B5EF4-FFF2-40B4-BE49-F238E27FC236}">
                  <a16:creationId xmlns:a16="http://schemas.microsoft.com/office/drawing/2014/main" id="{6CB0B8B0-E84C-4E4F-918F-34442736ED05}"/>
                </a:ext>
              </a:extLst>
            </p:cNvPr>
            <p:cNvSpPr/>
            <p:nvPr/>
          </p:nvSpPr>
          <p:spPr bwMode="auto">
            <a:xfrm>
              <a:off x="4258508" y="4026950"/>
              <a:ext cx="902717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监控使能服务</a:t>
              </a:r>
            </a:p>
          </p:txBody>
        </p:sp>
        <p:sp>
          <p:nvSpPr>
            <p:cNvPr id="42" name="矩形 179">
              <a:extLst>
                <a:ext uri="{FF2B5EF4-FFF2-40B4-BE49-F238E27FC236}">
                  <a16:creationId xmlns:a16="http://schemas.microsoft.com/office/drawing/2014/main" id="{F0A22EAE-5522-41B5-B522-6B9756ADEE1E}"/>
                </a:ext>
              </a:extLst>
            </p:cNvPr>
            <p:cNvSpPr/>
            <p:nvPr/>
          </p:nvSpPr>
          <p:spPr bwMode="auto">
            <a:xfrm>
              <a:off x="5472039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资产管理</a:t>
              </a:r>
            </a:p>
          </p:txBody>
        </p:sp>
        <p:sp>
          <p:nvSpPr>
            <p:cNvPr id="43" name="矩形 180">
              <a:extLst>
                <a:ext uri="{FF2B5EF4-FFF2-40B4-BE49-F238E27FC236}">
                  <a16:creationId xmlns:a16="http://schemas.microsoft.com/office/drawing/2014/main" id="{E0B30574-D01F-490D-ADAB-5D8C4B311375}"/>
                </a:ext>
              </a:extLst>
            </p:cNvPr>
            <p:cNvSpPr/>
            <p:nvPr/>
          </p:nvSpPr>
          <p:spPr bwMode="auto">
            <a:xfrm>
              <a:off x="5472039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</a:p>
          </p:txBody>
        </p:sp>
        <p:sp>
          <p:nvSpPr>
            <p:cNvPr id="44" name="矩形 181">
              <a:extLst>
                <a:ext uri="{FF2B5EF4-FFF2-40B4-BE49-F238E27FC236}">
                  <a16:creationId xmlns:a16="http://schemas.microsoft.com/office/drawing/2014/main" id="{0B62AA3E-8668-47EB-AE1F-6830DEF401FB}"/>
                </a:ext>
              </a:extLst>
            </p:cNvPr>
            <p:cNvSpPr/>
            <p:nvPr/>
          </p:nvSpPr>
          <p:spPr bwMode="auto">
            <a:xfrm>
              <a:off x="5472039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数据开放</a:t>
              </a:r>
            </a:p>
          </p:txBody>
        </p:sp>
        <p:sp>
          <p:nvSpPr>
            <p:cNvPr id="45" name="矩形 182">
              <a:extLst>
                <a:ext uri="{FF2B5EF4-FFF2-40B4-BE49-F238E27FC236}">
                  <a16:creationId xmlns:a16="http://schemas.microsoft.com/office/drawing/2014/main" id="{9812D5C3-E428-46A4-B86E-391EA81FC432}"/>
                </a:ext>
              </a:extLst>
            </p:cNvPr>
            <p:cNvSpPr/>
            <p:nvPr/>
          </p:nvSpPr>
          <p:spPr bwMode="auto">
            <a:xfrm>
              <a:off x="5408747" y="4026949"/>
              <a:ext cx="827032" cy="14902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产业大数据使能</a:t>
              </a:r>
            </a:p>
          </p:txBody>
        </p:sp>
        <p:sp>
          <p:nvSpPr>
            <p:cNvPr id="46" name="矩形 183">
              <a:extLst>
                <a:ext uri="{FF2B5EF4-FFF2-40B4-BE49-F238E27FC236}">
                  <a16:creationId xmlns:a16="http://schemas.microsoft.com/office/drawing/2014/main" id="{C83DD909-811A-421A-A6F5-3E28FA9032BD}"/>
                </a:ext>
              </a:extLst>
            </p:cNvPr>
            <p:cNvSpPr/>
            <p:nvPr/>
          </p:nvSpPr>
          <p:spPr bwMode="auto">
            <a:xfrm>
              <a:off x="6527936" y="3226394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184">
              <a:extLst>
                <a:ext uri="{FF2B5EF4-FFF2-40B4-BE49-F238E27FC236}">
                  <a16:creationId xmlns:a16="http://schemas.microsoft.com/office/drawing/2014/main" id="{BA696528-8021-4F13-A0D1-24C69F9583C3}"/>
                </a:ext>
              </a:extLst>
            </p:cNvPr>
            <p:cNvSpPr/>
            <p:nvPr/>
          </p:nvSpPr>
          <p:spPr bwMode="auto">
            <a:xfrm>
              <a:off x="6527936" y="3480306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数字体验</a:t>
              </a:r>
            </a:p>
          </p:txBody>
        </p:sp>
        <p:sp>
          <p:nvSpPr>
            <p:cNvPr id="48" name="矩形 185">
              <a:extLst>
                <a:ext uri="{FF2B5EF4-FFF2-40B4-BE49-F238E27FC236}">
                  <a16:creationId xmlns:a16="http://schemas.microsoft.com/office/drawing/2014/main" id="{D878C886-4E14-4269-8FF6-1D3F4EC32703}"/>
                </a:ext>
              </a:extLst>
            </p:cNvPr>
            <p:cNvSpPr/>
            <p:nvPr/>
          </p:nvSpPr>
          <p:spPr bwMode="auto">
            <a:xfrm>
              <a:off x="6527936" y="3734218"/>
              <a:ext cx="739880" cy="17463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智慧家居</a:t>
              </a:r>
            </a:p>
          </p:txBody>
        </p:sp>
        <p:sp>
          <p:nvSpPr>
            <p:cNvPr id="49" name="矩形 186">
              <a:extLst>
                <a:ext uri="{FF2B5EF4-FFF2-40B4-BE49-F238E27FC236}">
                  <a16:creationId xmlns:a16="http://schemas.microsoft.com/office/drawing/2014/main" id="{63CA5367-D199-4DDA-805B-915DBEA530A8}"/>
                </a:ext>
              </a:extLst>
            </p:cNvPr>
            <p:cNvSpPr/>
            <p:nvPr/>
          </p:nvSpPr>
          <p:spPr bwMode="auto">
            <a:xfrm>
              <a:off x="6463546" y="4014691"/>
              <a:ext cx="896391" cy="16848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79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人工智能使能服务</a:t>
              </a:r>
            </a:p>
          </p:txBody>
        </p:sp>
        <p:sp>
          <p:nvSpPr>
            <p:cNvPr id="50" name="椭圆 3">
              <a:extLst>
                <a:ext uri="{FF2B5EF4-FFF2-40B4-BE49-F238E27FC236}">
                  <a16:creationId xmlns:a16="http://schemas.microsoft.com/office/drawing/2014/main" id="{1FAE060C-A692-4C9F-A3E2-55A32971A1D5}"/>
                </a:ext>
              </a:extLst>
            </p:cNvPr>
            <p:cNvSpPr/>
            <p:nvPr/>
          </p:nvSpPr>
          <p:spPr>
            <a:xfrm>
              <a:off x="1839386" y="2216917"/>
              <a:ext cx="5083945" cy="329075"/>
            </a:xfrm>
            <a:prstGeom prst="ellipse">
              <a:avLst/>
            </a:prstGeom>
            <a:solidFill>
              <a:srgbClr val="4F81BD">
                <a:alpha val="42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1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API  Hubs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矩形 78">
              <a:extLst>
                <a:ext uri="{FF2B5EF4-FFF2-40B4-BE49-F238E27FC236}">
                  <a16:creationId xmlns:a16="http://schemas.microsoft.com/office/drawing/2014/main" id="{9102AD51-9576-4007-ADB3-874D7749144D}"/>
                </a:ext>
              </a:extLst>
            </p:cNvPr>
            <p:cNvSpPr/>
            <p:nvPr/>
          </p:nvSpPr>
          <p:spPr>
            <a:xfrm>
              <a:off x="2456640" y="1260645"/>
              <a:ext cx="4767737" cy="393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316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用微服务化、</a:t>
              </a:r>
              <a:r>
                <a:rPr kumimoji="0" lang="en-US" altLang="zh-CN" sz="105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Serverless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函数化、</a:t>
              </a:r>
              <a:r>
                <a:rPr kumimoji="0" lang="en-US" altLang="zh-CN" sz="105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APaaS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平台技术快速解耦、商业化构建各种行业级应用生态</a:t>
              </a:r>
              <a:r>
                <a:rPr kumimoji="0" lang="en-US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kumimoji="0" lang="zh-CN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，提供生态融合方案</a:t>
              </a: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圆角矩形 79">
              <a:extLst>
                <a:ext uri="{FF2B5EF4-FFF2-40B4-BE49-F238E27FC236}">
                  <a16:creationId xmlns:a16="http://schemas.microsoft.com/office/drawing/2014/main" id="{96E49BD7-441E-47A1-8F9B-272A9E02BFA3}"/>
                </a:ext>
              </a:extLst>
            </p:cNvPr>
            <p:cNvSpPr/>
            <p:nvPr/>
          </p:nvSpPr>
          <p:spPr>
            <a:xfrm>
              <a:off x="1090963" y="1282080"/>
              <a:ext cx="1028440" cy="255480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83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1">
              <a:extLst>
                <a:ext uri="{FF2B5EF4-FFF2-40B4-BE49-F238E27FC236}">
                  <a16:creationId xmlns:a16="http://schemas.microsoft.com/office/drawing/2014/main" id="{506A85C9-4720-4B9C-B8D7-59A4D35B20DF}"/>
                </a:ext>
              </a:extLst>
            </p:cNvPr>
            <p:cNvGrpSpPr/>
            <p:nvPr/>
          </p:nvGrpSpPr>
          <p:grpSpPr>
            <a:xfrm>
              <a:off x="1090963" y="4555190"/>
              <a:ext cx="6518245" cy="1647629"/>
              <a:chOff x="4924322" y="4556276"/>
              <a:chExt cx="6728314" cy="1888215"/>
            </a:xfrm>
          </p:grpSpPr>
          <p:sp>
            <p:nvSpPr>
              <p:cNvPr id="55" name="矩形 114">
                <a:extLst>
                  <a:ext uri="{FF2B5EF4-FFF2-40B4-BE49-F238E27FC236}">
                    <a16:creationId xmlns:a16="http://schemas.microsoft.com/office/drawing/2014/main" id="{B7770E91-74BC-46F3-9502-2BD06C22C4EE}"/>
                  </a:ext>
                </a:extLst>
              </p:cNvPr>
              <p:cNvSpPr/>
              <p:nvPr/>
            </p:nvSpPr>
            <p:spPr>
              <a:xfrm>
                <a:off x="4924322" y="4556276"/>
                <a:ext cx="6726835" cy="879967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矩形 116">
                <a:extLst>
                  <a:ext uri="{FF2B5EF4-FFF2-40B4-BE49-F238E27FC236}">
                    <a16:creationId xmlns:a16="http://schemas.microsoft.com/office/drawing/2014/main" id="{BA40525B-35A9-4F43-8AF2-CE86216478D1}"/>
                  </a:ext>
                </a:extLst>
              </p:cNvPr>
              <p:cNvSpPr/>
              <p:nvPr/>
            </p:nvSpPr>
            <p:spPr>
              <a:xfrm>
                <a:off x="4925801" y="5426103"/>
                <a:ext cx="6726835" cy="587341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117">
                <a:extLst>
                  <a:ext uri="{FF2B5EF4-FFF2-40B4-BE49-F238E27FC236}">
                    <a16:creationId xmlns:a16="http://schemas.microsoft.com/office/drawing/2014/main" id="{A4ADA019-4A46-4B3D-917B-FF907DA75748}"/>
                  </a:ext>
                </a:extLst>
              </p:cNvPr>
              <p:cNvSpPr txBox="1"/>
              <p:nvPr/>
            </p:nvSpPr>
            <p:spPr>
              <a:xfrm>
                <a:off x="4985669" y="5545896"/>
                <a:ext cx="430083" cy="2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IaaS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118">
                <a:extLst>
                  <a:ext uri="{FF2B5EF4-FFF2-40B4-BE49-F238E27FC236}">
                    <a16:creationId xmlns:a16="http://schemas.microsoft.com/office/drawing/2014/main" id="{A2DC61B8-9C6D-4B4C-ADDD-B40A87C119FC}"/>
                  </a:ext>
                </a:extLst>
              </p:cNvPr>
              <p:cNvSpPr txBox="1"/>
              <p:nvPr/>
            </p:nvSpPr>
            <p:spPr>
              <a:xfrm>
                <a:off x="4954274" y="4841515"/>
                <a:ext cx="701548" cy="275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通用</a:t>
                </a: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PaaS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119">
                <a:extLst>
                  <a:ext uri="{FF2B5EF4-FFF2-40B4-BE49-F238E27FC236}">
                    <a16:creationId xmlns:a16="http://schemas.microsoft.com/office/drawing/2014/main" id="{799B8B3D-968B-4EC1-92F3-1540F3A062FC}"/>
                  </a:ext>
                </a:extLst>
              </p:cNvPr>
              <p:cNvSpPr/>
              <p:nvPr/>
            </p:nvSpPr>
            <p:spPr bwMode="auto">
              <a:xfrm>
                <a:off x="5696864" y="5569534"/>
                <a:ext cx="5840281" cy="344838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21912" tIns="60956" rIns="121912" bIns="60956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云基础设施（计算，存储，网络，虚拟化）</a:t>
                </a:r>
              </a:p>
            </p:txBody>
          </p:sp>
          <p:sp>
            <p:nvSpPr>
              <p:cNvPr id="60" name="矩形 120">
                <a:extLst>
                  <a:ext uri="{FF2B5EF4-FFF2-40B4-BE49-F238E27FC236}">
                    <a16:creationId xmlns:a16="http://schemas.microsoft.com/office/drawing/2014/main" id="{1FE02559-EC73-45CD-A9EF-AF1B9E9C38FA}"/>
                  </a:ext>
                </a:extLst>
              </p:cNvPr>
              <p:cNvSpPr/>
              <p:nvPr/>
            </p:nvSpPr>
            <p:spPr bwMode="auto">
              <a:xfrm>
                <a:off x="5696864" y="4631085"/>
                <a:ext cx="5840281" cy="747939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21912" tIns="60956" rIns="121912" bIns="60956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ServiceStage</a:t>
                </a: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一站式应用部署与管理</a:t>
                </a:r>
              </a:p>
            </p:txBody>
          </p:sp>
          <p:sp>
            <p:nvSpPr>
              <p:cNvPr id="61" name="矩形 140">
                <a:extLst>
                  <a:ext uri="{FF2B5EF4-FFF2-40B4-BE49-F238E27FC236}">
                    <a16:creationId xmlns:a16="http://schemas.microsoft.com/office/drawing/2014/main" id="{2FF0A3C5-6707-4B76-B8D9-E850C1D88B01}"/>
                  </a:ext>
                </a:extLst>
              </p:cNvPr>
              <p:cNvSpPr/>
              <p:nvPr/>
            </p:nvSpPr>
            <p:spPr>
              <a:xfrm>
                <a:off x="6936322" y="6125943"/>
                <a:ext cx="841935" cy="318548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华为</a:t>
                </a:r>
              </a:p>
            </p:txBody>
          </p:sp>
          <p:sp>
            <p:nvSpPr>
              <p:cNvPr id="62" name="矩形 141">
                <a:extLst>
                  <a:ext uri="{FF2B5EF4-FFF2-40B4-BE49-F238E27FC236}">
                    <a16:creationId xmlns:a16="http://schemas.microsoft.com/office/drawing/2014/main" id="{E26E9FD2-C441-4260-B48E-BCBA0BD77320}"/>
                  </a:ext>
                </a:extLst>
              </p:cNvPr>
              <p:cNvSpPr/>
              <p:nvPr/>
            </p:nvSpPr>
            <p:spPr>
              <a:xfrm>
                <a:off x="7862451" y="6125943"/>
                <a:ext cx="841935" cy="318548"/>
              </a:xfrm>
              <a:prstGeom prst="rect">
                <a:avLst/>
              </a:prstGeom>
              <a:solidFill>
                <a:srgbClr val="44AE35">
                  <a:alpha val="3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软通动力</a:t>
                </a:r>
              </a:p>
            </p:txBody>
          </p:sp>
          <p:sp>
            <p:nvSpPr>
              <p:cNvPr id="63" name="矩形 142">
                <a:extLst>
                  <a:ext uri="{FF2B5EF4-FFF2-40B4-BE49-F238E27FC236}">
                    <a16:creationId xmlns:a16="http://schemas.microsoft.com/office/drawing/2014/main" id="{F55B6C2B-4719-4839-9050-3103B747B3E1}"/>
                  </a:ext>
                </a:extLst>
              </p:cNvPr>
              <p:cNvSpPr/>
              <p:nvPr/>
            </p:nvSpPr>
            <p:spPr>
              <a:xfrm>
                <a:off x="8788579" y="6125943"/>
                <a:ext cx="841935" cy="318548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1218795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政企客户</a:t>
                </a:r>
              </a:p>
            </p:txBody>
          </p:sp>
          <p:pic>
            <p:nvPicPr>
              <p:cNvPr id="64" name="Picture 2" descr="C:\Users\Meiling\Desktop\华为logo 横 白.png">
                <a:extLst>
                  <a:ext uri="{FF2B5EF4-FFF2-40B4-BE49-F238E27FC236}">
                    <a16:creationId xmlns:a16="http://schemas.microsoft.com/office/drawing/2014/main" id="{64E9105F-F785-42F6-999F-1F23085561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5732" y="4655394"/>
                <a:ext cx="903985" cy="222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4" name="图片 10">
              <a:extLst>
                <a:ext uri="{FF2B5EF4-FFF2-40B4-BE49-F238E27FC236}">
                  <a16:creationId xmlns:a16="http://schemas.microsoft.com/office/drawing/2014/main" id="{67CB4C51-1E00-4035-A329-35A68406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8330" y="2672759"/>
              <a:ext cx="586625" cy="193004"/>
            </a:xfrm>
            <a:prstGeom prst="rect">
              <a:avLst/>
            </a:prstGeom>
            <a:ln>
              <a:solidFill>
                <a:sysClr val="window" lastClr="FFFFFF">
                  <a:lumMod val="75000"/>
                </a:sys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0059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ECD0D-FB1C-456E-9899-09EEB7FFEAA0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应用案例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：基于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ServiceStage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助力中软国际构建企业协同办公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SaaS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平台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7919F8-C46F-4EAE-B5FC-3E0C4698693A}"/>
              </a:ext>
            </a:extLst>
          </p:cNvPr>
          <p:cNvGrpSpPr/>
          <p:nvPr/>
        </p:nvGrpSpPr>
        <p:grpSpPr>
          <a:xfrm>
            <a:off x="913011" y="1181455"/>
            <a:ext cx="10152893" cy="5055128"/>
            <a:chOff x="1126334" y="1181455"/>
            <a:chExt cx="10152893" cy="5055128"/>
          </a:xfrm>
        </p:grpSpPr>
        <p:sp>
          <p:nvSpPr>
            <p:cNvPr id="4" name="圆角矩形 97">
              <a:extLst>
                <a:ext uri="{FF2B5EF4-FFF2-40B4-BE49-F238E27FC236}">
                  <a16:creationId xmlns:a16="http://schemas.microsoft.com/office/drawing/2014/main" id="{7828DEB7-3CC0-4F63-A5D0-09508AA9CF50}"/>
                </a:ext>
              </a:extLst>
            </p:cNvPr>
            <p:cNvSpPr/>
            <p:nvPr/>
          </p:nvSpPr>
          <p:spPr>
            <a:xfrm>
              <a:off x="1126335" y="3016177"/>
              <a:ext cx="5687149" cy="294583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0B0F0">
                    <a:alpha val="13000"/>
                  </a:srgbClr>
                </a:gs>
                <a:gs pos="100000">
                  <a:srgbClr val="122C4F">
                    <a:alpha val="0"/>
                  </a:srgbClr>
                </a:gs>
              </a:gsLst>
              <a:lin ang="1800000" scaled="0"/>
              <a:tileRect/>
            </a:gradFill>
            <a:ln w="3175" cap="flat" cmpd="sng" algn="ctr">
              <a:gradFill>
                <a:gsLst>
                  <a:gs pos="0">
                    <a:srgbClr val="00B0F0">
                      <a:alpha val="0"/>
                    </a:srgbClr>
                  </a:gs>
                  <a:gs pos="50000">
                    <a:srgbClr val="00B0F0">
                      <a:alpha val="25000"/>
                    </a:srgbClr>
                  </a:gs>
                  <a:gs pos="100000">
                    <a:srgbClr val="00B0F0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60000"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A91396B-67FD-4434-90EC-F1F98D0E8742}"/>
                </a:ext>
              </a:extLst>
            </p:cNvPr>
            <p:cNvSpPr/>
            <p:nvPr/>
          </p:nvSpPr>
          <p:spPr>
            <a:xfrm>
              <a:off x="8077839" y="5275083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623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E3F0909-CB6A-4B07-9DB7-C1C687E07C70}"/>
                </a:ext>
              </a:extLst>
            </p:cNvPr>
            <p:cNvSpPr/>
            <p:nvPr/>
          </p:nvSpPr>
          <p:spPr>
            <a:xfrm>
              <a:off x="8077839" y="3989403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623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9D25BB-B29F-4A82-8F91-94A82160C322}"/>
                </a:ext>
              </a:extLst>
            </p:cNvPr>
            <p:cNvSpPr/>
            <p:nvPr/>
          </p:nvSpPr>
          <p:spPr>
            <a:xfrm>
              <a:off x="8077839" y="2761231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623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199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Picture 2" descr="X:\品执服务客户\华为\设计+制作\2017\8月\D-201708213-UBBF2017展台展示PPT美化-任冰鑫-1组\发言人+字体设计-黄晨星\文件\丁总\link\蓝\圆.png">
              <a:extLst>
                <a:ext uri="{FF2B5EF4-FFF2-40B4-BE49-F238E27FC236}">
                  <a16:creationId xmlns:a16="http://schemas.microsoft.com/office/drawing/2014/main" id="{7C21B278-7A5A-43A7-BDBF-24B780935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850" y="2736559"/>
              <a:ext cx="1094453" cy="98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X:\品执服务客户\华为\设计+制作\2017\8月\D-201708213-UBBF2017展台展示PPT美化-任冰鑫-1组\发言人+字体设计-黄晨星\文件\丁总\link\蓝\圆.png">
              <a:extLst>
                <a:ext uri="{FF2B5EF4-FFF2-40B4-BE49-F238E27FC236}">
                  <a16:creationId xmlns:a16="http://schemas.microsoft.com/office/drawing/2014/main" id="{976957ED-9B7D-41EA-91A7-BCD0413E1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850" y="3984770"/>
              <a:ext cx="1094453" cy="98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E7FD5E0-4F2B-40E3-BDC1-9CA3B2154C2E}"/>
                </a:ext>
              </a:extLst>
            </p:cNvPr>
            <p:cNvGrpSpPr/>
            <p:nvPr/>
          </p:nvGrpSpPr>
          <p:grpSpPr>
            <a:xfrm>
              <a:off x="7103850" y="5256184"/>
              <a:ext cx="1094453" cy="980399"/>
              <a:chOff x="5877215" y="4201769"/>
              <a:chExt cx="1094738" cy="980654"/>
            </a:xfrm>
          </p:grpSpPr>
          <p:pic>
            <p:nvPicPr>
              <p:cNvPr id="79" name="Picture 2" descr="X:\品执服务客户\华为\设计+制作\2017\8月\D-201708213-UBBF2017展台展示PPT美化-任冰鑫-1组\发言人+字体设计-黄晨星\文件\丁总\link\蓝\圆.png">
                <a:extLst>
                  <a:ext uri="{FF2B5EF4-FFF2-40B4-BE49-F238E27FC236}">
                    <a16:creationId xmlns:a16="http://schemas.microsoft.com/office/drawing/2014/main" id="{6581B5E4-7CD8-4AD0-A2FE-0B79E19C37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7215" y="4201769"/>
                <a:ext cx="1094738" cy="9806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CA8D1C6-E5CA-41F4-8354-C4AC4DCF19B0}"/>
                  </a:ext>
                </a:extLst>
              </p:cNvPr>
              <p:cNvSpPr/>
              <p:nvPr/>
            </p:nvSpPr>
            <p:spPr>
              <a:xfrm>
                <a:off x="6000591" y="4428216"/>
                <a:ext cx="970962" cy="535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39971" marR="0" lvl="1" indent="-239971" algn="ctr" defTabSz="1219272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升级不中</a:t>
                </a:r>
                <a:endPara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39971" marR="0" lvl="1" indent="-239971" algn="ctr" defTabSz="1219272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断业务</a:t>
                </a: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B780D58-F2EF-4178-B2F9-99FED6FBF2DF}"/>
                </a:ext>
              </a:extLst>
            </p:cNvPr>
            <p:cNvSpPr txBox="1"/>
            <p:nvPr/>
          </p:nvSpPr>
          <p:spPr>
            <a:xfrm>
              <a:off x="7247829" y="3016244"/>
              <a:ext cx="863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加快部署速度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C905A1-6173-4538-957A-18F5624A11D1}"/>
                </a:ext>
              </a:extLst>
            </p:cNvPr>
            <p:cNvSpPr txBox="1"/>
            <p:nvPr/>
          </p:nvSpPr>
          <p:spPr>
            <a:xfrm>
              <a:off x="7103850" y="4375891"/>
              <a:ext cx="1114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弹性扩容</a:t>
              </a:r>
            </a:p>
          </p:txBody>
        </p:sp>
        <p:grpSp>
          <p:nvGrpSpPr>
            <p:cNvPr id="13" name="Group 2">
              <a:extLst>
                <a:ext uri="{FF2B5EF4-FFF2-40B4-BE49-F238E27FC236}">
                  <a16:creationId xmlns:a16="http://schemas.microsoft.com/office/drawing/2014/main" id="{26CCA54B-D484-4300-89FD-E9FCD58AFC7F}"/>
                </a:ext>
              </a:extLst>
            </p:cNvPr>
            <p:cNvGrpSpPr/>
            <p:nvPr/>
          </p:nvGrpSpPr>
          <p:grpSpPr>
            <a:xfrm>
              <a:off x="1126334" y="1181455"/>
              <a:ext cx="10152893" cy="1332005"/>
              <a:chOff x="408956" y="1181663"/>
              <a:chExt cx="10873207" cy="1240019"/>
            </a:xfrm>
          </p:grpSpPr>
          <p:sp>
            <p:nvSpPr>
              <p:cNvPr id="41" name="圆角矩形 134">
                <a:extLst>
                  <a:ext uri="{FF2B5EF4-FFF2-40B4-BE49-F238E27FC236}">
                    <a16:creationId xmlns:a16="http://schemas.microsoft.com/office/drawing/2014/main" id="{0CE10209-A347-439F-8128-6F6F9C0CA560}"/>
                  </a:ext>
                </a:extLst>
              </p:cNvPr>
              <p:cNvSpPr/>
              <p:nvPr/>
            </p:nvSpPr>
            <p:spPr>
              <a:xfrm>
                <a:off x="408956" y="1181663"/>
                <a:ext cx="10873207" cy="1240019"/>
              </a:xfrm>
              <a:prstGeom prst="roundRect">
                <a:avLst>
                  <a:gd name="adj" fmla="val 0"/>
                </a:avLst>
              </a:prstGeom>
              <a:solidFill>
                <a:srgbClr val="1F497D">
                  <a:lumMod val="40000"/>
                  <a:lumOff val="6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1219272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SzPct val="60000"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96597B11-E744-414B-819D-56C58D3D0893}"/>
                  </a:ext>
                </a:extLst>
              </p:cNvPr>
              <p:cNvGrpSpPr/>
              <p:nvPr/>
            </p:nvGrpSpPr>
            <p:grpSpPr>
              <a:xfrm>
                <a:off x="1849115" y="1348036"/>
                <a:ext cx="1224659" cy="343696"/>
                <a:chOff x="1816100" y="22032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77" name="矩形">
                  <a:extLst>
                    <a:ext uri="{FF2B5EF4-FFF2-40B4-BE49-F238E27FC236}">
                      <a16:creationId xmlns:a16="http://schemas.microsoft.com/office/drawing/2014/main" id="{4674D455-F24D-4BB1-A2ED-94B0D4914081}"/>
                    </a:ext>
                  </a:extLst>
                </p:cNvPr>
                <p:cNvSpPr/>
                <p:nvPr/>
              </p:nvSpPr>
              <p:spPr>
                <a:xfrm>
                  <a:off x="1816100" y="22032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8" name="零售">
                  <a:extLst>
                    <a:ext uri="{FF2B5EF4-FFF2-40B4-BE49-F238E27FC236}">
                      <a16:creationId xmlns:a16="http://schemas.microsoft.com/office/drawing/2014/main" id="{651FE1EC-7909-47C2-A641-9AE600736576}"/>
                    </a:ext>
                  </a:extLst>
                </p:cNvPr>
                <p:cNvSpPr txBox="1"/>
                <p:nvPr/>
              </p:nvSpPr>
              <p:spPr>
                <a:xfrm>
                  <a:off x="1816100" y="22622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个人办公</a:t>
                  </a: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18C4F982-386A-4C47-AD38-A718416313C5}"/>
                  </a:ext>
                </a:extLst>
              </p:cNvPr>
              <p:cNvGrpSpPr/>
              <p:nvPr/>
            </p:nvGrpSpPr>
            <p:grpSpPr>
              <a:xfrm>
                <a:off x="3450804" y="1357275"/>
                <a:ext cx="1224659" cy="343696"/>
                <a:chOff x="34163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75" name="矩形">
                  <a:extLst>
                    <a:ext uri="{FF2B5EF4-FFF2-40B4-BE49-F238E27FC236}">
                      <a16:creationId xmlns:a16="http://schemas.microsoft.com/office/drawing/2014/main" id="{DD8DCD9C-0CD3-4A62-A354-5C4C386F49BE}"/>
                    </a:ext>
                  </a:extLst>
                </p:cNvPr>
                <p:cNvSpPr/>
                <p:nvPr/>
              </p:nvSpPr>
              <p:spPr>
                <a:xfrm>
                  <a:off x="34163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6" name="制造">
                  <a:extLst>
                    <a:ext uri="{FF2B5EF4-FFF2-40B4-BE49-F238E27FC236}">
                      <a16:creationId xmlns:a16="http://schemas.microsoft.com/office/drawing/2014/main" id="{07281CED-929F-4BC1-915E-13D2EE2FC768}"/>
                    </a:ext>
                  </a:extLst>
                </p:cNvPr>
                <p:cNvSpPr txBox="1"/>
                <p:nvPr/>
              </p:nvSpPr>
              <p:spPr>
                <a:xfrm>
                  <a:off x="34163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流程审批</a:t>
                  </a: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83D52391-39B7-43FC-B417-FA2C352DC5D3}"/>
                  </a:ext>
                </a:extLst>
              </p:cNvPr>
              <p:cNvGrpSpPr/>
              <p:nvPr/>
            </p:nvGrpSpPr>
            <p:grpSpPr>
              <a:xfrm>
                <a:off x="5052493" y="1357275"/>
                <a:ext cx="1224659" cy="343696"/>
                <a:chOff x="50165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73" name="矩形">
                  <a:extLst>
                    <a:ext uri="{FF2B5EF4-FFF2-40B4-BE49-F238E27FC236}">
                      <a16:creationId xmlns:a16="http://schemas.microsoft.com/office/drawing/2014/main" id="{ABB42278-102B-44C3-B9A1-D1C3EDD60A3C}"/>
                    </a:ext>
                  </a:extLst>
                </p:cNvPr>
                <p:cNvSpPr/>
                <p:nvPr/>
              </p:nvSpPr>
              <p:spPr>
                <a:xfrm>
                  <a:off x="50165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4" name="政府">
                  <a:extLst>
                    <a:ext uri="{FF2B5EF4-FFF2-40B4-BE49-F238E27FC236}">
                      <a16:creationId xmlns:a16="http://schemas.microsoft.com/office/drawing/2014/main" id="{D11EAA6F-25C2-4FDF-B192-2A3226AC7C0F}"/>
                    </a:ext>
                  </a:extLst>
                </p:cNvPr>
                <p:cNvSpPr txBox="1"/>
                <p:nvPr/>
              </p:nvSpPr>
              <p:spPr>
                <a:xfrm>
                  <a:off x="50165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公文处理</a:t>
                  </a: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9AA018B3-2780-4A83-8C8D-5D7EF94D780A}"/>
                  </a:ext>
                </a:extLst>
              </p:cNvPr>
              <p:cNvGrpSpPr/>
              <p:nvPr/>
            </p:nvGrpSpPr>
            <p:grpSpPr>
              <a:xfrm>
                <a:off x="6654182" y="1357275"/>
                <a:ext cx="1224659" cy="343696"/>
                <a:chOff x="66167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71" name="矩形">
                  <a:extLst>
                    <a:ext uri="{FF2B5EF4-FFF2-40B4-BE49-F238E27FC236}">
                      <a16:creationId xmlns:a16="http://schemas.microsoft.com/office/drawing/2014/main" id="{21E670C2-E33E-434A-919F-FD71A9EC4D7F}"/>
                    </a:ext>
                  </a:extLst>
                </p:cNvPr>
                <p:cNvSpPr/>
                <p:nvPr/>
              </p:nvSpPr>
              <p:spPr>
                <a:xfrm>
                  <a:off x="66167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2" name="电信">
                  <a:extLst>
                    <a:ext uri="{FF2B5EF4-FFF2-40B4-BE49-F238E27FC236}">
                      <a16:creationId xmlns:a16="http://schemas.microsoft.com/office/drawing/2014/main" id="{E21A271F-1A29-4BCE-B11B-37B9E04B772E}"/>
                    </a:ext>
                  </a:extLst>
                </p:cNvPr>
                <p:cNvSpPr txBox="1"/>
                <p:nvPr/>
              </p:nvSpPr>
              <p:spPr>
                <a:xfrm>
                  <a:off x="66167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知识管理</a:t>
                  </a: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BBE38F9F-E1ED-4E95-BE25-F7ED092088E6}"/>
                  </a:ext>
                </a:extLst>
              </p:cNvPr>
              <p:cNvGrpSpPr/>
              <p:nvPr/>
            </p:nvGrpSpPr>
            <p:grpSpPr>
              <a:xfrm>
                <a:off x="8255871" y="1357275"/>
                <a:ext cx="1224659" cy="343696"/>
                <a:chOff x="82169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9" name="矩形">
                  <a:extLst>
                    <a:ext uri="{FF2B5EF4-FFF2-40B4-BE49-F238E27FC236}">
                      <a16:creationId xmlns:a16="http://schemas.microsoft.com/office/drawing/2014/main" id="{56E783F5-9580-4D6E-83A6-9159C58D0B37}"/>
                    </a:ext>
                  </a:extLst>
                </p:cNvPr>
                <p:cNvSpPr/>
                <p:nvPr/>
              </p:nvSpPr>
              <p:spPr>
                <a:xfrm>
                  <a:off x="82169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0" name="能源">
                  <a:extLst>
                    <a:ext uri="{FF2B5EF4-FFF2-40B4-BE49-F238E27FC236}">
                      <a16:creationId xmlns:a16="http://schemas.microsoft.com/office/drawing/2014/main" id="{1E8A9087-754E-4966-97B1-590D0A30CDA5}"/>
                    </a:ext>
                  </a:extLst>
                </p:cNvPr>
                <p:cNvSpPr txBox="1"/>
                <p:nvPr/>
              </p:nvSpPr>
              <p:spPr>
                <a:xfrm>
                  <a:off x="82169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沟通管理</a:t>
                  </a: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BAC152F5-6306-49FC-B629-199846249440}"/>
                  </a:ext>
                </a:extLst>
              </p:cNvPr>
              <p:cNvGrpSpPr/>
              <p:nvPr/>
            </p:nvGrpSpPr>
            <p:grpSpPr>
              <a:xfrm>
                <a:off x="9857559" y="1346936"/>
                <a:ext cx="1224659" cy="343696"/>
                <a:chOff x="98171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7" name="矩形">
                  <a:extLst>
                    <a:ext uri="{FF2B5EF4-FFF2-40B4-BE49-F238E27FC236}">
                      <a16:creationId xmlns:a16="http://schemas.microsoft.com/office/drawing/2014/main" id="{5A6B13DE-4D5C-4D60-ADB5-6086CECC888F}"/>
                    </a:ext>
                  </a:extLst>
                </p:cNvPr>
                <p:cNvSpPr/>
                <p:nvPr/>
              </p:nvSpPr>
              <p:spPr>
                <a:xfrm>
                  <a:off x="98171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8" name="传媒">
                  <a:extLst>
                    <a:ext uri="{FF2B5EF4-FFF2-40B4-BE49-F238E27FC236}">
                      <a16:creationId xmlns:a16="http://schemas.microsoft.com/office/drawing/2014/main" id="{2DC690D0-11C9-448C-9785-D3FD6C7848A9}"/>
                    </a:ext>
                  </a:extLst>
                </p:cNvPr>
                <p:cNvSpPr txBox="1"/>
                <p:nvPr/>
              </p:nvSpPr>
              <p:spPr>
                <a:xfrm>
                  <a:off x="98171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行政管理</a:t>
                  </a: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C4F4ACC4-7511-4451-BB61-148503165113}"/>
                  </a:ext>
                </a:extLst>
              </p:cNvPr>
              <p:cNvGrpSpPr/>
              <p:nvPr/>
            </p:nvGrpSpPr>
            <p:grpSpPr>
              <a:xfrm>
                <a:off x="1849115" y="1940438"/>
                <a:ext cx="1224659" cy="343696"/>
                <a:chOff x="2578100" y="30033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5" name="矩形">
                  <a:extLst>
                    <a:ext uri="{FF2B5EF4-FFF2-40B4-BE49-F238E27FC236}">
                      <a16:creationId xmlns:a16="http://schemas.microsoft.com/office/drawing/2014/main" id="{40319B10-E19A-4BB6-A801-E549C647CA45}"/>
                    </a:ext>
                  </a:extLst>
                </p:cNvPr>
                <p:cNvSpPr/>
                <p:nvPr/>
              </p:nvSpPr>
              <p:spPr>
                <a:xfrm>
                  <a:off x="2578100" y="30033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6" name="办公协同">
                  <a:extLst>
                    <a:ext uri="{FF2B5EF4-FFF2-40B4-BE49-F238E27FC236}">
                      <a16:creationId xmlns:a16="http://schemas.microsoft.com/office/drawing/2014/main" id="{41F6E8C9-1A87-42AC-8D1D-ADD82167E059}"/>
                    </a:ext>
                  </a:extLst>
                </p:cNvPr>
                <p:cNvSpPr txBox="1"/>
                <p:nvPr/>
              </p:nvSpPr>
              <p:spPr>
                <a:xfrm>
                  <a:off x="2578100" y="30623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企业云盘</a:t>
                  </a: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9DEC9C6B-2476-4D3B-B04A-2227BEDE3851}"/>
                  </a:ext>
                </a:extLst>
              </p:cNvPr>
              <p:cNvGrpSpPr/>
              <p:nvPr/>
            </p:nvGrpSpPr>
            <p:grpSpPr>
              <a:xfrm>
                <a:off x="3447584" y="1941557"/>
                <a:ext cx="1224663" cy="343696"/>
                <a:chOff x="418972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3" name="矩形">
                  <a:extLst>
                    <a:ext uri="{FF2B5EF4-FFF2-40B4-BE49-F238E27FC236}">
                      <a16:creationId xmlns:a16="http://schemas.microsoft.com/office/drawing/2014/main" id="{ED56BF36-7509-4CE3-91C2-7D0CC7775C12}"/>
                    </a:ext>
                  </a:extLst>
                </p:cNvPr>
                <p:cNvSpPr/>
                <p:nvPr/>
              </p:nvSpPr>
              <p:spPr>
                <a:xfrm>
                  <a:off x="418972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4" name="视频会议">
                  <a:extLst>
                    <a:ext uri="{FF2B5EF4-FFF2-40B4-BE49-F238E27FC236}">
                      <a16:creationId xmlns:a16="http://schemas.microsoft.com/office/drawing/2014/main" id="{FBC1F930-0025-40BA-9966-4AE7C62CA69D}"/>
                    </a:ext>
                  </a:extLst>
                </p:cNvPr>
                <p:cNvSpPr txBox="1"/>
                <p:nvPr/>
              </p:nvSpPr>
              <p:spPr>
                <a:xfrm>
                  <a:off x="418972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视频会议</a:t>
                  </a:r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52D06AF-8DFE-42B6-A21E-0FABFBC58E24}"/>
                  </a:ext>
                </a:extLst>
              </p:cNvPr>
              <p:cNvGrpSpPr/>
              <p:nvPr/>
            </p:nvGrpSpPr>
            <p:grpSpPr>
              <a:xfrm>
                <a:off x="6644530" y="1915279"/>
                <a:ext cx="1224663" cy="343696"/>
                <a:chOff x="580135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61" name="矩形">
                  <a:extLst>
                    <a:ext uri="{FF2B5EF4-FFF2-40B4-BE49-F238E27FC236}">
                      <a16:creationId xmlns:a16="http://schemas.microsoft.com/office/drawing/2014/main" id="{379E7F02-1DF8-49CE-8569-3BEE4546ABE0}"/>
                    </a:ext>
                  </a:extLst>
                </p:cNvPr>
                <p:cNvSpPr/>
                <p:nvPr/>
              </p:nvSpPr>
              <p:spPr>
                <a:xfrm>
                  <a:off x="580135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2" name="在线Office">
                  <a:extLst>
                    <a:ext uri="{FF2B5EF4-FFF2-40B4-BE49-F238E27FC236}">
                      <a16:creationId xmlns:a16="http://schemas.microsoft.com/office/drawing/2014/main" id="{50010FCD-2781-44C3-836E-2DB9465C7892}"/>
                    </a:ext>
                  </a:extLst>
                </p:cNvPr>
                <p:cNvSpPr txBox="1"/>
                <p:nvPr/>
              </p:nvSpPr>
              <p:spPr>
                <a:xfrm>
                  <a:off x="580135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在线Office</a:t>
                  </a:r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E1C777CF-B899-4077-ACF3-9106499C0D83}"/>
                  </a:ext>
                </a:extLst>
              </p:cNvPr>
              <p:cNvGrpSpPr/>
              <p:nvPr/>
            </p:nvGrpSpPr>
            <p:grpSpPr>
              <a:xfrm>
                <a:off x="5046057" y="1919395"/>
                <a:ext cx="1224663" cy="343696"/>
                <a:chOff x="7412989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59" name="矩形">
                  <a:extLst>
                    <a:ext uri="{FF2B5EF4-FFF2-40B4-BE49-F238E27FC236}">
                      <a16:creationId xmlns:a16="http://schemas.microsoft.com/office/drawing/2014/main" id="{5DB4C41E-3884-4553-8E88-DBD4720F99B7}"/>
                    </a:ext>
                  </a:extLst>
                </p:cNvPr>
                <p:cNvSpPr/>
                <p:nvPr/>
              </p:nvSpPr>
              <p:spPr>
                <a:xfrm>
                  <a:off x="7412989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0" name="医疗影像">
                  <a:extLst>
                    <a:ext uri="{FF2B5EF4-FFF2-40B4-BE49-F238E27FC236}">
                      <a16:creationId xmlns:a16="http://schemas.microsoft.com/office/drawing/2014/main" id="{2FF3837E-2448-4F96-B715-8F9C817D661B}"/>
                    </a:ext>
                  </a:extLst>
                </p:cNvPr>
                <p:cNvSpPr txBox="1"/>
                <p:nvPr/>
              </p:nvSpPr>
              <p:spPr>
                <a:xfrm>
                  <a:off x="7412989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办公协同</a:t>
                  </a: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A11CC07-67FE-4168-A63A-339599393A2A}"/>
                  </a:ext>
                </a:extLst>
              </p:cNvPr>
              <p:cNvGrpSpPr/>
              <p:nvPr/>
            </p:nvGrpSpPr>
            <p:grpSpPr>
              <a:xfrm>
                <a:off x="9841476" y="1911231"/>
                <a:ext cx="1224663" cy="343696"/>
                <a:chOff x="9024617" y="29906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57" name="矩形">
                  <a:extLst>
                    <a:ext uri="{FF2B5EF4-FFF2-40B4-BE49-F238E27FC236}">
                      <a16:creationId xmlns:a16="http://schemas.microsoft.com/office/drawing/2014/main" id="{21C93A7B-DC10-418E-899B-BFB9B0737F82}"/>
                    </a:ext>
                  </a:extLst>
                </p:cNvPr>
                <p:cNvSpPr/>
                <p:nvPr/>
              </p:nvSpPr>
              <p:spPr>
                <a:xfrm>
                  <a:off x="9024617" y="29906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8" name="三方服务">
                  <a:extLst>
                    <a:ext uri="{FF2B5EF4-FFF2-40B4-BE49-F238E27FC236}">
                      <a16:creationId xmlns:a16="http://schemas.microsoft.com/office/drawing/2014/main" id="{F3D99ADE-9DB1-4F71-BD79-3668D24D44DF}"/>
                    </a:ext>
                  </a:extLst>
                </p:cNvPr>
                <p:cNvSpPr txBox="1"/>
                <p:nvPr/>
              </p:nvSpPr>
              <p:spPr>
                <a:xfrm>
                  <a:off x="9024617" y="30496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第</a:t>
                  </a:r>
                  <a:r>
                    <a:rPr kumimoji="0" sz="12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三方服务</a:t>
                  </a:r>
                  <a:endParaRPr kumimoji="0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4FD82A82-36F8-4F2F-BC65-0366080263FC}"/>
                  </a:ext>
                </a:extLst>
              </p:cNvPr>
              <p:cNvGrpSpPr/>
              <p:nvPr/>
            </p:nvGrpSpPr>
            <p:grpSpPr>
              <a:xfrm>
                <a:off x="8243003" y="1921727"/>
                <a:ext cx="1224663" cy="343696"/>
                <a:chOff x="418972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55" name="矩形">
                  <a:extLst>
                    <a:ext uri="{FF2B5EF4-FFF2-40B4-BE49-F238E27FC236}">
                      <a16:creationId xmlns:a16="http://schemas.microsoft.com/office/drawing/2014/main" id="{E543E3C1-5884-4EE7-A354-72CA79C717CA}"/>
                    </a:ext>
                  </a:extLst>
                </p:cNvPr>
                <p:cNvSpPr/>
                <p:nvPr/>
              </p:nvSpPr>
              <p:spPr>
                <a:xfrm>
                  <a:off x="418972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kumimoji="0" sz="1049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56" name="视频会议">
                  <a:extLst>
                    <a:ext uri="{FF2B5EF4-FFF2-40B4-BE49-F238E27FC236}">
                      <a16:creationId xmlns:a16="http://schemas.microsoft.com/office/drawing/2014/main" id="{8D783FD8-8412-4531-9C22-E4EB4170E4D0}"/>
                    </a:ext>
                  </a:extLst>
                </p:cNvPr>
                <p:cNvSpPr txBox="1"/>
                <p:nvPr/>
              </p:nvSpPr>
              <p:spPr>
                <a:xfrm>
                  <a:off x="418972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marL="0" marR="0" lvl="0" indent="0" algn="ctr" defTabSz="1219272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sym typeface="微软雅黑" panose="020B0503020204020204" pitchFamily="34" charset="-122"/>
                    </a:rPr>
                    <a:t>移动办公</a:t>
                  </a:r>
                </a:p>
              </p:txBody>
            </p:sp>
          </p:grp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F491016-9413-4AA4-A21A-2A3732F81194}"/>
                  </a:ext>
                </a:extLst>
              </p:cNvPr>
              <p:cNvSpPr txBox="1"/>
              <p:nvPr/>
            </p:nvSpPr>
            <p:spPr>
              <a:xfrm>
                <a:off x="501951" y="1529307"/>
                <a:ext cx="1333843" cy="48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192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一站式协同办公应用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CA66E7C-2F90-481A-A43E-1C744B4C2EBB}"/>
                </a:ext>
              </a:extLst>
            </p:cNvPr>
            <p:cNvSpPr/>
            <p:nvPr/>
          </p:nvSpPr>
          <p:spPr>
            <a:xfrm>
              <a:off x="8466088" y="2997066"/>
              <a:ext cx="8212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3-4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BEB2A00-7813-4C31-B17F-20B3224B5A93}"/>
                </a:ext>
              </a:extLst>
            </p:cNvPr>
            <p:cNvSpPr/>
            <p:nvPr/>
          </p:nvSpPr>
          <p:spPr>
            <a:xfrm>
              <a:off x="8374939" y="4148894"/>
              <a:ext cx="10902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提前几天准备资源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右箭头 109">
              <a:extLst>
                <a:ext uri="{FF2B5EF4-FFF2-40B4-BE49-F238E27FC236}">
                  <a16:creationId xmlns:a16="http://schemas.microsoft.com/office/drawing/2014/main" id="{26056739-70B4-4943-95D2-DB4EFAF16EA8}"/>
                </a:ext>
              </a:extLst>
            </p:cNvPr>
            <p:cNvSpPr/>
            <p:nvPr/>
          </p:nvSpPr>
          <p:spPr bwMode="auto">
            <a:xfrm>
              <a:off x="9514516" y="4284749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1ABCE91-F912-4B68-AB4E-A3DF4C20038C}"/>
                </a:ext>
              </a:extLst>
            </p:cNvPr>
            <p:cNvSpPr/>
            <p:nvPr/>
          </p:nvSpPr>
          <p:spPr>
            <a:xfrm>
              <a:off x="10116753" y="2997066"/>
              <a:ext cx="8777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0.5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11">
              <a:extLst>
                <a:ext uri="{FF2B5EF4-FFF2-40B4-BE49-F238E27FC236}">
                  <a16:creationId xmlns:a16="http://schemas.microsoft.com/office/drawing/2014/main" id="{E065BC0C-3EA2-47B1-8140-27B078BD058F}"/>
                </a:ext>
              </a:extLst>
            </p:cNvPr>
            <p:cNvSpPr/>
            <p:nvPr/>
          </p:nvSpPr>
          <p:spPr bwMode="auto">
            <a:xfrm>
              <a:off x="9514516" y="3016176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6450832-96A4-47DD-A134-25ECE187DBDD}"/>
                </a:ext>
              </a:extLst>
            </p:cNvPr>
            <p:cNvSpPr/>
            <p:nvPr/>
          </p:nvSpPr>
          <p:spPr>
            <a:xfrm>
              <a:off x="9916339" y="4162143"/>
              <a:ext cx="1362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ctr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即时按需自动扩容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4528C8E-257C-4ADE-9857-9273476A872C}"/>
                </a:ext>
              </a:extLst>
            </p:cNvPr>
            <p:cNvSpPr/>
            <p:nvPr/>
          </p:nvSpPr>
          <p:spPr>
            <a:xfrm>
              <a:off x="8374939" y="5538170"/>
              <a:ext cx="10902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停机维护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右箭头 114">
              <a:extLst>
                <a:ext uri="{FF2B5EF4-FFF2-40B4-BE49-F238E27FC236}">
                  <a16:creationId xmlns:a16="http://schemas.microsoft.com/office/drawing/2014/main" id="{4166DB53-EFD9-4070-9BC4-7F151F680FC7}"/>
                </a:ext>
              </a:extLst>
            </p:cNvPr>
            <p:cNvSpPr/>
            <p:nvPr/>
          </p:nvSpPr>
          <p:spPr bwMode="auto">
            <a:xfrm>
              <a:off x="9514516" y="5580556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CF57B36-FA4F-4160-AC77-B36A570328AE}"/>
                </a:ext>
              </a:extLst>
            </p:cNvPr>
            <p:cNvSpPr/>
            <p:nvPr/>
          </p:nvSpPr>
          <p:spPr>
            <a:xfrm>
              <a:off x="9916339" y="5457950"/>
              <a:ext cx="1362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ctr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不停服在线更新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1B16CF5-EF37-4D82-AF3A-0ED0A7B60E43}"/>
                </a:ext>
              </a:extLst>
            </p:cNvPr>
            <p:cNvSpPr/>
            <p:nvPr/>
          </p:nvSpPr>
          <p:spPr>
            <a:xfrm>
              <a:off x="1360697" y="3438405"/>
              <a:ext cx="28993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中软国际企业协同办公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7DE3AD-196D-4360-A843-891681FA619B}"/>
                </a:ext>
              </a:extLst>
            </p:cNvPr>
            <p:cNvSpPr/>
            <p:nvPr/>
          </p:nvSpPr>
          <p:spPr bwMode="auto">
            <a:xfrm>
              <a:off x="4612839" y="4009098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1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统一分布式</a:t>
              </a: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微服务治理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DB86F9-22A0-48A1-BEC1-055B3903F9E1}"/>
                </a:ext>
              </a:extLst>
            </p:cNvPr>
            <p:cNvSpPr/>
            <p:nvPr/>
          </p:nvSpPr>
          <p:spPr bwMode="auto">
            <a:xfrm>
              <a:off x="4612839" y="4524491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1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统一应用资源编排调度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B59CFE9-8621-4EE4-AAA5-084BAD2C138B}"/>
                </a:ext>
              </a:extLst>
            </p:cNvPr>
            <p:cNvSpPr/>
            <p:nvPr/>
          </p:nvSpPr>
          <p:spPr bwMode="auto">
            <a:xfrm>
              <a:off x="4612839" y="5013709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13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统一研发流程自动化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DBAA41C-96C1-41CE-9A2F-11FD7843EA6F}"/>
                </a:ext>
              </a:extLst>
            </p:cNvPr>
            <p:cNvSpPr/>
            <p:nvPr/>
          </p:nvSpPr>
          <p:spPr>
            <a:xfrm>
              <a:off x="4778815" y="3428588"/>
              <a:ext cx="16784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defTabSz="328834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华为云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kumimoji="0" lang="en-US" altLang="zh-CN" sz="1400" b="1" i="0" u="none" strike="noStrike" kern="0" cap="none" spc="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896403A-B70C-4D93-AE4D-4985804AD0F1}"/>
                </a:ext>
              </a:extLst>
            </p:cNvPr>
            <p:cNvSpPr txBox="1"/>
            <p:nvPr/>
          </p:nvSpPr>
          <p:spPr>
            <a:xfrm>
              <a:off x="2422889" y="4463408"/>
              <a:ext cx="512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</a:p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F1246B0-6D17-49E4-A5EB-360A66EC33D6}"/>
                </a:ext>
              </a:extLst>
            </p:cNvPr>
            <p:cNvSpPr/>
            <p:nvPr/>
          </p:nvSpPr>
          <p:spPr>
            <a:xfrm>
              <a:off x="1770838" y="3973167"/>
              <a:ext cx="1106449" cy="17442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D8D435E-CD47-4CFE-B6F8-D66393FEB497}"/>
                </a:ext>
              </a:extLst>
            </p:cNvPr>
            <p:cNvSpPr/>
            <p:nvPr/>
          </p:nvSpPr>
          <p:spPr bwMode="auto">
            <a:xfrm>
              <a:off x="1299611" y="4005139"/>
              <a:ext cx="1105617" cy="1359172"/>
            </a:xfrm>
            <a:prstGeom prst="rect">
              <a:avLst/>
            </a:prstGeom>
            <a:solidFill>
              <a:srgbClr val="0083C0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4104F45-7F1E-4568-B098-89E9E9818B03}"/>
                </a:ext>
              </a:extLst>
            </p:cNvPr>
            <p:cNvSpPr/>
            <p:nvPr/>
          </p:nvSpPr>
          <p:spPr bwMode="auto">
            <a:xfrm>
              <a:off x="2927848" y="4009170"/>
              <a:ext cx="1105617" cy="1365770"/>
            </a:xfrm>
            <a:prstGeom prst="rect">
              <a:avLst/>
            </a:prstGeom>
            <a:solidFill>
              <a:srgbClr val="0083C0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16" tIns="45708" rIns="91416" bIns="45708" numCol="1" rtlCol="0" anchor="t" anchorCtr="0" compatLnSpc="1"/>
            <a:lstStyle/>
            <a:p>
              <a:pPr marL="0" marR="0" lvl="0" indent="0" defTabSz="91413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anose="05000000000000000000" pitchFamily="2" charset="2"/>
                <a:buChar char="n"/>
                <a:tabLst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CA88EC6-5CA7-4915-A438-3BE2207D5FCC}"/>
                </a:ext>
              </a:extLst>
            </p:cNvPr>
            <p:cNvSpPr txBox="1"/>
            <p:nvPr/>
          </p:nvSpPr>
          <p:spPr>
            <a:xfrm>
              <a:off x="1342358" y="4957052"/>
              <a:ext cx="1041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办公业务需求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01F0F76-4CB8-4C5A-B35D-50E1645FEE75}"/>
                </a:ext>
              </a:extLst>
            </p:cNvPr>
            <p:cNvSpPr txBox="1"/>
            <p:nvPr/>
          </p:nvSpPr>
          <p:spPr>
            <a:xfrm>
              <a:off x="2964946" y="4961926"/>
              <a:ext cx="1041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12192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各办公应用集</a:t>
              </a:r>
            </a:p>
          </p:txBody>
        </p:sp>
        <p:sp>
          <p:nvSpPr>
            <p:cNvPr id="34" name="左右箭头 98">
              <a:extLst>
                <a:ext uri="{FF2B5EF4-FFF2-40B4-BE49-F238E27FC236}">
                  <a16:creationId xmlns:a16="http://schemas.microsoft.com/office/drawing/2014/main" id="{177F3869-9CC8-40DB-ACF1-CDCF0B7DB243}"/>
                </a:ext>
              </a:extLst>
            </p:cNvPr>
            <p:cNvSpPr/>
            <p:nvPr/>
          </p:nvSpPr>
          <p:spPr>
            <a:xfrm>
              <a:off x="4137720" y="4152247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86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左右箭头 98">
              <a:extLst>
                <a:ext uri="{FF2B5EF4-FFF2-40B4-BE49-F238E27FC236}">
                  <a16:creationId xmlns:a16="http://schemas.microsoft.com/office/drawing/2014/main" id="{2264B75B-6E06-4909-9268-FA23D40924FC}"/>
                </a:ext>
              </a:extLst>
            </p:cNvPr>
            <p:cNvSpPr/>
            <p:nvPr/>
          </p:nvSpPr>
          <p:spPr>
            <a:xfrm>
              <a:off x="4137719" y="4673271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86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左右箭头 98">
              <a:extLst>
                <a:ext uri="{FF2B5EF4-FFF2-40B4-BE49-F238E27FC236}">
                  <a16:creationId xmlns:a16="http://schemas.microsoft.com/office/drawing/2014/main" id="{BA231CFE-9B38-47FB-ABB2-C3B0A352FAD1}"/>
                </a:ext>
              </a:extLst>
            </p:cNvPr>
            <p:cNvSpPr/>
            <p:nvPr/>
          </p:nvSpPr>
          <p:spPr>
            <a:xfrm>
              <a:off x="4141334" y="5140824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386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3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76AE07D-8CB9-4E38-BC60-B2D2EC8A1B2A}"/>
                </a:ext>
              </a:extLst>
            </p:cNvPr>
            <p:cNvCxnSpPr/>
            <p:nvPr/>
          </p:nvCxnSpPr>
          <p:spPr>
            <a:xfrm>
              <a:off x="2494423" y="4354501"/>
              <a:ext cx="35257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99CCFF"/>
              </a:solidFill>
              <a:prstDash val="solid"/>
              <a:tailEnd type="arrow"/>
            </a:ln>
            <a:effectLst/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D970F45-3E65-4869-B7B0-CA4BF77A4D10}"/>
                </a:ext>
              </a:extLst>
            </p:cNvPr>
            <p:cNvCxnSpPr/>
            <p:nvPr/>
          </p:nvCxnSpPr>
          <p:spPr>
            <a:xfrm flipH="1">
              <a:off x="2494423" y="4957052"/>
              <a:ext cx="352578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99CCFF"/>
              </a:solidFill>
              <a:prstDash val="solid"/>
              <a:tailEnd type="arrow"/>
            </a:ln>
            <a:effectLst/>
          </p:spPr>
        </p:cxnSp>
        <p:pic>
          <p:nvPicPr>
            <p:cNvPr id="39" name="图片 38" descr="业务 ">
              <a:extLst>
                <a:ext uri="{FF2B5EF4-FFF2-40B4-BE49-F238E27FC236}">
                  <a16:creationId xmlns:a16="http://schemas.microsoft.com/office/drawing/2014/main" id="{B89F14A3-8E3A-411B-B475-ED8AD02DE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548" y="4164400"/>
              <a:ext cx="599743" cy="686916"/>
            </a:xfrm>
            <a:prstGeom prst="rect">
              <a:avLst/>
            </a:prstGeom>
          </p:spPr>
        </p:pic>
        <p:pic>
          <p:nvPicPr>
            <p:cNvPr id="40" name="图片 39" descr="应用">
              <a:extLst>
                <a:ext uri="{FF2B5EF4-FFF2-40B4-BE49-F238E27FC236}">
                  <a16:creationId xmlns:a16="http://schemas.microsoft.com/office/drawing/2014/main" id="{9BECD599-EA20-4FD1-A172-869765F21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669" y="4276510"/>
              <a:ext cx="403975" cy="462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4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21">
            <a:extLst>
              <a:ext uri="{FF2B5EF4-FFF2-40B4-BE49-F238E27FC236}">
                <a16:creationId xmlns:a16="http://schemas.microsoft.com/office/drawing/2014/main" id="{6ED67C15-BCB7-447E-A919-F7FD0330E3F3}"/>
              </a:ext>
            </a:extLst>
          </p:cNvPr>
          <p:cNvSpPr/>
          <p:nvPr/>
        </p:nvSpPr>
        <p:spPr bwMode="auto">
          <a:xfrm>
            <a:off x="5643164" y="2763279"/>
            <a:ext cx="5927031" cy="705171"/>
          </a:xfrm>
          <a:prstGeom prst="rect">
            <a:avLst/>
          </a:prstGeom>
          <a:solidFill>
            <a:srgbClr val="4F81BD">
              <a:lumMod val="75000"/>
            </a:srgbClr>
          </a:solidFill>
          <a:ln w="3175" cap="flat" cmpd="sng" algn="ctr">
            <a:solidFill>
              <a:srgbClr val="4F81BD">
                <a:lumMod val="75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7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21">
            <a:extLst>
              <a:ext uri="{FF2B5EF4-FFF2-40B4-BE49-F238E27FC236}">
                <a16:creationId xmlns:a16="http://schemas.microsoft.com/office/drawing/2014/main" id="{6F015BDC-3D8B-4795-909C-C6E3596425A3}"/>
              </a:ext>
            </a:extLst>
          </p:cNvPr>
          <p:cNvSpPr/>
          <p:nvPr/>
        </p:nvSpPr>
        <p:spPr bwMode="auto">
          <a:xfrm>
            <a:off x="5643164" y="1747595"/>
            <a:ext cx="5927031" cy="963435"/>
          </a:xfrm>
          <a:prstGeom prst="rect">
            <a:avLst/>
          </a:prstGeom>
          <a:solidFill>
            <a:srgbClr val="4F81BD">
              <a:lumMod val="75000"/>
            </a:srgbClr>
          </a:solidFill>
          <a:ln w="3175" cap="flat" cmpd="sng" algn="ctr">
            <a:solidFill>
              <a:srgbClr val="4F81BD">
                <a:lumMod val="75000"/>
              </a:srgb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879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5BEA700-4E19-48FC-A95C-1FC20AA97703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应用案例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ServiceStage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帮助文思海辉实现楼宇设施管理系统快速微服务化</a:t>
            </a: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E652AF71-6E5D-4241-8C48-25FB076DCE91}"/>
              </a:ext>
            </a:extLst>
          </p:cNvPr>
          <p:cNvSpPr/>
          <p:nvPr/>
        </p:nvSpPr>
        <p:spPr>
          <a:xfrm>
            <a:off x="502911" y="1353195"/>
            <a:ext cx="4390849" cy="4645149"/>
          </a:xfrm>
          <a:prstGeom prst="roundRect">
            <a:avLst>
              <a:gd name="adj" fmla="val 0"/>
            </a:avLst>
          </a:prstGeom>
          <a:solidFill>
            <a:srgbClr val="4F81BD">
              <a:lumMod val="75000"/>
            </a:srgbClr>
          </a:solidFill>
          <a:ln w="3175" cap="flat" cmpd="sng" algn="ctr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  <a:prstDash val="solid"/>
          </a:ln>
          <a:effectLst/>
        </p:spPr>
        <p:txBody>
          <a:bodyPr anchor="ctr"/>
          <a:lstStyle/>
          <a:p>
            <a:pPr marL="0" marR="0" lvl="0" indent="0" algn="ctr" defTabSz="1219272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4403DD-9810-4152-8901-7F7AEBD3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1" y="2196050"/>
            <a:ext cx="2346372" cy="14365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5D3667-9179-448B-B372-BB20F393A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" t="227"/>
          <a:stretch/>
        </p:blipFill>
        <p:spPr>
          <a:xfrm>
            <a:off x="3357584" y="1608221"/>
            <a:ext cx="1344109" cy="2350289"/>
          </a:xfrm>
          <a:prstGeom prst="rect">
            <a:avLst/>
          </a:prstGeom>
        </p:spPr>
      </p:pic>
      <p:cxnSp>
        <p:nvCxnSpPr>
          <p:cNvPr id="8" name="连接符: 肘形 94">
            <a:extLst>
              <a:ext uri="{FF2B5EF4-FFF2-40B4-BE49-F238E27FC236}">
                <a16:creationId xmlns:a16="http://schemas.microsoft.com/office/drawing/2014/main" id="{8DF7B713-3A26-41C4-9A62-205CA68B47C1}"/>
              </a:ext>
            </a:extLst>
          </p:cNvPr>
          <p:cNvCxnSpPr/>
          <p:nvPr/>
        </p:nvCxnSpPr>
        <p:spPr>
          <a:xfrm flipV="1">
            <a:off x="1312721" y="1949063"/>
            <a:ext cx="2044863" cy="694641"/>
          </a:xfrm>
          <a:prstGeom prst="bentConnector3">
            <a:avLst/>
          </a:prstGeom>
          <a:noFill/>
          <a:ln w="9525" cap="flat" cmpd="sng" algn="ctr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9" name="连接符: 肘形 96">
            <a:extLst>
              <a:ext uri="{FF2B5EF4-FFF2-40B4-BE49-F238E27FC236}">
                <a16:creationId xmlns:a16="http://schemas.microsoft.com/office/drawing/2014/main" id="{16C18F43-D201-43BC-A65F-1FE1552AFC78}"/>
              </a:ext>
            </a:extLst>
          </p:cNvPr>
          <p:cNvCxnSpPr/>
          <p:nvPr/>
        </p:nvCxnSpPr>
        <p:spPr>
          <a:xfrm flipV="1">
            <a:off x="1222561" y="2448323"/>
            <a:ext cx="2135023" cy="466003"/>
          </a:xfrm>
          <a:prstGeom prst="bentConnector3">
            <a:avLst>
              <a:gd name="adj1" fmla="val 62948"/>
            </a:avLst>
          </a:prstGeom>
          <a:noFill/>
          <a:ln w="9525" cap="flat" cmpd="sng" algn="ctr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10" name="连接符: 肘形 98">
            <a:extLst>
              <a:ext uri="{FF2B5EF4-FFF2-40B4-BE49-F238E27FC236}">
                <a16:creationId xmlns:a16="http://schemas.microsoft.com/office/drawing/2014/main" id="{7ED06842-38BE-4773-95FF-ED937D7D1760}"/>
              </a:ext>
            </a:extLst>
          </p:cNvPr>
          <p:cNvCxnSpPr>
            <a:cxnSpLocks/>
          </p:cNvCxnSpPr>
          <p:nvPr/>
        </p:nvCxnSpPr>
        <p:spPr>
          <a:xfrm flipV="1">
            <a:off x="1312721" y="2984546"/>
            <a:ext cx="2044863" cy="218872"/>
          </a:xfrm>
          <a:prstGeom prst="bentConnector3">
            <a:avLst>
              <a:gd name="adj1" fmla="val 66638"/>
            </a:avLst>
          </a:prstGeom>
          <a:noFill/>
          <a:ln w="9525" cap="flat" cmpd="sng" algn="ctr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829707D-64BD-415C-B617-DC64A690F220}"/>
              </a:ext>
            </a:extLst>
          </p:cNvPr>
          <p:cNvSpPr/>
          <p:nvPr/>
        </p:nvSpPr>
        <p:spPr>
          <a:xfrm>
            <a:off x="611096" y="1453144"/>
            <a:ext cx="2589170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技术的楼宇设施管理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CA6C92-AF0F-488B-942F-5AA29143E5D0}"/>
              </a:ext>
            </a:extLst>
          </p:cNvPr>
          <p:cNvSpPr/>
          <p:nvPr/>
        </p:nvSpPr>
        <p:spPr>
          <a:xfrm>
            <a:off x="1991401" y="4015300"/>
            <a:ext cx="1082348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77598A5-A29B-440E-8ECE-5595C49FBD66}"/>
              </a:ext>
            </a:extLst>
          </p:cNvPr>
          <p:cNvSpPr/>
          <p:nvPr/>
        </p:nvSpPr>
        <p:spPr bwMode="auto">
          <a:xfrm>
            <a:off x="1034980" y="3987098"/>
            <a:ext cx="2994909" cy="448171"/>
          </a:xfrm>
          <a:prstGeom prst="ellipse">
            <a:avLst/>
          </a:prstGeom>
          <a:noFill/>
          <a:ln w="19050" cap="flat" cmpd="sng" algn="ctr">
            <a:gradFill flip="none" rotWithShape="1">
              <a:gsLst>
                <a:gs pos="0">
                  <a:srgbClr val="00B0F0"/>
                </a:gs>
                <a:gs pos="100000">
                  <a:sysClr val="window" lastClr="FFFFFF">
                    <a:alpha val="0"/>
                  </a:sysClr>
                </a:gs>
              </a:gsLst>
              <a:lin ang="162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0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E2755D-C04F-4FF9-96BC-9DF26FD1EEF0}"/>
              </a:ext>
            </a:extLst>
          </p:cNvPr>
          <p:cNvSpPr txBox="1"/>
          <p:nvPr/>
        </p:nvSpPr>
        <p:spPr>
          <a:xfrm>
            <a:off x="530805" y="5310591"/>
            <a:ext cx="100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性能瓶颈稳定性差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7DED1E-9D4E-4670-B69F-59F573A0BB0B}"/>
              </a:ext>
            </a:extLst>
          </p:cNvPr>
          <p:cNvSpPr txBox="1"/>
          <p:nvPr/>
        </p:nvSpPr>
        <p:spPr>
          <a:xfrm>
            <a:off x="530804" y="4563011"/>
            <a:ext cx="100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复杂度高不易扩展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8045B33-ECF5-4854-A03D-602483E1E7FA}"/>
              </a:ext>
            </a:extLst>
          </p:cNvPr>
          <p:cNvSpPr/>
          <p:nvPr/>
        </p:nvSpPr>
        <p:spPr>
          <a:xfrm rot="16200000">
            <a:off x="972402" y="5366147"/>
            <a:ext cx="1317976" cy="45707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50000">
                <a:srgbClr val="00B0F0"/>
              </a:gs>
              <a:gs pos="100000">
                <a:srgbClr val="03D4A8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34" indent="-171434" algn="ctr" defTabSz="91431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400" ker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EC86DF-6659-4418-B541-FE250DFF239F}"/>
              </a:ext>
            </a:extLst>
          </p:cNvPr>
          <p:cNvSpPr txBox="1"/>
          <p:nvPr/>
        </p:nvSpPr>
        <p:spPr>
          <a:xfrm>
            <a:off x="1720351" y="4517399"/>
            <a:ext cx="3088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单体应用，功能耦合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新增功能影响现有业务，升级业务中断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5EE7C3-1EBD-482D-89E4-3BBD534849F7}"/>
              </a:ext>
            </a:extLst>
          </p:cNvPr>
          <p:cNvSpPr txBox="1"/>
          <p:nvPr/>
        </p:nvSpPr>
        <p:spPr>
          <a:xfrm>
            <a:off x="1717744" y="5152729"/>
            <a:ext cx="30885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业务增长对性能要求高，增加机器不能解决问题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一个业务问题影响整个系统，风险高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B25278-C27C-4AD9-B1E0-A61FDA509BC5}"/>
              </a:ext>
            </a:extLst>
          </p:cNvPr>
          <p:cNvSpPr/>
          <p:nvPr/>
        </p:nvSpPr>
        <p:spPr>
          <a:xfrm>
            <a:off x="6258862" y="1341562"/>
            <a:ext cx="4652236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基于微服务引擎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Mesher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功能将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应用接入微服务治理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2D800D-0878-4ACD-8142-D58ACE9EC979}"/>
              </a:ext>
            </a:extLst>
          </p:cNvPr>
          <p:cNvSpPr/>
          <p:nvPr/>
        </p:nvSpPr>
        <p:spPr bwMode="auto">
          <a:xfrm>
            <a:off x="5757630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CEF543-AA45-451B-B7D8-01C8DEC139E7}"/>
              </a:ext>
            </a:extLst>
          </p:cNvPr>
          <p:cNvSpPr/>
          <p:nvPr/>
        </p:nvSpPr>
        <p:spPr bwMode="auto">
          <a:xfrm>
            <a:off x="5757630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F79025-A795-4311-894C-6354B0B5DB8D}"/>
              </a:ext>
            </a:extLst>
          </p:cNvPr>
          <p:cNvSpPr/>
          <p:nvPr/>
        </p:nvSpPr>
        <p:spPr>
          <a:xfrm>
            <a:off x="5789464" y="1955279"/>
            <a:ext cx="11615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工作流服务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F62E40-3028-4CD3-A184-6D2BFFECA5F9}"/>
              </a:ext>
            </a:extLst>
          </p:cNvPr>
          <p:cNvSpPr/>
          <p:nvPr/>
        </p:nvSpPr>
        <p:spPr bwMode="auto">
          <a:xfrm>
            <a:off x="6905769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2603366-7823-4E52-B0CC-5575A97973AC}"/>
              </a:ext>
            </a:extLst>
          </p:cNvPr>
          <p:cNvSpPr/>
          <p:nvPr/>
        </p:nvSpPr>
        <p:spPr bwMode="auto">
          <a:xfrm>
            <a:off x="6905769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635A4B-1A57-4C6C-81B1-DE66BE6198CF}"/>
              </a:ext>
            </a:extLst>
          </p:cNvPr>
          <p:cNvSpPr/>
          <p:nvPr/>
        </p:nvSpPr>
        <p:spPr>
          <a:xfrm>
            <a:off x="6875449" y="1989962"/>
            <a:ext cx="1161527" cy="2951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故障处理服务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6D7D81-BD50-4D1E-B9BE-CE43B2244757}"/>
              </a:ext>
            </a:extLst>
          </p:cNvPr>
          <p:cNvSpPr/>
          <p:nvPr/>
        </p:nvSpPr>
        <p:spPr bwMode="auto">
          <a:xfrm>
            <a:off x="8053907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9A06F1-85C9-4DB1-A912-EFF2D3084341}"/>
              </a:ext>
            </a:extLst>
          </p:cNvPr>
          <p:cNvSpPr/>
          <p:nvPr/>
        </p:nvSpPr>
        <p:spPr bwMode="auto">
          <a:xfrm>
            <a:off x="8053907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806C0E-1E84-40A8-8001-BE6327E1578E}"/>
              </a:ext>
            </a:extLst>
          </p:cNvPr>
          <p:cNvSpPr/>
          <p:nvPr/>
        </p:nvSpPr>
        <p:spPr>
          <a:xfrm>
            <a:off x="8067449" y="1979188"/>
            <a:ext cx="11615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资产管理服务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F6B0AB9-5401-4840-B254-7212F6DB36D9}"/>
              </a:ext>
            </a:extLst>
          </p:cNvPr>
          <p:cNvSpPr/>
          <p:nvPr/>
        </p:nvSpPr>
        <p:spPr bwMode="auto">
          <a:xfrm>
            <a:off x="9202047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23F6CA-8DA1-420A-9A73-45566638DF51}"/>
              </a:ext>
            </a:extLst>
          </p:cNvPr>
          <p:cNvSpPr/>
          <p:nvPr/>
        </p:nvSpPr>
        <p:spPr bwMode="auto">
          <a:xfrm>
            <a:off x="9202047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5A9B2A-AF7C-4CD0-81FD-C491AD79606D}"/>
              </a:ext>
            </a:extLst>
          </p:cNvPr>
          <p:cNvSpPr/>
          <p:nvPr/>
        </p:nvSpPr>
        <p:spPr>
          <a:xfrm>
            <a:off x="9207107" y="1979188"/>
            <a:ext cx="11615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物料管理服务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755D74A-7D9E-49C0-B871-EF87E278F1A0}"/>
              </a:ext>
            </a:extLst>
          </p:cNvPr>
          <p:cNvSpPr/>
          <p:nvPr/>
        </p:nvSpPr>
        <p:spPr bwMode="auto">
          <a:xfrm>
            <a:off x="10350186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FFC99A9-58EE-42EC-9DE1-C4393E4C80D5}"/>
              </a:ext>
            </a:extLst>
          </p:cNvPr>
          <p:cNvSpPr/>
          <p:nvPr/>
        </p:nvSpPr>
        <p:spPr bwMode="auto">
          <a:xfrm>
            <a:off x="10350186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A72A326-96DC-441A-AAD1-64828E585805}"/>
              </a:ext>
            </a:extLst>
          </p:cNvPr>
          <p:cNvSpPr/>
          <p:nvPr/>
        </p:nvSpPr>
        <p:spPr>
          <a:xfrm>
            <a:off x="10355245" y="1979188"/>
            <a:ext cx="1161527" cy="295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统计报表服务</a:t>
            </a:r>
          </a:p>
        </p:txBody>
      </p:sp>
      <p:sp>
        <p:nvSpPr>
          <p:cNvPr id="35" name="梯形 34">
            <a:extLst>
              <a:ext uri="{FF2B5EF4-FFF2-40B4-BE49-F238E27FC236}">
                <a16:creationId xmlns:a16="http://schemas.microsoft.com/office/drawing/2014/main" id="{72711CCF-26A6-4510-A557-C68B1EC869AC}"/>
              </a:ext>
            </a:extLst>
          </p:cNvPr>
          <p:cNvSpPr/>
          <p:nvPr/>
        </p:nvSpPr>
        <p:spPr>
          <a:xfrm>
            <a:off x="7023315" y="3884412"/>
            <a:ext cx="3069236" cy="325171"/>
          </a:xfrm>
          <a:prstGeom prst="trapezoid">
            <a:avLst>
              <a:gd name="adj" fmla="val 145564"/>
            </a:avLst>
          </a:prstGeom>
          <a:gradFill flip="none" rotWithShape="1">
            <a:gsLst>
              <a:gs pos="0">
                <a:srgbClr val="4F81BD">
                  <a:lumMod val="67000"/>
                </a:srgbClr>
              </a:gs>
              <a:gs pos="48000">
                <a:srgbClr val="4F81BD">
                  <a:lumMod val="97000"/>
                  <a:lumOff val="3000"/>
                </a:srgbClr>
              </a:gs>
              <a:gs pos="100000">
                <a:srgbClr val="4F81BD">
                  <a:lumMod val="60000"/>
                  <a:lumOff val="40000"/>
                </a:srgbClr>
              </a:gs>
            </a:gsLst>
            <a:lin ang="16200000" scaled="1"/>
            <a:tileRect/>
          </a:gradFill>
          <a:ln w="12700" cap="flat" cmpd="sng" algn="ctr">
            <a:gradFill flip="none" rotWithShape="1">
              <a:gsLst>
                <a:gs pos="50000">
                  <a:srgbClr val="00B0F0">
                    <a:alpha val="0"/>
                  </a:srgbClr>
                </a:gs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540000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38A317-7EB4-4629-9592-7F75CECB9882}"/>
              </a:ext>
            </a:extLst>
          </p:cNvPr>
          <p:cNvSpPr/>
          <p:nvPr/>
        </p:nvSpPr>
        <p:spPr>
          <a:xfrm>
            <a:off x="7927154" y="3834914"/>
            <a:ext cx="1261884" cy="295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defTabSz="1219272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微服务注册中心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A194EAC-FC2E-4191-9245-EDD9A3849BAC}"/>
              </a:ext>
            </a:extLst>
          </p:cNvPr>
          <p:cNvCxnSpPr>
            <a:stCxn id="21" idx="2"/>
            <a:endCxn id="36" idx="0"/>
          </p:cNvCxnSpPr>
          <p:nvPr/>
        </p:nvCxnSpPr>
        <p:spPr bwMode="auto">
          <a:xfrm>
            <a:off x="6302684" y="3174933"/>
            <a:ext cx="2255412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C8BC16-EFB6-4128-AB20-AFF568D322B9}"/>
              </a:ext>
            </a:extLst>
          </p:cNvPr>
          <p:cNvCxnSpPr>
            <a:stCxn id="24" idx="2"/>
            <a:endCxn id="36" idx="0"/>
          </p:cNvCxnSpPr>
          <p:nvPr/>
        </p:nvCxnSpPr>
        <p:spPr bwMode="auto">
          <a:xfrm>
            <a:off x="7450823" y="3174933"/>
            <a:ext cx="1107273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61E06BA-1565-4BB0-8048-191767316D01}"/>
              </a:ext>
            </a:extLst>
          </p:cNvPr>
          <p:cNvCxnSpPr>
            <a:stCxn id="27" idx="2"/>
            <a:endCxn id="36" idx="0"/>
          </p:cNvCxnSpPr>
          <p:nvPr/>
        </p:nvCxnSpPr>
        <p:spPr bwMode="auto">
          <a:xfrm flipH="1">
            <a:off x="8558096" y="3174933"/>
            <a:ext cx="40865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F6D58A9-8F70-4033-9C6B-84B7BC7C48D7}"/>
              </a:ext>
            </a:extLst>
          </p:cNvPr>
          <p:cNvCxnSpPr>
            <a:stCxn id="30" idx="2"/>
            <a:endCxn id="36" idx="0"/>
          </p:cNvCxnSpPr>
          <p:nvPr/>
        </p:nvCxnSpPr>
        <p:spPr bwMode="auto">
          <a:xfrm flipH="1">
            <a:off x="8558096" y="3174933"/>
            <a:ext cx="1189005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89E5CF1-0077-42EE-9139-2342BB88453C}"/>
              </a:ext>
            </a:extLst>
          </p:cNvPr>
          <p:cNvCxnSpPr>
            <a:stCxn id="33" idx="2"/>
            <a:endCxn id="36" idx="0"/>
          </p:cNvCxnSpPr>
          <p:nvPr/>
        </p:nvCxnSpPr>
        <p:spPr bwMode="auto">
          <a:xfrm flipH="1">
            <a:off x="8558096" y="3174933"/>
            <a:ext cx="2337144" cy="659981"/>
          </a:xfrm>
          <a:prstGeom prst="line">
            <a:avLst/>
          </a:prstGeom>
          <a:noFill/>
          <a:ln w="3175" cap="flat" cmpd="sng" algn="ctr">
            <a:solidFill>
              <a:srgbClr val="F66F6A"/>
            </a:solidFill>
            <a:prstDash val="solid"/>
          </a:ln>
          <a:effectLst/>
        </p:spPr>
      </p:cxnSp>
      <p:pic>
        <p:nvPicPr>
          <p:cNvPr id="42" name="Picture 2" descr="X:\品执服务客户\华为\设计+制作\2017\8月\D-201708213-UBBF2017展台展示PPT美化-任冰鑫-1组\发言人+字体设计-黄晨星\文件\丁总\link\蓝\圆.png">
            <a:extLst>
              <a:ext uri="{FF2B5EF4-FFF2-40B4-BE49-F238E27FC236}">
                <a16:creationId xmlns:a16="http://schemas.microsoft.com/office/drawing/2014/main" id="{BDB1BE0E-58EA-419B-AA40-4D87CD8C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7" y="4284865"/>
            <a:ext cx="1094453" cy="9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X:\品执服务客户\华为\设计+制作\2017\8月\D-201708213-UBBF2017展台展示PPT美化-任冰鑫-1组\发言人+字体设计-黄晨星\文件\丁总\link\蓝\圆.png">
            <a:extLst>
              <a:ext uri="{FF2B5EF4-FFF2-40B4-BE49-F238E27FC236}">
                <a16:creationId xmlns:a16="http://schemas.microsoft.com/office/drawing/2014/main" id="{BC9B0B2A-863B-4471-9277-55A486FE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0" y="4284865"/>
            <a:ext cx="1094453" cy="9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0341372F-4DC6-4CBC-99B2-21A695468A8E}"/>
              </a:ext>
            </a:extLst>
          </p:cNvPr>
          <p:cNvGrpSpPr/>
          <p:nvPr/>
        </p:nvGrpSpPr>
        <p:grpSpPr>
          <a:xfrm>
            <a:off x="10213697" y="4281633"/>
            <a:ext cx="1143023" cy="980399"/>
            <a:chOff x="5877215" y="4201769"/>
            <a:chExt cx="1143320" cy="980654"/>
          </a:xfrm>
        </p:grpSpPr>
        <p:pic>
          <p:nvPicPr>
            <p:cNvPr id="45" name="Picture 2" descr="X:\品执服务客户\华为\设计+制作\2017\8月\D-201708213-UBBF2017展台展示PPT美化-任冰鑫-1组\发言人+字体设计-黄晨星\文件\丁总\link\蓝\圆.png">
              <a:extLst>
                <a:ext uri="{FF2B5EF4-FFF2-40B4-BE49-F238E27FC236}">
                  <a16:creationId xmlns:a16="http://schemas.microsoft.com/office/drawing/2014/main" id="{9B725ACD-F4A9-4EE0-9B92-31093B9D0C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215" y="4201769"/>
              <a:ext cx="1094738" cy="98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F9B46CE-2EFC-4F93-BF34-21B1A2A47119}"/>
                </a:ext>
              </a:extLst>
            </p:cNvPr>
            <p:cNvSpPr/>
            <p:nvPr/>
          </p:nvSpPr>
          <p:spPr>
            <a:xfrm>
              <a:off x="6049573" y="4520719"/>
              <a:ext cx="970962" cy="295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971" lvl="1" indent="-239971" defTabSz="1219272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0000"/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灵活扩展</a:t>
              </a: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4EC7093D-57BA-45EE-B813-FF17BD05E0E8}"/>
              </a:ext>
            </a:extLst>
          </p:cNvPr>
          <p:cNvSpPr txBox="1"/>
          <p:nvPr/>
        </p:nvSpPr>
        <p:spPr>
          <a:xfrm>
            <a:off x="5774929" y="4587752"/>
            <a:ext cx="10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应用零改造微服务化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4AAEB6E-94EC-4BA2-A47D-924D1552A98A}"/>
              </a:ext>
            </a:extLst>
          </p:cNvPr>
          <p:cNvSpPr txBox="1"/>
          <p:nvPr/>
        </p:nvSpPr>
        <p:spPr>
          <a:xfrm>
            <a:off x="8041836" y="4587750"/>
            <a:ext cx="111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72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快速迭代，加快上线速度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61EAAE-E33B-4652-98E0-7B90EAAF348F}"/>
              </a:ext>
            </a:extLst>
          </p:cNvPr>
          <p:cNvSpPr/>
          <p:nvPr/>
        </p:nvSpPr>
        <p:spPr>
          <a:xfrm>
            <a:off x="5397442" y="5352182"/>
            <a:ext cx="1877437" cy="613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非侵入式接入微服务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应用接入微服务治理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1CBDFC-DDB4-4D8B-BE2C-6F09AB4B1BEF}"/>
              </a:ext>
            </a:extLst>
          </p:cNvPr>
          <p:cNvSpPr/>
          <p:nvPr/>
        </p:nvSpPr>
        <p:spPr>
          <a:xfrm>
            <a:off x="7773127" y="5352182"/>
            <a:ext cx="1569660" cy="613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“更新就停机”变为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“随时更新维护”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7EBEA6A-55D3-42B4-8131-EACE03E89440}"/>
              </a:ext>
            </a:extLst>
          </p:cNvPr>
          <p:cNvSpPr/>
          <p:nvPr/>
        </p:nvSpPr>
        <p:spPr>
          <a:xfrm>
            <a:off x="9947316" y="5356634"/>
            <a:ext cx="1569660" cy="613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弹性伸缩，成本可控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defTabSz="121927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提升整体性能</a:t>
            </a:r>
          </a:p>
        </p:txBody>
      </p:sp>
      <p:pic>
        <p:nvPicPr>
          <p:cNvPr id="52" name="图片 4">
            <a:extLst>
              <a:ext uri="{FF2B5EF4-FFF2-40B4-BE49-F238E27FC236}">
                <a16:creationId xmlns:a16="http://schemas.microsoft.com/office/drawing/2014/main" id="{F902FD58-E3F1-49FD-8ECC-E76686E8D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8409" y="2390325"/>
            <a:ext cx="551076" cy="300917"/>
          </a:xfrm>
          <a:prstGeom prst="rect">
            <a:avLst/>
          </a:prstGeom>
        </p:spPr>
      </p:pic>
      <p:pic>
        <p:nvPicPr>
          <p:cNvPr id="53" name="Picture 2" descr="C:\Users\Meiling\Desktop\华为logo 横 白.png">
            <a:extLst>
              <a:ext uri="{FF2B5EF4-FFF2-40B4-BE49-F238E27FC236}">
                <a16:creationId xmlns:a16="http://schemas.microsoft.com/office/drawing/2014/main" id="{7B57ABB1-2028-4DAE-97A7-CC562E7C6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031" y="3254100"/>
            <a:ext cx="875761" cy="1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54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AD528-D8B6-4A09-9C8F-C7B6DA2B5220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应用案例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ServiceStage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助力盟拓软件房企系统云化，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天上线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个微服务</a:t>
            </a:r>
          </a:p>
        </p:txBody>
      </p:sp>
      <p:sp>
        <p:nvSpPr>
          <p:cNvPr id="3" name="矩形 87">
            <a:extLst>
              <a:ext uri="{FF2B5EF4-FFF2-40B4-BE49-F238E27FC236}">
                <a16:creationId xmlns:a16="http://schemas.microsoft.com/office/drawing/2014/main" id="{F28989AE-1D52-461C-8D74-7A88EC4F047D}"/>
              </a:ext>
            </a:extLst>
          </p:cNvPr>
          <p:cNvSpPr/>
          <p:nvPr/>
        </p:nvSpPr>
        <p:spPr>
          <a:xfrm>
            <a:off x="728765" y="1462493"/>
            <a:ext cx="4693096" cy="4722856"/>
          </a:xfrm>
          <a:prstGeom prst="rect">
            <a:avLst/>
          </a:prstGeom>
          <a:gradFill flip="none" rotWithShape="1">
            <a:gsLst>
              <a:gs pos="0">
                <a:srgbClr val="4F81BD">
                  <a:lumMod val="40000"/>
                  <a:lumOff val="60000"/>
                </a:srgbClr>
              </a:gs>
              <a:gs pos="0">
                <a:srgbClr val="4F81BD">
                  <a:lumMod val="95000"/>
                  <a:lumOff val="5000"/>
                </a:srgbClr>
              </a:gs>
              <a:gs pos="100000">
                <a:srgbClr val="4F81BD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29" descr="C:\Users\Meiling\Desktop\图片1.png">
            <a:extLst>
              <a:ext uri="{FF2B5EF4-FFF2-40B4-BE49-F238E27FC236}">
                <a16:creationId xmlns:a16="http://schemas.microsoft.com/office/drawing/2014/main" id="{7A70FF75-4A7D-4673-9371-9209560E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85" y="1914899"/>
            <a:ext cx="965667" cy="258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eiling\Desktop\华为logo 横 白.png">
            <a:extLst>
              <a:ext uri="{FF2B5EF4-FFF2-40B4-BE49-F238E27FC236}">
                <a16:creationId xmlns:a16="http://schemas.microsoft.com/office/drawing/2014/main" id="{9D278FF7-A93B-4A9B-8CC6-3E181D60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11" y="3970433"/>
            <a:ext cx="604467" cy="1452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43">
            <a:extLst>
              <a:ext uri="{FF2B5EF4-FFF2-40B4-BE49-F238E27FC236}">
                <a16:creationId xmlns:a16="http://schemas.microsoft.com/office/drawing/2014/main" id="{0ECC48A4-5D6E-407D-96BE-E22FA2294E41}"/>
              </a:ext>
            </a:extLst>
          </p:cNvPr>
          <p:cNvSpPr/>
          <p:nvPr/>
        </p:nvSpPr>
        <p:spPr>
          <a:xfrm>
            <a:off x="6110255" y="2083479"/>
            <a:ext cx="3270675" cy="6082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666" indent="-285666" defTabSz="121927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4000,000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并发用户数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666" indent="-285666" defTabSz="1219272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100tps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微服务应用访问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6AEC6F89-C39E-4FEC-8DC4-867D63F33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4" y="2259505"/>
            <a:ext cx="1753301" cy="984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1">
            <a:extLst>
              <a:ext uri="{FF2B5EF4-FFF2-40B4-BE49-F238E27FC236}">
                <a16:creationId xmlns:a16="http://schemas.microsoft.com/office/drawing/2014/main" id="{A441E2B4-8E4C-4AD6-A3B5-960B11ACF837}"/>
              </a:ext>
            </a:extLst>
          </p:cNvPr>
          <p:cNvGrpSpPr/>
          <p:nvPr/>
        </p:nvGrpSpPr>
        <p:grpSpPr>
          <a:xfrm>
            <a:off x="3068912" y="2061205"/>
            <a:ext cx="1206549" cy="1416695"/>
            <a:chOff x="4115385" y="2220062"/>
            <a:chExt cx="1717148" cy="2016224"/>
          </a:xfrm>
        </p:grpSpPr>
        <p:pic>
          <p:nvPicPr>
            <p:cNvPr id="9" name="图片 33">
              <a:extLst>
                <a:ext uri="{FF2B5EF4-FFF2-40B4-BE49-F238E27FC236}">
                  <a16:creationId xmlns:a16="http://schemas.microsoft.com/office/drawing/2014/main" id="{61C8BCDA-1B0E-4100-BBDF-628CDF4A1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385" y="2220062"/>
              <a:ext cx="1717148" cy="2016224"/>
            </a:xfrm>
            <a:prstGeom prst="rect">
              <a:avLst/>
            </a:prstGeom>
          </p:spPr>
        </p:pic>
        <p:pic>
          <p:nvPicPr>
            <p:cNvPr id="10" name="Picture 2" descr="C:\Users\z00392601\AppData\Roaming\eSpace_Desktop\UserData\z00392601\imagefiles\25C5F59D-E72F-4589-86F7-69F0F8E2E5F8.JPG">
              <a:extLst>
                <a:ext uri="{FF2B5EF4-FFF2-40B4-BE49-F238E27FC236}">
                  <a16:creationId xmlns:a16="http://schemas.microsoft.com/office/drawing/2014/main" id="{B49D4624-D1A7-4A35-8841-3C7B15EF83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22950" y="2617406"/>
              <a:ext cx="719566" cy="1216331"/>
            </a:xfrm>
            <a:prstGeom prst="rect">
              <a:avLst/>
            </a:prstGeom>
            <a:noFill/>
          </p:spPr>
        </p:pic>
      </p:grpSp>
      <p:sp>
        <p:nvSpPr>
          <p:cNvPr id="11" name="413003712">
            <a:extLst>
              <a:ext uri="{FF2B5EF4-FFF2-40B4-BE49-F238E27FC236}">
                <a16:creationId xmlns:a16="http://schemas.microsoft.com/office/drawing/2014/main" id="{CDE95A18-B103-403F-9B26-0F2F4A541456}"/>
              </a:ext>
            </a:extLst>
          </p:cNvPr>
          <p:cNvSpPr txBox="1"/>
          <p:nvPr/>
        </p:nvSpPr>
        <p:spPr>
          <a:xfrm>
            <a:off x="9910306" y="4414224"/>
            <a:ext cx="14409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27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6">
            <a:extLst>
              <a:ext uri="{FF2B5EF4-FFF2-40B4-BE49-F238E27FC236}">
                <a16:creationId xmlns:a16="http://schemas.microsoft.com/office/drawing/2014/main" id="{05311142-6EF4-4438-994C-EC0E0294965C}"/>
              </a:ext>
            </a:extLst>
          </p:cNvPr>
          <p:cNvSpPr txBox="1"/>
          <p:nvPr/>
        </p:nvSpPr>
        <p:spPr>
          <a:xfrm>
            <a:off x="6110255" y="1607250"/>
            <a:ext cx="2583619" cy="325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801688">
              <a:defRPr sz="140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容器化应用，秒级弹性伸缩</a:t>
            </a:r>
          </a:p>
        </p:txBody>
      </p:sp>
      <p:sp>
        <p:nvSpPr>
          <p:cNvPr id="13" name="413003712">
            <a:extLst>
              <a:ext uri="{FF2B5EF4-FFF2-40B4-BE49-F238E27FC236}">
                <a16:creationId xmlns:a16="http://schemas.microsoft.com/office/drawing/2014/main" id="{A6570A45-935A-4421-87F3-23AC85A34325}"/>
              </a:ext>
            </a:extLst>
          </p:cNvPr>
          <p:cNvSpPr txBox="1"/>
          <p:nvPr/>
        </p:nvSpPr>
        <p:spPr>
          <a:xfrm>
            <a:off x="9682973" y="1583099"/>
            <a:ext cx="1940108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272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微服务自动化运维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F4F527E9-D155-4E04-A979-E73D9DE90F4A}"/>
              </a:ext>
            </a:extLst>
          </p:cNvPr>
          <p:cNvSpPr/>
          <p:nvPr/>
        </p:nvSpPr>
        <p:spPr>
          <a:xfrm>
            <a:off x="1267809" y="152494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326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房企电商化：虚拟线上售楼中心</a:t>
            </a:r>
          </a:p>
        </p:txBody>
      </p:sp>
      <p:sp>
        <p:nvSpPr>
          <p:cNvPr id="15" name="TextBox 70">
            <a:extLst>
              <a:ext uri="{FF2B5EF4-FFF2-40B4-BE49-F238E27FC236}">
                <a16:creationId xmlns:a16="http://schemas.microsoft.com/office/drawing/2014/main" id="{BD9A0A57-B222-4B5E-9C93-15CC93ADA19B}"/>
              </a:ext>
            </a:extLst>
          </p:cNvPr>
          <p:cNvSpPr txBox="1"/>
          <p:nvPr/>
        </p:nvSpPr>
        <p:spPr>
          <a:xfrm>
            <a:off x="5952023" y="5590978"/>
            <a:ext cx="1994981" cy="3366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7819" lvl="1" indent="-179685" algn="ctr" defTabSz="567611">
              <a:lnSpc>
                <a:spcPct val="150000"/>
              </a:lnSpc>
              <a:spcAft>
                <a:spcPts val="1200"/>
              </a:spcAft>
              <a:buSzPct val="100000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运维人力节省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16" name="矩形 70">
            <a:extLst>
              <a:ext uri="{FF2B5EF4-FFF2-40B4-BE49-F238E27FC236}">
                <a16:creationId xmlns:a16="http://schemas.microsoft.com/office/drawing/2014/main" id="{106292D0-9EDB-45BE-91C0-2C7F71E6EBF3}"/>
              </a:ext>
            </a:extLst>
          </p:cNvPr>
          <p:cNvSpPr/>
          <p:nvPr/>
        </p:nvSpPr>
        <p:spPr>
          <a:xfrm>
            <a:off x="7519517" y="5180900"/>
            <a:ext cx="427489" cy="46334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52245">
                  <a:alpha val="94902"/>
                </a:srgbClr>
              </a:gs>
            </a:gsLst>
            <a:lin ang="36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-201103" algn="ctr" defTabSz="9140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prstClr val="white"/>
              </a:buClr>
              <a:buSzPct val="60000"/>
              <a:buFontTx/>
              <a:buNone/>
              <a:tabLst/>
              <a:defRPr/>
            </a:pPr>
            <a:endParaRPr kumimoji="0" lang="zh-CN" altLang="en-US" sz="1049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71">
            <a:extLst>
              <a:ext uri="{FF2B5EF4-FFF2-40B4-BE49-F238E27FC236}">
                <a16:creationId xmlns:a16="http://schemas.microsoft.com/office/drawing/2014/main" id="{CB1C2C04-BDED-42E3-9ED9-0BFEAEDBAB62}"/>
              </a:ext>
            </a:extLst>
          </p:cNvPr>
          <p:cNvCxnSpPr/>
          <p:nvPr/>
        </p:nvCxnSpPr>
        <p:spPr>
          <a:xfrm flipH="1">
            <a:off x="6331526" y="5636115"/>
            <a:ext cx="1914164" cy="0"/>
          </a:xfrm>
          <a:prstGeom prst="line">
            <a:avLst/>
          </a:prstGeom>
          <a:noFill/>
          <a:ln w="9525" cap="flat" cmpd="sng" algn="ctr">
            <a:solidFill>
              <a:srgbClr val="46E8E8"/>
            </a:solidFill>
            <a:prstDash val="solid"/>
            <a:tailEnd type="oval"/>
          </a:ln>
          <a:effectLst/>
        </p:spPr>
      </p:cxnSp>
      <p:sp>
        <p:nvSpPr>
          <p:cNvPr id="18" name="矩形 73">
            <a:extLst>
              <a:ext uri="{FF2B5EF4-FFF2-40B4-BE49-F238E27FC236}">
                <a16:creationId xmlns:a16="http://schemas.microsoft.com/office/drawing/2014/main" id="{3105C8B9-DDBD-42DA-BC9F-22B26C9BA49A}"/>
              </a:ext>
            </a:extLst>
          </p:cNvPr>
          <p:cNvSpPr/>
          <p:nvPr/>
        </p:nvSpPr>
        <p:spPr>
          <a:xfrm>
            <a:off x="10091010" y="5178187"/>
            <a:ext cx="543916" cy="4638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52245">
                  <a:alpha val="94902"/>
                </a:srgbClr>
              </a:gs>
            </a:gsLst>
            <a:lin ang="36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-201103" algn="ctr" defTabSz="9140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prstClr val="white"/>
              </a:buClr>
              <a:buSzPct val="60000"/>
              <a:buFontTx/>
              <a:buNone/>
              <a:tabLst/>
              <a:defRPr/>
            </a:pPr>
            <a:endParaRPr kumimoji="0" lang="zh-CN" altLang="en-US" sz="1049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74">
            <a:extLst>
              <a:ext uri="{FF2B5EF4-FFF2-40B4-BE49-F238E27FC236}">
                <a16:creationId xmlns:a16="http://schemas.microsoft.com/office/drawing/2014/main" id="{6F156EF2-1FF8-40A6-93E6-1310F0388F86}"/>
              </a:ext>
            </a:extLst>
          </p:cNvPr>
          <p:cNvCxnSpPr/>
          <p:nvPr/>
        </p:nvCxnSpPr>
        <p:spPr>
          <a:xfrm flipH="1">
            <a:off x="9196594" y="5633857"/>
            <a:ext cx="1620085" cy="2259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tailEnd type="oval"/>
          </a:ln>
          <a:effectLst/>
        </p:spPr>
      </p:cxnSp>
      <p:sp>
        <p:nvSpPr>
          <p:cNvPr id="20" name="TextBox 70">
            <a:extLst>
              <a:ext uri="{FF2B5EF4-FFF2-40B4-BE49-F238E27FC236}">
                <a16:creationId xmlns:a16="http://schemas.microsoft.com/office/drawing/2014/main" id="{FB0DB7EA-638C-486A-9302-B64AA642F714}"/>
              </a:ext>
            </a:extLst>
          </p:cNvPr>
          <p:cNvSpPr txBox="1"/>
          <p:nvPr/>
        </p:nvSpPr>
        <p:spPr>
          <a:xfrm>
            <a:off x="8833080" y="5577117"/>
            <a:ext cx="2076249" cy="3366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7819" lvl="1" indent="-179685" algn="ctr" defTabSz="567611">
              <a:lnSpc>
                <a:spcPct val="150000"/>
              </a:lnSpc>
              <a:spcAft>
                <a:spcPts val="1200"/>
              </a:spcAft>
              <a:buSzPct val="100000"/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资源利用率</a:t>
            </a:r>
            <a:endParaRPr lang="zh-CN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21" name="下箭头 76">
            <a:extLst>
              <a:ext uri="{FF2B5EF4-FFF2-40B4-BE49-F238E27FC236}">
                <a16:creationId xmlns:a16="http://schemas.microsoft.com/office/drawing/2014/main" id="{44A756C0-D8B4-4609-8734-FA27D4895DE1}"/>
              </a:ext>
            </a:extLst>
          </p:cNvPr>
          <p:cNvSpPr/>
          <p:nvPr/>
        </p:nvSpPr>
        <p:spPr>
          <a:xfrm rot="10800000">
            <a:off x="9283498" y="4307087"/>
            <a:ext cx="508420" cy="1300947"/>
          </a:xfrm>
          <a:prstGeom prst="down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22C4F">
                  <a:alpha val="0"/>
                </a:srgbClr>
              </a:gs>
            </a:gsLst>
            <a:lin ang="1800000" scaled="0"/>
            <a:tileRect/>
          </a:gradFill>
          <a:ln w="3175" cap="flat" cmpd="sng" algn="ctr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-201103" algn="ctr" defTabSz="914072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prstClr val="white"/>
              </a:buClr>
              <a:buSzPct val="60000"/>
              <a:buFontTx/>
              <a:buNone/>
              <a:tabLst/>
              <a:defRPr/>
            </a:pPr>
            <a:endParaRPr kumimoji="0" lang="zh-CN" altLang="en-US" sz="9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2FD7F907-09EA-4DC8-9BD5-0F2DC2A3EE6F}"/>
              </a:ext>
            </a:extLst>
          </p:cNvPr>
          <p:cNvSpPr txBox="1"/>
          <p:nvPr/>
        </p:nvSpPr>
        <p:spPr>
          <a:xfrm>
            <a:off x="7234526" y="5174500"/>
            <a:ext cx="1152252" cy="3059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itchFamily="2" charset="2"/>
              <a:buChar char="l"/>
              <a:defRPr sz="1200" b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marL="0" lvl="1" algn="ctr" defTabSz="568600" eaLnBrk="0" hangingPunct="0">
              <a:lnSpc>
                <a:spcPct val="150000"/>
              </a:lnSpc>
              <a:buClr>
                <a:srgbClr val="FFFFFF">
                  <a:lumMod val="50000"/>
                </a:srgbClr>
              </a:buClr>
              <a:defRPr/>
            </a:pPr>
            <a:r>
              <a:rPr kumimoji="1" lang="en-US" altLang="zh-CN" sz="1049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ServiceStage</a:t>
            </a:r>
          </a:p>
        </p:txBody>
      </p:sp>
      <p:sp>
        <p:nvSpPr>
          <p:cNvPr id="23" name="下箭头 83">
            <a:extLst>
              <a:ext uri="{FF2B5EF4-FFF2-40B4-BE49-F238E27FC236}">
                <a16:creationId xmlns:a16="http://schemas.microsoft.com/office/drawing/2014/main" id="{85F87A05-3937-437F-BE3F-EDA69D618760}"/>
              </a:ext>
            </a:extLst>
          </p:cNvPr>
          <p:cNvSpPr/>
          <p:nvPr/>
        </p:nvSpPr>
        <p:spPr>
          <a:xfrm>
            <a:off x="6663614" y="4292873"/>
            <a:ext cx="508420" cy="1300948"/>
          </a:xfrm>
          <a:prstGeom prst="down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22C4F">
                  <a:alpha val="0"/>
                </a:srgbClr>
              </a:gs>
            </a:gsLst>
            <a:lin ang="1800000" scaled="0"/>
            <a:tileRect/>
          </a:gradFill>
          <a:ln w="3175" cap="flat" cmpd="sng" algn="ctr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-201103" algn="ctr" defTabSz="914072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prstClr val="white"/>
              </a:buClr>
              <a:buSzPct val="60000"/>
              <a:buFontTx/>
              <a:buNone/>
              <a:tabLst/>
              <a:defRPr/>
            </a:pPr>
            <a:endParaRPr kumimoji="0" lang="zh-CN" altLang="en-US" sz="9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413003712">
            <a:extLst>
              <a:ext uri="{FF2B5EF4-FFF2-40B4-BE49-F238E27FC236}">
                <a16:creationId xmlns:a16="http://schemas.microsoft.com/office/drawing/2014/main" id="{8350FB39-4C45-484F-BB0F-856B43B493DD}"/>
              </a:ext>
            </a:extLst>
          </p:cNvPr>
          <p:cNvSpPr txBox="1"/>
          <p:nvPr/>
        </p:nvSpPr>
        <p:spPr>
          <a:xfrm>
            <a:off x="7208054" y="4414224"/>
            <a:ext cx="7745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272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68">
            <a:extLst>
              <a:ext uri="{FF2B5EF4-FFF2-40B4-BE49-F238E27FC236}">
                <a16:creationId xmlns:a16="http://schemas.microsoft.com/office/drawing/2014/main" id="{21E2A127-9A0A-4FB1-9DA8-F0F3ABBBDBD3}"/>
              </a:ext>
            </a:extLst>
          </p:cNvPr>
          <p:cNvSpPr txBox="1"/>
          <p:nvPr/>
        </p:nvSpPr>
        <p:spPr>
          <a:xfrm>
            <a:off x="9832179" y="5257094"/>
            <a:ext cx="1152252" cy="3059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itchFamily="2" charset="2"/>
              <a:buChar char="l"/>
              <a:defRPr sz="1200" b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marL="0" lvl="1" algn="ctr" defTabSz="568600" eaLnBrk="0" hangingPunct="0">
              <a:lnSpc>
                <a:spcPct val="150000"/>
              </a:lnSpc>
              <a:buClr>
                <a:srgbClr val="FFFFFF">
                  <a:lumMod val="50000"/>
                </a:srgbClr>
              </a:buClr>
              <a:defRPr/>
            </a:pPr>
            <a:r>
              <a:rPr kumimoji="1" lang="en-US" altLang="zh-CN" sz="1049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ServiceStage</a:t>
            </a:r>
          </a:p>
        </p:txBody>
      </p:sp>
      <p:sp>
        <p:nvSpPr>
          <p:cNvPr id="26" name="矩形 63">
            <a:extLst>
              <a:ext uri="{FF2B5EF4-FFF2-40B4-BE49-F238E27FC236}">
                <a16:creationId xmlns:a16="http://schemas.microsoft.com/office/drawing/2014/main" id="{DE134CA6-E05B-4E1E-A475-37A5FBB03353}"/>
              </a:ext>
            </a:extLst>
          </p:cNvPr>
          <p:cNvSpPr/>
          <p:nvPr/>
        </p:nvSpPr>
        <p:spPr>
          <a:xfrm>
            <a:off x="1053214" y="3921299"/>
            <a:ext cx="4006631" cy="2115068"/>
          </a:xfrm>
          <a:prstGeom prst="rect">
            <a:avLst/>
          </a:prstGeom>
          <a:solidFill>
            <a:sysClr val="window" lastClr="FFFFFF">
              <a:alpha val="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4B311546-2A3C-4D1D-AC98-3AA7CBC08502}"/>
              </a:ext>
            </a:extLst>
          </p:cNvPr>
          <p:cNvSpPr/>
          <p:nvPr/>
        </p:nvSpPr>
        <p:spPr>
          <a:xfrm>
            <a:off x="1359059" y="4569371"/>
            <a:ext cx="552395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horz"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A903F941-5741-4ADF-AE1F-21277B09371B}"/>
              </a:ext>
            </a:extLst>
          </p:cNvPr>
          <p:cNvSpPr/>
          <p:nvPr/>
        </p:nvSpPr>
        <p:spPr>
          <a:xfrm>
            <a:off x="2034672" y="4569371"/>
            <a:ext cx="575129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1C17082-1D62-4BE0-B392-EC83DEB40FE7}"/>
              </a:ext>
            </a:extLst>
          </p:cNvPr>
          <p:cNvSpPr/>
          <p:nvPr/>
        </p:nvSpPr>
        <p:spPr>
          <a:xfrm>
            <a:off x="2739263" y="4569371"/>
            <a:ext cx="534637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DA604B85-E1D5-4701-8182-6552C42E3642}"/>
              </a:ext>
            </a:extLst>
          </p:cNvPr>
          <p:cNvSpPr/>
          <p:nvPr/>
        </p:nvSpPr>
        <p:spPr>
          <a:xfrm>
            <a:off x="3443855" y="4569371"/>
            <a:ext cx="485776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750D0B4B-BB62-41BB-8353-41680016F6A8}"/>
              </a:ext>
            </a:extLst>
          </p:cNvPr>
          <p:cNvSpPr/>
          <p:nvPr/>
        </p:nvSpPr>
        <p:spPr>
          <a:xfrm>
            <a:off x="4004975" y="4569371"/>
            <a:ext cx="431733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</a:p>
        </p:txBody>
      </p:sp>
      <p:sp>
        <p:nvSpPr>
          <p:cNvPr id="32" name="708597731">
            <a:extLst>
              <a:ext uri="{FF2B5EF4-FFF2-40B4-BE49-F238E27FC236}">
                <a16:creationId xmlns:a16="http://schemas.microsoft.com/office/drawing/2014/main" id="{18EF3177-D36D-4C22-82F1-5A744EF84F4C}"/>
              </a:ext>
            </a:extLst>
          </p:cNvPr>
          <p:cNvSpPr/>
          <p:nvPr/>
        </p:nvSpPr>
        <p:spPr>
          <a:xfrm>
            <a:off x="1983047" y="4282638"/>
            <a:ext cx="1750397" cy="193585"/>
          </a:xfrm>
          <a:prstGeom prst="rect">
            <a:avLst/>
          </a:prstGeom>
          <a:solidFill>
            <a:srgbClr val="009EE7">
              <a:alpha val="10000"/>
            </a:srgbClr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ServiceStage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服务网关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3" name="肘形连接符 165">
            <a:extLst>
              <a:ext uri="{FF2B5EF4-FFF2-40B4-BE49-F238E27FC236}">
                <a16:creationId xmlns:a16="http://schemas.microsoft.com/office/drawing/2014/main" id="{4DB6CE11-11AD-4C14-BB5D-75537013C7DF}"/>
              </a:ext>
            </a:extLst>
          </p:cNvPr>
          <p:cNvCxnSpPr>
            <a:stCxn id="27" idx="0"/>
            <a:endCxn id="32" idx="2"/>
          </p:cNvCxnSpPr>
          <p:nvPr/>
        </p:nvCxnSpPr>
        <p:spPr>
          <a:xfrm rot="5400000" flipH="1" flipV="1">
            <a:off x="2200177" y="3911302"/>
            <a:ext cx="93148" cy="1222989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4" name="肘形连接符 167">
            <a:extLst>
              <a:ext uri="{FF2B5EF4-FFF2-40B4-BE49-F238E27FC236}">
                <a16:creationId xmlns:a16="http://schemas.microsoft.com/office/drawing/2014/main" id="{A9031C52-D3F6-40BF-899F-22A0CA782908}"/>
              </a:ext>
            </a:extLst>
          </p:cNvPr>
          <p:cNvCxnSpPr>
            <a:stCxn id="28" idx="0"/>
            <a:endCxn id="32" idx="2"/>
          </p:cNvCxnSpPr>
          <p:nvPr/>
        </p:nvCxnSpPr>
        <p:spPr>
          <a:xfrm rot="5400000" flipH="1" flipV="1">
            <a:off x="2543666" y="4254791"/>
            <a:ext cx="93148" cy="53601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5" name="肘形连接符 169">
            <a:extLst>
              <a:ext uri="{FF2B5EF4-FFF2-40B4-BE49-F238E27FC236}">
                <a16:creationId xmlns:a16="http://schemas.microsoft.com/office/drawing/2014/main" id="{9E272A52-D3FD-43E5-AA8F-4A0C1F013A81}"/>
              </a:ext>
            </a:extLst>
          </p:cNvPr>
          <p:cNvCxnSpPr>
            <a:stCxn id="29" idx="0"/>
            <a:endCxn id="32" idx="2"/>
          </p:cNvCxnSpPr>
          <p:nvPr/>
        </p:nvCxnSpPr>
        <p:spPr>
          <a:xfrm rot="16200000" flipV="1">
            <a:off x="2885841" y="4448628"/>
            <a:ext cx="93148" cy="14833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6" name="肘形连接符 171">
            <a:extLst>
              <a:ext uri="{FF2B5EF4-FFF2-40B4-BE49-F238E27FC236}">
                <a16:creationId xmlns:a16="http://schemas.microsoft.com/office/drawing/2014/main" id="{790EF333-B9DD-4F68-838F-0790D4C1949E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rot="16200000" flipV="1">
            <a:off x="3225921" y="4108549"/>
            <a:ext cx="93148" cy="828497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7" name="肘形连接符 177">
            <a:extLst>
              <a:ext uri="{FF2B5EF4-FFF2-40B4-BE49-F238E27FC236}">
                <a16:creationId xmlns:a16="http://schemas.microsoft.com/office/drawing/2014/main" id="{BD2C8DA7-28F4-4F76-9FAB-D5467D633F63}"/>
              </a:ext>
            </a:extLst>
          </p:cNvPr>
          <p:cNvCxnSpPr>
            <a:stCxn id="31" idx="0"/>
            <a:endCxn id="32" idx="2"/>
          </p:cNvCxnSpPr>
          <p:nvPr/>
        </p:nvCxnSpPr>
        <p:spPr>
          <a:xfrm rot="16200000" flipV="1">
            <a:off x="3492970" y="3841499"/>
            <a:ext cx="93148" cy="1362596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</p:cxnSp>
      <p:cxnSp>
        <p:nvCxnSpPr>
          <p:cNvPr id="38" name="直接箭头连接符 182">
            <a:extLst>
              <a:ext uri="{FF2B5EF4-FFF2-40B4-BE49-F238E27FC236}">
                <a16:creationId xmlns:a16="http://schemas.microsoft.com/office/drawing/2014/main" id="{AE62550C-7D21-433B-B213-A2D8C959BD97}"/>
              </a:ext>
            </a:extLst>
          </p:cNvPr>
          <p:cNvCxnSpPr>
            <a:stCxn id="49" idx="1"/>
            <a:endCxn id="27" idx="2"/>
          </p:cNvCxnSpPr>
          <p:nvPr/>
        </p:nvCxnSpPr>
        <p:spPr>
          <a:xfrm flipH="1" flipV="1">
            <a:off x="1635257" y="5138184"/>
            <a:ext cx="426746" cy="106439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9" name="直接箭头连接符 184">
            <a:extLst>
              <a:ext uri="{FF2B5EF4-FFF2-40B4-BE49-F238E27FC236}">
                <a16:creationId xmlns:a16="http://schemas.microsoft.com/office/drawing/2014/main" id="{7B9B740A-2CAC-4B26-9303-17EBD16E1602}"/>
              </a:ext>
            </a:extLst>
          </p:cNvPr>
          <p:cNvCxnSpPr>
            <a:stCxn id="49" idx="1"/>
            <a:endCxn id="28" idx="2"/>
          </p:cNvCxnSpPr>
          <p:nvPr/>
        </p:nvCxnSpPr>
        <p:spPr>
          <a:xfrm flipV="1">
            <a:off x="2062003" y="5138184"/>
            <a:ext cx="260234" cy="106439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40" name="直接箭头连接符 186">
            <a:extLst>
              <a:ext uri="{FF2B5EF4-FFF2-40B4-BE49-F238E27FC236}">
                <a16:creationId xmlns:a16="http://schemas.microsoft.com/office/drawing/2014/main" id="{BE44990D-1925-4EB0-93DD-EC067E15016C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3032352" y="5139869"/>
            <a:ext cx="431902" cy="93758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41" name="直接箭头连接符 188">
            <a:extLst>
              <a:ext uri="{FF2B5EF4-FFF2-40B4-BE49-F238E27FC236}">
                <a16:creationId xmlns:a16="http://schemas.microsoft.com/office/drawing/2014/main" id="{0E34A04F-1B1D-4E01-A51E-1BA4356DDAB7}"/>
              </a:ext>
            </a:extLst>
          </p:cNvPr>
          <p:cNvCxnSpPr>
            <a:stCxn id="51" idx="1"/>
            <a:endCxn id="31" idx="2"/>
          </p:cNvCxnSpPr>
          <p:nvPr/>
        </p:nvCxnSpPr>
        <p:spPr>
          <a:xfrm flipV="1">
            <a:off x="3464254" y="5138184"/>
            <a:ext cx="756588" cy="95443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42" name="直接箭头连接符 190">
            <a:extLst>
              <a:ext uri="{FF2B5EF4-FFF2-40B4-BE49-F238E27FC236}">
                <a16:creationId xmlns:a16="http://schemas.microsoft.com/office/drawing/2014/main" id="{15C98ED3-A82F-4564-B87A-4273E8B18D66}"/>
              </a:ext>
            </a:extLst>
          </p:cNvPr>
          <p:cNvCxnSpPr>
            <a:stCxn id="50" idx="1"/>
            <a:endCxn id="29" idx="2"/>
          </p:cNvCxnSpPr>
          <p:nvPr/>
        </p:nvCxnSpPr>
        <p:spPr>
          <a:xfrm flipV="1">
            <a:off x="2794633" y="5138184"/>
            <a:ext cx="211949" cy="98455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43" name="等腰三角形 91">
            <a:extLst>
              <a:ext uri="{FF2B5EF4-FFF2-40B4-BE49-F238E27FC236}">
                <a16:creationId xmlns:a16="http://schemas.microsoft.com/office/drawing/2014/main" id="{55701571-5A64-4523-AF2F-E7C76706353F}"/>
              </a:ext>
            </a:extLst>
          </p:cNvPr>
          <p:cNvSpPr/>
          <p:nvPr/>
        </p:nvSpPr>
        <p:spPr>
          <a:xfrm rot="10800000">
            <a:off x="2189961" y="4167918"/>
            <a:ext cx="1537507" cy="129057"/>
          </a:xfrm>
          <a:prstGeom prst="triangle">
            <a:avLst/>
          </a:prstGeom>
          <a:gradFill rotWithShape="1">
            <a:gsLst>
              <a:gs pos="0">
                <a:srgbClr val="009EE7">
                  <a:alpha val="0"/>
                </a:srgbClr>
              </a:gs>
              <a:gs pos="100000">
                <a:srgbClr val="009EE7">
                  <a:alpha val="2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4" name="组合 92">
            <a:extLst>
              <a:ext uri="{FF2B5EF4-FFF2-40B4-BE49-F238E27FC236}">
                <a16:creationId xmlns:a16="http://schemas.microsoft.com/office/drawing/2014/main" id="{9577D96A-4FEF-487B-8AF8-941A4E47529D}"/>
              </a:ext>
            </a:extLst>
          </p:cNvPr>
          <p:cNvGrpSpPr/>
          <p:nvPr/>
        </p:nvGrpSpPr>
        <p:grpSpPr>
          <a:xfrm>
            <a:off x="2570170" y="4006578"/>
            <a:ext cx="777092" cy="161321"/>
            <a:chOff x="1648386" y="1761282"/>
            <a:chExt cx="1055325" cy="360000"/>
          </a:xfrm>
        </p:grpSpPr>
        <p:sp>
          <p:nvSpPr>
            <p:cNvPr id="45" name="Smiley Face 4">
              <a:extLst>
                <a:ext uri="{FF2B5EF4-FFF2-40B4-BE49-F238E27FC236}">
                  <a16:creationId xmlns:a16="http://schemas.microsoft.com/office/drawing/2014/main" id="{EEF8B767-794A-46B0-894A-047239C91AAE}"/>
                </a:ext>
              </a:extLst>
            </p:cNvPr>
            <p:cNvSpPr/>
            <p:nvPr/>
          </p:nvSpPr>
          <p:spPr bwMode="auto">
            <a:xfrm>
              <a:off x="1648386" y="1761282"/>
              <a:ext cx="360001" cy="360000"/>
            </a:xfrm>
            <a:prstGeom prst="smileyFace">
              <a:avLst/>
            </a:prstGeom>
            <a:solidFill>
              <a:srgbClr val="009EE7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1981" tIns="60944" rIns="71981" bIns="6094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8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46" name="Smiley Face 4">
              <a:extLst>
                <a:ext uri="{FF2B5EF4-FFF2-40B4-BE49-F238E27FC236}">
                  <a16:creationId xmlns:a16="http://schemas.microsoft.com/office/drawing/2014/main" id="{A5AA2B00-C3B0-495D-92A0-CF986775A910}"/>
                </a:ext>
              </a:extLst>
            </p:cNvPr>
            <p:cNvSpPr/>
            <p:nvPr/>
          </p:nvSpPr>
          <p:spPr bwMode="auto">
            <a:xfrm>
              <a:off x="2343710" y="1761282"/>
              <a:ext cx="360001" cy="360000"/>
            </a:xfrm>
            <a:prstGeom prst="smileyFace">
              <a:avLst/>
            </a:prstGeom>
            <a:solidFill>
              <a:srgbClr val="009EE7"/>
            </a:solidFill>
            <a:ln w="9525" cap="flat" cmpd="sng" algn="ctr">
              <a:solidFill>
                <a:sysClr val="window" lastClr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1981" tIns="60944" rIns="71981" bIns="6094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8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1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</p:grpSp>
      <p:sp>
        <p:nvSpPr>
          <p:cNvPr id="47" name="TextBox 63">
            <a:extLst>
              <a:ext uri="{FF2B5EF4-FFF2-40B4-BE49-F238E27FC236}">
                <a16:creationId xmlns:a16="http://schemas.microsoft.com/office/drawing/2014/main" id="{86DE91DD-3C1E-40E8-B98F-C681969569DD}"/>
              </a:ext>
            </a:extLst>
          </p:cNvPr>
          <p:cNvSpPr txBox="1"/>
          <p:nvPr/>
        </p:nvSpPr>
        <p:spPr>
          <a:xfrm>
            <a:off x="1965434" y="4851589"/>
            <a:ext cx="713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72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64">
            <a:extLst>
              <a:ext uri="{FF2B5EF4-FFF2-40B4-BE49-F238E27FC236}">
                <a16:creationId xmlns:a16="http://schemas.microsoft.com/office/drawing/2014/main" id="{ADB0C090-4821-41D5-BDA5-2CED140A05C8}"/>
              </a:ext>
            </a:extLst>
          </p:cNvPr>
          <p:cNvSpPr txBox="1"/>
          <p:nvPr/>
        </p:nvSpPr>
        <p:spPr>
          <a:xfrm>
            <a:off x="1328554" y="4847965"/>
            <a:ext cx="60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72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n 3">
            <a:extLst>
              <a:ext uri="{FF2B5EF4-FFF2-40B4-BE49-F238E27FC236}">
                <a16:creationId xmlns:a16="http://schemas.microsoft.com/office/drawing/2014/main" id="{DAFF8D4D-B094-41AE-8118-3B60B097E837}"/>
              </a:ext>
            </a:extLst>
          </p:cNvPr>
          <p:cNvSpPr/>
          <p:nvPr/>
        </p:nvSpPr>
        <p:spPr bwMode="auto">
          <a:xfrm>
            <a:off x="1704657" y="5244623"/>
            <a:ext cx="714691" cy="270091"/>
          </a:xfrm>
          <a:prstGeom prst="can">
            <a:avLst/>
          </a:prstGeom>
          <a:noFill/>
          <a:ln w="25400" cap="flat" cmpd="sng" algn="ctr">
            <a:solidFill>
              <a:sysClr val="window" lastClr="FFFFFF">
                <a:lumMod val="65000"/>
                <a:alpha val="52941"/>
              </a:sys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用户数据库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Can 3">
            <a:extLst>
              <a:ext uri="{FF2B5EF4-FFF2-40B4-BE49-F238E27FC236}">
                <a16:creationId xmlns:a16="http://schemas.microsoft.com/office/drawing/2014/main" id="{859B9462-FF78-4406-92E3-01AD51DCD35D}"/>
              </a:ext>
            </a:extLst>
          </p:cNvPr>
          <p:cNvSpPr/>
          <p:nvPr/>
        </p:nvSpPr>
        <p:spPr bwMode="auto">
          <a:xfrm>
            <a:off x="2438400" y="5236639"/>
            <a:ext cx="712466" cy="281087"/>
          </a:xfrm>
          <a:prstGeom prst="can">
            <a:avLst/>
          </a:prstGeom>
          <a:noFill/>
          <a:ln w="25400" cap="flat" cmpd="sng" algn="ctr">
            <a:solidFill>
              <a:sysClr val="window" lastClr="FFFFFF">
                <a:lumMod val="65000"/>
                <a:alpha val="52941"/>
              </a:sys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房源数据库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Can 3">
            <a:extLst>
              <a:ext uri="{FF2B5EF4-FFF2-40B4-BE49-F238E27FC236}">
                <a16:creationId xmlns:a16="http://schemas.microsoft.com/office/drawing/2014/main" id="{16A623BB-4502-4FDB-81D3-74E05CE8771B}"/>
              </a:ext>
            </a:extLst>
          </p:cNvPr>
          <p:cNvSpPr/>
          <p:nvPr/>
        </p:nvSpPr>
        <p:spPr bwMode="auto">
          <a:xfrm>
            <a:off x="3107742" y="5233627"/>
            <a:ext cx="713024" cy="281087"/>
          </a:xfrm>
          <a:prstGeom prst="can">
            <a:avLst/>
          </a:prstGeom>
          <a:noFill/>
          <a:ln w="25400" cap="flat" cmpd="sng" algn="ctr">
            <a:solidFill>
              <a:sysClr val="window" lastClr="FFFFFF">
                <a:lumMod val="65000"/>
                <a:alpha val="52941"/>
              </a:sys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交易数据库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Can 3">
            <a:extLst>
              <a:ext uri="{FF2B5EF4-FFF2-40B4-BE49-F238E27FC236}">
                <a16:creationId xmlns:a16="http://schemas.microsoft.com/office/drawing/2014/main" id="{DE46A4AC-5D4D-4275-ACDE-D4EA33D1F266}"/>
              </a:ext>
            </a:extLst>
          </p:cNvPr>
          <p:cNvSpPr/>
          <p:nvPr/>
        </p:nvSpPr>
        <p:spPr bwMode="auto">
          <a:xfrm>
            <a:off x="3754342" y="5232756"/>
            <a:ext cx="531605" cy="265635"/>
          </a:xfrm>
          <a:prstGeom prst="can">
            <a:avLst/>
          </a:prstGeom>
          <a:noFill/>
          <a:ln w="25400" cap="flat" cmpd="sng" algn="ctr">
            <a:solidFill>
              <a:sysClr val="window" lastClr="FFFFFF">
                <a:lumMod val="65000"/>
                <a:alpha val="52941"/>
              </a:sysClr>
            </a:solidFill>
            <a:prstDash val="solid"/>
          </a:ln>
          <a:effectLst/>
          <a:ex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5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</a:p>
        </p:txBody>
      </p:sp>
      <p:cxnSp>
        <p:nvCxnSpPr>
          <p:cNvPr id="53" name="直接箭头连接符 145">
            <a:extLst>
              <a:ext uri="{FF2B5EF4-FFF2-40B4-BE49-F238E27FC236}">
                <a16:creationId xmlns:a16="http://schemas.microsoft.com/office/drawing/2014/main" id="{02206F18-D042-42F2-8F37-87EAB3D8053F}"/>
              </a:ext>
            </a:extLst>
          </p:cNvPr>
          <p:cNvCxnSpPr>
            <a:stCxn id="49" idx="1"/>
            <a:endCxn id="30" idx="2"/>
          </p:cNvCxnSpPr>
          <p:nvPr/>
        </p:nvCxnSpPr>
        <p:spPr>
          <a:xfrm flipV="1">
            <a:off x="2062003" y="5138184"/>
            <a:ext cx="1624740" cy="106439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54" name="直接箭头连接符 146">
            <a:extLst>
              <a:ext uri="{FF2B5EF4-FFF2-40B4-BE49-F238E27FC236}">
                <a16:creationId xmlns:a16="http://schemas.microsoft.com/office/drawing/2014/main" id="{9E559AE1-36B3-4443-A9A4-09684279E4F3}"/>
              </a:ext>
            </a:extLst>
          </p:cNvPr>
          <p:cNvCxnSpPr>
            <a:stCxn id="52" idx="1"/>
            <a:endCxn id="29" idx="2"/>
          </p:cNvCxnSpPr>
          <p:nvPr/>
        </p:nvCxnSpPr>
        <p:spPr>
          <a:xfrm flipH="1" flipV="1">
            <a:off x="3006581" y="5138185"/>
            <a:ext cx="1013563" cy="94572"/>
          </a:xfrm>
          <a:prstGeom prst="straightConnector1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55" name="Freeform 6">
            <a:extLst>
              <a:ext uri="{FF2B5EF4-FFF2-40B4-BE49-F238E27FC236}">
                <a16:creationId xmlns:a16="http://schemas.microsoft.com/office/drawing/2014/main" id="{35E1C5E5-4D35-4A1C-805D-6B01BE2AA08A}"/>
              </a:ext>
            </a:extLst>
          </p:cNvPr>
          <p:cNvSpPr>
            <a:spLocks noEditPoints="1"/>
          </p:cNvSpPr>
          <p:nvPr/>
        </p:nvSpPr>
        <p:spPr bwMode="auto">
          <a:xfrm>
            <a:off x="3594956" y="4703646"/>
            <a:ext cx="165509" cy="102620"/>
          </a:xfrm>
          <a:custGeom>
            <a:avLst/>
            <a:gdLst>
              <a:gd name="T0" fmla="*/ 19 w 138"/>
              <a:gd name="T1" fmla="*/ 0 h 149"/>
              <a:gd name="T2" fmla="*/ 21 w 138"/>
              <a:gd name="T3" fmla="*/ 9 h 149"/>
              <a:gd name="T4" fmla="*/ 13 w 138"/>
              <a:gd name="T5" fmla="*/ 9 h 149"/>
              <a:gd name="T6" fmla="*/ 7 w 138"/>
              <a:gd name="T7" fmla="*/ 10 h 149"/>
              <a:gd name="T8" fmla="*/ 3 w 138"/>
              <a:gd name="T9" fmla="*/ 14 h 149"/>
              <a:gd name="T10" fmla="*/ 1 w 138"/>
              <a:gd name="T11" fmla="*/ 19 h 149"/>
              <a:gd name="T12" fmla="*/ 0 w 138"/>
              <a:gd name="T13" fmla="*/ 24 h 149"/>
              <a:gd name="T14" fmla="*/ 12 w 138"/>
              <a:gd name="T15" fmla="*/ 74 h 149"/>
              <a:gd name="T16" fmla="*/ 26 w 138"/>
              <a:gd name="T17" fmla="*/ 94 h 149"/>
              <a:gd name="T18" fmla="*/ 42 w 138"/>
              <a:gd name="T19" fmla="*/ 101 h 149"/>
              <a:gd name="T20" fmla="*/ 60 w 138"/>
              <a:gd name="T21" fmla="*/ 113 h 149"/>
              <a:gd name="T22" fmla="*/ 60 w 138"/>
              <a:gd name="T23" fmla="*/ 134 h 149"/>
              <a:gd name="T24" fmla="*/ 41 w 138"/>
              <a:gd name="T25" fmla="*/ 143 h 149"/>
              <a:gd name="T26" fmla="*/ 46 w 138"/>
              <a:gd name="T27" fmla="*/ 149 h 149"/>
              <a:gd name="T28" fmla="*/ 92 w 138"/>
              <a:gd name="T29" fmla="*/ 149 h 149"/>
              <a:gd name="T30" fmla="*/ 97 w 138"/>
              <a:gd name="T31" fmla="*/ 143 h 149"/>
              <a:gd name="T32" fmla="*/ 78 w 138"/>
              <a:gd name="T33" fmla="*/ 134 h 149"/>
              <a:gd name="T34" fmla="*/ 78 w 138"/>
              <a:gd name="T35" fmla="*/ 120 h 149"/>
              <a:gd name="T36" fmla="*/ 78 w 138"/>
              <a:gd name="T37" fmla="*/ 113 h 149"/>
              <a:gd name="T38" fmla="*/ 96 w 138"/>
              <a:gd name="T39" fmla="*/ 101 h 149"/>
              <a:gd name="T40" fmla="*/ 112 w 138"/>
              <a:gd name="T41" fmla="*/ 94 h 149"/>
              <a:gd name="T42" fmla="*/ 126 w 138"/>
              <a:gd name="T43" fmla="*/ 74 h 149"/>
              <a:gd name="T44" fmla="*/ 137 w 138"/>
              <a:gd name="T45" fmla="*/ 24 h 149"/>
              <a:gd name="T46" fmla="*/ 137 w 138"/>
              <a:gd name="T47" fmla="*/ 19 h 149"/>
              <a:gd name="T48" fmla="*/ 135 w 138"/>
              <a:gd name="T49" fmla="*/ 14 h 149"/>
              <a:gd name="T50" fmla="*/ 130 w 138"/>
              <a:gd name="T51" fmla="*/ 10 h 149"/>
              <a:gd name="T52" fmla="*/ 125 w 138"/>
              <a:gd name="T53" fmla="*/ 9 h 149"/>
              <a:gd name="T54" fmla="*/ 117 w 138"/>
              <a:gd name="T55" fmla="*/ 9 h 149"/>
              <a:gd name="T56" fmla="*/ 118 w 138"/>
              <a:gd name="T57" fmla="*/ 0 h 149"/>
              <a:gd name="T58" fmla="*/ 19 w 138"/>
              <a:gd name="T59" fmla="*/ 0 h 149"/>
              <a:gd name="T60" fmla="*/ 30 w 138"/>
              <a:gd name="T61" fmla="*/ 10 h 149"/>
              <a:gd name="T62" fmla="*/ 37 w 138"/>
              <a:gd name="T63" fmla="*/ 10 h 149"/>
              <a:gd name="T64" fmla="*/ 56 w 138"/>
              <a:gd name="T65" fmla="*/ 95 h 149"/>
              <a:gd name="T66" fmla="*/ 62 w 138"/>
              <a:gd name="T67" fmla="*/ 103 h 149"/>
              <a:gd name="T68" fmla="*/ 48 w 138"/>
              <a:gd name="T69" fmla="*/ 92 h 149"/>
              <a:gd name="T70" fmla="*/ 30 w 138"/>
              <a:gd name="T71" fmla="*/ 10 h 149"/>
              <a:gd name="T72" fmla="*/ 23 w 138"/>
              <a:gd name="T73" fmla="*/ 19 h 149"/>
              <a:gd name="T74" fmla="*/ 40 w 138"/>
              <a:gd name="T75" fmla="*/ 90 h 149"/>
              <a:gd name="T76" fmla="*/ 32 w 138"/>
              <a:gd name="T77" fmla="*/ 86 h 149"/>
              <a:gd name="T78" fmla="*/ 22 w 138"/>
              <a:gd name="T79" fmla="*/ 72 h 149"/>
              <a:gd name="T80" fmla="*/ 10 w 138"/>
              <a:gd name="T81" fmla="*/ 22 h 149"/>
              <a:gd name="T82" fmla="*/ 10 w 138"/>
              <a:gd name="T83" fmla="*/ 21 h 149"/>
              <a:gd name="T84" fmla="*/ 11 w 138"/>
              <a:gd name="T85" fmla="*/ 20 h 149"/>
              <a:gd name="T86" fmla="*/ 12 w 138"/>
              <a:gd name="T87" fmla="*/ 19 h 149"/>
              <a:gd name="T88" fmla="*/ 13 w 138"/>
              <a:gd name="T89" fmla="*/ 19 h 149"/>
              <a:gd name="T90" fmla="*/ 23 w 138"/>
              <a:gd name="T91" fmla="*/ 19 h 149"/>
              <a:gd name="T92" fmla="*/ 98 w 138"/>
              <a:gd name="T93" fmla="*/ 90 h 149"/>
              <a:gd name="T94" fmla="*/ 115 w 138"/>
              <a:gd name="T95" fmla="*/ 19 h 149"/>
              <a:gd name="T96" fmla="*/ 125 w 138"/>
              <a:gd name="T97" fmla="*/ 19 h 149"/>
              <a:gd name="T98" fmla="*/ 126 w 138"/>
              <a:gd name="T99" fmla="*/ 19 h 149"/>
              <a:gd name="T100" fmla="*/ 127 w 138"/>
              <a:gd name="T101" fmla="*/ 20 h 149"/>
              <a:gd name="T102" fmla="*/ 128 w 138"/>
              <a:gd name="T103" fmla="*/ 21 h 149"/>
              <a:gd name="T104" fmla="*/ 128 w 138"/>
              <a:gd name="T105" fmla="*/ 22 h 149"/>
              <a:gd name="T106" fmla="*/ 116 w 138"/>
              <a:gd name="T107" fmla="*/ 72 h 149"/>
              <a:gd name="T108" fmla="*/ 106 w 138"/>
              <a:gd name="T109" fmla="*/ 86 h 149"/>
              <a:gd name="T110" fmla="*/ 98 w 138"/>
              <a:gd name="T111" fmla="*/ 9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8" h="149">
                <a:moveTo>
                  <a:pt x="19" y="0"/>
                </a:moveTo>
                <a:cubicBezTo>
                  <a:pt x="21" y="9"/>
                  <a:pt x="21" y="9"/>
                  <a:pt x="21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1" y="9"/>
                  <a:pt x="9" y="9"/>
                  <a:pt x="7" y="10"/>
                </a:cubicBezTo>
                <a:cubicBezTo>
                  <a:pt x="6" y="11"/>
                  <a:pt x="4" y="12"/>
                  <a:pt x="3" y="14"/>
                </a:cubicBezTo>
                <a:cubicBezTo>
                  <a:pt x="2" y="15"/>
                  <a:pt x="1" y="17"/>
                  <a:pt x="1" y="19"/>
                </a:cubicBezTo>
                <a:cubicBezTo>
                  <a:pt x="0" y="20"/>
                  <a:pt x="0" y="22"/>
                  <a:pt x="0" y="24"/>
                </a:cubicBezTo>
                <a:cubicBezTo>
                  <a:pt x="12" y="74"/>
                  <a:pt x="12" y="74"/>
                  <a:pt x="12" y="74"/>
                </a:cubicBezTo>
                <a:cubicBezTo>
                  <a:pt x="14" y="83"/>
                  <a:pt x="19" y="90"/>
                  <a:pt x="26" y="94"/>
                </a:cubicBezTo>
                <a:cubicBezTo>
                  <a:pt x="31" y="98"/>
                  <a:pt x="36" y="100"/>
                  <a:pt x="42" y="101"/>
                </a:cubicBezTo>
                <a:cubicBezTo>
                  <a:pt x="44" y="108"/>
                  <a:pt x="52" y="113"/>
                  <a:pt x="60" y="113"/>
                </a:cubicBezTo>
                <a:cubicBezTo>
                  <a:pt x="60" y="134"/>
                  <a:pt x="60" y="134"/>
                  <a:pt x="60" y="134"/>
                </a:cubicBezTo>
                <a:cubicBezTo>
                  <a:pt x="49" y="135"/>
                  <a:pt x="41" y="138"/>
                  <a:pt x="41" y="143"/>
                </a:cubicBezTo>
                <a:cubicBezTo>
                  <a:pt x="41" y="146"/>
                  <a:pt x="43" y="149"/>
                  <a:pt x="46" y="149"/>
                </a:cubicBezTo>
                <a:cubicBezTo>
                  <a:pt x="92" y="149"/>
                  <a:pt x="92" y="149"/>
                  <a:pt x="92" y="149"/>
                </a:cubicBezTo>
                <a:cubicBezTo>
                  <a:pt x="95" y="149"/>
                  <a:pt x="97" y="146"/>
                  <a:pt x="97" y="143"/>
                </a:cubicBezTo>
                <a:cubicBezTo>
                  <a:pt x="97" y="138"/>
                  <a:pt x="88" y="135"/>
                  <a:pt x="78" y="134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86" y="113"/>
                  <a:pt x="94" y="108"/>
                  <a:pt x="96" y="101"/>
                </a:cubicBezTo>
                <a:cubicBezTo>
                  <a:pt x="102" y="100"/>
                  <a:pt x="107" y="98"/>
                  <a:pt x="112" y="94"/>
                </a:cubicBezTo>
                <a:cubicBezTo>
                  <a:pt x="119" y="90"/>
                  <a:pt x="124" y="83"/>
                  <a:pt x="126" y="74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8" y="22"/>
                  <a:pt x="138" y="20"/>
                  <a:pt x="137" y="19"/>
                </a:cubicBezTo>
                <a:cubicBezTo>
                  <a:pt x="137" y="17"/>
                  <a:pt x="136" y="15"/>
                  <a:pt x="135" y="14"/>
                </a:cubicBezTo>
                <a:cubicBezTo>
                  <a:pt x="134" y="12"/>
                  <a:pt x="132" y="11"/>
                  <a:pt x="130" y="10"/>
                </a:cubicBezTo>
                <a:cubicBezTo>
                  <a:pt x="129" y="9"/>
                  <a:pt x="127" y="9"/>
                  <a:pt x="125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8" y="0"/>
                  <a:pt x="118" y="0"/>
                  <a:pt x="118" y="0"/>
                </a:cubicBezTo>
                <a:cubicBezTo>
                  <a:pt x="19" y="0"/>
                  <a:pt x="19" y="0"/>
                  <a:pt x="19" y="0"/>
                </a:cubicBezTo>
                <a:close/>
                <a:moveTo>
                  <a:pt x="30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56" y="95"/>
                  <a:pt x="56" y="95"/>
                  <a:pt x="56" y="95"/>
                </a:cubicBezTo>
                <a:cubicBezTo>
                  <a:pt x="57" y="98"/>
                  <a:pt x="59" y="101"/>
                  <a:pt x="62" y="103"/>
                </a:cubicBezTo>
                <a:cubicBezTo>
                  <a:pt x="55" y="102"/>
                  <a:pt x="50" y="99"/>
                  <a:pt x="48" y="92"/>
                </a:cubicBezTo>
                <a:cubicBezTo>
                  <a:pt x="30" y="10"/>
                  <a:pt x="30" y="10"/>
                  <a:pt x="30" y="10"/>
                </a:cubicBezTo>
                <a:close/>
                <a:moveTo>
                  <a:pt x="23" y="19"/>
                </a:moveTo>
                <a:cubicBezTo>
                  <a:pt x="40" y="90"/>
                  <a:pt x="40" y="90"/>
                  <a:pt x="40" y="90"/>
                </a:cubicBezTo>
                <a:cubicBezTo>
                  <a:pt x="37" y="89"/>
                  <a:pt x="34" y="88"/>
                  <a:pt x="32" y="86"/>
                </a:cubicBezTo>
                <a:cubicBezTo>
                  <a:pt x="27" y="83"/>
                  <a:pt x="23" y="78"/>
                  <a:pt x="22" y="7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1"/>
                  <a:pt x="10" y="21"/>
                </a:cubicBezTo>
                <a:cubicBezTo>
                  <a:pt x="10" y="21"/>
                  <a:pt x="10" y="20"/>
                  <a:pt x="11" y="20"/>
                </a:cubicBezTo>
                <a:cubicBezTo>
                  <a:pt x="11" y="19"/>
                  <a:pt x="11" y="19"/>
                  <a:pt x="12" y="19"/>
                </a:cubicBezTo>
                <a:cubicBezTo>
                  <a:pt x="12" y="19"/>
                  <a:pt x="12" y="19"/>
                  <a:pt x="13" y="19"/>
                </a:cubicBezTo>
                <a:cubicBezTo>
                  <a:pt x="23" y="19"/>
                  <a:pt x="23" y="19"/>
                  <a:pt x="23" y="19"/>
                </a:cubicBezTo>
                <a:close/>
                <a:moveTo>
                  <a:pt x="98" y="90"/>
                </a:moveTo>
                <a:cubicBezTo>
                  <a:pt x="115" y="19"/>
                  <a:pt x="115" y="19"/>
                  <a:pt x="11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6" y="19"/>
                  <a:pt x="126" y="19"/>
                </a:cubicBezTo>
                <a:cubicBezTo>
                  <a:pt x="127" y="19"/>
                  <a:pt x="127" y="19"/>
                  <a:pt x="127" y="20"/>
                </a:cubicBezTo>
                <a:cubicBezTo>
                  <a:pt x="127" y="20"/>
                  <a:pt x="128" y="21"/>
                  <a:pt x="128" y="21"/>
                </a:cubicBezTo>
                <a:cubicBezTo>
                  <a:pt x="128" y="21"/>
                  <a:pt x="128" y="22"/>
                  <a:pt x="128" y="2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5" y="78"/>
                  <a:pt x="111" y="83"/>
                  <a:pt x="106" y="86"/>
                </a:cubicBezTo>
                <a:cubicBezTo>
                  <a:pt x="104" y="88"/>
                  <a:pt x="101" y="89"/>
                  <a:pt x="98" y="90"/>
                </a:cubicBezTo>
                <a:close/>
              </a:path>
            </a:pathLst>
          </a:custGeom>
          <a:solidFill>
            <a:srgbClr val="44AE35"/>
          </a:solidFill>
          <a:ln>
            <a:solidFill>
              <a:srgbClr val="00B050"/>
            </a:solidFill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9272"/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0E2B9659-3273-4AD4-977B-0D1EB072482D}"/>
              </a:ext>
            </a:extLst>
          </p:cNvPr>
          <p:cNvSpPr>
            <a:spLocks noEditPoints="1"/>
          </p:cNvSpPr>
          <p:nvPr/>
        </p:nvSpPr>
        <p:spPr bwMode="auto">
          <a:xfrm>
            <a:off x="2858247" y="4705950"/>
            <a:ext cx="201051" cy="96205"/>
          </a:xfrm>
          <a:custGeom>
            <a:avLst/>
            <a:gdLst>
              <a:gd name="T0" fmla="*/ 2 w 168"/>
              <a:gd name="T1" fmla="*/ 130 h 140"/>
              <a:gd name="T2" fmla="*/ 166 w 168"/>
              <a:gd name="T3" fmla="*/ 130 h 140"/>
              <a:gd name="T4" fmla="*/ 168 w 168"/>
              <a:gd name="T5" fmla="*/ 131 h 140"/>
              <a:gd name="T6" fmla="*/ 168 w 168"/>
              <a:gd name="T7" fmla="*/ 139 h 140"/>
              <a:gd name="T8" fmla="*/ 166 w 168"/>
              <a:gd name="T9" fmla="*/ 140 h 140"/>
              <a:gd name="T10" fmla="*/ 2 w 168"/>
              <a:gd name="T11" fmla="*/ 140 h 140"/>
              <a:gd name="T12" fmla="*/ 0 w 168"/>
              <a:gd name="T13" fmla="*/ 139 h 140"/>
              <a:gd name="T14" fmla="*/ 0 w 168"/>
              <a:gd name="T15" fmla="*/ 131 h 140"/>
              <a:gd name="T16" fmla="*/ 2 w 168"/>
              <a:gd name="T17" fmla="*/ 130 h 140"/>
              <a:gd name="T18" fmla="*/ 35 w 168"/>
              <a:gd name="T19" fmla="*/ 125 h 140"/>
              <a:gd name="T20" fmla="*/ 45 w 168"/>
              <a:gd name="T21" fmla="*/ 125 h 140"/>
              <a:gd name="T22" fmla="*/ 45 w 168"/>
              <a:gd name="T23" fmla="*/ 72 h 140"/>
              <a:gd name="T24" fmla="*/ 77 w 168"/>
              <a:gd name="T25" fmla="*/ 72 h 140"/>
              <a:gd name="T26" fmla="*/ 77 w 168"/>
              <a:gd name="T27" fmla="*/ 125 h 140"/>
              <a:gd name="T28" fmla="*/ 133 w 168"/>
              <a:gd name="T29" fmla="*/ 125 h 140"/>
              <a:gd name="T30" fmla="*/ 137 w 168"/>
              <a:gd name="T31" fmla="*/ 120 h 140"/>
              <a:gd name="T32" fmla="*/ 137 w 168"/>
              <a:gd name="T33" fmla="*/ 73 h 140"/>
              <a:gd name="T34" fmla="*/ 137 w 168"/>
              <a:gd name="T35" fmla="*/ 72 h 140"/>
              <a:gd name="T36" fmla="*/ 89 w 168"/>
              <a:gd name="T37" fmla="*/ 28 h 140"/>
              <a:gd name="T38" fmla="*/ 84 w 168"/>
              <a:gd name="T39" fmla="*/ 26 h 140"/>
              <a:gd name="T40" fmla="*/ 84 w 168"/>
              <a:gd name="T41" fmla="*/ 26 h 140"/>
              <a:gd name="T42" fmla="*/ 79 w 168"/>
              <a:gd name="T43" fmla="*/ 28 h 140"/>
              <a:gd name="T44" fmla="*/ 30 w 168"/>
              <a:gd name="T45" fmla="*/ 72 h 140"/>
              <a:gd name="T46" fmla="*/ 30 w 168"/>
              <a:gd name="T47" fmla="*/ 73 h 140"/>
              <a:gd name="T48" fmla="*/ 30 w 168"/>
              <a:gd name="T49" fmla="*/ 120 h 140"/>
              <a:gd name="T50" fmla="*/ 35 w 168"/>
              <a:gd name="T51" fmla="*/ 125 h 140"/>
              <a:gd name="T52" fmla="*/ 90 w 168"/>
              <a:gd name="T53" fmla="*/ 72 h 140"/>
              <a:gd name="T54" fmla="*/ 123 w 168"/>
              <a:gd name="T55" fmla="*/ 72 h 140"/>
              <a:gd name="T56" fmla="*/ 123 w 168"/>
              <a:gd name="T57" fmla="*/ 101 h 140"/>
              <a:gd name="T58" fmla="*/ 90 w 168"/>
              <a:gd name="T59" fmla="*/ 101 h 140"/>
              <a:gd name="T60" fmla="*/ 90 w 168"/>
              <a:gd name="T61" fmla="*/ 72 h 140"/>
              <a:gd name="T62" fmla="*/ 145 w 168"/>
              <a:gd name="T63" fmla="*/ 72 h 140"/>
              <a:gd name="T64" fmla="*/ 92 w 168"/>
              <a:gd name="T65" fmla="*/ 25 h 140"/>
              <a:gd name="T66" fmla="*/ 84 w 168"/>
              <a:gd name="T67" fmla="*/ 21 h 140"/>
              <a:gd name="T68" fmla="*/ 84 w 168"/>
              <a:gd name="T69" fmla="*/ 21 h 140"/>
              <a:gd name="T70" fmla="*/ 76 w 168"/>
              <a:gd name="T71" fmla="*/ 25 h 140"/>
              <a:gd name="T72" fmla="*/ 22 w 168"/>
              <a:gd name="T73" fmla="*/ 72 h 140"/>
              <a:gd name="T74" fmla="*/ 18 w 168"/>
              <a:gd name="T75" fmla="*/ 72 h 140"/>
              <a:gd name="T76" fmla="*/ 13 w 168"/>
              <a:gd name="T77" fmla="*/ 70 h 140"/>
              <a:gd name="T78" fmla="*/ 13 w 168"/>
              <a:gd name="T79" fmla="*/ 64 h 140"/>
              <a:gd name="T80" fmla="*/ 17 w 168"/>
              <a:gd name="T81" fmla="*/ 57 h 140"/>
              <a:gd name="T82" fmla="*/ 77 w 168"/>
              <a:gd name="T83" fmla="*/ 4 h 140"/>
              <a:gd name="T84" fmla="*/ 91 w 168"/>
              <a:gd name="T85" fmla="*/ 4 h 140"/>
              <a:gd name="T86" fmla="*/ 150 w 168"/>
              <a:gd name="T87" fmla="*/ 57 h 140"/>
              <a:gd name="T88" fmla="*/ 155 w 168"/>
              <a:gd name="T89" fmla="*/ 64 h 140"/>
              <a:gd name="T90" fmla="*/ 154 w 168"/>
              <a:gd name="T91" fmla="*/ 70 h 140"/>
              <a:gd name="T92" fmla="*/ 149 w 168"/>
              <a:gd name="T93" fmla="*/ 72 h 140"/>
              <a:gd name="T94" fmla="*/ 145 w 168"/>
              <a:gd name="T95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8" h="140">
                <a:moveTo>
                  <a:pt x="2" y="130"/>
                </a:moveTo>
                <a:cubicBezTo>
                  <a:pt x="166" y="130"/>
                  <a:pt x="166" y="130"/>
                  <a:pt x="166" y="130"/>
                </a:cubicBezTo>
                <a:cubicBezTo>
                  <a:pt x="167" y="130"/>
                  <a:pt x="168" y="131"/>
                  <a:pt x="168" y="13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40"/>
                  <a:pt x="167" y="140"/>
                  <a:pt x="166" y="140"/>
                </a:cubicBezTo>
                <a:cubicBezTo>
                  <a:pt x="2" y="140"/>
                  <a:pt x="2" y="140"/>
                  <a:pt x="2" y="140"/>
                </a:cubicBezTo>
                <a:cubicBezTo>
                  <a:pt x="1" y="140"/>
                  <a:pt x="0" y="140"/>
                  <a:pt x="0" y="139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1"/>
                  <a:pt x="1" y="130"/>
                  <a:pt x="2" y="130"/>
                </a:cubicBezTo>
                <a:close/>
                <a:moveTo>
                  <a:pt x="35" y="125"/>
                </a:moveTo>
                <a:cubicBezTo>
                  <a:pt x="45" y="125"/>
                  <a:pt x="45" y="125"/>
                  <a:pt x="45" y="125"/>
                </a:cubicBezTo>
                <a:cubicBezTo>
                  <a:pt x="45" y="106"/>
                  <a:pt x="45" y="91"/>
                  <a:pt x="45" y="72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91"/>
                  <a:pt x="77" y="106"/>
                  <a:pt x="77" y="125"/>
                </a:cubicBezTo>
                <a:cubicBezTo>
                  <a:pt x="133" y="125"/>
                  <a:pt x="133" y="125"/>
                  <a:pt x="133" y="125"/>
                </a:cubicBezTo>
                <a:cubicBezTo>
                  <a:pt x="135" y="125"/>
                  <a:pt x="137" y="123"/>
                  <a:pt x="137" y="120"/>
                </a:cubicBezTo>
                <a:cubicBezTo>
                  <a:pt x="137" y="107"/>
                  <a:pt x="137" y="86"/>
                  <a:pt x="137" y="73"/>
                </a:cubicBezTo>
                <a:cubicBezTo>
                  <a:pt x="137" y="73"/>
                  <a:pt x="137" y="73"/>
                  <a:pt x="137" y="72"/>
                </a:cubicBezTo>
                <a:cubicBezTo>
                  <a:pt x="89" y="28"/>
                  <a:pt x="89" y="28"/>
                  <a:pt x="89" y="28"/>
                </a:cubicBezTo>
                <a:cubicBezTo>
                  <a:pt x="87" y="27"/>
                  <a:pt x="85" y="26"/>
                  <a:pt x="84" y="26"/>
                </a:cubicBezTo>
                <a:cubicBezTo>
                  <a:pt x="84" y="26"/>
                  <a:pt x="84" y="26"/>
                  <a:pt x="84" y="26"/>
                </a:cubicBezTo>
                <a:cubicBezTo>
                  <a:pt x="82" y="26"/>
                  <a:pt x="80" y="27"/>
                  <a:pt x="79" y="28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86"/>
                  <a:pt x="30" y="107"/>
                  <a:pt x="30" y="120"/>
                </a:cubicBezTo>
                <a:cubicBezTo>
                  <a:pt x="30" y="123"/>
                  <a:pt x="32" y="125"/>
                  <a:pt x="35" y="125"/>
                </a:cubicBezTo>
                <a:close/>
                <a:moveTo>
                  <a:pt x="90" y="72"/>
                </a:moveTo>
                <a:cubicBezTo>
                  <a:pt x="123" y="72"/>
                  <a:pt x="123" y="72"/>
                  <a:pt x="123" y="72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0" y="72"/>
                  <a:pt x="90" y="72"/>
                  <a:pt x="90" y="72"/>
                </a:cubicBezTo>
                <a:close/>
                <a:moveTo>
                  <a:pt x="145" y="72"/>
                </a:moveTo>
                <a:cubicBezTo>
                  <a:pt x="92" y="25"/>
                  <a:pt x="92" y="25"/>
                  <a:pt x="92" y="25"/>
                </a:cubicBezTo>
                <a:cubicBezTo>
                  <a:pt x="89" y="22"/>
                  <a:pt x="87" y="21"/>
                  <a:pt x="84" y="21"/>
                </a:cubicBezTo>
                <a:cubicBezTo>
                  <a:pt x="84" y="21"/>
                  <a:pt x="84" y="21"/>
                  <a:pt x="84" y="21"/>
                </a:cubicBezTo>
                <a:cubicBezTo>
                  <a:pt x="81" y="21"/>
                  <a:pt x="78" y="22"/>
                  <a:pt x="76" y="25"/>
                </a:cubicBezTo>
                <a:cubicBezTo>
                  <a:pt x="22" y="72"/>
                  <a:pt x="22" y="72"/>
                  <a:pt x="22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6" y="72"/>
                  <a:pt x="14" y="71"/>
                  <a:pt x="13" y="70"/>
                </a:cubicBezTo>
                <a:cubicBezTo>
                  <a:pt x="12" y="68"/>
                  <a:pt x="12" y="66"/>
                  <a:pt x="13" y="64"/>
                </a:cubicBezTo>
                <a:cubicBezTo>
                  <a:pt x="14" y="61"/>
                  <a:pt x="15" y="59"/>
                  <a:pt x="17" y="57"/>
                </a:cubicBezTo>
                <a:cubicBezTo>
                  <a:pt x="77" y="4"/>
                  <a:pt x="77" y="4"/>
                  <a:pt x="77" y="4"/>
                </a:cubicBezTo>
                <a:cubicBezTo>
                  <a:pt x="81" y="0"/>
                  <a:pt x="86" y="0"/>
                  <a:pt x="91" y="4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52" y="59"/>
                  <a:pt x="154" y="61"/>
                  <a:pt x="155" y="64"/>
                </a:cubicBezTo>
                <a:cubicBezTo>
                  <a:pt x="156" y="66"/>
                  <a:pt x="155" y="68"/>
                  <a:pt x="154" y="70"/>
                </a:cubicBezTo>
                <a:cubicBezTo>
                  <a:pt x="153" y="71"/>
                  <a:pt x="151" y="72"/>
                  <a:pt x="149" y="72"/>
                </a:cubicBezTo>
                <a:lnTo>
                  <a:pt x="145" y="72"/>
                </a:ln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9272"/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029180D5-9023-4CA1-81CD-27B7C8F4BFF0}"/>
              </a:ext>
            </a:extLst>
          </p:cNvPr>
          <p:cNvSpPr>
            <a:spLocks noEditPoints="1"/>
          </p:cNvSpPr>
          <p:nvPr/>
        </p:nvSpPr>
        <p:spPr bwMode="auto">
          <a:xfrm>
            <a:off x="1541924" y="4688975"/>
            <a:ext cx="213235" cy="117196"/>
          </a:xfrm>
          <a:custGeom>
            <a:avLst/>
            <a:gdLst>
              <a:gd name="T0" fmla="*/ 68 w 178"/>
              <a:gd name="T1" fmla="*/ 73 h 170"/>
              <a:gd name="T2" fmla="*/ 59 w 178"/>
              <a:gd name="T3" fmla="*/ 45 h 170"/>
              <a:gd name="T4" fmla="*/ 59 w 178"/>
              <a:gd name="T5" fmla="*/ 43 h 170"/>
              <a:gd name="T6" fmla="*/ 119 w 178"/>
              <a:gd name="T7" fmla="*/ 43 h 170"/>
              <a:gd name="T8" fmla="*/ 119 w 178"/>
              <a:gd name="T9" fmla="*/ 45 h 170"/>
              <a:gd name="T10" fmla="*/ 110 w 178"/>
              <a:gd name="T11" fmla="*/ 73 h 170"/>
              <a:gd name="T12" fmla="*/ 142 w 178"/>
              <a:gd name="T13" fmla="*/ 89 h 170"/>
              <a:gd name="T14" fmla="*/ 162 w 178"/>
              <a:gd name="T15" fmla="*/ 63 h 170"/>
              <a:gd name="T16" fmla="*/ 162 w 178"/>
              <a:gd name="T17" fmla="*/ 63 h 170"/>
              <a:gd name="T18" fmla="*/ 148 w 178"/>
              <a:gd name="T19" fmla="*/ 34 h 170"/>
              <a:gd name="T20" fmla="*/ 136 w 178"/>
              <a:gd name="T21" fmla="*/ 34 h 170"/>
              <a:gd name="T22" fmla="*/ 122 w 178"/>
              <a:gd name="T23" fmla="*/ 63 h 170"/>
              <a:gd name="T24" fmla="*/ 122 w 178"/>
              <a:gd name="T25" fmla="*/ 63 h 170"/>
              <a:gd name="T26" fmla="*/ 142 w 178"/>
              <a:gd name="T27" fmla="*/ 89 h 170"/>
              <a:gd name="T28" fmla="*/ 125 w 178"/>
              <a:gd name="T29" fmla="*/ 63 h 170"/>
              <a:gd name="T30" fmla="*/ 127 w 178"/>
              <a:gd name="T31" fmla="*/ 54 h 170"/>
              <a:gd name="T32" fmla="*/ 156 w 178"/>
              <a:gd name="T33" fmla="*/ 49 h 170"/>
              <a:gd name="T34" fmla="*/ 158 w 178"/>
              <a:gd name="T35" fmla="*/ 59 h 170"/>
              <a:gd name="T36" fmla="*/ 153 w 178"/>
              <a:gd name="T37" fmla="*/ 79 h 170"/>
              <a:gd name="T38" fmla="*/ 131 w 178"/>
              <a:gd name="T39" fmla="*/ 79 h 170"/>
              <a:gd name="T40" fmla="*/ 50 w 178"/>
              <a:gd name="T41" fmla="*/ 81 h 170"/>
              <a:gd name="T42" fmla="*/ 56 w 178"/>
              <a:gd name="T43" fmla="*/ 63 h 170"/>
              <a:gd name="T44" fmla="*/ 56 w 178"/>
              <a:gd name="T45" fmla="*/ 62 h 170"/>
              <a:gd name="T46" fmla="*/ 36 w 178"/>
              <a:gd name="T47" fmla="*/ 34 h 170"/>
              <a:gd name="T48" fmla="*/ 16 w 178"/>
              <a:gd name="T49" fmla="*/ 62 h 170"/>
              <a:gd name="T50" fmla="*/ 16 w 178"/>
              <a:gd name="T51" fmla="*/ 63 h 170"/>
              <a:gd name="T52" fmla="*/ 23 w 178"/>
              <a:gd name="T53" fmla="*/ 81 h 170"/>
              <a:gd name="T54" fmla="*/ 25 w 178"/>
              <a:gd name="T55" fmla="*/ 79 h 170"/>
              <a:gd name="T56" fmla="*/ 20 w 178"/>
              <a:gd name="T57" fmla="*/ 59 h 170"/>
              <a:gd name="T58" fmla="*/ 22 w 178"/>
              <a:gd name="T59" fmla="*/ 49 h 170"/>
              <a:gd name="T60" fmla="*/ 51 w 178"/>
              <a:gd name="T61" fmla="*/ 54 h 170"/>
              <a:gd name="T62" fmla="*/ 53 w 178"/>
              <a:gd name="T63" fmla="*/ 63 h 170"/>
              <a:gd name="T64" fmla="*/ 36 w 178"/>
              <a:gd name="T65" fmla="*/ 87 h 170"/>
              <a:gd name="T66" fmla="*/ 95 w 178"/>
              <a:gd name="T67" fmla="*/ 106 h 170"/>
              <a:gd name="T68" fmla="*/ 91 w 178"/>
              <a:gd name="T69" fmla="*/ 114 h 170"/>
              <a:gd name="T70" fmla="*/ 114 w 178"/>
              <a:gd name="T71" fmla="*/ 96 h 170"/>
              <a:gd name="T72" fmla="*/ 146 w 178"/>
              <a:gd name="T73" fmla="*/ 159 h 170"/>
              <a:gd name="T74" fmla="*/ 43 w 178"/>
              <a:gd name="T75" fmla="*/ 170 h 170"/>
              <a:gd name="T76" fmla="*/ 32 w 178"/>
              <a:gd name="T77" fmla="*/ 122 h 170"/>
              <a:gd name="T78" fmla="*/ 84 w 178"/>
              <a:gd name="T79" fmla="*/ 151 h 170"/>
              <a:gd name="T80" fmla="*/ 86 w 178"/>
              <a:gd name="T81" fmla="*/ 113 h 170"/>
              <a:gd name="T82" fmla="*/ 83 w 178"/>
              <a:gd name="T83" fmla="*/ 105 h 170"/>
              <a:gd name="T84" fmla="*/ 94 w 178"/>
              <a:gd name="T85" fmla="*/ 104 h 170"/>
              <a:gd name="T86" fmla="*/ 95 w 178"/>
              <a:gd name="T87" fmla="*/ 106 h 170"/>
              <a:gd name="T88" fmla="*/ 178 w 178"/>
              <a:gd name="T89" fmla="*/ 111 h 170"/>
              <a:gd name="T90" fmla="*/ 150 w 178"/>
              <a:gd name="T91" fmla="*/ 114 h 170"/>
              <a:gd name="T92" fmla="*/ 151 w 178"/>
              <a:gd name="T93" fmla="*/ 141 h 170"/>
              <a:gd name="T94" fmla="*/ 178 w 178"/>
              <a:gd name="T95" fmla="*/ 135 h 170"/>
              <a:gd name="T96" fmla="*/ 6 w 178"/>
              <a:gd name="T97" fmla="*/ 141 h 170"/>
              <a:gd name="T98" fmla="*/ 27 w 178"/>
              <a:gd name="T99" fmla="*/ 122 h 170"/>
              <a:gd name="T100" fmla="*/ 50 w 178"/>
              <a:gd name="T101" fmla="*/ 95 h 170"/>
              <a:gd name="T102" fmla="*/ 0 w 178"/>
              <a:gd name="T103" fmla="*/ 135 h 170"/>
              <a:gd name="T104" fmla="*/ 89 w 178"/>
              <a:gd name="T105" fmla="*/ 82 h 170"/>
              <a:gd name="T106" fmla="*/ 115 w 178"/>
              <a:gd name="T107" fmla="*/ 45 h 170"/>
              <a:gd name="T108" fmla="*/ 113 w 178"/>
              <a:gd name="T109" fmla="*/ 31 h 170"/>
              <a:gd name="T110" fmla="*/ 100 w 178"/>
              <a:gd name="T111" fmla="*/ 23 h 170"/>
              <a:gd name="T112" fmla="*/ 79 w 178"/>
              <a:gd name="T113" fmla="*/ 23 h 170"/>
              <a:gd name="T114" fmla="*/ 67 w 178"/>
              <a:gd name="T115" fmla="*/ 24 h 170"/>
              <a:gd name="T116" fmla="*/ 65 w 178"/>
              <a:gd name="T117" fmla="*/ 38 h 170"/>
              <a:gd name="T118" fmla="*/ 72 w 178"/>
              <a:gd name="T119" fmla="*/ 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8" h="170">
                <a:moveTo>
                  <a:pt x="89" y="86"/>
                </a:moveTo>
                <a:cubicBezTo>
                  <a:pt x="81" y="86"/>
                  <a:pt x="74" y="81"/>
                  <a:pt x="68" y="73"/>
                </a:cubicBezTo>
                <a:cubicBezTo>
                  <a:pt x="63" y="65"/>
                  <a:pt x="59" y="5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4"/>
                  <a:pt x="59" y="44"/>
                  <a:pt x="59" y="43"/>
                </a:cubicBezTo>
                <a:cubicBezTo>
                  <a:pt x="59" y="19"/>
                  <a:pt x="55" y="0"/>
                  <a:pt x="89" y="0"/>
                </a:cubicBezTo>
                <a:cubicBezTo>
                  <a:pt x="123" y="0"/>
                  <a:pt x="119" y="19"/>
                  <a:pt x="119" y="43"/>
                </a:cubicBezTo>
                <a:cubicBezTo>
                  <a:pt x="119" y="44"/>
                  <a:pt x="119" y="44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55"/>
                  <a:pt x="116" y="65"/>
                  <a:pt x="110" y="73"/>
                </a:cubicBezTo>
                <a:cubicBezTo>
                  <a:pt x="104" y="81"/>
                  <a:pt x="97" y="86"/>
                  <a:pt x="89" y="86"/>
                </a:cubicBezTo>
                <a:close/>
                <a:moveTo>
                  <a:pt x="142" y="89"/>
                </a:moveTo>
                <a:cubicBezTo>
                  <a:pt x="147" y="89"/>
                  <a:pt x="152" y="86"/>
                  <a:pt x="156" y="81"/>
                </a:cubicBezTo>
                <a:cubicBezTo>
                  <a:pt x="159" y="76"/>
                  <a:pt x="162" y="69"/>
                  <a:pt x="162" y="63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62" y="62"/>
                  <a:pt x="162" y="62"/>
                  <a:pt x="162" y="62"/>
                </a:cubicBezTo>
                <a:cubicBezTo>
                  <a:pt x="162" y="48"/>
                  <a:pt x="164" y="37"/>
                  <a:pt x="148" y="34"/>
                </a:cubicBezTo>
                <a:cubicBezTo>
                  <a:pt x="146" y="34"/>
                  <a:pt x="144" y="34"/>
                  <a:pt x="142" y="34"/>
                </a:cubicBezTo>
                <a:cubicBezTo>
                  <a:pt x="140" y="34"/>
                  <a:pt x="138" y="34"/>
                  <a:pt x="136" y="34"/>
                </a:cubicBezTo>
                <a:cubicBezTo>
                  <a:pt x="120" y="36"/>
                  <a:pt x="122" y="48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9"/>
                  <a:pt x="125" y="76"/>
                  <a:pt x="129" y="81"/>
                </a:cubicBezTo>
                <a:cubicBezTo>
                  <a:pt x="132" y="86"/>
                  <a:pt x="137" y="89"/>
                  <a:pt x="142" y="89"/>
                </a:cubicBezTo>
                <a:close/>
                <a:moveTo>
                  <a:pt x="131" y="79"/>
                </a:moveTo>
                <a:cubicBezTo>
                  <a:pt x="127" y="75"/>
                  <a:pt x="125" y="69"/>
                  <a:pt x="125" y="63"/>
                </a:cubicBezTo>
                <a:cubicBezTo>
                  <a:pt x="126" y="59"/>
                  <a:pt x="126" y="59"/>
                  <a:pt x="126" y="59"/>
                </a:cubicBezTo>
                <a:cubicBezTo>
                  <a:pt x="127" y="57"/>
                  <a:pt x="127" y="56"/>
                  <a:pt x="127" y="54"/>
                </a:cubicBezTo>
                <a:cubicBezTo>
                  <a:pt x="127" y="52"/>
                  <a:pt x="127" y="50"/>
                  <a:pt x="128" y="49"/>
                </a:cubicBezTo>
                <a:cubicBezTo>
                  <a:pt x="129" y="47"/>
                  <a:pt x="156" y="47"/>
                  <a:pt x="156" y="49"/>
                </a:cubicBezTo>
                <a:cubicBezTo>
                  <a:pt x="157" y="50"/>
                  <a:pt x="157" y="52"/>
                  <a:pt x="157" y="54"/>
                </a:cubicBezTo>
                <a:cubicBezTo>
                  <a:pt x="157" y="56"/>
                  <a:pt x="157" y="57"/>
                  <a:pt x="158" y="59"/>
                </a:cubicBezTo>
                <a:cubicBezTo>
                  <a:pt x="159" y="63"/>
                  <a:pt x="159" y="63"/>
                  <a:pt x="159" y="63"/>
                </a:cubicBezTo>
                <a:cubicBezTo>
                  <a:pt x="159" y="69"/>
                  <a:pt x="157" y="75"/>
                  <a:pt x="153" y="79"/>
                </a:cubicBezTo>
                <a:cubicBezTo>
                  <a:pt x="150" y="84"/>
                  <a:pt x="146" y="87"/>
                  <a:pt x="142" y="87"/>
                </a:cubicBezTo>
                <a:cubicBezTo>
                  <a:pt x="138" y="87"/>
                  <a:pt x="134" y="84"/>
                  <a:pt x="131" y="79"/>
                </a:cubicBezTo>
                <a:close/>
                <a:moveTo>
                  <a:pt x="36" y="89"/>
                </a:moveTo>
                <a:cubicBezTo>
                  <a:pt x="41" y="89"/>
                  <a:pt x="46" y="86"/>
                  <a:pt x="50" y="81"/>
                </a:cubicBezTo>
                <a:cubicBezTo>
                  <a:pt x="53" y="76"/>
                  <a:pt x="56" y="69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48"/>
                  <a:pt x="58" y="36"/>
                  <a:pt x="41" y="34"/>
                </a:cubicBezTo>
                <a:cubicBezTo>
                  <a:pt x="40" y="34"/>
                  <a:pt x="38" y="34"/>
                  <a:pt x="36" y="34"/>
                </a:cubicBezTo>
                <a:cubicBezTo>
                  <a:pt x="34" y="34"/>
                  <a:pt x="31" y="34"/>
                  <a:pt x="30" y="34"/>
                </a:cubicBezTo>
                <a:cubicBezTo>
                  <a:pt x="14" y="37"/>
                  <a:pt x="16" y="48"/>
                  <a:pt x="16" y="62"/>
                </a:cubicBezTo>
                <a:cubicBezTo>
                  <a:pt x="16" y="62"/>
                  <a:pt x="16" y="62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9"/>
                  <a:pt x="19" y="76"/>
                  <a:pt x="23" y="81"/>
                </a:cubicBezTo>
                <a:cubicBezTo>
                  <a:pt x="26" y="86"/>
                  <a:pt x="31" y="89"/>
                  <a:pt x="36" y="89"/>
                </a:cubicBezTo>
                <a:close/>
                <a:moveTo>
                  <a:pt x="25" y="79"/>
                </a:moveTo>
                <a:cubicBezTo>
                  <a:pt x="21" y="75"/>
                  <a:pt x="19" y="69"/>
                  <a:pt x="19" y="63"/>
                </a:cubicBezTo>
                <a:cubicBezTo>
                  <a:pt x="20" y="59"/>
                  <a:pt x="20" y="59"/>
                  <a:pt x="20" y="59"/>
                </a:cubicBezTo>
                <a:cubicBezTo>
                  <a:pt x="21" y="57"/>
                  <a:pt x="21" y="56"/>
                  <a:pt x="21" y="54"/>
                </a:cubicBezTo>
                <a:cubicBezTo>
                  <a:pt x="21" y="52"/>
                  <a:pt x="21" y="50"/>
                  <a:pt x="22" y="49"/>
                </a:cubicBezTo>
                <a:cubicBezTo>
                  <a:pt x="23" y="47"/>
                  <a:pt x="50" y="47"/>
                  <a:pt x="50" y="49"/>
                </a:cubicBezTo>
                <a:cubicBezTo>
                  <a:pt x="51" y="50"/>
                  <a:pt x="51" y="52"/>
                  <a:pt x="51" y="54"/>
                </a:cubicBezTo>
                <a:cubicBezTo>
                  <a:pt x="51" y="56"/>
                  <a:pt x="51" y="57"/>
                  <a:pt x="52" y="59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9"/>
                  <a:pt x="51" y="75"/>
                  <a:pt x="47" y="79"/>
                </a:cubicBezTo>
                <a:cubicBezTo>
                  <a:pt x="44" y="84"/>
                  <a:pt x="40" y="87"/>
                  <a:pt x="36" y="87"/>
                </a:cubicBezTo>
                <a:cubicBezTo>
                  <a:pt x="32" y="87"/>
                  <a:pt x="28" y="84"/>
                  <a:pt x="25" y="79"/>
                </a:cubicBezTo>
                <a:close/>
                <a:moveTo>
                  <a:pt x="95" y="106"/>
                </a:moveTo>
                <a:cubicBezTo>
                  <a:pt x="92" y="113"/>
                  <a:pt x="92" y="113"/>
                  <a:pt x="92" y="113"/>
                </a:cubicBezTo>
                <a:cubicBezTo>
                  <a:pt x="92" y="113"/>
                  <a:pt x="91" y="114"/>
                  <a:pt x="91" y="114"/>
                </a:cubicBezTo>
                <a:cubicBezTo>
                  <a:pt x="94" y="150"/>
                  <a:pt x="94" y="150"/>
                  <a:pt x="94" y="150"/>
                </a:cubicBezTo>
                <a:cubicBezTo>
                  <a:pt x="103" y="131"/>
                  <a:pt x="109" y="119"/>
                  <a:pt x="114" y="96"/>
                </a:cubicBezTo>
                <a:cubicBezTo>
                  <a:pt x="132" y="100"/>
                  <a:pt x="146" y="109"/>
                  <a:pt x="146" y="122"/>
                </a:cubicBezTo>
                <a:cubicBezTo>
                  <a:pt x="146" y="159"/>
                  <a:pt x="146" y="159"/>
                  <a:pt x="146" y="159"/>
                </a:cubicBezTo>
                <a:cubicBezTo>
                  <a:pt x="146" y="165"/>
                  <a:pt x="141" y="170"/>
                  <a:pt x="135" y="170"/>
                </a:cubicBezTo>
                <a:cubicBezTo>
                  <a:pt x="104" y="170"/>
                  <a:pt x="74" y="170"/>
                  <a:pt x="43" y="170"/>
                </a:cubicBezTo>
                <a:cubicBezTo>
                  <a:pt x="37" y="170"/>
                  <a:pt x="32" y="165"/>
                  <a:pt x="32" y="159"/>
                </a:cubicBezTo>
                <a:cubicBezTo>
                  <a:pt x="32" y="147"/>
                  <a:pt x="32" y="134"/>
                  <a:pt x="32" y="122"/>
                </a:cubicBezTo>
                <a:cubicBezTo>
                  <a:pt x="32" y="109"/>
                  <a:pt x="46" y="100"/>
                  <a:pt x="64" y="96"/>
                </a:cubicBezTo>
                <a:cubicBezTo>
                  <a:pt x="69" y="119"/>
                  <a:pt x="75" y="132"/>
                  <a:pt x="84" y="151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7" y="114"/>
                  <a:pt x="87" y="113"/>
                  <a:pt x="86" y="11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83" y="106"/>
                  <a:pt x="83" y="105"/>
                  <a:pt x="83" y="105"/>
                </a:cubicBezTo>
                <a:cubicBezTo>
                  <a:pt x="83" y="105"/>
                  <a:pt x="84" y="104"/>
                  <a:pt x="84" y="104"/>
                </a:cubicBezTo>
                <a:cubicBezTo>
                  <a:pt x="87" y="104"/>
                  <a:pt x="91" y="104"/>
                  <a:pt x="94" y="104"/>
                </a:cubicBezTo>
                <a:cubicBezTo>
                  <a:pt x="95" y="104"/>
                  <a:pt x="95" y="105"/>
                  <a:pt x="95" y="105"/>
                </a:cubicBezTo>
                <a:cubicBezTo>
                  <a:pt x="95" y="105"/>
                  <a:pt x="95" y="106"/>
                  <a:pt x="95" y="106"/>
                </a:cubicBezTo>
                <a:close/>
                <a:moveTo>
                  <a:pt x="178" y="135"/>
                </a:moveTo>
                <a:cubicBezTo>
                  <a:pt x="178" y="111"/>
                  <a:pt x="178" y="111"/>
                  <a:pt x="178" y="111"/>
                </a:cubicBezTo>
                <a:cubicBezTo>
                  <a:pt x="178" y="96"/>
                  <a:pt x="149" y="91"/>
                  <a:pt x="128" y="95"/>
                </a:cubicBezTo>
                <a:cubicBezTo>
                  <a:pt x="137" y="98"/>
                  <a:pt x="146" y="104"/>
                  <a:pt x="150" y="114"/>
                </a:cubicBezTo>
                <a:cubicBezTo>
                  <a:pt x="151" y="116"/>
                  <a:pt x="151" y="119"/>
                  <a:pt x="151" y="122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8" y="141"/>
                  <a:pt x="165" y="141"/>
                  <a:pt x="172" y="141"/>
                </a:cubicBezTo>
                <a:cubicBezTo>
                  <a:pt x="176" y="141"/>
                  <a:pt x="178" y="139"/>
                  <a:pt x="178" y="135"/>
                </a:cubicBezTo>
                <a:close/>
                <a:moveTo>
                  <a:pt x="0" y="135"/>
                </a:moveTo>
                <a:cubicBezTo>
                  <a:pt x="0" y="139"/>
                  <a:pt x="2" y="141"/>
                  <a:pt x="6" y="141"/>
                </a:cubicBezTo>
                <a:cubicBezTo>
                  <a:pt x="13" y="141"/>
                  <a:pt x="20" y="141"/>
                  <a:pt x="27" y="141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19"/>
                  <a:pt x="27" y="116"/>
                  <a:pt x="28" y="114"/>
                </a:cubicBezTo>
                <a:cubicBezTo>
                  <a:pt x="32" y="104"/>
                  <a:pt x="41" y="98"/>
                  <a:pt x="50" y="95"/>
                </a:cubicBezTo>
                <a:cubicBezTo>
                  <a:pt x="29" y="91"/>
                  <a:pt x="0" y="96"/>
                  <a:pt x="0" y="111"/>
                </a:cubicBezTo>
                <a:cubicBezTo>
                  <a:pt x="0" y="119"/>
                  <a:pt x="0" y="127"/>
                  <a:pt x="0" y="135"/>
                </a:cubicBezTo>
                <a:close/>
                <a:moveTo>
                  <a:pt x="72" y="70"/>
                </a:moveTo>
                <a:cubicBezTo>
                  <a:pt x="76" y="77"/>
                  <a:pt x="83" y="82"/>
                  <a:pt x="89" y="82"/>
                </a:cubicBezTo>
                <a:cubicBezTo>
                  <a:pt x="95" y="82"/>
                  <a:pt x="102" y="77"/>
                  <a:pt x="107" y="70"/>
                </a:cubicBezTo>
                <a:cubicBezTo>
                  <a:pt x="112" y="63"/>
                  <a:pt x="115" y="54"/>
                  <a:pt x="115" y="45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6"/>
                  <a:pt x="113" y="34"/>
                  <a:pt x="113" y="31"/>
                </a:cubicBezTo>
                <a:cubicBezTo>
                  <a:pt x="113" y="29"/>
                  <a:pt x="113" y="26"/>
                  <a:pt x="111" y="24"/>
                </a:cubicBezTo>
                <a:cubicBezTo>
                  <a:pt x="108" y="20"/>
                  <a:pt x="104" y="21"/>
                  <a:pt x="100" y="23"/>
                </a:cubicBezTo>
                <a:cubicBezTo>
                  <a:pt x="96" y="24"/>
                  <a:pt x="93" y="25"/>
                  <a:pt x="89" y="25"/>
                </a:cubicBezTo>
                <a:cubicBezTo>
                  <a:pt x="85" y="25"/>
                  <a:pt x="82" y="24"/>
                  <a:pt x="7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4" y="21"/>
                  <a:pt x="70" y="20"/>
                  <a:pt x="67" y="24"/>
                </a:cubicBezTo>
                <a:cubicBezTo>
                  <a:pt x="66" y="26"/>
                  <a:pt x="65" y="29"/>
                  <a:pt x="65" y="31"/>
                </a:cubicBezTo>
                <a:cubicBezTo>
                  <a:pt x="65" y="34"/>
                  <a:pt x="65" y="36"/>
                  <a:pt x="65" y="38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54"/>
                  <a:pt x="66" y="63"/>
                  <a:pt x="72" y="70"/>
                </a:cubicBez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9272"/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96B336CA-C9DE-406C-97DC-B247D396A7B4}"/>
              </a:ext>
            </a:extLst>
          </p:cNvPr>
          <p:cNvSpPr>
            <a:spLocks noEditPoints="1"/>
          </p:cNvSpPr>
          <p:nvPr/>
        </p:nvSpPr>
        <p:spPr bwMode="auto">
          <a:xfrm>
            <a:off x="2249627" y="4684203"/>
            <a:ext cx="193943" cy="130608"/>
          </a:xfrm>
          <a:custGeom>
            <a:avLst/>
            <a:gdLst>
              <a:gd name="T0" fmla="*/ 68 w 162"/>
              <a:gd name="T1" fmla="*/ 44 h 190"/>
              <a:gd name="T2" fmla="*/ 63 w 162"/>
              <a:gd name="T3" fmla="*/ 27 h 190"/>
              <a:gd name="T4" fmla="*/ 63 w 162"/>
              <a:gd name="T5" fmla="*/ 26 h 190"/>
              <a:gd name="T6" fmla="*/ 99 w 162"/>
              <a:gd name="T7" fmla="*/ 26 h 190"/>
              <a:gd name="T8" fmla="*/ 99 w 162"/>
              <a:gd name="T9" fmla="*/ 27 h 190"/>
              <a:gd name="T10" fmla="*/ 94 w 162"/>
              <a:gd name="T11" fmla="*/ 44 h 190"/>
              <a:gd name="T12" fmla="*/ 120 w 162"/>
              <a:gd name="T13" fmla="*/ 94 h 190"/>
              <a:gd name="T14" fmla="*/ 161 w 162"/>
              <a:gd name="T15" fmla="*/ 109 h 190"/>
              <a:gd name="T16" fmla="*/ 161 w 162"/>
              <a:gd name="T17" fmla="*/ 110 h 190"/>
              <a:gd name="T18" fmla="*/ 127 w 162"/>
              <a:gd name="T19" fmla="*/ 131 h 190"/>
              <a:gd name="T20" fmla="*/ 124 w 162"/>
              <a:gd name="T21" fmla="*/ 130 h 190"/>
              <a:gd name="T22" fmla="*/ 124 w 162"/>
              <a:gd name="T23" fmla="*/ 119 h 190"/>
              <a:gd name="T24" fmla="*/ 94 w 162"/>
              <a:gd name="T25" fmla="*/ 119 h 190"/>
              <a:gd name="T26" fmla="*/ 97 w 162"/>
              <a:gd name="T27" fmla="*/ 142 h 190"/>
              <a:gd name="T28" fmla="*/ 114 w 162"/>
              <a:gd name="T29" fmla="*/ 139 h 190"/>
              <a:gd name="T30" fmla="*/ 116 w 162"/>
              <a:gd name="T31" fmla="*/ 141 h 190"/>
              <a:gd name="T32" fmla="*/ 82 w 162"/>
              <a:gd name="T33" fmla="*/ 190 h 190"/>
              <a:gd name="T34" fmla="*/ 79 w 162"/>
              <a:gd name="T35" fmla="*/ 190 h 190"/>
              <a:gd name="T36" fmla="*/ 45 w 162"/>
              <a:gd name="T37" fmla="*/ 141 h 190"/>
              <a:gd name="T38" fmla="*/ 47 w 162"/>
              <a:gd name="T39" fmla="*/ 139 h 190"/>
              <a:gd name="T40" fmla="*/ 64 w 162"/>
              <a:gd name="T41" fmla="*/ 142 h 190"/>
              <a:gd name="T42" fmla="*/ 67 w 162"/>
              <a:gd name="T43" fmla="*/ 119 h 190"/>
              <a:gd name="T44" fmla="*/ 37 w 162"/>
              <a:gd name="T45" fmla="*/ 119 h 190"/>
              <a:gd name="T46" fmla="*/ 37 w 162"/>
              <a:gd name="T47" fmla="*/ 130 h 190"/>
              <a:gd name="T48" fmla="*/ 34 w 162"/>
              <a:gd name="T49" fmla="*/ 131 h 190"/>
              <a:gd name="T50" fmla="*/ 0 w 162"/>
              <a:gd name="T51" fmla="*/ 110 h 190"/>
              <a:gd name="T52" fmla="*/ 1 w 162"/>
              <a:gd name="T53" fmla="*/ 109 h 190"/>
              <a:gd name="T54" fmla="*/ 41 w 162"/>
              <a:gd name="T55" fmla="*/ 94 h 190"/>
              <a:gd name="T56" fmla="*/ 109 w 162"/>
              <a:gd name="T57" fmla="*/ 108 h 190"/>
              <a:gd name="T58" fmla="*/ 85 w 162"/>
              <a:gd name="T59" fmla="*/ 64 h 190"/>
              <a:gd name="T60" fmla="*/ 84 w 162"/>
              <a:gd name="T61" fmla="*/ 63 h 190"/>
              <a:gd name="T62" fmla="*/ 77 w 162"/>
              <a:gd name="T63" fmla="*/ 64 h 190"/>
              <a:gd name="T64" fmla="*/ 79 w 162"/>
              <a:gd name="T65" fmla="*/ 68 h 190"/>
              <a:gd name="T66" fmla="*/ 78 w 162"/>
              <a:gd name="T67" fmla="*/ 91 h 190"/>
              <a:gd name="T68" fmla="*/ 47 w 162"/>
              <a:gd name="T69" fmla="*/ 74 h 190"/>
              <a:gd name="T70" fmla="*/ 53 w 162"/>
              <a:gd name="T71" fmla="*/ 103 h 190"/>
              <a:gd name="T72" fmla="*/ 115 w 162"/>
              <a:gd name="T73" fmla="*/ 96 h 190"/>
              <a:gd name="T74" fmla="*/ 96 w 162"/>
              <a:gd name="T75" fmla="*/ 58 h 190"/>
              <a:gd name="T76" fmla="*/ 82 w 162"/>
              <a:gd name="T77" fmla="*/ 69 h 190"/>
              <a:gd name="T78" fmla="*/ 85 w 162"/>
              <a:gd name="T79" fmla="*/ 64 h 190"/>
              <a:gd name="T80" fmla="*/ 81 w 162"/>
              <a:gd name="T81" fmla="*/ 49 h 190"/>
              <a:gd name="T82" fmla="*/ 97 w 162"/>
              <a:gd name="T83" fmla="*/ 28 h 190"/>
              <a:gd name="T84" fmla="*/ 95 w 162"/>
              <a:gd name="T85" fmla="*/ 19 h 190"/>
              <a:gd name="T86" fmla="*/ 87 w 162"/>
              <a:gd name="T87" fmla="*/ 14 h 190"/>
              <a:gd name="T88" fmla="*/ 75 w 162"/>
              <a:gd name="T89" fmla="*/ 14 h 190"/>
              <a:gd name="T90" fmla="*/ 68 w 162"/>
              <a:gd name="T91" fmla="*/ 14 h 190"/>
              <a:gd name="T92" fmla="*/ 66 w 162"/>
              <a:gd name="T93" fmla="*/ 23 h 190"/>
              <a:gd name="T94" fmla="*/ 70 w 162"/>
              <a:gd name="T95" fmla="*/ 4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2" h="190">
                <a:moveTo>
                  <a:pt x="81" y="52"/>
                </a:moveTo>
                <a:cubicBezTo>
                  <a:pt x="76" y="52"/>
                  <a:pt x="72" y="49"/>
                  <a:pt x="68" y="44"/>
                </a:cubicBezTo>
                <a:cubicBezTo>
                  <a:pt x="65" y="39"/>
                  <a:pt x="63" y="33"/>
                  <a:pt x="6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3" y="26"/>
                  <a:pt x="63" y="26"/>
                </a:cubicBezTo>
                <a:cubicBezTo>
                  <a:pt x="63" y="12"/>
                  <a:pt x="60" y="0"/>
                  <a:pt x="81" y="0"/>
                </a:cubicBezTo>
                <a:cubicBezTo>
                  <a:pt x="102" y="0"/>
                  <a:pt x="99" y="12"/>
                  <a:pt x="99" y="26"/>
                </a:cubicBezTo>
                <a:cubicBezTo>
                  <a:pt x="99" y="26"/>
                  <a:pt x="99" y="27"/>
                  <a:pt x="9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33"/>
                  <a:pt x="97" y="39"/>
                  <a:pt x="94" y="44"/>
                </a:cubicBezTo>
                <a:cubicBezTo>
                  <a:pt x="90" y="49"/>
                  <a:pt x="86" y="52"/>
                  <a:pt x="81" y="52"/>
                </a:cubicBezTo>
                <a:close/>
                <a:moveTo>
                  <a:pt x="120" y="94"/>
                </a:moveTo>
                <a:cubicBezTo>
                  <a:pt x="137" y="101"/>
                  <a:pt x="137" y="101"/>
                  <a:pt x="137" y="101"/>
                </a:cubicBezTo>
                <a:cubicBezTo>
                  <a:pt x="145" y="103"/>
                  <a:pt x="153" y="106"/>
                  <a:pt x="161" y="109"/>
                </a:cubicBezTo>
                <a:cubicBezTo>
                  <a:pt x="161" y="109"/>
                  <a:pt x="161" y="109"/>
                  <a:pt x="162" y="110"/>
                </a:cubicBezTo>
                <a:cubicBezTo>
                  <a:pt x="162" y="110"/>
                  <a:pt x="162" y="110"/>
                  <a:pt x="161" y="110"/>
                </a:cubicBezTo>
                <a:cubicBezTo>
                  <a:pt x="156" y="114"/>
                  <a:pt x="151" y="117"/>
                  <a:pt x="145" y="120"/>
                </a:cubicBezTo>
                <a:cubicBezTo>
                  <a:pt x="140" y="124"/>
                  <a:pt x="133" y="127"/>
                  <a:pt x="127" y="131"/>
                </a:cubicBezTo>
                <a:cubicBezTo>
                  <a:pt x="127" y="132"/>
                  <a:pt x="126" y="132"/>
                  <a:pt x="125" y="131"/>
                </a:cubicBezTo>
                <a:cubicBezTo>
                  <a:pt x="125" y="131"/>
                  <a:pt x="124" y="131"/>
                  <a:pt x="124" y="130"/>
                </a:cubicBezTo>
                <a:cubicBezTo>
                  <a:pt x="124" y="127"/>
                  <a:pt x="125" y="123"/>
                  <a:pt x="125" y="120"/>
                </a:cubicBezTo>
                <a:cubicBezTo>
                  <a:pt x="125" y="120"/>
                  <a:pt x="125" y="119"/>
                  <a:pt x="124" y="119"/>
                </a:cubicBezTo>
                <a:cubicBezTo>
                  <a:pt x="124" y="119"/>
                  <a:pt x="124" y="119"/>
                  <a:pt x="123" y="119"/>
                </a:cubicBezTo>
                <a:cubicBezTo>
                  <a:pt x="117" y="119"/>
                  <a:pt x="107" y="119"/>
                  <a:pt x="94" y="119"/>
                </a:cubicBezTo>
                <a:cubicBezTo>
                  <a:pt x="95" y="127"/>
                  <a:pt x="96" y="136"/>
                  <a:pt x="97" y="141"/>
                </a:cubicBezTo>
                <a:cubicBezTo>
                  <a:pt x="97" y="141"/>
                  <a:pt x="97" y="142"/>
                  <a:pt x="97" y="142"/>
                </a:cubicBezTo>
                <a:cubicBezTo>
                  <a:pt x="98" y="142"/>
                  <a:pt x="98" y="142"/>
                  <a:pt x="99" y="142"/>
                </a:cubicBezTo>
                <a:cubicBezTo>
                  <a:pt x="104" y="141"/>
                  <a:pt x="109" y="140"/>
                  <a:pt x="114" y="139"/>
                </a:cubicBezTo>
                <a:cubicBezTo>
                  <a:pt x="115" y="139"/>
                  <a:pt x="115" y="140"/>
                  <a:pt x="116" y="140"/>
                </a:cubicBezTo>
                <a:cubicBezTo>
                  <a:pt x="116" y="140"/>
                  <a:pt x="117" y="141"/>
                  <a:pt x="116" y="141"/>
                </a:cubicBezTo>
                <a:cubicBezTo>
                  <a:pt x="112" y="148"/>
                  <a:pt x="107" y="155"/>
                  <a:pt x="101" y="163"/>
                </a:cubicBezTo>
                <a:cubicBezTo>
                  <a:pt x="96" y="171"/>
                  <a:pt x="89" y="180"/>
                  <a:pt x="82" y="190"/>
                </a:cubicBezTo>
                <a:cubicBezTo>
                  <a:pt x="82" y="190"/>
                  <a:pt x="81" y="190"/>
                  <a:pt x="81" y="190"/>
                </a:cubicBezTo>
                <a:cubicBezTo>
                  <a:pt x="80" y="190"/>
                  <a:pt x="79" y="190"/>
                  <a:pt x="79" y="190"/>
                </a:cubicBezTo>
                <a:cubicBezTo>
                  <a:pt x="72" y="180"/>
                  <a:pt x="66" y="171"/>
                  <a:pt x="60" y="163"/>
                </a:cubicBezTo>
                <a:cubicBezTo>
                  <a:pt x="55" y="155"/>
                  <a:pt x="50" y="148"/>
                  <a:pt x="45" y="141"/>
                </a:cubicBezTo>
                <a:cubicBezTo>
                  <a:pt x="45" y="141"/>
                  <a:pt x="45" y="140"/>
                  <a:pt x="46" y="140"/>
                </a:cubicBezTo>
                <a:cubicBezTo>
                  <a:pt x="46" y="139"/>
                  <a:pt x="47" y="139"/>
                  <a:pt x="47" y="139"/>
                </a:cubicBezTo>
                <a:cubicBezTo>
                  <a:pt x="52" y="140"/>
                  <a:pt x="58" y="141"/>
                  <a:pt x="63" y="142"/>
                </a:cubicBezTo>
                <a:cubicBezTo>
                  <a:pt x="63" y="142"/>
                  <a:pt x="64" y="142"/>
                  <a:pt x="64" y="142"/>
                </a:cubicBezTo>
                <a:cubicBezTo>
                  <a:pt x="65" y="142"/>
                  <a:pt x="65" y="141"/>
                  <a:pt x="65" y="141"/>
                </a:cubicBezTo>
                <a:cubicBezTo>
                  <a:pt x="66" y="136"/>
                  <a:pt x="66" y="127"/>
                  <a:pt x="67" y="119"/>
                </a:cubicBezTo>
                <a:cubicBezTo>
                  <a:pt x="55" y="119"/>
                  <a:pt x="44" y="119"/>
                  <a:pt x="38" y="119"/>
                </a:cubicBezTo>
                <a:cubicBezTo>
                  <a:pt x="38" y="119"/>
                  <a:pt x="38" y="119"/>
                  <a:pt x="37" y="119"/>
                </a:cubicBezTo>
                <a:cubicBezTo>
                  <a:pt x="37" y="119"/>
                  <a:pt x="37" y="120"/>
                  <a:pt x="37" y="120"/>
                </a:cubicBezTo>
                <a:cubicBezTo>
                  <a:pt x="37" y="123"/>
                  <a:pt x="37" y="127"/>
                  <a:pt x="37" y="130"/>
                </a:cubicBezTo>
                <a:cubicBezTo>
                  <a:pt x="37" y="131"/>
                  <a:pt x="37" y="131"/>
                  <a:pt x="36" y="131"/>
                </a:cubicBezTo>
                <a:cubicBezTo>
                  <a:pt x="36" y="132"/>
                  <a:pt x="35" y="132"/>
                  <a:pt x="34" y="131"/>
                </a:cubicBezTo>
                <a:cubicBezTo>
                  <a:pt x="28" y="127"/>
                  <a:pt x="22" y="124"/>
                  <a:pt x="16" y="120"/>
                </a:cubicBezTo>
                <a:cubicBezTo>
                  <a:pt x="11" y="117"/>
                  <a:pt x="5" y="114"/>
                  <a:pt x="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09"/>
                  <a:pt x="0" y="109"/>
                  <a:pt x="1" y="109"/>
                </a:cubicBezTo>
                <a:cubicBezTo>
                  <a:pt x="9" y="106"/>
                  <a:pt x="17" y="103"/>
                  <a:pt x="24" y="101"/>
                </a:cubicBezTo>
                <a:cubicBezTo>
                  <a:pt x="41" y="94"/>
                  <a:pt x="41" y="94"/>
                  <a:pt x="41" y="94"/>
                </a:cubicBezTo>
                <a:cubicBezTo>
                  <a:pt x="41" y="102"/>
                  <a:pt x="45" y="108"/>
                  <a:pt x="53" y="108"/>
                </a:cubicBezTo>
                <a:cubicBezTo>
                  <a:pt x="77" y="108"/>
                  <a:pt x="85" y="108"/>
                  <a:pt x="109" y="108"/>
                </a:cubicBezTo>
                <a:cubicBezTo>
                  <a:pt x="117" y="108"/>
                  <a:pt x="120" y="102"/>
                  <a:pt x="120" y="94"/>
                </a:cubicBezTo>
                <a:close/>
                <a:moveTo>
                  <a:pt x="85" y="64"/>
                </a:moveTo>
                <a:cubicBezTo>
                  <a:pt x="85" y="64"/>
                  <a:pt x="85" y="64"/>
                  <a:pt x="85" y="64"/>
                </a:cubicBezTo>
                <a:cubicBezTo>
                  <a:pt x="85" y="63"/>
                  <a:pt x="84" y="63"/>
                  <a:pt x="84" y="63"/>
                </a:cubicBezTo>
                <a:cubicBezTo>
                  <a:pt x="82" y="63"/>
                  <a:pt x="80" y="63"/>
                  <a:pt x="78" y="63"/>
                </a:cubicBezTo>
                <a:cubicBezTo>
                  <a:pt x="78" y="63"/>
                  <a:pt x="77" y="63"/>
                  <a:pt x="77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9" y="68"/>
                  <a:pt x="79" y="68"/>
                  <a:pt x="79" y="68"/>
                </a:cubicBezTo>
                <a:cubicBezTo>
                  <a:pt x="80" y="68"/>
                  <a:pt x="80" y="69"/>
                  <a:pt x="80" y="69"/>
                </a:cubicBezTo>
                <a:cubicBezTo>
                  <a:pt x="78" y="91"/>
                  <a:pt x="78" y="91"/>
                  <a:pt x="78" y="91"/>
                </a:cubicBezTo>
                <a:cubicBezTo>
                  <a:pt x="72" y="80"/>
                  <a:pt x="69" y="72"/>
                  <a:pt x="66" y="58"/>
                </a:cubicBezTo>
                <a:cubicBezTo>
                  <a:pt x="55" y="61"/>
                  <a:pt x="47" y="66"/>
                  <a:pt x="47" y="74"/>
                </a:cubicBezTo>
                <a:cubicBezTo>
                  <a:pt x="47" y="81"/>
                  <a:pt x="47" y="89"/>
                  <a:pt x="47" y="96"/>
                </a:cubicBezTo>
                <a:cubicBezTo>
                  <a:pt x="47" y="100"/>
                  <a:pt x="50" y="103"/>
                  <a:pt x="53" y="103"/>
                </a:cubicBezTo>
                <a:cubicBezTo>
                  <a:pt x="72" y="103"/>
                  <a:pt x="90" y="103"/>
                  <a:pt x="109" y="103"/>
                </a:cubicBezTo>
                <a:cubicBezTo>
                  <a:pt x="112" y="103"/>
                  <a:pt x="115" y="100"/>
                  <a:pt x="115" y="96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5" y="66"/>
                  <a:pt x="107" y="61"/>
                  <a:pt x="96" y="58"/>
                </a:cubicBezTo>
                <a:cubicBezTo>
                  <a:pt x="93" y="72"/>
                  <a:pt x="90" y="79"/>
                  <a:pt x="84" y="91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2" y="68"/>
                  <a:pt x="83" y="68"/>
                </a:cubicBezTo>
                <a:cubicBezTo>
                  <a:pt x="85" y="64"/>
                  <a:pt x="85" y="64"/>
                  <a:pt x="85" y="64"/>
                </a:cubicBezTo>
                <a:close/>
                <a:moveTo>
                  <a:pt x="70" y="43"/>
                </a:moveTo>
                <a:cubicBezTo>
                  <a:pt x="73" y="47"/>
                  <a:pt x="77" y="49"/>
                  <a:pt x="81" y="49"/>
                </a:cubicBezTo>
                <a:cubicBezTo>
                  <a:pt x="85" y="49"/>
                  <a:pt x="89" y="47"/>
                  <a:pt x="92" y="43"/>
                </a:cubicBezTo>
                <a:cubicBezTo>
                  <a:pt x="95" y="38"/>
                  <a:pt x="97" y="33"/>
                  <a:pt x="97" y="28"/>
                </a:cubicBezTo>
                <a:cubicBezTo>
                  <a:pt x="96" y="23"/>
                  <a:pt x="96" y="23"/>
                  <a:pt x="96" y="23"/>
                </a:cubicBezTo>
                <a:cubicBezTo>
                  <a:pt x="95" y="22"/>
                  <a:pt x="95" y="21"/>
                  <a:pt x="95" y="19"/>
                </a:cubicBezTo>
                <a:cubicBezTo>
                  <a:pt x="95" y="17"/>
                  <a:pt x="95" y="16"/>
                  <a:pt x="94" y="14"/>
                </a:cubicBezTo>
                <a:cubicBezTo>
                  <a:pt x="93" y="12"/>
                  <a:pt x="90" y="13"/>
                  <a:pt x="87" y="14"/>
                </a:cubicBezTo>
                <a:cubicBezTo>
                  <a:pt x="85" y="14"/>
                  <a:pt x="83" y="15"/>
                  <a:pt x="81" y="15"/>
                </a:cubicBezTo>
                <a:cubicBezTo>
                  <a:pt x="79" y="15"/>
                  <a:pt x="77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2" y="13"/>
                  <a:pt x="69" y="12"/>
                  <a:pt x="68" y="14"/>
                </a:cubicBezTo>
                <a:cubicBezTo>
                  <a:pt x="67" y="16"/>
                  <a:pt x="67" y="17"/>
                  <a:pt x="67" y="19"/>
                </a:cubicBezTo>
                <a:cubicBezTo>
                  <a:pt x="67" y="21"/>
                  <a:pt x="67" y="22"/>
                  <a:pt x="66" y="23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33"/>
                  <a:pt x="67" y="38"/>
                  <a:pt x="70" y="43"/>
                </a:cubicBez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1219272"/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89">
            <a:extLst>
              <a:ext uri="{FF2B5EF4-FFF2-40B4-BE49-F238E27FC236}">
                <a16:creationId xmlns:a16="http://schemas.microsoft.com/office/drawing/2014/main" id="{D2A967B2-37E6-4AFF-B817-93FDD9981371}"/>
              </a:ext>
            </a:extLst>
          </p:cNvPr>
          <p:cNvSpPr/>
          <p:nvPr/>
        </p:nvSpPr>
        <p:spPr>
          <a:xfrm>
            <a:off x="1891937" y="5592122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改造后的微服务架构的后台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4" descr="C:\Users\dwx338936\Desktop\未标题-1-03.png">
            <a:extLst>
              <a:ext uri="{FF2B5EF4-FFF2-40B4-BE49-F238E27FC236}">
                <a16:creationId xmlns:a16="http://schemas.microsoft.com/office/drawing/2014/main" id="{8F03A9A5-A923-4655-BD25-6AD94C73F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7459" y="5030338"/>
            <a:ext cx="160839" cy="102092"/>
          </a:xfrm>
          <a:prstGeom prst="rect">
            <a:avLst/>
          </a:prstGeom>
          <a:noFill/>
        </p:spPr>
      </p:pic>
      <p:pic>
        <p:nvPicPr>
          <p:cNvPr id="61" name="Picture 6" descr="C:\Users\dwx338936\AppData\Roaming\eSpace_Desktop\UserData\dwx338936\ReceiveFile\docker-1.png">
            <a:extLst>
              <a:ext uri="{FF2B5EF4-FFF2-40B4-BE49-F238E27FC236}">
                <a16:creationId xmlns:a16="http://schemas.microsoft.com/office/drawing/2014/main" id="{1B5079F4-AFD3-441D-94CE-C0CF8797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89101" y="4995822"/>
            <a:ext cx="239380" cy="144085"/>
          </a:xfrm>
          <a:prstGeom prst="rect">
            <a:avLst/>
          </a:prstGeom>
          <a:noFill/>
        </p:spPr>
      </p:pic>
      <p:pic>
        <p:nvPicPr>
          <p:cNvPr id="62" name="Picture 6" descr="C:\Users\dwx338936\AppData\Roaming\eSpace_Desktop\UserData\dwx338936\ReceiveFile\docker-1.png">
            <a:extLst>
              <a:ext uri="{FF2B5EF4-FFF2-40B4-BE49-F238E27FC236}">
                <a16:creationId xmlns:a16="http://schemas.microsoft.com/office/drawing/2014/main" id="{D3336F10-9BF0-4DD0-8F48-CBDB09F91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923" y="4985947"/>
            <a:ext cx="239380" cy="144085"/>
          </a:xfrm>
          <a:prstGeom prst="rect">
            <a:avLst/>
          </a:prstGeom>
          <a:noFill/>
        </p:spPr>
      </p:pic>
      <p:sp>
        <p:nvSpPr>
          <p:cNvPr id="63" name="矩形 89">
            <a:extLst>
              <a:ext uri="{FF2B5EF4-FFF2-40B4-BE49-F238E27FC236}">
                <a16:creationId xmlns:a16="http://schemas.microsoft.com/office/drawing/2014/main" id="{E086A69E-AA1B-4EA5-AD5D-1F7160363CC6}"/>
              </a:ext>
            </a:extLst>
          </p:cNvPr>
          <p:cNvSpPr/>
          <p:nvPr/>
        </p:nvSpPr>
        <p:spPr>
          <a:xfrm>
            <a:off x="4671353" y="4146032"/>
            <a:ext cx="400110" cy="1887696"/>
          </a:xfrm>
          <a:prstGeom prst="rect">
            <a:avLst/>
          </a:prstGeom>
        </p:spPr>
        <p:txBody>
          <a:bodyPr vert="eaVert" wrap="none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基于华为云的应用服务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84">
            <a:extLst>
              <a:ext uri="{FF2B5EF4-FFF2-40B4-BE49-F238E27FC236}">
                <a16:creationId xmlns:a16="http://schemas.microsoft.com/office/drawing/2014/main" id="{8B3BC0EC-E979-4709-8052-40F658B65AF6}"/>
              </a:ext>
            </a:extLst>
          </p:cNvPr>
          <p:cNvSpPr/>
          <p:nvPr/>
        </p:nvSpPr>
        <p:spPr>
          <a:xfrm>
            <a:off x="7824899" y="3265593"/>
            <a:ext cx="3716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00" indent="-171400" defTabSz="1219272">
              <a:buFont typeface="Arial" panose="020B0604020202020204" pitchFamily="34" charset="0"/>
              <a:buChar char="•"/>
            </a:pPr>
            <a:endParaRPr lang="en-US" altLang="zh-CN" sz="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10" indent="-182510" defTabSz="121927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ServerComb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支持多语言应用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10" indent="-182510" defTabSz="121927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支持遗留应用零改造接入（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413003712">
            <a:extLst>
              <a:ext uri="{FF2B5EF4-FFF2-40B4-BE49-F238E27FC236}">
                <a16:creationId xmlns:a16="http://schemas.microsoft.com/office/drawing/2014/main" id="{290CA499-CF9F-44D9-B9D1-034AF3FF8EF7}"/>
              </a:ext>
            </a:extLst>
          </p:cNvPr>
          <p:cNvSpPr txBox="1"/>
          <p:nvPr/>
        </p:nvSpPr>
        <p:spPr>
          <a:xfrm>
            <a:off x="7718264" y="2948128"/>
            <a:ext cx="2245257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solidFill>
                  <a:srgbClr val="F5AA00"/>
                </a:solidFill>
              </a:defRPr>
            </a:lvl1pPr>
          </a:lstStyle>
          <a:p>
            <a:pPr algn="ctr" defTabSz="1219272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开放的微服务框架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Up-Down Arrow 82">
            <a:extLst>
              <a:ext uri="{FF2B5EF4-FFF2-40B4-BE49-F238E27FC236}">
                <a16:creationId xmlns:a16="http://schemas.microsoft.com/office/drawing/2014/main" id="{55DB76FD-E0D7-43A3-86F1-A2D21AA281DA}"/>
              </a:ext>
            </a:extLst>
          </p:cNvPr>
          <p:cNvSpPr/>
          <p:nvPr/>
        </p:nvSpPr>
        <p:spPr>
          <a:xfrm>
            <a:off x="2274210" y="3524295"/>
            <a:ext cx="166097" cy="295792"/>
          </a:xfrm>
          <a:prstGeom prst="up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Up-Down Arrow 83">
            <a:extLst>
              <a:ext uri="{FF2B5EF4-FFF2-40B4-BE49-F238E27FC236}">
                <a16:creationId xmlns:a16="http://schemas.microsoft.com/office/drawing/2014/main" id="{3C546D49-6634-4706-AA48-F51EABD89BF7}"/>
              </a:ext>
            </a:extLst>
          </p:cNvPr>
          <p:cNvSpPr/>
          <p:nvPr/>
        </p:nvSpPr>
        <p:spPr>
          <a:xfrm>
            <a:off x="4593100" y="3555061"/>
            <a:ext cx="166097" cy="295792"/>
          </a:xfrm>
          <a:prstGeom prst="up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2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Rectangle 84">
            <a:extLst>
              <a:ext uri="{FF2B5EF4-FFF2-40B4-BE49-F238E27FC236}">
                <a16:creationId xmlns:a16="http://schemas.microsoft.com/office/drawing/2014/main" id="{A07B25E9-3A08-48A2-8A9D-3BA0B47BEB21}"/>
              </a:ext>
            </a:extLst>
          </p:cNvPr>
          <p:cNvSpPr/>
          <p:nvPr/>
        </p:nvSpPr>
        <p:spPr>
          <a:xfrm>
            <a:off x="1055176" y="2609122"/>
            <a:ext cx="1783192" cy="261610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218326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营销战图</a:t>
            </a:r>
          </a:p>
        </p:txBody>
      </p:sp>
      <p:sp>
        <p:nvSpPr>
          <p:cNvPr id="69" name="Rectangle 85">
            <a:extLst>
              <a:ext uri="{FF2B5EF4-FFF2-40B4-BE49-F238E27FC236}">
                <a16:creationId xmlns:a16="http://schemas.microsoft.com/office/drawing/2014/main" id="{85357E60-C499-4A5C-B639-F1996013FE98}"/>
              </a:ext>
            </a:extLst>
          </p:cNvPr>
          <p:cNvSpPr/>
          <p:nvPr/>
        </p:nvSpPr>
        <p:spPr>
          <a:xfrm>
            <a:off x="909236" y="2168109"/>
            <a:ext cx="1965403" cy="1200008"/>
          </a:xfrm>
          <a:prstGeom prst="rect">
            <a:avLst/>
          </a:prstGeom>
          <a:ln>
            <a:solidFill>
              <a:srgbClr val="404040">
                <a:alpha val="7843"/>
              </a:srgbClr>
            </a:solidFill>
          </a:ln>
        </p:spPr>
        <p:txBody>
          <a:bodyPr wrap="square">
            <a:spAutoFit/>
          </a:bodyPr>
          <a:lstStyle/>
          <a:p>
            <a:pPr algn="ctr" defTabSz="1218326"/>
            <a:endParaRPr lang="zh-CN" altLang="en-US" sz="71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86">
            <a:extLst>
              <a:ext uri="{FF2B5EF4-FFF2-40B4-BE49-F238E27FC236}">
                <a16:creationId xmlns:a16="http://schemas.microsoft.com/office/drawing/2014/main" id="{4BBC0766-C3C4-4A3F-9C51-73A87D751D40}"/>
              </a:ext>
            </a:extLst>
          </p:cNvPr>
          <p:cNvSpPr/>
          <p:nvPr/>
        </p:nvSpPr>
        <p:spPr>
          <a:xfrm>
            <a:off x="4002156" y="2614721"/>
            <a:ext cx="1057688" cy="261610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218326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全民营销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" name="Picture 6" descr="C:\Users\dwx338936\AppData\Roaming\eSpace_Desktop\UserData\dwx338936\ReceiveFile\docker-1.png">
            <a:extLst>
              <a:ext uri="{FF2B5EF4-FFF2-40B4-BE49-F238E27FC236}">
                <a16:creationId xmlns:a16="http://schemas.microsoft.com/office/drawing/2014/main" id="{7AEB0E04-5449-441E-A328-CFA63C03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9401" y="4990023"/>
            <a:ext cx="239380" cy="144085"/>
          </a:xfrm>
          <a:prstGeom prst="rect">
            <a:avLst/>
          </a:prstGeom>
          <a:noFill/>
        </p:spPr>
      </p:pic>
      <p:pic>
        <p:nvPicPr>
          <p:cNvPr id="72" name="Picture 4" descr="C:\Users\dwx338936\Desktop\未标题-1-03.png">
            <a:extLst>
              <a:ext uri="{FF2B5EF4-FFF2-40B4-BE49-F238E27FC236}">
                <a16:creationId xmlns:a16="http://schemas.microsoft.com/office/drawing/2014/main" id="{205B8493-16E1-4371-8BA8-A4BCACD5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4813" y="5451734"/>
            <a:ext cx="160839" cy="102092"/>
          </a:xfrm>
          <a:prstGeom prst="rect">
            <a:avLst/>
          </a:prstGeom>
          <a:noFill/>
        </p:spPr>
      </p:pic>
      <p:pic>
        <p:nvPicPr>
          <p:cNvPr id="73" name="Picture 4" descr="C:\Users\dwx338936\Desktop\未标题-1-03.png">
            <a:extLst>
              <a:ext uri="{FF2B5EF4-FFF2-40B4-BE49-F238E27FC236}">
                <a16:creationId xmlns:a16="http://schemas.microsoft.com/office/drawing/2014/main" id="{50B11B53-45DD-4CB6-943C-D4379C27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3371" y="5445170"/>
            <a:ext cx="160839" cy="102092"/>
          </a:xfrm>
          <a:prstGeom prst="rect">
            <a:avLst/>
          </a:prstGeom>
          <a:noFill/>
        </p:spPr>
      </p:pic>
      <p:pic>
        <p:nvPicPr>
          <p:cNvPr id="74" name="Picture 4" descr="C:\Users\dwx338936\Desktop\未标题-1-03.png">
            <a:extLst>
              <a:ext uri="{FF2B5EF4-FFF2-40B4-BE49-F238E27FC236}">
                <a16:creationId xmlns:a16="http://schemas.microsoft.com/office/drawing/2014/main" id="{07EC6923-E851-4326-BEA7-9137782F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0273" y="5436067"/>
            <a:ext cx="160839" cy="102092"/>
          </a:xfrm>
          <a:prstGeom prst="rect">
            <a:avLst/>
          </a:prstGeom>
          <a:noFill/>
        </p:spPr>
      </p:pic>
      <p:pic>
        <p:nvPicPr>
          <p:cNvPr id="75" name="Picture 58" descr="C:\Users\Administrator\Desktop\未标题-2.png">
            <a:extLst>
              <a:ext uri="{FF2B5EF4-FFF2-40B4-BE49-F238E27FC236}">
                <a16:creationId xmlns:a16="http://schemas.microsoft.com/office/drawing/2014/main" id="{0F506767-401D-4E87-9C2F-FEA2E176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686609" y="1897529"/>
            <a:ext cx="3450420" cy="1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58" descr="C:\Users\Administrator\Desktop\未标题-2.png">
            <a:extLst>
              <a:ext uri="{FF2B5EF4-FFF2-40B4-BE49-F238E27FC236}">
                <a16:creationId xmlns:a16="http://schemas.microsoft.com/office/drawing/2014/main" id="{BB65D8A9-A0F9-42AF-A6C3-A188AD21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234645" y="3249547"/>
            <a:ext cx="3450420" cy="1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58" descr="C:\Users\Administrator\Desktop\未标题-2.png">
            <a:extLst>
              <a:ext uri="{FF2B5EF4-FFF2-40B4-BE49-F238E27FC236}">
                <a16:creationId xmlns:a16="http://schemas.microsoft.com/office/drawing/2014/main" id="{B6B6A5C6-9B67-42C5-8E88-BB2CDE374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8733814" y="1925759"/>
            <a:ext cx="3450420" cy="14036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Rectangle 81">
            <a:extLst>
              <a:ext uri="{FF2B5EF4-FFF2-40B4-BE49-F238E27FC236}">
                <a16:creationId xmlns:a16="http://schemas.microsoft.com/office/drawing/2014/main" id="{2F459525-F63C-4554-AF56-CC1F822C5003}"/>
              </a:ext>
            </a:extLst>
          </p:cNvPr>
          <p:cNvSpPr/>
          <p:nvPr/>
        </p:nvSpPr>
        <p:spPr>
          <a:xfrm>
            <a:off x="2515513" y="4843955"/>
            <a:ext cx="9821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72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房源服务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97">
            <a:extLst>
              <a:ext uri="{FF2B5EF4-FFF2-40B4-BE49-F238E27FC236}">
                <a16:creationId xmlns:a16="http://schemas.microsoft.com/office/drawing/2014/main" id="{0903015F-C987-45C6-9B8B-26DEBDFC17AB}"/>
              </a:ext>
            </a:extLst>
          </p:cNvPr>
          <p:cNvSpPr/>
          <p:nvPr/>
        </p:nvSpPr>
        <p:spPr>
          <a:xfrm>
            <a:off x="3390669" y="484435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272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39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E41F647-E6C6-4615-BDB7-17FE95A6F1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E3D6B69-BDE8-442F-99FB-6C3F5C629B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 descr="演讲时间">
            <a:extLst>
              <a:ext uri="{FF2B5EF4-FFF2-40B4-BE49-F238E27FC236}">
                <a16:creationId xmlns:a16="http://schemas.microsoft.com/office/drawing/2014/main" id="{664CBF06-38D1-4AAE-8741-2CE5638CCB79}"/>
              </a:ext>
            </a:extLst>
          </p:cNvPr>
          <p:cNvSpPr txBox="1"/>
          <p:nvPr/>
        </p:nvSpPr>
        <p:spPr>
          <a:xfrm>
            <a:off x="3171371" y="5179440"/>
            <a:ext cx="5849257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2019/04/08</a:t>
            </a:r>
            <a:endParaRPr kumimoji="0" lang="zh-CN" altLang="en-US" sz="16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9" name="文本框 8" descr="页面收尾">
            <a:extLst>
              <a:ext uri="{FF2B5EF4-FFF2-40B4-BE49-F238E27FC236}">
                <a16:creationId xmlns:a16="http://schemas.microsoft.com/office/drawing/2014/main" id="{223A880E-8F57-4D20-8F9F-25CB58EEBCE3}"/>
              </a:ext>
            </a:extLst>
          </p:cNvPr>
          <p:cNvSpPr txBox="1"/>
          <p:nvPr/>
        </p:nvSpPr>
        <p:spPr>
          <a:xfrm>
            <a:off x="2166711" y="1850149"/>
            <a:ext cx="785857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Thanks For Your Attention</a:t>
            </a:r>
            <a:endParaRPr kumimoji="0" lang="zh-CN" altLang="en-US" sz="3600" b="0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 descr="公司名称">
            <a:extLst>
              <a:ext uri="{FF2B5EF4-FFF2-40B4-BE49-F238E27FC236}">
                <a16:creationId xmlns:a16="http://schemas.microsoft.com/office/drawing/2014/main" id="{13F010DF-0E9F-4041-BD43-AD9A3A2843EA}"/>
              </a:ext>
            </a:extLst>
          </p:cNvPr>
          <p:cNvSpPr txBox="1"/>
          <p:nvPr/>
        </p:nvSpPr>
        <p:spPr>
          <a:xfrm>
            <a:off x="3171372" y="2560927"/>
            <a:ext cx="5849257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0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谢谢大家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7A8B73-FEBE-4E66-B304-669142A13253}"/>
              </a:ext>
            </a:extLst>
          </p:cNvPr>
          <p:cNvSpPr/>
          <p:nvPr/>
        </p:nvSpPr>
        <p:spPr>
          <a:xfrm>
            <a:off x="549315" y="6306047"/>
            <a:ext cx="11093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8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2018 Teng Xiao.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35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D828-14B2-4492-847D-4D2879B0AE31}"/>
              </a:ext>
            </a:extLst>
          </p:cNvPr>
          <p:cNvSpPr txBox="1">
            <a:spLocks/>
          </p:cNvSpPr>
          <p:nvPr/>
        </p:nvSpPr>
        <p:spPr>
          <a:xfrm>
            <a:off x="2982350" y="940904"/>
            <a:ext cx="7132321" cy="8613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solidFill>
                  <a:schemeClr val="bg1"/>
                </a:solidFill>
              </a:rPr>
              <a:t> 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微服务云应用平台介绍</a:t>
            </a:r>
            <a:r>
              <a:rPr lang="en-US" altLang="zh-CN" sz="2800" dirty="0" err="1">
                <a:solidFill>
                  <a:schemeClr val="bg1"/>
                </a:solidFill>
              </a:rPr>
              <a:t>ServiceStage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27F64-558F-4A2E-BD13-CFB7252195E7}"/>
              </a:ext>
            </a:extLst>
          </p:cNvPr>
          <p:cNvSpPr txBox="1">
            <a:spLocks/>
          </p:cNvSpPr>
          <p:nvPr/>
        </p:nvSpPr>
        <p:spPr>
          <a:xfrm>
            <a:off x="3260035" y="2277172"/>
            <a:ext cx="4924334" cy="2688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>
              <a:lnSpc>
                <a:spcPct val="220000"/>
              </a:lnSpc>
            </a:pPr>
            <a:r>
              <a:rPr kumimoji="1" lang="en-US" altLang="zh-CN" sz="1999" b="1" dirty="0" err="1">
                <a:solidFill>
                  <a:schemeClr val="bg1"/>
                </a:solidFill>
                <a:latin typeface="+mn-ea"/>
              </a:rPr>
              <a:t>ServiceStage</a:t>
            </a:r>
            <a:r>
              <a:rPr kumimoji="1" lang="zh-CN" altLang="en-US" sz="1999" b="1" dirty="0">
                <a:solidFill>
                  <a:schemeClr val="bg1"/>
                </a:solidFill>
                <a:latin typeface="+mn-ea"/>
              </a:rPr>
              <a:t>是什么</a:t>
            </a:r>
            <a:endParaRPr kumimoji="1" lang="en-US" altLang="zh-CN" sz="1999" b="1" dirty="0">
              <a:solidFill>
                <a:schemeClr val="bg1"/>
              </a:solidFill>
              <a:latin typeface="+mn-ea"/>
            </a:endParaRPr>
          </a:p>
          <a:p>
            <a:pPr marL="342797" indent="-342797">
              <a:lnSpc>
                <a:spcPct val="220000"/>
              </a:lnSpc>
            </a:pPr>
            <a:r>
              <a:rPr kumimoji="1" lang="en-US" altLang="zh-CN" sz="1999" b="1" dirty="0" err="1">
                <a:solidFill>
                  <a:schemeClr val="bg1"/>
                </a:solidFill>
                <a:latin typeface="+mn-ea"/>
              </a:rPr>
              <a:t>ServiceStage</a:t>
            </a:r>
            <a:r>
              <a:rPr kumimoji="1" lang="zh-CN" altLang="en-US" sz="1999" b="1" dirty="0">
                <a:solidFill>
                  <a:schemeClr val="bg1"/>
                </a:solidFill>
                <a:latin typeface="+mn-ea"/>
              </a:rPr>
              <a:t>的使用场景</a:t>
            </a:r>
            <a:r>
              <a:rPr kumimoji="1" lang="en-US" altLang="zh-CN" sz="1999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 marL="342797" indent="-342797">
              <a:lnSpc>
                <a:spcPct val="220000"/>
              </a:lnSpc>
            </a:pPr>
            <a:r>
              <a:rPr kumimoji="1" lang="en-US" altLang="zh-CN" sz="1999" b="1" dirty="0" err="1">
                <a:solidFill>
                  <a:schemeClr val="bg1"/>
                </a:solidFill>
                <a:latin typeface="+mn-ea"/>
              </a:rPr>
              <a:t>ServiceStage</a:t>
            </a:r>
            <a:r>
              <a:rPr kumimoji="1" lang="zh-CN" altLang="en-US" sz="1999" b="1" dirty="0">
                <a:solidFill>
                  <a:schemeClr val="bg1"/>
                </a:solidFill>
                <a:latin typeface="+mn-ea"/>
              </a:rPr>
              <a:t>的应用案例</a:t>
            </a:r>
            <a:endParaRPr kumimoji="1" lang="en-US" altLang="zh-CN" sz="1999" b="1" dirty="0">
              <a:solidFill>
                <a:schemeClr val="bg1"/>
              </a:solidFill>
              <a:latin typeface="+mn-ea"/>
            </a:endParaRPr>
          </a:p>
          <a:p>
            <a:pPr marL="342797" indent="-342797"/>
            <a:endParaRPr kumimoji="1" lang="zh-CN" altLang="en-US" sz="1999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022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0FD290-54A2-4039-91E1-9DBF39BFECAF}"/>
              </a:ext>
            </a:extLst>
          </p:cNvPr>
          <p:cNvSpPr/>
          <p:nvPr/>
        </p:nvSpPr>
        <p:spPr>
          <a:xfrm>
            <a:off x="382488" y="1059319"/>
            <a:ext cx="11349138" cy="78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是集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华为全面云化转型成功经验和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技术创新成果为一体的一站式应用云平台，面向企业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、区块链、微服务、移动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全栈解决方案，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帮助用户快速创建企业级云原生应用，加速业务创新。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C498961-AD62-47F9-9454-11AD758FAAA8}"/>
              </a:ext>
            </a:extLst>
          </p:cNvPr>
          <p:cNvGrpSpPr/>
          <p:nvPr/>
        </p:nvGrpSpPr>
        <p:grpSpPr>
          <a:xfrm>
            <a:off x="130251" y="3278789"/>
            <a:ext cx="3638668" cy="2471969"/>
            <a:chOff x="230187" y="2733835"/>
            <a:chExt cx="3962400" cy="281357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F4F6FC6-DDDC-4D1D-9C0C-C11A3E9CAE02}"/>
                </a:ext>
              </a:extLst>
            </p:cNvPr>
            <p:cNvSpPr/>
            <p:nvPr/>
          </p:nvSpPr>
          <p:spPr>
            <a:xfrm>
              <a:off x="230187" y="4171714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Infrastructure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755DFE-4332-465B-BF9E-005D6BC52871}"/>
                </a:ext>
              </a:extLst>
            </p:cNvPr>
            <p:cNvSpPr/>
            <p:nvPr/>
          </p:nvSpPr>
          <p:spPr>
            <a:xfrm>
              <a:off x="1912142" y="5071574"/>
              <a:ext cx="2280445" cy="4758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物理机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C05060-359E-45B7-A8F5-010F813D230D}"/>
                </a:ext>
              </a:extLst>
            </p:cNvPr>
            <p:cNvSpPr/>
            <p:nvPr/>
          </p:nvSpPr>
          <p:spPr>
            <a:xfrm>
              <a:off x="2115771" y="4488121"/>
              <a:ext cx="2076816" cy="4758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虚拟机服务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3DFEAC-676E-4204-9AD9-D0A47F6FEC19}"/>
                </a:ext>
              </a:extLst>
            </p:cNvPr>
            <p:cNvSpPr/>
            <p:nvPr/>
          </p:nvSpPr>
          <p:spPr>
            <a:xfrm>
              <a:off x="2313364" y="3888970"/>
              <a:ext cx="1879223" cy="4758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容器服务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2930E3-5025-4607-AABD-BC460FD44465}"/>
                </a:ext>
              </a:extLst>
            </p:cNvPr>
            <p:cNvSpPr/>
            <p:nvPr/>
          </p:nvSpPr>
          <p:spPr>
            <a:xfrm>
              <a:off x="2515979" y="3305519"/>
              <a:ext cx="1676608" cy="4758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应用服务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AFFA1BC-FC8C-4CFE-B45F-90D44C8B38A7}"/>
                </a:ext>
              </a:extLst>
            </p:cNvPr>
            <p:cNvSpPr/>
            <p:nvPr/>
          </p:nvSpPr>
          <p:spPr>
            <a:xfrm>
              <a:off x="2723620" y="2733835"/>
              <a:ext cx="1468967" cy="47583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394" tIns="45697" rIns="91394" bIns="45697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函数服务</a:t>
              </a: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269E04BB-87BB-4447-B3B9-BFF29A0912DD}"/>
                </a:ext>
              </a:extLst>
            </p:cNvPr>
            <p:cNvSpPr/>
            <p:nvPr/>
          </p:nvSpPr>
          <p:spPr>
            <a:xfrm>
              <a:off x="1912142" y="3886993"/>
              <a:ext cx="103334" cy="1069865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2972A1CC-AA38-4A2C-9255-261014664C00}"/>
                </a:ext>
              </a:extLst>
            </p:cNvPr>
            <p:cNvSpPr/>
            <p:nvPr/>
          </p:nvSpPr>
          <p:spPr>
            <a:xfrm>
              <a:off x="1912142" y="2740929"/>
              <a:ext cx="106744" cy="1045774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82BDCE0-6BAC-49B4-A761-0816E8BF8CAF}"/>
                </a:ext>
              </a:extLst>
            </p:cNvPr>
            <p:cNvSpPr/>
            <p:nvPr/>
          </p:nvSpPr>
          <p:spPr>
            <a:xfrm>
              <a:off x="230187" y="3157023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Serverless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6722C9-49A0-4F8C-ACA5-23253932845D}"/>
              </a:ext>
            </a:extLst>
          </p:cNvPr>
          <p:cNvGrpSpPr/>
          <p:nvPr/>
        </p:nvGrpSpPr>
        <p:grpSpPr>
          <a:xfrm>
            <a:off x="3768920" y="2471567"/>
            <a:ext cx="675697" cy="3482230"/>
            <a:chOff x="4227872" y="2072549"/>
            <a:chExt cx="675873" cy="3483137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E8AE8F9-CB7E-4F4B-8761-A4D7CE886BEE}"/>
                </a:ext>
              </a:extLst>
            </p:cNvPr>
            <p:cNvCxnSpPr/>
            <p:nvPr/>
          </p:nvCxnSpPr>
          <p:spPr>
            <a:xfrm flipV="1">
              <a:off x="4227872" y="2072549"/>
              <a:ext cx="675873" cy="131607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86731FA-CA13-4A52-A9EB-F1BBDD55D1A1}"/>
                </a:ext>
              </a:extLst>
            </p:cNvPr>
            <p:cNvCxnSpPr/>
            <p:nvPr/>
          </p:nvCxnSpPr>
          <p:spPr>
            <a:xfrm>
              <a:off x="4227872" y="3794321"/>
              <a:ext cx="675873" cy="17613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1B776978-2E23-4426-A683-D3D019641E25}"/>
              </a:ext>
            </a:extLst>
          </p:cNvPr>
          <p:cNvSpPr txBox="1">
            <a:spLocks/>
          </p:cNvSpPr>
          <p:nvPr/>
        </p:nvSpPr>
        <p:spPr>
          <a:xfrm>
            <a:off x="408053" y="326734"/>
            <a:ext cx="11375098" cy="583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b="1" dirty="0" err="1">
                <a:solidFill>
                  <a:schemeClr val="bg1"/>
                </a:solidFill>
              </a:rPr>
              <a:t>ServiceStage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是什么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E7F6E37-BA81-4303-BAAC-6D0F4D39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17" y="2453856"/>
            <a:ext cx="7144746" cy="34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2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>
            <a:extLst>
              <a:ext uri="{FF2B5EF4-FFF2-40B4-BE49-F238E27FC236}">
                <a16:creationId xmlns:a16="http://schemas.microsoft.com/office/drawing/2014/main" id="{2CD4530F-5502-4829-99F2-8628A926BFF9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企业基于</a:t>
            </a:r>
            <a:r>
              <a:rPr kumimoji="1" lang="en-US" altLang="zh-CN" sz="2800" b="1" dirty="0" err="1">
                <a:solidFill>
                  <a:schemeClr val="bg1"/>
                </a:solidFill>
              </a:rPr>
              <a:t>ServiceStage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可以快速构建行业应用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6369B0-B6BE-4830-B133-86805EC87008}"/>
              </a:ext>
            </a:extLst>
          </p:cNvPr>
          <p:cNvSpPr/>
          <p:nvPr/>
        </p:nvSpPr>
        <p:spPr>
          <a:xfrm>
            <a:off x="242050" y="594439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96451F-91E6-4246-858B-AD8654E1F53E}"/>
              </a:ext>
            </a:extLst>
          </p:cNvPr>
          <p:cNvSpPr/>
          <p:nvPr/>
        </p:nvSpPr>
        <p:spPr>
          <a:xfrm>
            <a:off x="1328262" y="5954482"/>
            <a:ext cx="10408123" cy="372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（计算、网络、存储）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80DC71-72DB-4921-AFB6-44497790B282}"/>
              </a:ext>
            </a:extLst>
          </p:cNvPr>
          <p:cNvGrpSpPr/>
          <p:nvPr/>
        </p:nvGrpSpPr>
        <p:grpSpPr>
          <a:xfrm>
            <a:off x="300787" y="4876368"/>
            <a:ext cx="11435598" cy="1068027"/>
            <a:chOff x="300787" y="4876368"/>
            <a:chExt cx="11435598" cy="106802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29B0FF9-7C5E-41D1-AB2C-58DB14E29EB3}"/>
                </a:ext>
              </a:extLst>
            </p:cNvPr>
            <p:cNvSpPr/>
            <p:nvPr/>
          </p:nvSpPr>
          <p:spPr>
            <a:xfrm>
              <a:off x="300787" y="5274559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中间件服务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BD82F15-37E6-44FB-8C29-7910A69F1F56}"/>
                </a:ext>
              </a:extLst>
            </p:cNvPr>
            <p:cNvGrpSpPr/>
            <p:nvPr/>
          </p:nvGrpSpPr>
          <p:grpSpPr>
            <a:xfrm>
              <a:off x="1328032" y="4876368"/>
              <a:ext cx="10408353" cy="1068027"/>
              <a:chOff x="1328032" y="3907139"/>
              <a:chExt cx="10408353" cy="1497188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83E1A62-AD33-4EC3-A6FD-47DEC0016677}"/>
                  </a:ext>
                </a:extLst>
              </p:cNvPr>
              <p:cNvSpPr/>
              <p:nvPr/>
            </p:nvSpPr>
            <p:spPr>
              <a:xfrm>
                <a:off x="1328032" y="3907139"/>
                <a:ext cx="5128299" cy="14830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应用开发中间件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BEC184F-81E3-40B4-BAC2-67D51E5E1C4F}"/>
                  </a:ext>
                </a:extLst>
              </p:cNvPr>
              <p:cNvSpPr/>
              <p:nvPr/>
            </p:nvSpPr>
            <p:spPr>
              <a:xfrm>
                <a:off x="6539032" y="3907139"/>
                <a:ext cx="5197353" cy="14971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应用运维中间件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FD54C81-E7BA-4E5F-A79A-E2289256F088}"/>
                  </a:ext>
                </a:extLst>
              </p:cNvPr>
              <p:cNvSpPr/>
              <p:nvPr/>
            </p:nvSpPr>
            <p:spPr>
              <a:xfrm>
                <a:off x="1390037" y="4791376"/>
                <a:ext cx="1583350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网关服务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APIGW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1EB77CD-AF1E-4AAE-9247-D159E59DE74B}"/>
                  </a:ext>
                </a:extLst>
              </p:cNvPr>
              <p:cNvSpPr/>
              <p:nvPr/>
            </p:nvSpPr>
            <p:spPr>
              <a:xfrm>
                <a:off x="3230425" y="4250068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分布式缓存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DCS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1AA2B39-513F-4EC2-918C-719CAC98A77C}"/>
                  </a:ext>
                </a:extLst>
              </p:cNvPr>
              <p:cNvSpPr/>
              <p:nvPr/>
            </p:nvSpPr>
            <p:spPr>
              <a:xfrm>
                <a:off x="3230425" y="4791376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分布式消息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DMS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29AA95F-473D-4A2C-BF6F-1DCA36F09715}"/>
                  </a:ext>
                </a:extLst>
              </p:cNvPr>
              <p:cNvSpPr/>
              <p:nvPr/>
            </p:nvSpPr>
            <p:spPr>
              <a:xfrm>
                <a:off x="4872262" y="4250068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分布式数据库中间件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DDM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1F0BE7-12C1-4BBD-835F-6289330A8245}"/>
                  </a:ext>
                </a:extLst>
              </p:cNvPr>
              <p:cNvSpPr/>
              <p:nvPr/>
            </p:nvSpPr>
            <p:spPr>
              <a:xfrm>
                <a:off x="1375891" y="4250068"/>
                <a:ext cx="1597496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微服务运行框架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ServiceComb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80F726C-3DEB-4F8E-A096-EB7C7A14C451}"/>
                  </a:ext>
                </a:extLst>
              </p:cNvPr>
              <p:cNvSpPr/>
              <p:nvPr/>
            </p:nvSpPr>
            <p:spPr>
              <a:xfrm>
                <a:off x="4872262" y="4789270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关系数据库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8D9FBD3-AE3B-4C93-8778-BC514C304CD9}"/>
                  </a:ext>
                </a:extLst>
              </p:cNvPr>
              <p:cNvSpPr/>
              <p:nvPr/>
            </p:nvSpPr>
            <p:spPr>
              <a:xfrm>
                <a:off x="6624431" y="4791376"/>
                <a:ext cx="1583350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应用性能管理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APM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A0FA971-EA74-4309-A330-F511C9EB5486}"/>
                  </a:ext>
                </a:extLst>
              </p:cNvPr>
              <p:cNvSpPr/>
              <p:nvPr/>
            </p:nvSpPr>
            <p:spPr>
              <a:xfrm>
                <a:off x="8464819" y="4250068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容器部署服务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CCE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FDC7D8B-8917-4783-9B31-B78322D4AA2C}"/>
                  </a:ext>
                </a:extLst>
              </p:cNvPr>
              <p:cNvSpPr/>
              <p:nvPr/>
            </p:nvSpPr>
            <p:spPr>
              <a:xfrm>
                <a:off x="8464819" y="4791376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应用基础运维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AOM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A307F5-9097-4EBE-9376-98CE7857872A}"/>
                  </a:ext>
                </a:extLst>
              </p:cNvPr>
              <p:cNvSpPr/>
              <p:nvPr/>
            </p:nvSpPr>
            <p:spPr>
              <a:xfrm>
                <a:off x="10106656" y="4250068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应用编排服务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C2A41A6-81FA-45AD-9932-C1956BFD0938}"/>
                  </a:ext>
                </a:extLst>
              </p:cNvPr>
              <p:cNvSpPr/>
              <p:nvPr/>
            </p:nvSpPr>
            <p:spPr>
              <a:xfrm>
                <a:off x="6610285" y="4250068"/>
                <a:ext cx="1597496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微服务治理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CSE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1B37447-BC9B-47B5-B137-D9977F0C7E0A}"/>
                  </a:ext>
                </a:extLst>
              </p:cNvPr>
              <p:cNvSpPr/>
              <p:nvPr/>
            </p:nvSpPr>
            <p:spPr>
              <a:xfrm>
                <a:off x="10106656" y="4810271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应用压测服务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CPTS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9" name="上箭头 53">
            <a:extLst>
              <a:ext uri="{FF2B5EF4-FFF2-40B4-BE49-F238E27FC236}">
                <a16:creationId xmlns:a16="http://schemas.microsoft.com/office/drawing/2014/main" id="{1551667F-5324-4783-B972-D20FAF485884}"/>
              </a:ext>
            </a:extLst>
          </p:cNvPr>
          <p:cNvSpPr/>
          <p:nvPr/>
        </p:nvSpPr>
        <p:spPr>
          <a:xfrm>
            <a:off x="1830387" y="2190377"/>
            <a:ext cx="1143000" cy="501482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4CDFE7E-3726-4620-AFA4-E642217B35E4}"/>
              </a:ext>
            </a:extLst>
          </p:cNvPr>
          <p:cNvGrpSpPr/>
          <p:nvPr/>
        </p:nvGrpSpPr>
        <p:grpSpPr>
          <a:xfrm>
            <a:off x="277812" y="1219994"/>
            <a:ext cx="11458573" cy="1088128"/>
            <a:chOff x="329265" y="1178893"/>
            <a:chExt cx="11382375" cy="1321669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D06F55-5CC7-4DB1-808E-9DFCCFDFFBD0}"/>
                </a:ext>
              </a:extLst>
            </p:cNvPr>
            <p:cNvSpPr/>
            <p:nvPr/>
          </p:nvSpPr>
          <p:spPr>
            <a:xfrm>
              <a:off x="329265" y="1724428"/>
              <a:ext cx="800219" cy="33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行业应用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48E6CE1-346F-48C0-9CA1-7009E0578360}"/>
                </a:ext>
              </a:extLst>
            </p:cNvPr>
            <p:cNvGrpSpPr/>
            <p:nvPr/>
          </p:nvGrpSpPr>
          <p:grpSpPr>
            <a:xfrm>
              <a:off x="1365256" y="1178893"/>
              <a:ext cx="10346384" cy="1321669"/>
              <a:chOff x="958362" y="1267693"/>
              <a:chExt cx="13119303" cy="1451865"/>
            </a:xfrm>
          </p:grpSpPr>
          <p:sp>
            <p:nvSpPr>
              <p:cNvPr id="51" name="圆角矩形 65">
                <a:extLst>
                  <a:ext uri="{FF2B5EF4-FFF2-40B4-BE49-F238E27FC236}">
                    <a16:creationId xmlns:a16="http://schemas.microsoft.com/office/drawing/2014/main" id="{D9BB0BB4-FACA-4906-9FD4-23FF713C5EC6}"/>
                  </a:ext>
                </a:extLst>
              </p:cNvPr>
              <p:cNvSpPr/>
              <p:nvPr/>
            </p:nvSpPr>
            <p:spPr bwMode="auto">
              <a:xfrm>
                <a:off x="958362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制造行业应用</a:t>
                </a:r>
              </a:p>
            </p:txBody>
          </p:sp>
          <p:sp>
            <p:nvSpPr>
              <p:cNvPr id="52" name="圆角矩形 66">
                <a:extLst>
                  <a:ext uri="{FF2B5EF4-FFF2-40B4-BE49-F238E27FC236}">
                    <a16:creationId xmlns:a16="http://schemas.microsoft.com/office/drawing/2014/main" id="{83915E4E-DC7A-4DA7-AE3C-DFBA1827B90D}"/>
                  </a:ext>
                </a:extLst>
              </p:cNvPr>
              <p:cNvSpPr/>
              <p:nvPr/>
            </p:nvSpPr>
            <p:spPr bwMode="auto">
              <a:xfrm>
                <a:off x="4290690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金融行业应用</a:t>
                </a:r>
              </a:p>
            </p:txBody>
          </p:sp>
          <p:sp>
            <p:nvSpPr>
              <p:cNvPr id="53" name="圆角矩形 67">
                <a:extLst>
                  <a:ext uri="{FF2B5EF4-FFF2-40B4-BE49-F238E27FC236}">
                    <a16:creationId xmlns:a16="http://schemas.microsoft.com/office/drawing/2014/main" id="{FF7A0BF8-64C6-4022-B3F3-D5366097E2BA}"/>
                  </a:ext>
                </a:extLst>
              </p:cNvPr>
              <p:cNvSpPr/>
              <p:nvPr/>
            </p:nvSpPr>
            <p:spPr bwMode="auto">
              <a:xfrm>
                <a:off x="7623017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政务行业应用</a:t>
                </a:r>
              </a:p>
            </p:txBody>
          </p:sp>
          <p:sp>
            <p:nvSpPr>
              <p:cNvPr id="54" name="圆角矩形 68">
                <a:extLst>
                  <a:ext uri="{FF2B5EF4-FFF2-40B4-BE49-F238E27FC236}">
                    <a16:creationId xmlns:a16="http://schemas.microsoft.com/office/drawing/2014/main" id="{21CF65EA-7791-4626-A81B-DFC1EE4B61CD}"/>
                  </a:ext>
                </a:extLst>
              </p:cNvPr>
              <p:cNvSpPr/>
              <p:nvPr/>
            </p:nvSpPr>
            <p:spPr bwMode="auto">
              <a:xfrm>
                <a:off x="10955346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XX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行业应用</a:t>
                </a:r>
              </a:p>
            </p:txBody>
          </p:sp>
        </p:grpSp>
        <p:sp>
          <p:nvSpPr>
            <p:cNvPr id="43" name="TextBox 122">
              <a:extLst>
                <a:ext uri="{FF2B5EF4-FFF2-40B4-BE49-F238E27FC236}">
                  <a16:creationId xmlns:a16="http://schemas.microsoft.com/office/drawing/2014/main" id="{963D713F-B8D1-4C0D-8251-B423710CA58A}"/>
                </a:ext>
              </a:extLst>
            </p:cNvPr>
            <p:cNvSpPr txBox="1"/>
            <p:nvPr/>
          </p:nvSpPr>
          <p:spPr>
            <a:xfrm>
              <a:off x="1540337" y="2029107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1"/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Box 123">
              <a:extLst>
                <a:ext uri="{FF2B5EF4-FFF2-40B4-BE49-F238E27FC236}">
                  <a16:creationId xmlns:a16="http://schemas.microsoft.com/office/drawing/2014/main" id="{1178FB88-B096-40BA-85FA-FB2C2C16FAED}"/>
                </a:ext>
              </a:extLst>
            </p:cNvPr>
            <p:cNvSpPr txBox="1"/>
            <p:nvPr/>
          </p:nvSpPr>
          <p:spPr>
            <a:xfrm>
              <a:off x="1540337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5" name="TextBox 133">
              <a:extLst>
                <a:ext uri="{FF2B5EF4-FFF2-40B4-BE49-F238E27FC236}">
                  <a16:creationId xmlns:a16="http://schemas.microsoft.com/office/drawing/2014/main" id="{F41A5DEF-93C3-4F7E-A06C-45B9235A8F3C}"/>
                </a:ext>
              </a:extLst>
            </p:cNvPr>
            <p:cNvSpPr txBox="1"/>
            <p:nvPr/>
          </p:nvSpPr>
          <p:spPr>
            <a:xfrm>
              <a:off x="4149881" y="2030888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1"/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Box 134">
              <a:extLst>
                <a:ext uri="{FF2B5EF4-FFF2-40B4-BE49-F238E27FC236}">
                  <a16:creationId xmlns:a16="http://schemas.microsoft.com/office/drawing/2014/main" id="{EF5C0E78-E4CF-41A6-A7F7-9EE765E71B8A}"/>
                </a:ext>
              </a:extLst>
            </p:cNvPr>
            <p:cNvSpPr txBox="1"/>
            <p:nvPr/>
          </p:nvSpPr>
          <p:spPr>
            <a:xfrm>
              <a:off x="4149882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7" name="TextBox 135">
              <a:extLst>
                <a:ext uri="{FF2B5EF4-FFF2-40B4-BE49-F238E27FC236}">
                  <a16:creationId xmlns:a16="http://schemas.microsoft.com/office/drawing/2014/main" id="{1277B0D4-5F0B-4F05-80F0-6B36B8B2FABB}"/>
                </a:ext>
              </a:extLst>
            </p:cNvPr>
            <p:cNvSpPr txBox="1"/>
            <p:nvPr/>
          </p:nvSpPr>
          <p:spPr>
            <a:xfrm>
              <a:off x="6799336" y="2032671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1"/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Box 136">
              <a:extLst>
                <a:ext uri="{FF2B5EF4-FFF2-40B4-BE49-F238E27FC236}">
                  <a16:creationId xmlns:a16="http://schemas.microsoft.com/office/drawing/2014/main" id="{1264DC02-C4E6-488E-997A-048C8F7C429D}"/>
                </a:ext>
              </a:extLst>
            </p:cNvPr>
            <p:cNvSpPr txBox="1"/>
            <p:nvPr/>
          </p:nvSpPr>
          <p:spPr>
            <a:xfrm>
              <a:off x="6799337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49" name="TextBox 137">
              <a:extLst>
                <a:ext uri="{FF2B5EF4-FFF2-40B4-BE49-F238E27FC236}">
                  <a16:creationId xmlns:a16="http://schemas.microsoft.com/office/drawing/2014/main" id="{43663515-3397-4A98-8175-DFCD95BB0968}"/>
                </a:ext>
              </a:extLst>
            </p:cNvPr>
            <p:cNvSpPr txBox="1"/>
            <p:nvPr/>
          </p:nvSpPr>
          <p:spPr>
            <a:xfrm>
              <a:off x="9435489" y="2034451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1"/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Box 138">
              <a:extLst>
                <a:ext uri="{FF2B5EF4-FFF2-40B4-BE49-F238E27FC236}">
                  <a16:creationId xmlns:a16="http://schemas.microsoft.com/office/drawing/2014/main" id="{EE56C70E-7DD8-4B88-853F-575CDF2C2AF2}"/>
                </a:ext>
              </a:extLst>
            </p:cNvPr>
            <p:cNvSpPr txBox="1"/>
            <p:nvPr/>
          </p:nvSpPr>
          <p:spPr>
            <a:xfrm>
              <a:off x="9435488" y="1570525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55" name="上箭头 69">
            <a:extLst>
              <a:ext uri="{FF2B5EF4-FFF2-40B4-BE49-F238E27FC236}">
                <a16:creationId xmlns:a16="http://schemas.microsoft.com/office/drawing/2014/main" id="{A729BF54-D6C6-4373-B207-09303FA4B890}"/>
              </a:ext>
            </a:extLst>
          </p:cNvPr>
          <p:cNvSpPr/>
          <p:nvPr/>
        </p:nvSpPr>
        <p:spPr>
          <a:xfrm>
            <a:off x="4652947" y="2189977"/>
            <a:ext cx="1143000" cy="501482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上箭头 70">
            <a:extLst>
              <a:ext uri="{FF2B5EF4-FFF2-40B4-BE49-F238E27FC236}">
                <a16:creationId xmlns:a16="http://schemas.microsoft.com/office/drawing/2014/main" id="{B90F228A-C8F0-46CB-BAFA-44D033AF9F21}"/>
              </a:ext>
            </a:extLst>
          </p:cNvPr>
          <p:cNvSpPr/>
          <p:nvPr/>
        </p:nvSpPr>
        <p:spPr>
          <a:xfrm>
            <a:off x="7280948" y="2189976"/>
            <a:ext cx="1143000" cy="501482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上箭头 71">
            <a:extLst>
              <a:ext uri="{FF2B5EF4-FFF2-40B4-BE49-F238E27FC236}">
                <a16:creationId xmlns:a16="http://schemas.microsoft.com/office/drawing/2014/main" id="{491FFFEC-2851-45A3-9F9F-A00529464EEC}"/>
              </a:ext>
            </a:extLst>
          </p:cNvPr>
          <p:cNvSpPr/>
          <p:nvPr/>
        </p:nvSpPr>
        <p:spPr>
          <a:xfrm>
            <a:off x="9908950" y="2189975"/>
            <a:ext cx="1143000" cy="501482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20B1468-5F49-4405-BF34-E4D52820C5B4}"/>
              </a:ext>
            </a:extLst>
          </p:cNvPr>
          <p:cNvGrpSpPr/>
          <p:nvPr/>
        </p:nvGrpSpPr>
        <p:grpSpPr>
          <a:xfrm>
            <a:off x="175377" y="2597163"/>
            <a:ext cx="11561007" cy="2371266"/>
            <a:chOff x="175377" y="2754781"/>
            <a:chExt cx="11561007" cy="220170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6BA0EFC-C9B3-4986-9230-27CB4D712B3D}"/>
                </a:ext>
              </a:extLst>
            </p:cNvPr>
            <p:cNvSpPr/>
            <p:nvPr/>
          </p:nvSpPr>
          <p:spPr>
            <a:xfrm>
              <a:off x="1320737" y="2754781"/>
              <a:ext cx="10415647" cy="18401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ServiceStage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A7B53A6-367C-4AB3-8C82-2568874DA112}"/>
                </a:ext>
              </a:extLst>
            </p:cNvPr>
            <p:cNvSpPr/>
            <p:nvPr/>
          </p:nvSpPr>
          <p:spPr>
            <a:xfrm>
              <a:off x="1516085" y="3124994"/>
              <a:ext cx="245966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微服务应用解决方案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89EE862F-0CDC-46B3-8B97-CDC34BABED14}"/>
                </a:ext>
              </a:extLst>
            </p:cNvPr>
            <p:cNvSpPr/>
            <p:nvPr/>
          </p:nvSpPr>
          <p:spPr>
            <a:xfrm>
              <a:off x="4019683" y="3137696"/>
              <a:ext cx="241774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应用解决方案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4910141-C2ED-427C-A3DF-B5CD2416A930}"/>
                </a:ext>
              </a:extLst>
            </p:cNvPr>
            <p:cNvSpPr/>
            <p:nvPr/>
          </p:nvSpPr>
          <p:spPr>
            <a:xfrm>
              <a:off x="6505621" y="3135838"/>
              <a:ext cx="247502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移动应用解决方案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E638831-2CC7-4A4E-B3D7-7F195FA96DE4}"/>
                </a:ext>
              </a:extLst>
            </p:cNvPr>
            <p:cNvSpPr/>
            <p:nvPr/>
          </p:nvSpPr>
          <p:spPr>
            <a:xfrm>
              <a:off x="9024579" y="3124582"/>
              <a:ext cx="2420099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函数应用解决方案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34679C1-EC1C-4192-9516-FBB2EEE162B8}"/>
                </a:ext>
              </a:extLst>
            </p:cNvPr>
            <p:cNvSpPr/>
            <p:nvPr/>
          </p:nvSpPr>
          <p:spPr>
            <a:xfrm>
              <a:off x="1516085" y="4115594"/>
              <a:ext cx="9958569" cy="38187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Coding 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压测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C36EBCB-9E4C-4454-9640-40E3125C9B0F}"/>
                </a:ext>
              </a:extLst>
            </p:cNvPr>
            <p:cNvSpPr/>
            <p:nvPr/>
          </p:nvSpPr>
          <p:spPr>
            <a:xfrm>
              <a:off x="175377" y="3436596"/>
              <a:ext cx="1107996" cy="600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通用解决方案</a:t>
              </a:r>
              <a:endPara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</a:p>
            <a:p>
              <a:pPr algn="ctr"/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sp>
          <p:nvSpPr>
            <p:cNvPr id="66" name="上箭头 81">
              <a:extLst>
                <a:ext uri="{FF2B5EF4-FFF2-40B4-BE49-F238E27FC236}">
                  <a16:creationId xmlns:a16="http://schemas.microsoft.com/office/drawing/2014/main" id="{5743368D-D7EA-43E1-A550-198C58B0B8F7}"/>
                </a:ext>
              </a:extLst>
            </p:cNvPr>
            <p:cNvSpPr/>
            <p:nvPr/>
          </p:nvSpPr>
          <p:spPr>
            <a:xfrm>
              <a:off x="3320681" y="4490862"/>
              <a:ext cx="1143000" cy="465623"/>
            </a:xfrm>
            <a:prstGeom prst="upArrow">
              <a:avLst/>
            </a:prstGeom>
            <a:solidFill>
              <a:srgbClr val="40E3BE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marL="302199" indent="-302199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上箭头 82">
              <a:extLst>
                <a:ext uri="{FF2B5EF4-FFF2-40B4-BE49-F238E27FC236}">
                  <a16:creationId xmlns:a16="http://schemas.microsoft.com/office/drawing/2014/main" id="{C02EC204-2F97-43C8-A004-7C228F846A92}"/>
                </a:ext>
              </a:extLst>
            </p:cNvPr>
            <p:cNvSpPr/>
            <p:nvPr/>
          </p:nvSpPr>
          <p:spPr>
            <a:xfrm>
              <a:off x="8490790" y="4486126"/>
              <a:ext cx="1143000" cy="465623"/>
            </a:xfrm>
            <a:prstGeom prst="upArrow">
              <a:avLst/>
            </a:prstGeom>
            <a:solidFill>
              <a:srgbClr val="40E3BE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marL="302199" indent="-302199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54EFE24-96E6-44E4-A0F6-144670729C47}"/>
                </a:ext>
              </a:extLst>
            </p:cNvPr>
            <p:cNvSpPr/>
            <p:nvPr/>
          </p:nvSpPr>
          <p:spPr>
            <a:xfrm>
              <a:off x="1520232" y="3617685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应用框架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C655249-F5E6-4EA1-B534-B9C0B362385F}"/>
                </a:ext>
              </a:extLst>
            </p:cNvPr>
            <p:cNvSpPr/>
            <p:nvPr/>
          </p:nvSpPr>
          <p:spPr>
            <a:xfrm>
              <a:off x="4014238" y="3617685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FC38B04-07F1-49AD-B138-79DF182F4EC3}"/>
                </a:ext>
              </a:extLst>
            </p:cNvPr>
            <p:cNvSpPr/>
            <p:nvPr/>
          </p:nvSpPr>
          <p:spPr>
            <a:xfrm>
              <a:off x="6525128" y="3621567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公共组件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C9749A6-C849-4F73-B6BA-E66C3C21DE13}"/>
                </a:ext>
              </a:extLst>
            </p:cNvPr>
            <p:cNvSpPr/>
            <p:nvPr/>
          </p:nvSpPr>
          <p:spPr>
            <a:xfrm>
              <a:off x="9024579" y="3629550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服务集成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05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DCC8-27DB-49A7-9C0F-A37CD1EB603E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场景一：微服务开发和管理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A02174-B92E-4C7C-A4D2-387D5008506C}"/>
              </a:ext>
            </a:extLst>
          </p:cNvPr>
          <p:cNvSpPr/>
          <p:nvPr/>
        </p:nvSpPr>
        <p:spPr>
          <a:xfrm>
            <a:off x="7165385" y="1219994"/>
            <a:ext cx="4799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基于契约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(Open API)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的开发模式：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让微服务的开发、测试、文档、协作和管控活动标准化、自动化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高性能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REST/RPC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微服务开发框架：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打包了微服务注册、发现、通信和治理等基础能力，开箱即用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一站式微服务治理控制台：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提供微服务负载均衡、限流、降级、熔断、容错、错误注入等治理能力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ServiceComb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 Cloud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Service Mesh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商业版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23FE51F-B6BF-4C42-95B4-C00FB1F8C3F1}"/>
              </a:ext>
            </a:extLst>
          </p:cNvPr>
          <p:cNvGrpSpPr/>
          <p:nvPr/>
        </p:nvGrpSpPr>
        <p:grpSpPr>
          <a:xfrm>
            <a:off x="602471" y="1143794"/>
            <a:ext cx="6555775" cy="4673737"/>
            <a:chOff x="208097" y="1143794"/>
            <a:chExt cx="6942926" cy="5227177"/>
          </a:xfrm>
        </p:grpSpPr>
        <p:pic>
          <p:nvPicPr>
            <p:cNvPr id="5" name="Picture 5" descr="C:\Program Files (x86)\Microsoft Office\MEDIA\CAGCAT10\j0291984.wmf">
              <a:extLst>
                <a:ext uri="{FF2B5EF4-FFF2-40B4-BE49-F238E27FC236}">
                  <a16:creationId xmlns:a16="http://schemas.microsoft.com/office/drawing/2014/main" id="{69374BD1-FD9F-4B6C-97EF-7B4B90C6E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96036" y="1143794"/>
              <a:ext cx="782961" cy="762203"/>
            </a:xfrm>
            <a:prstGeom prst="rect">
              <a:avLst/>
            </a:prstGeom>
            <a:noFill/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1E1A1DD-D8C0-483A-BDF6-1CA23E176FAD}"/>
                </a:ext>
              </a:extLst>
            </p:cNvPr>
            <p:cNvCxnSpPr>
              <a:stCxn id="5" idx="2"/>
              <a:endCxn id="23" idx="0"/>
            </p:cNvCxnSpPr>
            <p:nvPr/>
          </p:nvCxnSpPr>
          <p:spPr bwMode="auto">
            <a:xfrm flipH="1">
              <a:off x="3584961" y="1905997"/>
              <a:ext cx="2556" cy="436793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7" name="TextBox 54">
              <a:extLst>
                <a:ext uri="{FF2B5EF4-FFF2-40B4-BE49-F238E27FC236}">
                  <a16:creationId xmlns:a16="http://schemas.microsoft.com/office/drawing/2014/main" id="{0F77F1A5-014A-48E3-9084-6C47BB46E991}"/>
                </a:ext>
              </a:extLst>
            </p:cNvPr>
            <p:cNvSpPr txBox="1"/>
            <p:nvPr/>
          </p:nvSpPr>
          <p:spPr>
            <a:xfrm>
              <a:off x="3178592" y="1905794"/>
              <a:ext cx="1122142" cy="25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cxnSp>
          <p:nvCxnSpPr>
            <p:cNvPr id="8" name="形状 43">
              <a:extLst>
                <a:ext uri="{FF2B5EF4-FFF2-40B4-BE49-F238E27FC236}">
                  <a16:creationId xmlns:a16="http://schemas.microsoft.com/office/drawing/2014/main" id="{74C2D1E4-79AD-498B-ABA7-8C5753B4C35F}"/>
                </a:ext>
              </a:extLst>
            </p:cNvPr>
            <p:cNvCxnSpPr>
              <a:stCxn id="23" idx="2"/>
              <a:endCxn id="9" idx="0"/>
            </p:cNvCxnSpPr>
            <p:nvPr/>
          </p:nvCxnSpPr>
          <p:spPr bwMode="auto">
            <a:xfrm rot="16200000" flipH="1">
              <a:off x="3769384" y="3579325"/>
              <a:ext cx="579919" cy="94876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039EAE-169B-4F6D-910E-EFB57CFB06AC}"/>
                </a:ext>
              </a:extLst>
            </p:cNvPr>
            <p:cNvSpPr/>
            <p:nvPr/>
          </p:nvSpPr>
          <p:spPr bwMode="auto">
            <a:xfrm>
              <a:off x="3918325" y="4343668"/>
              <a:ext cx="1230801" cy="38152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r>
                <a:rPr lang="en-US" altLang="zh-CN" sz="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CSE Mesher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" name="组合 99">
              <a:extLst>
                <a:ext uri="{FF2B5EF4-FFF2-40B4-BE49-F238E27FC236}">
                  <a16:creationId xmlns:a16="http://schemas.microsoft.com/office/drawing/2014/main" id="{E9ADE36B-360B-415F-9549-5BDE97114AC2}"/>
                </a:ext>
              </a:extLst>
            </p:cNvPr>
            <p:cNvGrpSpPr/>
            <p:nvPr/>
          </p:nvGrpSpPr>
          <p:grpSpPr>
            <a:xfrm>
              <a:off x="1433096" y="5806221"/>
              <a:ext cx="1230800" cy="564750"/>
              <a:chOff x="3291089" y="3352570"/>
              <a:chExt cx="1447800" cy="805706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6D3F329-6825-4194-AA3E-1319E2A62CFA}"/>
                  </a:ext>
                </a:extLst>
              </p:cNvPr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05A65E3-7F6F-4DA3-88AB-C4200E7CDAF7}"/>
                  </a:ext>
                </a:extLst>
              </p:cNvPr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1" name="形状 116">
              <a:extLst>
                <a:ext uri="{FF2B5EF4-FFF2-40B4-BE49-F238E27FC236}">
                  <a16:creationId xmlns:a16="http://schemas.microsoft.com/office/drawing/2014/main" id="{F04E7E98-02BE-4037-B55A-025076616B6F}"/>
                </a:ext>
              </a:extLst>
            </p:cNvPr>
            <p:cNvCxnSpPr>
              <a:stCxn id="23" idx="2"/>
              <a:endCxn id="47" idx="0"/>
            </p:cNvCxnSpPr>
            <p:nvPr/>
          </p:nvCxnSpPr>
          <p:spPr bwMode="auto">
            <a:xfrm rot="5400000">
              <a:off x="1877793" y="2644675"/>
              <a:ext cx="588095" cy="282624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grpSp>
          <p:nvGrpSpPr>
            <p:cNvPr id="45" name="组合 97">
              <a:extLst>
                <a:ext uri="{FF2B5EF4-FFF2-40B4-BE49-F238E27FC236}">
                  <a16:creationId xmlns:a16="http://schemas.microsoft.com/office/drawing/2014/main" id="{64A8B819-CF92-4D83-935C-B49C66836A77}"/>
                </a:ext>
              </a:extLst>
            </p:cNvPr>
            <p:cNvGrpSpPr/>
            <p:nvPr/>
          </p:nvGrpSpPr>
          <p:grpSpPr>
            <a:xfrm>
              <a:off x="208097" y="4351844"/>
              <a:ext cx="1230800" cy="564750"/>
              <a:chOff x="1362075" y="3356671"/>
              <a:chExt cx="1447800" cy="805706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F8057F3-961C-4F34-9944-0E131DD40C26}"/>
                  </a:ext>
                </a:extLst>
              </p:cNvPr>
              <p:cNvSpPr/>
              <p:nvPr/>
            </p:nvSpPr>
            <p:spPr bwMode="auto">
              <a:xfrm>
                <a:off x="1362075" y="3356671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EBB18A7-DC88-49B5-ABE6-1EB41AF32CD8}"/>
                  </a:ext>
                </a:extLst>
              </p:cNvPr>
              <p:cNvSpPr/>
              <p:nvPr/>
            </p:nvSpPr>
            <p:spPr bwMode="auto">
              <a:xfrm>
                <a:off x="1514475" y="3509071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97">
              <a:extLst>
                <a:ext uri="{FF2B5EF4-FFF2-40B4-BE49-F238E27FC236}">
                  <a16:creationId xmlns:a16="http://schemas.microsoft.com/office/drawing/2014/main" id="{D8177E12-CBDF-4A9E-B1DE-A8AEF9D45CB4}"/>
                </a:ext>
              </a:extLst>
            </p:cNvPr>
            <p:cNvGrpSpPr/>
            <p:nvPr/>
          </p:nvGrpSpPr>
          <p:grpSpPr>
            <a:xfrm>
              <a:off x="1601560" y="4358421"/>
              <a:ext cx="1230800" cy="564750"/>
              <a:chOff x="1362075" y="3356671"/>
              <a:chExt cx="1447800" cy="80570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54FC486-9BF5-4518-95F9-CD7108839379}"/>
                  </a:ext>
                </a:extLst>
              </p:cNvPr>
              <p:cNvSpPr/>
              <p:nvPr/>
            </p:nvSpPr>
            <p:spPr bwMode="auto">
              <a:xfrm>
                <a:off x="1362075" y="3356671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5F3391A-371B-47FF-ACD0-9740537FC884}"/>
                  </a:ext>
                </a:extLst>
              </p:cNvPr>
              <p:cNvSpPr/>
              <p:nvPr/>
            </p:nvSpPr>
            <p:spPr bwMode="auto">
              <a:xfrm>
                <a:off x="1514475" y="3509071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99">
              <a:extLst>
                <a:ext uri="{FF2B5EF4-FFF2-40B4-BE49-F238E27FC236}">
                  <a16:creationId xmlns:a16="http://schemas.microsoft.com/office/drawing/2014/main" id="{13CC4971-9664-4A3A-848D-6FC5625C9295}"/>
                </a:ext>
              </a:extLst>
            </p:cNvPr>
            <p:cNvGrpSpPr/>
            <p:nvPr/>
          </p:nvGrpSpPr>
          <p:grpSpPr>
            <a:xfrm>
              <a:off x="2922962" y="5806220"/>
              <a:ext cx="1230800" cy="564750"/>
              <a:chOff x="3291089" y="3352570"/>
              <a:chExt cx="1447800" cy="805706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2F1ECCF-9825-421C-964C-8BE4365261D7}"/>
                  </a:ext>
                </a:extLst>
              </p:cNvPr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F897004-BCE1-49A2-9A5F-AA39D828D31B}"/>
                  </a:ext>
                </a:extLst>
              </p:cNvPr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99">
              <a:extLst>
                <a:ext uri="{FF2B5EF4-FFF2-40B4-BE49-F238E27FC236}">
                  <a16:creationId xmlns:a16="http://schemas.microsoft.com/office/drawing/2014/main" id="{609EEC8A-77E9-4B29-971B-CC630F7A1B4B}"/>
                </a:ext>
              </a:extLst>
            </p:cNvPr>
            <p:cNvGrpSpPr/>
            <p:nvPr/>
          </p:nvGrpSpPr>
          <p:grpSpPr>
            <a:xfrm>
              <a:off x="4412829" y="5793066"/>
              <a:ext cx="1230800" cy="564750"/>
              <a:chOff x="3291089" y="3352570"/>
              <a:chExt cx="1447800" cy="805706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B52D7B2-32AE-43B4-A38F-9EB1FA81A70B}"/>
                  </a:ext>
                </a:extLst>
              </p:cNvPr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4DC687E-CE0D-4208-9033-595F857A75CE}"/>
                  </a:ext>
                </a:extLst>
              </p:cNvPr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99">
              <a:extLst>
                <a:ext uri="{FF2B5EF4-FFF2-40B4-BE49-F238E27FC236}">
                  <a16:creationId xmlns:a16="http://schemas.microsoft.com/office/drawing/2014/main" id="{B31F2F4D-E6C8-4A24-BD41-52CCB23E8AC9}"/>
                </a:ext>
              </a:extLst>
            </p:cNvPr>
            <p:cNvGrpSpPr/>
            <p:nvPr/>
          </p:nvGrpSpPr>
          <p:grpSpPr>
            <a:xfrm>
              <a:off x="5920223" y="5786488"/>
              <a:ext cx="1230800" cy="564750"/>
              <a:chOff x="3291089" y="3352570"/>
              <a:chExt cx="1447800" cy="805706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3006CC-FA69-478E-B925-B8500D94C4DB}"/>
                  </a:ext>
                </a:extLst>
              </p:cNvPr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3D344E5-EA94-4CBA-A4E8-4A244CB051ED}"/>
                  </a:ext>
                </a:extLst>
              </p:cNvPr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形状 43">
              <a:extLst>
                <a:ext uri="{FF2B5EF4-FFF2-40B4-BE49-F238E27FC236}">
                  <a16:creationId xmlns:a16="http://schemas.microsoft.com/office/drawing/2014/main" id="{B4B1C38E-6A3D-4B48-BCCF-7BA82EF00FB6}"/>
                </a:ext>
              </a:extLst>
            </p:cNvPr>
            <p:cNvCxnSpPr>
              <a:stCxn id="23" idx="2"/>
              <a:endCxn id="42" idx="0"/>
            </p:cNvCxnSpPr>
            <p:nvPr/>
          </p:nvCxnSpPr>
          <p:spPr bwMode="auto">
            <a:xfrm rot="5400000">
              <a:off x="2571235" y="3344695"/>
              <a:ext cx="594672" cy="143278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18" name="形状 43">
              <a:extLst>
                <a:ext uri="{FF2B5EF4-FFF2-40B4-BE49-F238E27FC236}">
                  <a16:creationId xmlns:a16="http://schemas.microsoft.com/office/drawing/2014/main" id="{10071003-9188-4C79-BCB7-4D4E3987E635}"/>
                </a:ext>
              </a:extLst>
            </p:cNvPr>
            <p:cNvCxnSpPr>
              <a:stCxn id="9" idx="2"/>
              <a:endCxn id="50" idx="0"/>
            </p:cNvCxnSpPr>
            <p:nvPr/>
          </p:nvCxnSpPr>
          <p:spPr bwMode="auto">
            <a:xfrm rot="5400000">
              <a:off x="2718209" y="3990703"/>
              <a:ext cx="1081027" cy="255000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19" name="形状 43">
              <a:extLst>
                <a:ext uri="{FF2B5EF4-FFF2-40B4-BE49-F238E27FC236}">
                  <a16:creationId xmlns:a16="http://schemas.microsoft.com/office/drawing/2014/main" id="{EF110922-2E80-4F37-BCBC-55DF24951F11}"/>
                </a:ext>
              </a:extLst>
            </p:cNvPr>
            <p:cNvCxnSpPr>
              <a:stCxn id="9" idx="2"/>
              <a:endCxn id="37" idx="0"/>
            </p:cNvCxnSpPr>
            <p:nvPr/>
          </p:nvCxnSpPr>
          <p:spPr bwMode="auto">
            <a:xfrm rot="5400000">
              <a:off x="3463142" y="4735636"/>
              <a:ext cx="1081026" cy="106014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20" name="形状 43">
              <a:extLst>
                <a:ext uri="{FF2B5EF4-FFF2-40B4-BE49-F238E27FC236}">
                  <a16:creationId xmlns:a16="http://schemas.microsoft.com/office/drawing/2014/main" id="{EE64D7F0-4B40-4025-8BEF-8F7C7C39DF6F}"/>
                </a:ext>
              </a:extLst>
            </p:cNvPr>
            <p:cNvCxnSpPr>
              <a:stCxn id="9" idx="2"/>
              <a:endCxn id="34" idx="0"/>
            </p:cNvCxnSpPr>
            <p:nvPr/>
          </p:nvCxnSpPr>
          <p:spPr bwMode="auto">
            <a:xfrm rot="16200000" flipH="1">
              <a:off x="4214652" y="5044268"/>
              <a:ext cx="1067872" cy="42972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21" name="形状 43">
              <a:extLst>
                <a:ext uri="{FF2B5EF4-FFF2-40B4-BE49-F238E27FC236}">
                  <a16:creationId xmlns:a16="http://schemas.microsoft.com/office/drawing/2014/main" id="{E642210C-2DC9-437D-A991-2841812CCB9B}"/>
                </a:ext>
              </a:extLst>
            </p:cNvPr>
            <p:cNvCxnSpPr>
              <a:stCxn id="9" idx="2"/>
              <a:endCxn id="31" idx="0"/>
            </p:cNvCxnSpPr>
            <p:nvPr/>
          </p:nvCxnSpPr>
          <p:spPr bwMode="auto">
            <a:xfrm rot="16200000" flipH="1">
              <a:off x="4971638" y="4287282"/>
              <a:ext cx="1061294" cy="193711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23" name="圆角矩形 54">
              <a:extLst>
                <a:ext uri="{FF2B5EF4-FFF2-40B4-BE49-F238E27FC236}">
                  <a16:creationId xmlns:a16="http://schemas.microsoft.com/office/drawing/2014/main" id="{13BBAB3C-9BD5-4F96-B7E6-0DEFE7CBB22C}"/>
                </a:ext>
              </a:extLst>
            </p:cNvPr>
            <p:cNvSpPr/>
            <p:nvPr/>
          </p:nvSpPr>
          <p:spPr>
            <a:xfrm>
              <a:off x="960944" y="2342790"/>
              <a:ext cx="5248034" cy="1420959"/>
            </a:xfrm>
            <a:prstGeom prst="roundRect">
              <a:avLst>
                <a:gd name="adj" fmla="val 0"/>
              </a:avLst>
            </a:prstGeom>
            <a:solidFill>
              <a:srgbClr val="00B050"/>
            </a:solidFill>
            <a:ln w="9525" cap="flat" cmpd="sng" algn="ctr">
              <a:solidFill>
                <a:srgbClr val="92D05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ServiceStage</a:t>
              </a:r>
              <a:endParaRPr lang="zh-CN" altLang="en-US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60" name="圆角矩形 55">
            <a:extLst>
              <a:ext uri="{FF2B5EF4-FFF2-40B4-BE49-F238E27FC236}">
                <a16:creationId xmlns:a16="http://schemas.microsoft.com/office/drawing/2014/main" id="{31422049-A700-46D0-89CF-0844254C31A5}"/>
              </a:ext>
            </a:extLst>
          </p:cNvPr>
          <p:cNvSpPr/>
          <p:nvPr/>
        </p:nvSpPr>
        <p:spPr>
          <a:xfrm>
            <a:off x="1442424" y="3117526"/>
            <a:ext cx="4661387" cy="30136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OpenAPI</a:t>
            </a:r>
            <a:r>
              <a:rPr lang="zh-CN" altLang="en-US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（</a:t>
            </a:r>
            <a:r>
              <a:rPr lang="en-US" altLang="zh-CN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Restful</a:t>
            </a:r>
            <a:r>
              <a:rPr lang="zh-CN" altLang="en-US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77B79BE-BF8B-452F-B595-6952D0B5924A}"/>
              </a:ext>
            </a:extLst>
          </p:cNvPr>
          <p:cNvSpPr/>
          <p:nvPr/>
        </p:nvSpPr>
        <p:spPr bwMode="auto">
          <a:xfrm>
            <a:off x="1455385" y="2550180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注册中心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481A928-7E5D-472E-9B2C-D813D6C3453C}"/>
              </a:ext>
            </a:extLst>
          </p:cNvPr>
          <p:cNvSpPr/>
          <p:nvPr/>
        </p:nvSpPr>
        <p:spPr bwMode="auto">
          <a:xfrm>
            <a:off x="3179913" y="2544294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配置中心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1A868F7-5C7C-4B97-931B-E67FC84D7320}"/>
              </a:ext>
            </a:extLst>
          </p:cNvPr>
          <p:cNvSpPr/>
          <p:nvPr/>
        </p:nvSpPr>
        <p:spPr bwMode="auto">
          <a:xfrm>
            <a:off x="4891187" y="2550180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治理中心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8E96406-7988-4501-97C0-C5D880443FF8}"/>
              </a:ext>
            </a:extLst>
          </p:cNvPr>
          <p:cNvSpPr/>
          <p:nvPr/>
        </p:nvSpPr>
        <p:spPr bwMode="auto">
          <a:xfrm>
            <a:off x="3185806" y="2839115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安全管控</a:t>
            </a:r>
            <a:endParaRPr lang="en-US" altLang="zh-CN" sz="11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9DC0262-9965-47E6-8A91-87418BDA49C4}"/>
              </a:ext>
            </a:extLst>
          </p:cNvPr>
          <p:cNvSpPr/>
          <p:nvPr/>
        </p:nvSpPr>
        <p:spPr bwMode="auto">
          <a:xfrm>
            <a:off x="1459274" y="2839115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服务监控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0AA33B8-C1F2-4434-9894-6672048FFBC9}"/>
              </a:ext>
            </a:extLst>
          </p:cNvPr>
          <p:cNvSpPr/>
          <p:nvPr/>
        </p:nvSpPr>
        <p:spPr bwMode="auto">
          <a:xfrm>
            <a:off x="4891187" y="2843489"/>
            <a:ext cx="1210459" cy="20818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 defTabSz="914126"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事务管理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0FE2A2C-996B-4353-B264-A05BDC2472C0}"/>
              </a:ext>
            </a:extLst>
          </p:cNvPr>
          <p:cNvSpPr/>
          <p:nvPr/>
        </p:nvSpPr>
        <p:spPr bwMode="auto">
          <a:xfrm>
            <a:off x="2003829" y="5503601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</a:p>
          <a:p>
            <a:pPr algn="ctr"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09095A-F126-4207-A794-24B4CD65082B}"/>
              </a:ext>
            </a:extLst>
          </p:cNvPr>
          <p:cNvSpPr/>
          <p:nvPr/>
        </p:nvSpPr>
        <p:spPr bwMode="auto">
          <a:xfrm>
            <a:off x="3410617" y="5503601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</a:p>
          <a:p>
            <a:pPr algn="ctr"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C7A625B-82F6-40BA-A49E-A2290A8194E0}"/>
              </a:ext>
            </a:extLst>
          </p:cNvPr>
          <p:cNvSpPr/>
          <p:nvPr/>
        </p:nvSpPr>
        <p:spPr bwMode="auto">
          <a:xfrm>
            <a:off x="4817406" y="5491839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</a:p>
          <a:p>
            <a:pPr algn="ctr"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262418F-F7EC-44A9-8A2F-255A88BABDC8}"/>
              </a:ext>
            </a:extLst>
          </p:cNvPr>
          <p:cNvSpPr/>
          <p:nvPr/>
        </p:nvSpPr>
        <p:spPr bwMode="auto">
          <a:xfrm>
            <a:off x="6240745" y="5485958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zh-CN" altLang="en-US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其他语言</a:t>
            </a:r>
            <a:endParaRPr lang="en-US" altLang="zh-CN" sz="9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652161B-F010-45EF-9B3F-698206B6825F}"/>
              </a:ext>
            </a:extLst>
          </p:cNvPr>
          <p:cNvSpPr/>
          <p:nvPr/>
        </p:nvSpPr>
        <p:spPr bwMode="auto">
          <a:xfrm>
            <a:off x="847138" y="4203210"/>
            <a:ext cx="1039834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DCA11E8-6F96-4799-94D2-674DEACCA5A4}"/>
              </a:ext>
            </a:extLst>
          </p:cNvPr>
          <p:cNvSpPr/>
          <p:nvPr/>
        </p:nvSpPr>
        <p:spPr bwMode="auto">
          <a:xfrm>
            <a:off x="974855" y="4423882"/>
            <a:ext cx="919763" cy="188771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ServiceComb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25E6EDE-2F01-4665-8AD5-8C195DD9B41F}"/>
              </a:ext>
            </a:extLst>
          </p:cNvPr>
          <p:cNvSpPr/>
          <p:nvPr/>
        </p:nvSpPr>
        <p:spPr bwMode="auto">
          <a:xfrm>
            <a:off x="2162899" y="4209091"/>
            <a:ext cx="1039835" cy="409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8E2D401-C518-46F4-9ECB-8FCF4B5F9032}"/>
              </a:ext>
            </a:extLst>
          </p:cNvPr>
          <p:cNvSpPr/>
          <p:nvPr/>
        </p:nvSpPr>
        <p:spPr bwMode="auto">
          <a:xfrm>
            <a:off x="2314560" y="4429763"/>
            <a:ext cx="895818" cy="18289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</a:pP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96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2528E-27EB-42B5-8107-0B0A61D88DA4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场景二：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Web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应用快速开发和部署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73AE2A-3A74-407C-9A6B-7712217C011D}"/>
              </a:ext>
            </a:extLst>
          </p:cNvPr>
          <p:cNvGrpSpPr/>
          <p:nvPr/>
        </p:nvGrpSpPr>
        <p:grpSpPr>
          <a:xfrm>
            <a:off x="41689" y="1753394"/>
            <a:ext cx="11632758" cy="2515394"/>
            <a:chOff x="41689" y="2286794"/>
            <a:chExt cx="11632758" cy="2743200"/>
          </a:xfrm>
        </p:grpSpPr>
        <p:sp>
          <p:nvSpPr>
            <p:cNvPr id="4" name="圆角矩形 35">
              <a:extLst>
                <a:ext uri="{FF2B5EF4-FFF2-40B4-BE49-F238E27FC236}">
                  <a16:creationId xmlns:a16="http://schemas.microsoft.com/office/drawing/2014/main" id="{030B0E3F-07AA-4CCF-ACDC-F56A196279CE}"/>
                </a:ext>
              </a:extLst>
            </p:cNvPr>
            <p:cNvSpPr/>
            <p:nvPr/>
          </p:nvSpPr>
          <p:spPr>
            <a:xfrm>
              <a:off x="2202204" y="2286794"/>
              <a:ext cx="1690660" cy="27432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71F780-737F-49BC-89D2-8DA66D5F476B}"/>
                </a:ext>
              </a:extLst>
            </p:cNvPr>
            <p:cNvSpPr/>
            <p:nvPr/>
          </p:nvSpPr>
          <p:spPr>
            <a:xfrm>
              <a:off x="2422094" y="3607722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C534A4-E7D2-4FAB-A135-9DEB717F4136}"/>
                </a:ext>
              </a:extLst>
            </p:cNvPr>
            <p:cNvSpPr/>
            <p:nvPr/>
          </p:nvSpPr>
          <p:spPr>
            <a:xfrm>
              <a:off x="2422096" y="2591594"/>
              <a:ext cx="1288770" cy="3786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B2B732-E438-4086-8E92-8E6E1605F286}"/>
                </a:ext>
              </a:extLst>
            </p:cNvPr>
            <p:cNvSpPr/>
            <p:nvPr/>
          </p:nvSpPr>
          <p:spPr>
            <a:xfrm>
              <a:off x="4350504" y="3613215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8C1196-24EC-4F9D-9448-8A64A1FA80BA}"/>
                </a:ext>
              </a:extLst>
            </p:cNvPr>
            <p:cNvSpPr/>
            <p:nvPr/>
          </p:nvSpPr>
          <p:spPr>
            <a:xfrm>
              <a:off x="4350506" y="2591595"/>
              <a:ext cx="1288770" cy="3840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9" name="圆角矩形 40">
              <a:extLst>
                <a:ext uri="{FF2B5EF4-FFF2-40B4-BE49-F238E27FC236}">
                  <a16:creationId xmlns:a16="http://schemas.microsoft.com/office/drawing/2014/main" id="{C3C373DC-E0E9-4BF3-AF71-475E9448EA19}"/>
                </a:ext>
              </a:extLst>
            </p:cNvPr>
            <p:cNvSpPr/>
            <p:nvPr/>
          </p:nvSpPr>
          <p:spPr>
            <a:xfrm>
              <a:off x="4129782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C424879-02FA-458F-A2A3-441D373EBF43}"/>
                </a:ext>
              </a:extLst>
            </p:cNvPr>
            <p:cNvSpPr/>
            <p:nvPr/>
          </p:nvSpPr>
          <p:spPr>
            <a:xfrm>
              <a:off x="2413740" y="314780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ADD9BF-E00A-47E6-88AA-96D5447F89B5}"/>
                </a:ext>
              </a:extLst>
            </p:cNvPr>
            <p:cNvSpPr/>
            <p:nvPr/>
          </p:nvSpPr>
          <p:spPr>
            <a:xfrm>
              <a:off x="4342150" y="31532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8E6D8E1-C58D-4E69-BE69-1B720EF1811B}"/>
                </a:ext>
              </a:extLst>
            </p:cNvPr>
            <p:cNvSpPr/>
            <p:nvPr/>
          </p:nvSpPr>
          <p:spPr>
            <a:xfrm>
              <a:off x="2422094" y="40888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2C7379-0BE0-4B21-B2D4-FB5D40F64101}"/>
                </a:ext>
              </a:extLst>
            </p:cNvPr>
            <p:cNvSpPr/>
            <p:nvPr/>
          </p:nvSpPr>
          <p:spPr>
            <a:xfrm>
              <a:off x="2422094" y="457007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3C2BD1-EB96-45F8-A318-B23C76BF611D}"/>
                </a:ext>
              </a:extLst>
            </p:cNvPr>
            <p:cNvSpPr/>
            <p:nvPr/>
          </p:nvSpPr>
          <p:spPr>
            <a:xfrm>
              <a:off x="4342150" y="40888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FFAEBDB-5D63-44B6-BCFD-B25C10F6F45A}"/>
                </a:ext>
              </a:extLst>
            </p:cNvPr>
            <p:cNvSpPr/>
            <p:nvPr/>
          </p:nvSpPr>
          <p:spPr>
            <a:xfrm>
              <a:off x="4342150" y="457007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83D794EF-B896-4C66-B21D-3036F95BCFE6}"/>
                </a:ext>
              </a:extLst>
            </p:cNvPr>
            <p:cNvSpPr/>
            <p:nvPr/>
          </p:nvSpPr>
          <p:spPr>
            <a:xfrm>
              <a:off x="1754187" y="3093857"/>
              <a:ext cx="224891" cy="1860409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3A1F31D-EA08-41FF-AB85-C8232E4B943D}"/>
                </a:ext>
              </a:extLst>
            </p:cNvPr>
            <p:cNvSpPr/>
            <p:nvPr/>
          </p:nvSpPr>
          <p:spPr>
            <a:xfrm>
              <a:off x="41689" y="3686931"/>
              <a:ext cx="1788698" cy="5810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ServiceStage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1AF1DF6-D03D-42B8-BC26-383AB47E95E8}"/>
                </a:ext>
              </a:extLst>
            </p:cNvPr>
            <p:cNvCxnSpPr/>
            <p:nvPr/>
          </p:nvCxnSpPr>
          <p:spPr>
            <a:xfrm>
              <a:off x="2202204" y="3068796"/>
              <a:ext cx="9472243" cy="4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E1712F-E29E-4080-AE3E-CF55A8C350F5}"/>
                </a:ext>
              </a:extLst>
            </p:cNvPr>
            <p:cNvSpPr/>
            <p:nvPr/>
          </p:nvSpPr>
          <p:spPr>
            <a:xfrm>
              <a:off x="6235727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9F9481C-7ECD-468F-BEED-A7B31FDFF3B8}"/>
                </a:ext>
              </a:extLst>
            </p:cNvPr>
            <p:cNvSpPr/>
            <p:nvPr/>
          </p:nvSpPr>
          <p:spPr>
            <a:xfrm>
              <a:off x="6235729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21" name="圆角矩形 52">
              <a:extLst>
                <a:ext uri="{FF2B5EF4-FFF2-40B4-BE49-F238E27FC236}">
                  <a16:creationId xmlns:a16="http://schemas.microsoft.com/office/drawing/2014/main" id="{4B8131E8-F236-4D61-815B-EF412D35AB52}"/>
                </a:ext>
              </a:extLst>
            </p:cNvPr>
            <p:cNvSpPr/>
            <p:nvPr/>
          </p:nvSpPr>
          <p:spPr>
            <a:xfrm>
              <a:off x="6034782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045FB3-51BF-4C99-9919-742E4649B478}"/>
                </a:ext>
              </a:extLst>
            </p:cNvPr>
            <p:cNvSpPr/>
            <p:nvPr/>
          </p:nvSpPr>
          <p:spPr>
            <a:xfrm>
              <a:off x="6227373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8725137-2437-4053-9153-611EC105A651}"/>
                </a:ext>
              </a:extLst>
            </p:cNvPr>
            <p:cNvSpPr/>
            <p:nvPr/>
          </p:nvSpPr>
          <p:spPr>
            <a:xfrm>
              <a:off x="6223249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35F3976-D66A-447F-9D52-79ACA2A7B523}"/>
                </a:ext>
              </a:extLst>
            </p:cNvPr>
            <p:cNvSpPr/>
            <p:nvPr/>
          </p:nvSpPr>
          <p:spPr>
            <a:xfrm>
              <a:off x="6223249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56D311-7D67-44F8-B633-13B522A8C9C7}"/>
                </a:ext>
              </a:extLst>
            </p:cNvPr>
            <p:cNvSpPr/>
            <p:nvPr/>
          </p:nvSpPr>
          <p:spPr>
            <a:xfrm>
              <a:off x="8127332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B8E13FD-5362-46FB-ABA6-66772647F1FF}"/>
                </a:ext>
              </a:extLst>
            </p:cNvPr>
            <p:cNvSpPr/>
            <p:nvPr/>
          </p:nvSpPr>
          <p:spPr>
            <a:xfrm>
              <a:off x="8127334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27" name="圆角矩形 58">
              <a:extLst>
                <a:ext uri="{FF2B5EF4-FFF2-40B4-BE49-F238E27FC236}">
                  <a16:creationId xmlns:a16="http://schemas.microsoft.com/office/drawing/2014/main" id="{7CCC272C-1051-43DC-B880-03A404B8B115}"/>
                </a:ext>
              </a:extLst>
            </p:cNvPr>
            <p:cNvSpPr/>
            <p:nvPr/>
          </p:nvSpPr>
          <p:spPr>
            <a:xfrm>
              <a:off x="7926387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82BAFE2-48CE-45C3-B53F-A3B1AA4C093D}"/>
                </a:ext>
              </a:extLst>
            </p:cNvPr>
            <p:cNvSpPr/>
            <p:nvPr/>
          </p:nvSpPr>
          <p:spPr>
            <a:xfrm>
              <a:off x="8118978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B471316-0960-4467-A5CB-FC95B3BD3CCF}"/>
                </a:ext>
              </a:extLst>
            </p:cNvPr>
            <p:cNvSpPr/>
            <p:nvPr/>
          </p:nvSpPr>
          <p:spPr>
            <a:xfrm>
              <a:off x="8114854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0CA6508-83FF-4407-91B0-FE1E88EC66B0}"/>
                </a:ext>
              </a:extLst>
            </p:cNvPr>
            <p:cNvSpPr/>
            <p:nvPr/>
          </p:nvSpPr>
          <p:spPr>
            <a:xfrm>
              <a:off x="8114854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18D27F-2DA7-489E-88E7-AD9F0C8E0D62}"/>
                </a:ext>
              </a:extLst>
            </p:cNvPr>
            <p:cNvSpPr/>
            <p:nvPr/>
          </p:nvSpPr>
          <p:spPr>
            <a:xfrm>
              <a:off x="10184732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C63A3DE-AF5E-42DB-A378-ECA8EAC55632}"/>
                </a:ext>
              </a:extLst>
            </p:cNvPr>
            <p:cNvSpPr/>
            <p:nvPr/>
          </p:nvSpPr>
          <p:spPr>
            <a:xfrm>
              <a:off x="10184734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33" name="圆角矩形 64">
              <a:extLst>
                <a:ext uri="{FF2B5EF4-FFF2-40B4-BE49-F238E27FC236}">
                  <a16:creationId xmlns:a16="http://schemas.microsoft.com/office/drawing/2014/main" id="{1E0A1F6D-497E-45A4-B9AD-E9B05D09E582}"/>
                </a:ext>
              </a:extLst>
            </p:cNvPr>
            <p:cNvSpPr/>
            <p:nvPr/>
          </p:nvSpPr>
          <p:spPr>
            <a:xfrm>
              <a:off x="9983787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6FDBF95-82BA-4E5C-9EDB-C303ED635F7E}"/>
                </a:ext>
              </a:extLst>
            </p:cNvPr>
            <p:cNvSpPr/>
            <p:nvPr/>
          </p:nvSpPr>
          <p:spPr>
            <a:xfrm>
              <a:off x="10176378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C36A4F5-314C-4CD8-90D5-B5986E3BC0E0}"/>
                </a:ext>
              </a:extLst>
            </p:cNvPr>
            <p:cNvSpPr/>
            <p:nvPr/>
          </p:nvSpPr>
          <p:spPr>
            <a:xfrm>
              <a:off x="10172254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4E946B5-36C7-4D2E-809F-F913D0D9885F}"/>
                </a:ext>
              </a:extLst>
            </p:cNvPr>
            <p:cNvSpPr/>
            <p:nvPr/>
          </p:nvSpPr>
          <p:spPr>
            <a:xfrm>
              <a:off x="10172254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473EF98-C3DC-4A6F-8C17-DF0BAE59B9EE}"/>
                </a:ext>
              </a:extLst>
            </p:cNvPr>
            <p:cNvSpPr/>
            <p:nvPr/>
          </p:nvSpPr>
          <p:spPr>
            <a:xfrm>
              <a:off x="49372" y="2627311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客户应用</a:t>
              </a:r>
            </a:p>
          </p:txBody>
        </p:sp>
        <p:sp>
          <p:nvSpPr>
            <p:cNvPr id="38" name="左大括号 37">
              <a:extLst>
                <a:ext uri="{FF2B5EF4-FFF2-40B4-BE49-F238E27FC236}">
                  <a16:creationId xmlns:a16="http://schemas.microsoft.com/office/drawing/2014/main" id="{044F9AAD-16D6-48C7-8552-4C2B6C4DDEFE}"/>
                </a:ext>
              </a:extLst>
            </p:cNvPr>
            <p:cNvSpPr/>
            <p:nvPr/>
          </p:nvSpPr>
          <p:spPr>
            <a:xfrm>
              <a:off x="1768212" y="2591594"/>
              <a:ext cx="197074" cy="390384"/>
            </a:xfrm>
            <a:prstGeom prst="leftBrace">
              <a:avLst/>
            </a:prstGeom>
            <a:ln>
              <a:solidFill>
                <a:srgbClr val="2DC5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B28ED85B-CB14-486E-818E-642B9FE48C7D}"/>
              </a:ext>
            </a:extLst>
          </p:cNvPr>
          <p:cNvSpPr/>
          <p:nvPr/>
        </p:nvSpPr>
        <p:spPr>
          <a:xfrm>
            <a:off x="559812" y="1076630"/>
            <a:ext cx="1031622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 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等等。开发者只需轻松编写代码即可。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0B02B2A-17DE-4E5F-9EA8-17459CD2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3" y="4755387"/>
            <a:ext cx="6768021" cy="1547752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70CED8F6-2083-469F-939E-77DF59F8B714}"/>
              </a:ext>
            </a:extLst>
          </p:cNvPr>
          <p:cNvSpPr/>
          <p:nvPr/>
        </p:nvSpPr>
        <p:spPr>
          <a:xfrm>
            <a:off x="7529134" y="4859849"/>
            <a:ext cx="434159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开发者只需使用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ServiceStage+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任意源码仓库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，通过流水线功能实现轻松部署和更新。</a:t>
            </a:r>
          </a:p>
        </p:txBody>
      </p:sp>
    </p:spTree>
    <p:extLst>
      <p:ext uri="{BB962C8B-B14F-4D97-AF65-F5344CB8AC3E}">
        <p14:creationId xmlns:p14="http://schemas.microsoft.com/office/powerpoint/2010/main" val="34268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8F86E-BAE4-48B7-86E3-0D7FCEE69CD2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场景三：持续集成和持续交付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EDADAB-0FD6-4821-BDF0-12E6BE4635A9}"/>
              </a:ext>
            </a:extLst>
          </p:cNvPr>
          <p:cNvSpPr/>
          <p:nvPr/>
        </p:nvSpPr>
        <p:spPr>
          <a:xfrm>
            <a:off x="559812" y="1076630"/>
            <a:ext cx="1031622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流水线全流程“自助式”开发、集成、验证与上线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1011579-BB76-430D-A742-C6F07D20764C}"/>
              </a:ext>
            </a:extLst>
          </p:cNvPr>
          <p:cNvGrpSpPr/>
          <p:nvPr/>
        </p:nvGrpSpPr>
        <p:grpSpPr>
          <a:xfrm>
            <a:off x="222612" y="2134394"/>
            <a:ext cx="11603753" cy="4027769"/>
            <a:chOff x="604151" y="2291570"/>
            <a:chExt cx="10778813" cy="358893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0C3C6DD-705B-41B5-AF23-07B26F60A7DA}"/>
                </a:ext>
              </a:extLst>
            </p:cNvPr>
            <p:cNvSpPr/>
            <p:nvPr/>
          </p:nvSpPr>
          <p:spPr bwMode="auto">
            <a:xfrm>
              <a:off x="1908075" y="2318633"/>
              <a:ext cx="4518423" cy="230287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AD378A6-9310-4916-BDC9-808D39921C08}"/>
                </a:ext>
              </a:extLst>
            </p:cNvPr>
            <p:cNvSpPr/>
            <p:nvPr/>
          </p:nvSpPr>
          <p:spPr bwMode="auto">
            <a:xfrm>
              <a:off x="8486316" y="2318632"/>
              <a:ext cx="2880000" cy="22978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D014CE-7222-48C8-B6E2-6E395B9FF728}"/>
                </a:ext>
              </a:extLst>
            </p:cNvPr>
            <p:cNvSpPr/>
            <p:nvPr/>
          </p:nvSpPr>
          <p:spPr bwMode="auto">
            <a:xfrm>
              <a:off x="9677636" y="3145160"/>
              <a:ext cx="1540128" cy="102389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endParaRPr lang="zh-CN" altLang="en-US" sz="1100" b="1" dirty="0">
                <a:solidFill>
                  <a:schemeClr val="bg1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83BF77C-673B-48C0-86F9-F8E5018FC93D}"/>
                </a:ext>
              </a:extLst>
            </p:cNvPr>
            <p:cNvSpPr/>
            <p:nvPr/>
          </p:nvSpPr>
          <p:spPr bwMode="auto">
            <a:xfrm>
              <a:off x="6487459" y="2318633"/>
              <a:ext cx="1942837" cy="2267119"/>
            </a:xfrm>
            <a:prstGeom prst="rect">
              <a:avLst/>
            </a:prstGeom>
            <a:solidFill>
              <a:srgbClr val="CCFFCC"/>
            </a:solidFill>
            <a:ln w="571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grpSp>
          <p:nvGrpSpPr>
            <p:cNvPr id="9" name="Group 37">
              <a:extLst>
                <a:ext uri="{FF2B5EF4-FFF2-40B4-BE49-F238E27FC236}">
                  <a16:creationId xmlns:a16="http://schemas.microsoft.com/office/drawing/2014/main" id="{622A30AC-2C7A-4D99-9D83-F17EBFE28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187" y="4005739"/>
              <a:ext cx="1011891" cy="517101"/>
              <a:chOff x="1936" y="2607"/>
              <a:chExt cx="568" cy="539"/>
            </a:xfrm>
          </p:grpSpPr>
          <p:grpSp>
            <p:nvGrpSpPr>
              <p:cNvPr id="267" name="Group 38">
                <a:extLst>
                  <a:ext uri="{FF2B5EF4-FFF2-40B4-BE49-F238E27FC236}">
                    <a16:creationId xmlns:a16="http://schemas.microsoft.com/office/drawing/2014/main" id="{49CF5987-39DA-4D82-A165-2CC554E758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8" y="2607"/>
                <a:ext cx="406" cy="387"/>
                <a:chOff x="4948" y="288"/>
                <a:chExt cx="720" cy="688"/>
              </a:xfrm>
            </p:grpSpPr>
            <p:graphicFrame>
              <p:nvGraphicFramePr>
                <p:cNvPr id="269" name="Object 39">
                  <a:extLst>
                    <a:ext uri="{FF2B5EF4-FFF2-40B4-BE49-F238E27FC236}">
                      <a16:creationId xmlns:a16="http://schemas.microsoft.com/office/drawing/2014/main" id="{FE0E781E-A335-42F2-A32B-4ED814334B4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48" y="338"/>
                <a:ext cx="720" cy="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2" name="CorelDRAW" r:id="rId3" imgW="4588560" imgH="4062240" progId="">
                        <p:embed/>
                      </p:oleObj>
                    </mc:Choice>
                    <mc:Fallback>
                      <p:oleObj name="CorelDRAW" r:id="rId3" imgW="4588560" imgH="4062240" progId="">
                        <p:embed/>
                        <p:pic>
                          <p:nvPicPr>
                            <p:cNvPr id="34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" y="338"/>
                              <a:ext cx="720" cy="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70" name="Picture 40" descr="图形2">
                  <a:extLst>
                    <a:ext uri="{FF2B5EF4-FFF2-40B4-BE49-F238E27FC236}">
                      <a16:creationId xmlns:a16="http://schemas.microsoft.com/office/drawing/2014/main" id="{DC9CED30-BB90-483C-831A-8FF85A0850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82" y="288"/>
                  <a:ext cx="37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68" name="Text Box 41">
                <a:extLst>
                  <a:ext uri="{FF2B5EF4-FFF2-40B4-BE49-F238E27FC236}">
                    <a16:creationId xmlns:a16="http://schemas.microsoft.com/office/drawing/2014/main" id="{B102D264-1390-4804-B355-CBC01B07D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" y="2953"/>
                <a:ext cx="539" cy="19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8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开发者</a:t>
                </a:r>
              </a:p>
            </p:txBody>
          </p:sp>
        </p:grpSp>
        <p:grpSp>
          <p:nvGrpSpPr>
            <p:cNvPr id="10" name="Group 188">
              <a:extLst>
                <a:ext uri="{FF2B5EF4-FFF2-40B4-BE49-F238E27FC236}">
                  <a16:creationId xmlns:a16="http://schemas.microsoft.com/office/drawing/2014/main" id="{0D7409A9-6C98-45F5-BA2E-2D5F92A7DC9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13216" y="3361431"/>
              <a:ext cx="376814" cy="355051"/>
              <a:chOff x="3979" y="1810"/>
              <a:chExt cx="407" cy="622"/>
            </a:xfrm>
          </p:grpSpPr>
          <p:sp>
            <p:nvSpPr>
              <p:cNvPr id="246" name="AutoShape 189">
                <a:extLst>
                  <a:ext uri="{FF2B5EF4-FFF2-40B4-BE49-F238E27FC236}">
                    <a16:creationId xmlns:a16="http://schemas.microsoft.com/office/drawing/2014/main" id="{1BBB658C-8C5E-4309-B4EB-58FF0D6133E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7" name="Freeform 190">
                <a:extLst>
                  <a:ext uri="{FF2B5EF4-FFF2-40B4-BE49-F238E27FC236}">
                    <a16:creationId xmlns:a16="http://schemas.microsoft.com/office/drawing/2014/main" id="{14ACD8E8-1BD9-4FD6-8312-F4CEAC97F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8" name="Rectangle 191">
                <a:extLst>
                  <a:ext uri="{FF2B5EF4-FFF2-40B4-BE49-F238E27FC236}">
                    <a16:creationId xmlns:a16="http://schemas.microsoft.com/office/drawing/2014/main" id="{0AEE06DC-91D5-4FC1-BA6F-2B3AAFCD0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9" name="Freeform 192">
                <a:extLst>
                  <a:ext uri="{FF2B5EF4-FFF2-40B4-BE49-F238E27FC236}">
                    <a16:creationId xmlns:a16="http://schemas.microsoft.com/office/drawing/2014/main" id="{088088F2-AC50-4FF6-B254-30601578E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0" name="Freeform 193">
                <a:extLst>
                  <a:ext uri="{FF2B5EF4-FFF2-40B4-BE49-F238E27FC236}">
                    <a16:creationId xmlns:a16="http://schemas.microsoft.com/office/drawing/2014/main" id="{94759C1A-B90C-404E-818B-1007FC1C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1" name="Rectangle 194">
                <a:extLst>
                  <a:ext uri="{FF2B5EF4-FFF2-40B4-BE49-F238E27FC236}">
                    <a16:creationId xmlns:a16="http://schemas.microsoft.com/office/drawing/2014/main" id="{3F01E005-6691-4D19-AD4F-4B03029CD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2" name="Rectangle 195">
                <a:extLst>
                  <a:ext uri="{FF2B5EF4-FFF2-40B4-BE49-F238E27FC236}">
                    <a16:creationId xmlns:a16="http://schemas.microsoft.com/office/drawing/2014/main" id="{4DE5CE35-98A3-46AC-987F-E4A021A3C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3" name="Rectangle 196">
                <a:extLst>
                  <a:ext uri="{FF2B5EF4-FFF2-40B4-BE49-F238E27FC236}">
                    <a16:creationId xmlns:a16="http://schemas.microsoft.com/office/drawing/2014/main" id="{D02AE284-3CC7-4BF4-A74C-1970471CC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4" name="Rectangle 197">
                <a:extLst>
                  <a:ext uri="{FF2B5EF4-FFF2-40B4-BE49-F238E27FC236}">
                    <a16:creationId xmlns:a16="http://schemas.microsoft.com/office/drawing/2014/main" id="{9AC331EB-FEA7-4BE3-B92A-9C2FF6C6B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5" name="Freeform 198">
                <a:extLst>
                  <a:ext uri="{FF2B5EF4-FFF2-40B4-BE49-F238E27FC236}">
                    <a16:creationId xmlns:a16="http://schemas.microsoft.com/office/drawing/2014/main" id="{8855DEA8-A90A-42F7-A3B1-E32A1DC91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6" name="Freeform 199">
                <a:extLst>
                  <a:ext uri="{FF2B5EF4-FFF2-40B4-BE49-F238E27FC236}">
                    <a16:creationId xmlns:a16="http://schemas.microsoft.com/office/drawing/2014/main" id="{97E7A788-B1DE-4200-B4DE-B2B8A3D64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7" name="Freeform 200">
                <a:extLst>
                  <a:ext uri="{FF2B5EF4-FFF2-40B4-BE49-F238E27FC236}">
                    <a16:creationId xmlns:a16="http://schemas.microsoft.com/office/drawing/2014/main" id="{0CEB591F-CF82-4CE1-A74D-8C08F9CDA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8" name="Freeform 201">
                <a:extLst>
                  <a:ext uri="{FF2B5EF4-FFF2-40B4-BE49-F238E27FC236}">
                    <a16:creationId xmlns:a16="http://schemas.microsoft.com/office/drawing/2014/main" id="{24D463D0-6C1A-4C3A-A121-D570CC78C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9" name="Freeform 202">
                <a:extLst>
                  <a:ext uri="{FF2B5EF4-FFF2-40B4-BE49-F238E27FC236}">
                    <a16:creationId xmlns:a16="http://schemas.microsoft.com/office/drawing/2014/main" id="{33117BF7-EB87-4CA1-9F84-808D5F788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0" name="Freeform 203">
                <a:extLst>
                  <a:ext uri="{FF2B5EF4-FFF2-40B4-BE49-F238E27FC236}">
                    <a16:creationId xmlns:a16="http://schemas.microsoft.com/office/drawing/2014/main" id="{176FCC15-2077-4149-A780-11C51BD49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1" name="Freeform 204">
                <a:extLst>
                  <a:ext uri="{FF2B5EF4-FFF2-40B4-BE49-F238E27FC236}">
                    <a16:creationId xmlns:a16="http://schemas.microsoft.com/office/drawing/2014/main" id="{8864A56B-F4A8-432F-96A4-2D86DF1AF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2" name="Freeform 205">
                <a:extLst>
                  <a:ext uri="{FF2B5EF4-FFF2-40B4-BE49-F238E27FC236}">
                    <a16:creationId xmlns:a16="http://schemas.microsoft.com/office/drawing/2014/main" id="{62AAC743-BAE9-407A-AAC6-260FCC8B3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3" name="Freeform 206">
                <a:extLst>
                  <a:ext uri="{FF2B5EF4-FFF2-40B4-BE49-F238E27FC236}">
                    <a16:creationId xmlns:a16="http://schemas.microsoft.com/office/drawing/2014/main" id="{68DE8B35-B1CE-4753-BEE8-3D0845AAE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4" name="Freeform 207">
                <a:extLst>
                  <a:ext uri="{FF2B5EF4-FFF2-40B4-BE49-F238E27FC236}">
                    <a16:creationId xmlns:a16="http://schemas.microsoft.com/office/drawing/2014/main" id="{3F0A167D-AECE-4060-8FCD-0D2F95E09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5" name="Freeform 208">
                <a:extLst>
                  <a:ext uri="{FF2B5EF4-FFF2-40B4-BE49-F238E27FC236}">
                    <a16:creationId xmlns:a16="http://schemas.microsoft.com/office/drawing/2014/main" id="{5425DE55-1133-4BAD-B9BA-09F3CFF2A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6" name="Freeform 209">
                <a:extLst>
                  <a:ext uri="{FF2B5EF4-FFF2-40B4-BE49-F238E27FC236}">
                    <a16:creationId xmlns:a16="http://schemas.microsoft.com/office/drawing/2014/main" id="{91D3D60E-3C90-48FC-8C8C-CECDAC691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1" name="Text Box 41">
              <a:extLst>
                <a:ext uri="{FF2B5EF4-FFF2-40B4-BE49-F238E27FC236}">
                  <a16:creationId xmlns:a16="http://schemas.microsoft.com/office/drawing/2014/main" id="{0A9E320D-ABB5-421E-8516-4EC518000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2447" y="3652637"/>
              <a:ext cx="966145" cy="3492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3398" tIns="41699" rIns="83398" bIns="41699">
              <a:spAutoFit/>
            </a:bodyPr>
            <a:lstStyle/>
            <a:p>
              <a:pPr algn="ctr" defTabSz="801688" eaLnBrk="0" fontAlgn="auto" hangingPunct="0">
                <a:spcAft>
                  <a:spcPts val="0"/>
                </a:spcAft>
                <a:defRPr/>
              </a:pPr>
              <a:endParaRPr lang="en-US" altLang="zh-CN" sz="1000" b="1" kern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ctr" defTabSz="801688" eaLnBrk="0" fontAlgn="auto" hangingPunct="0"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Product</a:t>
              </a:r>
              <a:r>
                <a:rPr lang="zh-CN" altLang="en-US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环境</a:t>
              </a:r>
            </a:p>
          </p:txBody>
        </p:sp>
        <p:sp>
          <p:nvSpPr>
            <p:cNvPr id="12" name="TextBox 54">
              <a:extLst>
                <a:ext uri="{FF2B5EF4-FFF2-40B4-BE49-F238E27FC236}">
                  <a16:creationId xmlns:a16="http://schemas.microsoft.com/office/drawing/2014/main" id="{2F518289-1C14-4ED8-ABD0-1664769F71E8}"/>
                </a:ext>
              </a:extLst>
            </p:cNvPr>
            <p:cNvSpPr txBox="1"/>
            <p:nvPr/>
          </p:nvSpPr>
          <p:spPr>
            <a:xfrm>
              <a:off x="3928115" y="3656283"/>
              <a:ext cx="321633" cy="2022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endParaRPr lang="zh-CN" altLang="en-US" sz="105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6EBB7350-F703-45E6-8D8C-50827FADBD39}"/>
                </a:ext>
              </a:extLst>
            </p:cNvPr>
            <p:cNvSpPr txBox="1"/>
            <p:nvPr/>
          </p:nvSpPr>
          <p:spPr>
            <a:xfrm>
              <a:off x="3554094" y="2291570"/>
              <a:ext cx="1251093" cy="27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开发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测试环境</a:t>
              </a:r>
            </a:p>
          </p:txBody>
        </p:sp>
        <p:sp>
          <p:nvSpPr>
            <p:cNvPr id="14" name="TextBox 81">
              <a:extLst>
                <a:ext uri="{FF2B5EF4-FFF2-40B4-BE49-F238E27FC236}">
                  <a16:creationId xmlns:a16="http://schemas.microsoft.com/office/drawing/2014/main" id="{57886149-3BAD-4882-9A68-8E83607598DB}"/>
                </a:ext>
              </a:extLst>
            </p:cNvPr>
            <p:cNvSpPr txBox="1"/>
            <p:nvPr/>
          </p:nvSpPr>
          <p:spPr>
            <a:xfrm>
              <a:off x="6972771" y="2301376"/>
              <a:ext cx="1005401" cy="27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预生产环境</a:t>
              </a:r>
            </a:p>
          </p:txBody>
        </p:sp>
        <p:sp>
          <p:nvSpPr>
            <p:cNvPr id="15" name="TextBox 82">
              <a:extLst>
                <a:ext uri="{FF2B5EF4-FFF2-40B4-BE49-F238E27FC236}">
                  <a16:creationId xmlns:a16="http://schemas.microsoft.com/office/drawing/2014/main" id="{CAF0732A-3F53-4DA1-8AEB-DB443A9D8FED}"/>
                </a:ext>
              </a:extLst>
            </p:cNvPr>
            <p:cNvSpPr txBox="1"/>
            <p:nvPr/>
          </p:nvSpPr>
          <p:spPr>
            <a:xfrm>
              <a:off x="8935603" y="2318633"/>
              <a:ext cx="2033688" cy="27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生产环境</a:t>
              </a:r>
            </a:p>
          </p:txBody>
        </p:sp>
        <p:sp>
          <p:nvSpPr>
            <p:cNvPr id="16" name="TextBox 246">
              <a:extLst>
                <a:ext uri="{FF2B5EF4-FFF2-40B4-BE49-F238E27FC236}">
                  <a16:creationId xmlns:a16="http://schemas.microsoft.com/office/drawing/2014/main" id="{0CACBF82-206C-4082-8EDE-6CA8E8A2E849}"/>
                </a:ext>
              </a:extLst>
            </p:cNvPr>
            <p:cNvSpPr txBox="1"/>
            <p:nvPr/>
          </p:nvSpPr>
          <p:spPr bwMode="auto">
            <a:xfrm>
              <a:off x="3684696" y="4845686"/>
              <a:ext cx="939585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1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自验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247">
              <a:extLst>
                <a:ext uri="{FF2B5EF4-FFF2-40B4-BE49-F238E27FC236}">
                  <a16:creationId xmlns:a16="http://schemas.microsoft.com/office/drawing/2014/main" id="{56ED5158-C195-443E-B85A-096DEE35AD57}"/>
                </a:ext>
              </a:extLst>
            </p:cNvPr>
            <p:cNvSpPr txBox="1"/>
            <p:nvPr/>
          </p:nvSpPr>
          <p:spPr bwMode="auto">
            <a:xfrm>
              <a:off x="5054741" y="4845686"/>
              <a:ext cx="1225482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2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：集成验证</a:t>
              </a:r>
            </a:p>
          </p:txBody>
        </p:sp>
        <p:sp>
          <p:nvSpPr>
            <p:cNvPr id="18" name="TextBox 248">
              <a:extLst>
                <a:ext uri="{FF2B5EF4-FFF2-40B4-BE49-F238E27FC236}">
                  <a16:creationId xmlns:a16="http://schemas.microsoft.com/office/drawing/2014/main" id="{0179D7C5-F037-4E63-96CA-278337A038F2}"/>
                </a:ext>
              </a:extLst>
            </p:cNvPr>
            <p:cNvSpPr txBox="1"/>
            <p:nvPr/>
          </p:nvSpPr>
          <p:spPr bwMode="auto">
            <a:xfrm>
              <a:off x="6483031" y="4845686"/>
              <a:ext cx="2006440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3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noProof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类生产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验证</a:t>
              </a: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（可选）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249">
              <a:extLst>
                <a:ext uri="{FF2B5EF4-FFF2-40B4-BE49-F238E27FC236}">
                  <a16:creationId xmlns:a16="http://schemas.microsoft.com/office/drawing/2014/main" id="{2A0912D2-37CB-4783-BA92-DEA5115CB259}"/>
                </a:ext>
              </a:extLst>
            </p:cNvPr>
            <p:cNvSpPr txBox="1"/>
            <p:nvPr/>
          </p:nvSpPr>
          <p:spPr bwMode="auto">
            <a:xfrm>
              <a:off x="9297737" y="4845686"/>
              <a:ext cx="939585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4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noProof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上线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0" name="Group 37">
              <a:extLst>
                <a:ext uri="{FF2B5EF4-FFF2-40B4-BE49-F238E27FC236}">
                  <a16:creationId xmlns:a16="http://schemas.microsoft.com/office/drawing/2014/main" id="{781C8B73-60A6-47A0-859D-BC68599C5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829" y="3098044"/>
              <a:ext cx="1011889" cy="517101"/>
              <a:chOff x="1936" y="2607"/>
              <a:chExt cx="568" cy="539"/>
            </a:xfrm>
          </p:grpSpPr>
          <p:grpSp>
            <p:nvGrpSpPr>
              <p:cNvPr id="242" name="Group 38">
                <a:extLst>
                  <a:ext uri="{FF2B5EF4-FFF2-40B4-BE49-F238E27FC236}">
                    <a16:creationId xmlns:a16="http://schemas.microsoft.com/office/drawing/2014/main" id="{A845A6A2-7602-4470-B284-C6FAD930C6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98" y="2607"/>
                <a:ext cx="406" cy="387"/>
                <a:chOff x="4948" y="288"/>
                <a:chExt cx="720" cy="688"/>
              </a:xfrm>
            </p:grpSpPr>
            <p:graphicFrame>
              <p:nvGraphicFramePr>
                <p:cNvPr id="244" name="Object 39">
                  <a:extLst>
                    <a:ext uri="{FF2B5EF4-FFF2-40B4-BE49-F238E27FC236}">
                      <a16:creationId xmlns:a16="http://schemas.microsoft.com/office/drawing/2014/main" id="{A0EBF255-7B07-4FB9-9933-A4AC47DBC57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48" y="338"/>
                <a:ext cx="720" cy="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3" name="CorelDRAW" r:id="rId6" imgW="4588560" imgH="4062240" progId="">
                        <p:embed/>
                      </p:oleObj>
                    </mc:Choice>
                    <mc:Fallback>
                      <p:oleObj name="CorelDRAW" r:id="rId6" imgW="4588560" imgH="4062240" progId="">
                        <p:embed/>
                        <p:pic>
                          <p:nvPicPr>
                            <p:cNvPr id="315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" y="338"/>
                              <a:ext cx="720" cy="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245" name="Picture 40" descr="图形2">
                  <a:extLst>
                    <a:ext uri="{FF2B5EF4-FFF2-40B4-BE49-F238E27FC236}">
                      <a16:creationId xmlns:a16="http://schemas.microsoft.com/office/drawing/2014/main" id="{59D6129B-BB18-4EDB-8EED-BC9EB583CD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82" y="288"/>
                  <a:ext cx="37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43" name="Text Box 41">
                <a:extLst>
                  <a:ext uri="{FF2B5EF4-FFF2-40B4-BE49-F238E27FC236}">
                    <a16:creationId xmlns:a16="http://schemas.microsoft.com/office/drawing/2014/main" id="{4F82F4F8-E762-4720-8284-6EC44F448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" y="2953"/>
                <a:ext cx="539" cy="19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8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开发者</a:t>
                </a:r>
              </a:p>
            </p:txBody>
          </p:sp>
        </p:grpSp>
        <p:sp>
          <p:nvSpPr>
            <p:cNvPr id="21" name="TextBox 703">
              <a:extLst>
                <a:ext uri="{FF2B5EF4-FFF2-40B4-BE49-F238E27FC236}">
                  <a16:creationId xmlns:a16="http://schemas.microsoft.com/office/drawing/2014/main" id="{9BF95709-BAC1-425C-A8A3-FED894B6C78B}"/>
                </a:ext>
              </a:extLst>
            </p:cNvPr>
            <p:cNvSpPr txBox="1"/>
            <p:nvPr/>
          </p:nvSpPr>
          <p:spPr>
            <a:xfrm>
              <a:off x="1175970" y="3666443"/>
              <a:ext cx="321633" cy="20225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endParaRPr lang="zh-CN" altLang="en-US" sz="105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22" name="Group 188">
              <a:extLst>
                <a:ext uri="{FF2B5EF4-FFF2-40B4-BE49-F238E27FC236}">
                  <a16:creationId xmlns:a16="http://schemas.microsoft.com/office/drawing/2014/main" id="{52066B3B-FA1B-49C1-B219-ECDC6ECF74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78742" y="3318967"/>
              <a:ext cx="376814" cy="355051"/>
              <a:chOff x="3979" y="1810"/>
              <a:chExt cx="407" cy="622"/>
            </a:xfrm>
          </p:grpSpPr>
          <p:sp>
            <p:nvSpPr>
              <p:cNvPr id="221" name="AutoShape 189">
                <a:extLst>
                  <a:ext uri="{FF2B5EF4-FFF2-40B4-BE49-F238E27FC236}">
                    <a16:creationId xmlns:a16="http://schemas.microsoft.com/office/drawing/2014/main" id="{734D1B03-106D-4AD8-B388-F7BD0312E3D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2" name="Freeform 190">
                <a:extLst>
                  <a:ext uri="{FF2B5EF4-FFF2-40B4-BE49-F238E27FC236}">
                    <a16:creationId xmlns:a16="http://schemas.microsoft.com/office/drawing/2014/main" id="{AEEE7973-C5B2-447F-9F8B-2E3E2CC1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3" name="Rectangle 191">
                <a:extLst>
                  <a:ext uri="{FF2B5EF4-FFF2-40B4-BE49-F238E27FC236}">
                    <a16:creationId xmlns:a16="http://schemas.microsoft.com/office/drawing/2014/main" id="{3F2BC36E-4868-41D3-8DE9-92E3DBBA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4" name="Freeform 192">
                <a:extLst>
                  <a:ext uri="{FF2B5EF4-FFF2-40B4-BE49-F238E27FC236}">
                    <a16:creationId xmlns:a16="http://schemas.microsoft.com/office/drawing/2014/main" id="{70D22353-BE9E-4FB0-BF54-08ACC72A6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5" name="Freeform 193">
                <a:extLst>
                  <a:ext uri="{FF2B5EF4-FFF2-40B4-BE49-F238E27FC236}">
                    <a16:creationId xmlns:a16="http://schemas.microsoft.com/office/drawing/2014/main" id="{376EB791-7415-423F-9A5A-C729AA1C4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6" name="Rectangle 194">
                <a:extLst>
                  <a:ext uri="{FF2B5EF4-FFF2-40B4-BE49-F238E27FC236}">
                    <a16:creationId xmlns:a16="http://schemas.microsoft.com/office/drawing/2014/main" id="{CD16DEEA-6003-4C90-ACF7-1D98C909D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7" name="Rectangle 195">
                <a:extLst>
                  <a:ext uri="{FF2B5EF4-FFF2-40B4-BE49-F238E27FC236}">
                    <a16:creationId xmlns:a16="http://schemas.microsoft.com/office/drawing/2014/main" id="{5E875E8F-38F0-462C-BDC9-B7BBA73F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8" name="Rectangle 196">
                <a:extLst>
                  <a:ext uri="{FF2B5EF4-FFF2-40B4-BE49-F238E27FC236}">
                    <a16:creationId xmlns:a16="http://schemas.microsoft.com/office/drawing/2014/main" id="{059B71D6-E0CB-46CF-851D-2B719AE65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9" name="Rectangle 197">
                <a:extLst>
                  <a:ext uri="{FF2B5EF4-FFF2-40B4-BE49-F238E27FC236}">
                    <a16:creationId xmlns:a16="http://schemas.microsoft.com/office/drawing/2014/main" id="{3DB8F6ED-6F03-42B8-A5AA-D531D08B7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0" name="Freeform 198">
                <a:extLst>
                  <a:ext uri="{FF2B5EF4-FFF2-40B4-BE49-F238E27FC236}">
                    <a16:creationId xmlns:a16="http://schemas.microsoft.com/office/drawing/2014/main" id="{08C05CC0-0E24-4528-AD8B-97BAA906A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1" name="Freeform 199">
                <a:extLst>
                  <a:ext uri="{FF2B5EF4-FFF2-40B4-BE49-F238E27FC236}">
                    <a16:creationId xmlns:a16="http://schemas.microsoft.com/office/drawing/2014/main" id="{3FC9FECA-C9D1-4696-B648-484EDDA50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2" name="Freeform 200">
                <a:extLst>
                  <a:ext uri="{FF2B5EF4-FFF2-40B4-BE49-F238E27FC236}">
                    <a16:creationId xmlns:a16="http://schemas.microsoft.com/office/drawing/2014/main" id="{7BB3392D-6888-41E0-9C84-66A01AAB8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3" name="Freeform 201">
                <a:extLst>
                  <a:ext uri="{FF2B5EF4-FFF2-40B4-BE49-F238E27FC236}">
                    <a16:creationId xmlns:a16="http://schemas.microsoft.com/office/drawing/2014/main" id="{05359BD6-64C3-43FB-ABEC-CC2AF9276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4" name="Freeform 202">
                <a:extLst>
                  <a:ext uri="{FF2B5EF4-FFF2-40B4-BE49-F238E27FC236}">
                    <a16:creationId xmlns:a16="http://schemas.microsoft.com/office/drawing/2014/main" id="{0BE4F806-874D-4052-996C-14ABEB986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5" name="Freeform 203">
                <a:extLst>
                  <a:ext uri="{FF2B5EF4-FFF2-40B4-BE49-F238E27FC236}">
                    <a16:creationId xmlns:a16="http://schemas.microsoft.com/office/drawing/2014/main" id="{FC43F553-11B8-419D-B892-A6AA39ABA6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6" name="Freeform 204">
                <a:extLst>
                  <a:ext uri="{FF2B5EF4-FFF2-40B4-BE49-F238E27FC236}">
                    <a16:creationId xmlns:a16="http://schemas.microsoft.com/office/drawing/2014/main" id="{E465C65E-5960-4545-B54F-3BA74EE75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7" name="Freeform 205">
                <a:extLst>
                  <a:ext uri="{FF2B5EF4-FFF2-40B4-BE49-F238E27FC236}">
                    <a16:creationId xmlns:a16="http://schemas.microsoft.com/office/drawing/2014/main" id="{9E5C65AF-75E5-4B46-A15F-7CD856ED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8" name="Freeform 206">
                <a:extLst>
                  <a:ext uri="{FF2B5EF4-FFF2-40B4-BE49-F238E27FC236}">
                    <a16:creationId xmlns:a16="http://schemas.microsoft.com/office/drawing/2014/main" id="{C5E8A6B7-8D2A-46AF-B8F9-0EA79D607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9" name="Freeform 207">
                <a:extLst>
                  <a:ext uri="{FF2B5EF4-FFF2-40B4-BE49-F238E27FC236}">
                    <a16:creationId xmlns:a16="http://schemas.microsoft.com/office/drawing/2014/main" id="{6E07B1FA-2D80-4BC5-8AA7-24B7CAEF7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0" name="Freeform 208">
                <a:extLst>
                  <a:ext uri="{FF2B5EF4-FFF2-40B4-BE49-F238E27FC236}">
                    <a16:creationId xmlns:a16="http://schemas.microsoft.com/office/drawing/2014/main" id="{DCF88B02-E295-4A28-9825-1AEA486E6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1" name="Freeform 209">
                <a:extLst>
                  <a:ext uri="{FF2B5EF4-FFF2-40B4-BE49-F238E27FC236}">
                    <a16:creationId xmlns:a16="http://schemas.microsoft.com/office/drawing/2014/main" id="{255CF3CE-AFA2-45FF-8818-0FF98DA76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23" name="Group 188">
              <a:extLst>
                <a:ext uri="{FF2B5EF4-FFF2-40B4-BE49-F238E27FC236}">
                  <a16:creationId xmlns:a16="http://schemas.microsoft.com/office/drawing/2014/main" id="{8301D1A9-62A8-4443-A079-C8DCF2A56C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87321" y="3380044"/>
              <a:ext cx="376814" cy="355051"/>
              <a:chOff x="3979" y="1810"/>
              <a:chExt cx="407" cy="622"/>
            </a:xfrm>
          </p:grpSpPr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46FAD860-24D1-487C-87FE-C8939821A7D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1" name="Freeform 190">
                <a:extLst>
                  <a:ext uri="{FF2B5EF4-FFF2-40B4-BE49-F238E27FC236}">
                    <a16:creationId xmlns:a16="http://schemas.microsoft.com/office/drawing/2014/main" id="{E1B36E4A-C66A-4EEF-AC1C-14C45F4D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2" name="Rectangle 191">
                <a:extLst>
                  <a:ext uri="{FF2B5EF4-FFF2-40B4-BE49-F238E27FC236}">
                    <a16:creationId xmlns:a16="http://schemas.microsoft.com/office/drawing/2014/main" id="{3A6141D8-0CD7-4DA7-8C25-30E5263A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3" name="Freeform 192">
                <a:extLst>
                  <a:ext uri="{FF2B5EF4-FFF2-40B4-BE49-F238E27FC236}">
                    <a16:creationId xmlns:a16="http://schemas.microsoft.com/office/drawing/2014/main" id="{D1F020FD-E022-42F7-B43C-0C620FFC3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4" name="Freeform 193">
                <a:extLst>
                  <a:ext uri="{FF2B5EF4-FFF2-40B4-BE49-F238E27FC236}">
                    <a16:creationId xmlns:a16="http://schemas.microsoft.com/office/drawing/2014/main" id="{3650D409-04A1-4659-A008-AF834BA0D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5" name="Rectangle 194">
                <a:extLst>
                  <a:ext uri="{FF2B5EF4-FFF2-40B4-BE49-F238E27FC236}">
                    <a16:creationId xmlns:a16="http://schemas.microsoft.com/office/drawing/2014/main" id="{52210402-F062-4287-BF22-7CE5798D3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6" name="Rectangle 195">
                <a:extLst>
                  <a:ext uri="{FF2B5EF4-FFF2-40B4-BE49-F238E27FC236}">
                    <a16:creationId xmlns:a16="http://schemas.microsoft.com/office/drawing/2014/main" id="{44231E7E-3196-40FC-B2D0-6575E5964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7" name="Rectangle 196">
                <a:extLst>
                  <a:ext uri="{FF2B5EF4-FFF2-40B4-BE49-F238E27FC236}">
                    <a16:creationId xmlns:a16="http://schemas.microsoft.com/office/drawing/2014/main" id="{39546A3C-4CD5-4A2B-9650-A141168BA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8" name="Rectangle 197">
                <a:extLst>
                  <a:ext uri="{FF2B5EF4-FFF2-40B4-BE49-F238E27FC236}">
                    <a16:creationId xmlns:a16="http://schemas.microsoft.com/office/drawing/2014/main" id="{EDD893C3-BDA5-4DBA-BDEE-7C7F30D77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09" name="Freeform 198">
                <a:extLst>
                  <a:ext uri="{FF2B5EF4-FFF2-40B4-BE49-F238E27FC236}">
                    <a16:creationId xmlns:a16="http://schemas.microsoft.com/office/drawing/2014/main" id="{0BCDA86D-98CC-4F33-A8BA-C330585D0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0" name="Freeform 199">
                <a:extLst>
                  <a:ext uri="{FF2B5EF4-FFF2-40B4-BE49-F238E27FC236}">
                    <a16:creationId xmlns:a16="http://schemas.microsoft.com/office/drawing/2014/main" id="{9A76E12D-C033-4D84-AA8D-9E11616E0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1" name="Freeform 200">
                <a:extLst>
                  <a:ext uri="{FF2B5EF4-FFF2-40B4-BE49-F238E27FC236}">
                    <a16:creationId xmlns:a16="http://schemas.microsoft.com/office/drawing/2014/main" id="{AAC9F4DA-264B-4FE4-A922-DA0271589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2" name="Freeform 201">
                <a:extLst>
                  <a:ext uri="{FF2B5EF4-FFF2-40B4-BE49-F238E27FC236}">
                    <a16:creationId xmlns:a16="http://schemas.microsoft.com/office/drawing/2014/main" id="{AF1E16F9-4261-4F44-8EBC-780E2C53F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3" name="Freeform 202">
                <a:extLst>
                  <a:ext uri="{FF2B5EF4-FFF2-40B4-BE49-F238E27FC236}">
                    <a16:creationId xmlns:a16="http://schemas.microsoft.com/office/drawing/2014/main" id="{1B6C347E-B568-4040-B659-3F90A1DFB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4" name="Freeform 203">
                <a:extLst>
                  <a:ext uri="{FF2B5EF4-FFF2-40B4-BE49-F238E27FC236}">
                    <a16:creationId xmlns:a16="http://schemas.microsoft.com/office/drawing/2014/main" id="{919EA4D0-D549-45D7-81B6-EFEFFEE02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5" name="Freeform 204">
                <a:extLst>
                  <a:ext uri="{FF2B5EF4-FFF2-40B4-BE49-F238E27FC236}">
                    <a16:creationId xmlns:a16="http://schemas.microsoft.com/office/drawing/2014/main" id="{385E89D6-36AC-4631-8D59-A3D2690D3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6" name="Freeform 205">
                <a:extLst>
                  <a:ext uri="{FF2B5EF4-FFF2-40B4-BE49-F238E27FC236}">
                    <a16:creationId xmlns:a16="http://schemas.microsoft.com/office/drawing/2014/main" id="{8D49B249-F675-4040-A40F-604FC9871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7" name="Freeform 206">
                <a:extLst>
                  <a:ext uri="{FF2B5EF4-FFF2-40B4-BE49-F238E27FC236}">
                    <a16:creationId xmlns:a16="http://schemas.microsoft.com/office/drawing/2014/main" id="{2FF782B3-5EF2-4235-95D9-E75D2DCB4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8" name="Freeform 207">
                <a:extLst>
                  <a:ext uri="{FF2B5EF4-FFF2-40B4-BE49-F238E27FC236}">
                    <a16:creationId xmlns:a16="http://schemas.microsoft.com/office/drawing/2014/main" id="{67CD3C3F-9037-49E1-BE5F-F2773D36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19" name="Freeform 208">
                <a:extLst>
                  <a:ext uri="{FF2B5EF4-FFF2-40B4-BE49-F238E27FC236}">
                    <a16:creationId xmlns:a16="http://schemas.microsoft.com/office/drawing/2014/main" id="{32ADF91D-1256-47D8-B2A7-1EC2BBBC0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0" name="Freeform 209">
                <a:extLst>
                  <a:ext uri="{FF2B5EF4-FFF2-40B4-BE49-F238E27FC236}">
                    <a16:creationId xmlns:a16="http://schemas.microsoft.com/office/drawing/2014/main" id="{9E5D5B96-EF8A-43E8-BDA9-C9C8FA89FA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24" name="任意多边形 94">
              <a:extLst>
                <a:ext uri="{FF2B5EF4-FFF2-40B4-BE49-F238E27FC236}">
                  <a16:creationId xmlns:a16="http://schemas.microsoft.com/office/drawing/2014/main" id="{E305E08B-0639-49F0-A379-8D7BECA79B0A}"/>
                </a:ext>
              </a:extLst>
            </p:cNvPr>
            <p:cNvSpPr/>
            <p:nvPr/>
          </p:nvSpPr>
          <p:spPr bwMode="auto">
            <a:xfrm>
              <a:off x="1456237" y="3170787"/>
              <a:ext cx="8524240" cy="360000"/>
            </a:xfrm>
            <a:custGeom>
              <a:avLst/>
              <a:gdLst>
                <a:gd name="connsiteX0" fmla="*/ 0 w 8524240"/>
                <a:gd name="connsiteY0" fmla="*/ 0 h 518160"/>
                <a:gd name="connsiteX1" fmla="*/ 2560320 w 8524240"/>
                <a:gd name="connsiteY1" fmla="*/ 60960 h 518160"/>
                <a:gd name="connsiteX2" fmla="*/ 3962400 w 8524240"/>
                <a:gd name="connsiteY2" fmla="*/ 335280 h 518160"/>
                <a:gd name="connsiteX3" fmla="*/ 6045200 w 8524240"/>
                <a:gd name="connsiteY3" fmla="*/ 487680 h 518160"/>
                <a:gd name="connsiteX4" fmla="*/ 8524240 w 8524240"/>
                <a:gd name="connsiteY4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4240" h="518160">
                  <a:moveTo>
                    <a:pt x="0" y="0"/>
                  </a:moveTo>
                  <a:cubicBezTo>
                    <a:pt x="949960" y="2540"/>
                    <a:pt x="1899920" y="5080"/>
                    <a:pt x="2560320" y="60960"/>
                  </a:cubicBezTo>
                  <a:cubicBezTo>
                    <a:pt x="3220720" y="116840"/>
                    <a:pt x="3381587" y="264160"/>
                    <a:pt x="3962400" y="335280"/>
                  </a:cubicBezTo>
                  <a:cubicBezTo>
                    <a:pt x="4543213" y="406400"/>
                    <a:pt x="5284893" y="457200"/>
                    <a:pt x="6045200" y="487680"/>
                  </a:cubicBezTo>
                  <a:cubicBezTo>
                    <a:pt x="6805507" y="518160"/>
                    <a:pt x="7664873" y="518160"/>
                    <a:pt x="8524240" y="518160"/>
                  </a:cubicBezTo>
                </a:path>
              </a:pathLst>
            </a:custGeom>
            <a:noFill/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任意多边形 95">
              <a:extLst>
                <a:ext uri="{FF2B5EF4-FFF2-40B4-BE49-F238E27FC236}">
                  <a16:creationId xmlns:a16="http://schemas.microsoft.com/office/drawing/2014/main" id="{03ED3DA5-983D-46FF-9339-AAF23CE8EF80}"/>
                </a:ext>
              </a:extLst>
            </p:cNvPr>
            <p:cNvSpPr/>
            <p:nvPr/>
          </p:nvSpPr>
          <p:spPr bwMode="auto">
            <a:xfrm>
              <a:off x="1456237" y="3514647"/>
              <a:ext cx="8524240" cy="684000"/>
            </a:xfrm>
            <a:custGeom>
              <a:avLst/>
              <a:gdLst>
                <a:gd name="connsiteX0" fmla="*/ 0 w 8402320"/>
                <a:gd name="connsiteY0" fmla="*/ 663787 h 768774"/>
                <a:gd name="connsiteX1" fmla="*/ 2407920 w 8402320"/>
                <a:gd name="connsiteY1" fmla="*/ 673947 h 768774"/>
                <a:gd name="connsiteX2" fmla="*/ 3881120 w 8402320"/>
                <a:gd name="connsiteY2" fmla="*/ 94827 h 768774"/>
                <a:gd name="connsiteX3" fmla="*/ 5963920 w 8402320"/>
                <a:gd name="connsiteY3" fmla="*/ 104987 h 768774"/>
                <a:gd name="connsiteX4" fmla="*/ 8402320 w 8402320"/>
                <a:gd name="connsiteY4" fmla="*/ 125307 h 7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2320" h="768774">
                  <a:moveTo>
                    <a:pt x="0" y="663787"/>
                  </a:moveTo>
                  <a:cubicBezTo>
                    <a:pt x="880533" y="716280"/>
                    <a:pt x="1761067" y="768774"/>
                    <a:pt x="2407920" y="673947"/>
                  </a:cubicBezTo>
                  <a:cubicBezTo>
                    <a:pt x="3054773" y="579120"/>
                    <a:pt x="3288453" y="189654"/>
                    <a:pt x="3881120" y="94827"/>
                  </a:cubicBezTo>
                  <a:cubicBezTo>
                    <a:pt x="4473787" y="0"/>
                    <a:pt x="5963920" y="104987"/>
                    <a:pt x="5963920" y="104987"/>
                  </a:cubicBezTo>
                  <a:lnTo>
                    <a:pt x="8402320" y="125307"/>
                  </a:lnTo>
                </a:path>
              </a:pathLst>
            </a:custGeom>
            <a:noFill/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4B5AC06-4CA5-490E-B9EF-9CD6B7C16425}"/>
                </a:ext>
              </a:extLst>
            </p:cNvPr>
            <p:cNvSpPr/>
            <p:nvPr/>
          </p:nvSpPr>
          <p:spPr bwMode="auto">
            <a:xfrm>
              <a:off x="2266977" y="3000642"/>
              <a:ext cx="324000" cy="146877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微服务创建环境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93CD064-8484-4241-BD44-21CBA61AEC9A}"/>
                </a:ext>
              </a:extLst>
            </p:cNvPr>
            <p:cNvSpPr/>
            <p:nvPr/>
          </p:nvSpPr>
          <p:spPr bwMode="auto">
            <a:xfrm>
              <a:off x="2948399" y="3000642"/>
              <a:ext cx="324000" cy="146877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微服务编译环境</a:t>
              </a:r>
            </a:p>
          </p:txBody>
        </p:sp>
        <p:grpSp>
          <p:nvGrpSpPr>
            <p:cNvPr id="28" name="组合 859">
              <a:extLst>
                <a:ext uri="{FF2B5EF4-FFF2-40B4-BE49-F238E27FC236}">
                  <a16:creationId xmlns:a16="http://schemas.microsoft.com/office/drawing/2014/main" id="{52946988-9558-47F8-BDFB-D518F6A3F0D3}"/>
                </a:ext>
              </a:extLst>
            </p:cNvPr>
            <p:cNvGrpSpPr/>
            <p:nvPr/>
          </p:nvGrpSpPr>
          <p:grpSpPr>
            <a:xfrm>
              <a:off x="8612187" y="3170592"/>
              <a:ext cx="887811" cy="998461"/>
              <a:chOff x="8669790" y="3444045"/>
              <a:chExt cx="887811" cy="998461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146E6AEB-EAE7-4AF4-9C27-55BF098750B3}"/>
                  </a:ext>
                </a:extLst>
              </p:cNvPr>
              <p:cNvSpPr/>
              <p:nvPr/>
            </p:nvSpPr>
            <p:spPr bwMode="auto">
              <a:xfrm>
                <a:off x="8676621" y="3444045"/>
                <a:ext cx="880980" cy="99846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9" name="Text Box 41">
                <a:extLst>
                  <a:ext uri="{FF2B5EF4-FFF2-40B4-BE49-F238E27FC236}">
                    <a16:creationId xmlns:a16="http://schemas.microsoft.com/office/drawing/2014/main" id="{C67D8E3D-4C12-45F4-9115-8587AA456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69790" y="4067541"/>
                <a:ext cx="835621" cy="2121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Aft>
                    <a:spcPts val="0"/>
                  </a:spcAft>
                  <a:defRPr/>
                </a:pPr>
                <a:r>
                  <a:rPr lang="zh-CN" altLang="en-US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灰度环境</a:t>
                </a:r>
              </a:p>
            </p:txBody>
          </p:sp>
        </p:grp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7793F37-72EC-4587-9F1C-0728EBC17C3D}"/>
                </a:ext>
              </a:extLst>
            </p:cNvPr>
            <p:cNvSpPr/>
            <p:nvPr/>
          </p:nvSpPr>
          <p:spPr bwMode="auto">
            <a:xfrm>
              <a:off x="5082987" y="3010802"/>
              <a:ext cx="1094250" cy="124969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endParaRPr lang="zh-CN" altLang="en-US" sz="1100" b="1" dirty="0">
                <a:solidFill>
                  <a:schemeClr val="bg1"/>
                </a:solidFill>
                <a:latin typeface="Arial" charset="0"/>
                <a:ea typeface="SimSun" pitchFamily="2" charset="-122"/>
              </a:endParaRPr>
            </a:p>
          </p:txBody>
        </p:sp>
        <p:sp>
          <p:nvSpPr>
            <p:cNvPr id="30" name="Text Box 41">
              <a:extLst>
                <a:ext uri="{FF2B5EF4-FFF2-40B4-BE49-F238E27FC236}">
                  <a16:creationId xmlns:a16="http://schemas.microsoft.com/office/drawing/2014/main" id="{B67EBED0-6433-4A50-85C4-0D498ADF5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0115" y="3765792"/>
              <a:ext cx="860668" cy="2121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3398" tIns="41699" rIns="83398" bIns="41699">
              <a:spAutoFit/>
            </a:bodyPr>
            <a:lstStyle/>
            <a:p>
              <a:pPr algn="ctr" defTabSz="801688" eaLnBrk="0" fontAlgn="auto" hangingPunct="0"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Beta</a:t>
              </a:r>
              <a:r>
                <a:rPr lang="zh-CN" altLang="en-US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环境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08FB43C-FCA7-4676-8D4C-1F6B0F188AC4}"/>
                </a:ext>
              </a:extLst>
            </p:cNvPr>
            <p:cNvSpPr/>
            <p:nvPr/>
          </p:nvSpPr>
          <p:spPr>
            <a:xfrm>
              <a:off x="5278766" y="3932773"/>
              <a:ext cx="743329" cy="1919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01688" eaLnBrk="0" hangingPunct="0">
                <a:defRPr/>
              </a:pPr>
              <a:r>
                <a:rPr lang="en-US" altLang="zh-CN" sz="800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rPr>
                <a:t>All Services</a:t>
              </a:r>
              <a:endParaRPr lang="zh-CN" altLang="en-US" sz="800" kern="0" dirty="0">
                <a:solidFill>
                  <a:schemeClr val="bg1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32" name="Group 188">
              <a:extLst>
                <a:ext uri="{FF2B5EF4-FFF2-40B4-BE49-F238E27FC236}">
                  <a16:creationId xmlns:a16="http://schemas.microsoft.com/office/drawing/2014/main" id="{E61388AA-CDFB-4973-B6E5-3A6F49674D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51923" y="3295648"/>
              <a:ext cx="379050" cy="375900"/>
              <a:chOff x="3979" y="1810"/>
              <a:chExt cx="407" cy="622"/>
            </a:xfrm>
          </p:grpSpPr>
          <p:sp>
            <p:nvSpPr>
              <p:cNvPr id="183" name="AutoShape 189">
                <a:extLst>
                  <a:ext uri="{FF2B5EF4-FFF2-40B4-BE49-F238E27FC236}">
                    <a16:creationId xmlns:a16="http://schemas.microsoft.com/office/drawing/2014/main" id="{4823E401-BA40-4154-A7A5-0D5F5FD4976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4" name="Freeform 190">
                <a:extLst>
                  <a:ext uri="{FF2B5EF4-FFF2-40B4-BE49-F238E27FC236}">
                    <a16:creationId xmlns:a16="http://schemas.microsoft.com/office/drawing/2014/main" id="{9D125E70-AFF7-499C-B2A5-9C1BB153F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5" name="Rectangle 191">
                <a:extLst>
                  <a:ext uri="{FF2B5EF4-FFF2-40B4-BE49-F238E27FC236}">
                    <a16:creationId xmlns:a16="http://schemas.microsoft.com/office/drawing/2014/main" id="{E3F2AEAE-0866-494A-ADE4-954DA665C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6" name="Freeform 192">
                <a:extLst>
                  <a:ext uri="{FF2B5EF4-FFF2-40B4-BE49-F238E27FC236}">
                    <a16:creationId xmlns:a16="http://schemas.microsoft.com/office/drawing/2014/main" id="{75461697-9303-4FB4-A61B-2595663CF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7" name="Freeform 193">
                <a:extLst>
                  <a:ext uri="{FF2B5EF4-FFF2-40B4-BE49-F238E27FC236}">
                    <a16:creationId xmlns:a16="http://schemas.microsoft.com/office/drawing/2014/main" id="{34E8289A-85F9-4AC8-B79E-2F9020FDF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8" name="Rectangle 194">
                <a:extLst>
                  <a:ext uri="{FF2B5EF4-FFF2-40B4-BE49-F238E27FC236}">
                    <a16:creationId xmlns:a16="http://schemas.microsoft.com/office/drawing/2014/main" id="{5CD52BE8-33EC-4DC5-B4E3-94C78B91E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9" name="Rectangle 195">
                <a:extLst>
                  <a:ext uri="{FF2B5EF4-FFF2-40B4-BE49-F238E27FC236}">
                    <a16:creationId xmlns:a16="http://schemas.microsoft.com/office/drawing/2014/main" id="{7C6D5FEC-96C2-4F94-9B84-715371CA1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0" name="Rectangle 196">
                <a:extLst>
                  <a:ext uri="{FF2B5EF4-FFF2-40B4-BE49-F238E27FC236}">
                    <a16:creationId xmlns:a16="http://schemas.microsoft.com/office/drawing/2014/main" id="{C206C5FE-52C2-4CC9-AAE5-3E95094A0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1" name="Rectangle 197">
                <a:extLst>
                  <a:ext uri="{FF2B5EF4-FFF2-40B4-BE49-F238E27FC236}">
                    <a16:creationId xmlns:a16="http://schemas.microsoft.com/office/drawing/2014/main" id="{BF3CB174-2178-4BBF-AB02-73DB98EAC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2" name="Freeform 204">
                <a:extLst>
                  <a:ext uri="{FF2B5EF4-FFF2-40B4-BE49-F238E27FC236}">
                    <a16:creationId xmlns:a16="http://schemas.microsoft.com/office/drawing/2014/main" id="{B16DBFCC-B46D-476F-A7D4-420C6A1FF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3" name="Freeform 205">
                <a:extLst>
                  <a:ext uri="{FF2B5EF4-FFF2-40B4-BE49-F238E27FC236}">
                    <a16:creationId xmlns:a16="http://schemas.microsoft.com/office/drawing/2014/main" id="{E91973B3-DDDF-4FCB-B80E-16C302293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4" name="Freeform 206">
                <a:extLst>
                  <a:ext uri="{FF2B5EF4-FFF2-40B4-BE49-F238E27FC236}">
                    <a16:creationId xmlns:a16="http://schemas.microsoft.com/office/drawing/2014/main" id="{8DF168AA-5DF1-4F76-941C-6A13471D8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5" name="Freeform 207">
                <a:extLst>
                  <a:ext uri="{FF2B5EF4-FFF2-40B4-BE49-F238E27FC236}">
                    <a16:creationId xmlns:a16="http://schemas.microsoft.com/office/drawing/2014/main" id="{C65D3533-FEE1-402B-9C2C-4F562A3EC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6" name="Freeform 208">
                <a:extLst>
                  <a:ext uri="{FF2B5EF4-FFF2-40B4-BE49-F238E27FC236}">
                    <a16:creationId xmlns:a16="http://schemas.microsoft.com/office/drawing/2014/main" id="{BFA99738-CA4C-4322-A0AE-E020CF8D9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97" name="Freeform 209">
                <a:extLst>
                  <a:ext uri="{FF2B5EF4-FFF2-40B4-BE49-F238E27FC236}">
                    <a16:creationId xmlns:a16="http://schemas.microsoft.com/office/drawing/2014/main" id="{18FFF8A3-8622-4E15-9488-1CB3871CD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33" name="Group 188">
              <a:extLst>
                <a:ext uri="{FF2B5EF4-FFF2-40B4-BE49-F238E27FC236}">
                  <a16:creationId xmlns:a16="http://schemas.microsoft.com/office/drawing/2014/main" id="{0104A7DE-90CF-4DD5-9E2E-E9541C795C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462398" y="3223229"/>
              <a:ext cx="379050" cy="375900"/>
              <a:chOff x="3979" y="1810"/>
              <a:chExt cx="407" cy="622"/>
            </a:xfrm>
          </p:grpSpPr>
          <p:sp>
            <p:nvSpPr>
              <p:cNvPr id="168" name="AutoShape 189">
                <a:extLst>
                  <a:ext uri="{FF2B5EF4-FFF2-40B4-BE49-F238E27FC236}">
                    <a16:creationId xmlns:a16="http://schemas.microsoft.com/office/drawing/2014/main" id="{4339149B-6C25-44D5-B0C4-DA5364CB0BE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9" name="Freeform 190">
                <a:extLst>
                  <a:ext uri="{FF2B5EF4-FFF2-40B4-BE49-F238E27FC236}">
                    <a16:creationId xmlns:a16="http://schemas.microsoft.com/office/drawing/2014/main" id="{8831DB5F-C2D9-4311-9297-CBC6F0F1E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0" name="Rectangle 191">
                <a:extLst>
                  <a:ext uri="{FF2B5EF4-FFF2-40B4-BE49-F238E27FC236}">
                    <a16:creationId xmlns:a16="http://schemas.microsoft.com/office/drawing/2014/main" id="{14F09CB5-FAA2-4F71-AFFD-CD4AF7893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1" name="Freeform 192">
                <a:extLst>
                  <a:ext uri="{FF2B5EF4-FFF2-40B4-BE49-F238E27FC236}">
                    <a16:creationId xmlns:a16="http://schemas.microsoft.com/office/drawing/2014/main" id="{951F58C2-5A26-460C-8EBB-1D1CA3294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2" name="Freeform 193">
                <a:extLst>
                  <a:ext uri="{FF2B5EF4-FFF2-40B4-BE49-F238E27FC236}">
                    <a16:creationId xmlns:a16="http://schemas.microsoft.com/office/drawing/2014/main" id="{95852FCA-6E3F-45E9-8F53-FB0FADE7A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3" name="Rectangle 194">
                <a:extLst>
                  <a:ext uri="{FF2B5EF4-FFF2-40B4-BE49-F238E27FC236}">
                    <a16:creationId xmlns:a16="http://schemas.microsoft.com/office/drawing/2014/main" id="{10BBA48D-3231-4D46-B0C0-7B445616C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4" name="Rectangle 195">
                <a:extLst>
                  <a:ext uri="{FF2B5EF4-FFF2-40B4-BE49-F238E27FC236}">
                    <a16:creationId xmlns:a16="http://schemas.microsoft.com/office/drawing/2014/main" id="{DF965025-B866-4FD8-A114-0D514CEF4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5" name="Rectangle 196">
                <a:extLst>
                  <a:ext uri="{FF2B5EF4-FFF2-40B4-BE49-F238E27FC236}">
                    <a16:creationId xmlns:a16="http://schemas.microsoft.com/office/drawing/2014/main" id="{9A4A345A-3643-4D9F-B3F3-71E156C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6" name="Rectangle 197">
                <a:extLst>
                  <a:ext uri="{FF2B5EF4-FFF2-40B4-BE49-F238E27FC236}">
                    <a16:creationId xmlns:a16="http://schemas.microsoft.com/office/drawing/2014/main" id="{8E9BAB82-A460-4CD6-9AE8-3F5DFFE28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7" name="Freeform 204">
                <a:extLst>
                  <a:ext uri="{FF2B5EF4-FFF2-40B4-BE49-F238E27FC236}">
                    <a16:creationId xmlns:a16="http://schemas.microsoft.com/office/drawing/2014/main" id="{B6A0EADC-7BCB-49A6-BB09-F19A01406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8" name="Freeform 205">
                <a:extLst>
                  <a:ext uri="{FF2B5EF4-FFF2-40B4-BE49-F238E27FC236}">
                    <a16:creationId xmlns:a16="http://schemas.microsoft.com/office/drawing/2014/main" id="{57D067FC-A6F3-4F20-8469-CDC211720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79" name="Freeform 206">
                <a:extLst>
                  <a:ext uri="{FF2B5EF4-FFF2-40B4-BE49-F238E27FC236}">
                    <a16:creationId xmlns:a16="http://schemas.microsoft.com/office/drawing/2014/main" id="{ED616D1D-9E6D-4FBE-B5B6-EFDD3B727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0" name="Freeform 207">
                <a:extLst>
                  <a:ext uri="{FF2B5EF4-FFF2-40B4-BE49-F238E27FC236}">
                    <a16:creationId xmlns:a16="http://schemas.microsoft.com/office/drawing/2014/main" id="{7217B507-3F73-4885-9C24-7D0DCEBFF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1" name="Freeform 208">
                <a:extLst>
                  <a:ext uri="{FF2B5EF4-FFF2-40B4-BE49-F238E27FC236}">
                    <a16:creationId xmlns:a16="http://schemas.microsoft.com/office/drawing/2014/main" id="{733375C5-96DD-4E51-99B9-ED99C9BFE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82" name="Freeform 209">
                <a:extLst>
                  <a:ext uri="{FF2B5EF4-FFF2-40B4-BE49-F238E27FC236}">
                    <a16:creationId xmlns:a16="http://schemas.microsoft.com/office/drawing/2014/main" id="{2701F4F5-57ED-4887-AECF-FB289DC95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34" name="Group 188">
              <a:extLst>
                <a:ext uri="{FF2B5EF4-FFF2-40B4-BE49-F238E27FC236}">
                  <a16:creationId xmlns:a16="http://schemas.microsoft.com/office/drawing/2014/main" id="{7A630496-33CB-4CB2-9C02-4B1915A57F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46753" y="3320079"/>
              <a:ext cx="379050" cy="375900"/>
              <a:chOff x="3979" y="1810"/>
              <a:chExt cx="407" cy="622"/>
            </a:xfrm>
          </p:grpSpPr>
          <p:sp>
            <p:nvSpPr>
              <p:cNvPr id="153" name="AutoShape 189">
                <a:extLst>
                  <a:ext uri="{FF2B5EF4-FFF2-40B4-BE49-F238E27FC236}">
                    <a16:creationId xmlns:a16="http://schemas.microsoft.com/office/drawing/2014/main" id="{5576F5DB-9C4F-495C-88CA-47EB558698C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4" name="Freeform 190">
                <a:extLst>
                  <a:ext uri="{FF2B5EF4-FFF2-40B4-BE49-F238E27FC236}">
                    <a16:creationId xmlns:a16="http://schemas.microsoft.com/office/drawing/2014/main" id="{812FB8FF-56E2-4A13-8D2B-B440ED296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5" name="Rectangle 191">
                <a:extLst>
                  <a:ext uri="{FF2B5EF4-FFF2-40B4-BE49-F238E27FC236}">
                    <a16:creationId xmlns:a16="http://schemas.microsoft.com/office/drawing/2014/main" id="{D6D3DD5C-DC07-4023-BC19-FA0C52B66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6" name="Freeform 192">
                <a:extLst>
                  <a:ext uri="{FF2B5EF4-FFF2-40B4-BE49-F238E27FC236}">
                    <a16:creationId xmlns:a16="http://schemas.microsoft.com/office/drawing/2014/main" id="{92F48E3A-A882-4B70-80A3-75DC7635A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7" name="Freeform 193">
                <a:extLst>
                  <a:ext uri="{FF2B5EF4-FFF2-40B4-BE49-F238E27FC236}">
                    <a16:creationId xmlns:a16="http://schemas.microsoft.com/office/drawing/2014/main" id="{11707ECB-E4D3-478B-8490-3CD39EDA8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8" name="Rectangle 194">
                <a:extLst>
                  <a:ext uri="{FF2B5EF4-FFF2-40B4-BE49-F238E27FC236}">
                    <a16:creationId xmlns:a16="http://schemas.microsoft.com/office/drawing/2014/main" id="{47C9CDED-21D4-46A6-8CFB-EEDD77B1D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59" name="Rectangle 195">
                <a:extLst>
                  <a:ext uri="{FF2B5EF4-FFF2-40B4-BE49-F238E27FC236}">
                    <a16:creationId xmlns:a16="http://schemas.microsoft.com/office/drawing/2014/main" id="{B0603C01-2553-458E-9BC3-5250D50A8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0" name="Rectangle 196">
                <a:extLst>
                  <a:ext uri="{FF2B5EF4-FFF2-40B4-BE49-F238E27FC236}">
                    <a16:creationId xmlns:a16="http://schemas.microsoft.com/office/drawing/2014/main" id="{A296E15E-03AB-4E6F-B473-D8DD4E1E7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1" name="Rectangle 197">
                <a:extLst>
                  <a:ext uri="{FF2B5EF4-FFF2-40B4-BE49-F238E27FC236}">
                    <a16:creationId xmlns:a16="http://schemas.microsoft.com/office/drawing/2014/main" id="{9B458320-785C-403A-878B-724BB60D9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2" name="Freeform 204">
                <a:extLst>
                  <a:ext uri="{FF2B5EF4-FFF2-40B4-BE49-F238E27FC236}">
                    <a16:creationId xmlns:a16="http://schemas.microsoft.com/office/drawing/2014/main" id="{6EA1409C-7B59-48D1-95F3-9E11ED1C3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3" name="Freeform 205">
                <a:extLst>
                  <a:ext uri="{FF2B5EF4-FFF2-40B4-BE49-F238E27FC236}">
                    <a16:creationId xmlns:a16="http://schemas.microsoft.com/office/drawing/2014/main" id="{1FD446D7-6D8A-42AB-A29D-85D35CA1F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4" name="Freeform 206">
                <a:extLst>
                  <a:ext uri="{FF2B5EF4-FFF2-40B4-BE49-F238E27FC236}">
                    <a16:creationId xmlns:a16="http://schemas.microsoft.com/office/drawing/2014/main" id="{CD799F71-1533-45A6-BCBC-82527023B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5" name="Freeform 207">
                <a:extLst>
                  <a:ext uri="{FF2B5EF4-FFF2-40B4-BE49-F238E27FC236}">
                    <a16:creationId xmlns:a16="http://schemas.microsoft.com/office/drawing/2014/main" id="{FD46A9D9-09E2-42FC-AB19-C22608F33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6" name="Freeform 208">
                <a:extLst>
                  <a:ext uri="{FF2B5EF4-FFF2-40B4-BE49-F238E27FC236}">
                    <a16:creationId xmlns:a16="http://schemas.microsoft.com/office/drawing/2014/main" id="{70060459-4D93-4BA1-AF96-15F6FA007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67" name="Freeform 209">
                <a:extLst>
                  <a:ext uri="{FF2B5EF4-FFF2-40B4-BE49-F238E27FC236}">
                    <a16:creationId xmlns:a16="http://schemas.microsoft.com/office/drawing/2014/main" id="{525BE25F-F373-4561-800A-59C732A9E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35" name="组合 862">
              <a:extLst>
                <a:ext uri="{FF2B5EF4-FFF2-40B4-BE49-F238E27FC236}">
                  <a16:creationId xmlns:a16="http://schemas.microsoft.com/office/drawing/2014/main" id="{A90E54EE-8681-4256-9ACB-F3543D882082}"/>
                </a:ext>
              </a:extLst>
            </p:cNvPr>
            <p:cNvGrpSpPr/>
            <p:nvPr/>
          </p:nvGrpSpPr>
          <p:grpSpPr>
            <a:xfrm>
              <a:off x="6645118" y="3061968"/>
              <a:ext cx="1540128" cy="983795"/>
              <a:chOff x="-714814" y="4226867"/>
              <a:chExt cx="1540128" cy="983795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737CF6F7-FDB1-4EDA-B0C4-67D64C3584E4}"/>
                  </a:ext>
                </a:extLst>
              </p:cNvPr>
              <p:cNvSpPr/>
              <p:nvPr/>
            </p:nvSpPr>
            <p:spPr bwMode="auto">
              <a:xfrm>
                <a:off x="-714814" y="4226867"/>
                <a:ext cx="1540128" cy="983795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solidFill>
                    <a:schemeClr val="bg1"/>
                  </a:solidFill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04" name="Group 188">
                <a:extLst>
                  <a:ext uri="{FF2B5EF4-FFF2-40B4-BE49-F238E27FC236}">
                    <a16:creationId xmlns:a16="http://schemas.microsoft.com/office/drawing/2014/main" id="{2A60CAEE-C650-4894-B323-CE643859075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1114" y="4483860"/>
                <a:ext cx="379050" cy="375900"/>
                <a:chOff x="3979" y="1810"/>
                <a:chExt cx="407" cy="622"/>
              </a:xfrm>
            </p:grpSpPr>
            <p:sp>
              <p:nvSpPr>
                <p:cNvPr id="138" name="AutoShape 189">
                  <a:extLst>
                    <a:ext uri="{FF2B5EF4-FFF2-40B4-BE49-F238E27FC236}">
                      <a16:creationId xmlns:a16="http://schemas.microsoft.com/office/drawing/2014/main" id="{08711B75-966A-4AC3-A624-158E46BAAB6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9" name="Freeform 190">
                  <a:extLst>
                    <a:ext uri="{FF2B5EF4-FFF2-40B4-BE49-F238E27FC236}">
                      <a16:creationId xmlns:a16="http://schemas.microsoft.com/office/drawing/2014/main" id="{55210CC0-AC38-4780-90C8-39D66195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0" name="Rectangle 191">
                  <a:extLst>
                    <a:ext uri="{FF2B5EF4-FFF2-40B4-BE49-F238E27FC236}">
                      <a16:creationId xmlns:a16="http://schemas.microsoft.com/office/drawing/2014/main" id="{5FA1A6E3-0D23-45A5-B8BE-593D001F1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1" name="Freeform 192">
                  <a:extLst>
                    <a:ext uri="{FF2B5EF4-FFF2-40B4-BE49-F238E27FC236}">
                      <a16:creationId xmlns:a16="http://schemas.microsoft.com/office/drawing/2014/main" id="{B427ECE8-7A80-4C26-8C74-E91660CD8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2" name="Freeform 193">
                  <a:extLst>
                    <a:ext uri="{FF2B5EF4-FFF2-40B4-BE49-F238E27FC236}">
                      <a16:creationId xmlns:a16="http://schemas.microsoft.com/office/drawing/2014/main" id="{408BAA0A-86E8-4DC3-9A36-6461CEC6E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3" name="Rectangle 194">
                  <a:extLst>
                    <a:ext uri="{FF2B5EF4-FFF2-40B4-BE49-F238E27FC236}">
                      <a16:creationId xmlns:a16="http://schemas.microsoft.com/office/drawing/2014/main" id="{D1443217-0D90-4F9F-9F24-123FB09D2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4" name="Rectangle 195">
                  <a:extLst>
                    <a:ext uri="{FF2B5EF4-FFF2-40B4-BE49-F238E27FC236}">
                      <a16:creationId xmlns:a16="http://schemas.microsoft.com/office/drawing/2014/main" id="{E1797A31-BA4A-4C49-A138-761E678CDC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5" name="Rectangle 196">
                  <a:extLst>
                    <a:ext uri="{FF2B5EF4-FFF2-40B4-BE49-F238E27FC236}">
                      <a16:creationId xmlns:a16="http://schemas.microsoft.com/office/drawing/2014/main" id="{6C49AFB6-D6FB-45E9-ADB9-6CF2EF56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6" name="Rectangle 197">
                  <a:extLst>
                    <a:ext uri="{FF2B5EF4-FFF2-40B4-BE49-F238E27FC236}">
                      <a16:creationId xmlns:a16="http://schemas.microsoft.com/office/drawing/2014/main" id="{A23B4A61-4471-4F8E-97DA-C3ACB73B8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7" name="Freeform 204">
                  <a:extLst>
                    <a:ext uri="{FF2B5EF4-FFF2-40B4-BE49-F238E27FC236}">
                      <a16:creationId xmlns:a16="http://schemas.microsoft.com/office/drawing/2014/main" id="{D9EAEB9D-6430-4D77-BBF2-6C8CC736A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8" name="Freeform 205">
                  <a:extLst>
                    <a:ext uri="{FF2B5EF4-FFF2-40B4-BE49-F238E27FC236}">
                      <a16:creationId xmlns:a16="http://schemas.microsoft.com/office/drawing/2014/main" id="{432BE17F-C6D2-4412-9204-88D397C976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49" name="Freeform 206">
                  <a:extLst>
                    <a:ext uri="{FF2B5EF4-FFF2-40B4-BE49-F238E27FC236}">
                      <a16:creationId xmlns:a16="http://schemas.microsoft.com/office/drawing/2014/main" id="{0883544C-23F2-4E0E-8BBD-218BA64CE8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0" name="Freeform 207">
                  <a:extLst>
                    <a:ext uri="{FF2B5EF4-FFF2-40B4-BE49-F238E27FC236}">
                      <a16:creationId xmlns:a16="http://schemas.microsoft.com/office/drawing/2014/main" id="{179DA002-5849-4317-A76F-5F83CCBA0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1" name="Freeform 208">
                  <a:extLst>
                    <a:ext uri="{FF2B5EF4-FFF2-40B4-BE49-F238E27FC236}">
                      <a16:creationId xmlns:a16="http://schemas.microsoft.com/office/drawing/2014/main" id="{064A8D39-B723-4C1E-AC7C-BC42225A2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2" name="Freeform 209">
                  <a:extLst>
                    <a:ext uri="{FF2B5EF4-FFF2-40B4-BE49-F238E27FC236}">
                      <a16:creationId xmlns:a16="http://schemas.microsoft.com/office/drawing/2014/main" id="{E80EFA97-F955-40BD-BF63-8E3A61DE8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05" name="Text Box 41">
                <a:extLst>
                  <a:ext uri="{FF2B5EF4-FFF2-40B4-BE49-F238E27FC236}">
                    <a16:creationId xmlns:a16="http://schemas.microsoft.com/office/drawing/2014/main" id="{074577E4-CE13-4554-8DC7-8182F9A4D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424652" y="4860951"/>
                <a:ext cx="1015906" cy="21216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Aft>
                    <a:spcPts val="0"/>
                  </a:spcAft>
                  <a:defRPr/>
                </a:pPr>
                <a:r>
                  <a:rPr lang="en-US" altLang="zh-CN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Gamma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</a:p>
            </p:txBody>
          </p:sp>
          <p:grpSp>
            <p:nvGrpSpPr>
              <p:cNvPr id="106" name="Group 188">
                <a:extLst>
                  <a:ext uri="{FF2B5EF4-FFF2-40B4-BE49-F238E27FC236}">
                    <a16:creationId xmlns:a16="http://schemas.microsoft.com/office/drawing/2014/main" id="{8789AC1F-8F49-48E1-85D0-3E525072AF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-126497" y="4433060"/>
                <a:ext cx="379050" cy="375900"/>
                <a:chOff x="3979" y="1810"/>
                <a:chExt cx="407" cy="622"/>
              </a:xfrm>
            </p:grpSpPr>
            <p:sp>
              <p:nvSpPr>
                <p:cNvPr id="123" name="AutoShape 189">
                  <a:extLst>
                    <a:ext uri="{FF2B5EF4-FFF2-40B4-BE49-F238E27FC236}">
                      <a16:creationId xmlns:a16="http://schemas.microsoft.com/office/drawing/2014/main" id="{F36B8E0E-8E17-4BD5-B74B-E6EECA90229A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4" name="Freeform 190">
                  <a:extLst>
                    <a:ext uri="{FF2B5EF4-FFF2-40B4-BE49-F238E27FC236}">
                      <a16:creationId xmlns:a16="http://schemas.microsoft.com/office/drawing/2014/main" id="{81F8668F-F147-4B6F-8652-47CFC0DA2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5" name="Rectangle 191">
                  <a:extLst>
                    <a:ext uri="{FF2B5EF4-FFF2-40B4-BE49-F238E27FC236}">
                      <a16:creationId xmlns:a16="http://schemas.microsoft.com/office/drawing/2014/main" id="{D204FBC3-42A3-43C2-9A50-AD754B1E36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6" name="Freeform 192">
                  <a:extLst>
                    <a:ext uri="{FF2B5EF4-FFF2-40B4-BE49-F238E27FC236}">
                      <a16:creationId xmlns:a16="http://schemas.microsoft.com/office/drawing/2014/main" id="{40DB1C1E-FBE6-4B87-AA31-800CD82ED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7" name="Freeform 193">
                  <a:extLst>
                    <a:ext uri="{FF2B5EF4-FFF2-40B4-BE49-F238E27FC236}">
                      <a16:creationId xmlns:a16="http://schemas.microsoft.com/office/drawing/2014/main" id="{692FE23C-B76D-47BC-B6E9-3BE351924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8" name="Rectangle 194">
                  <a:extLst>
                    <a:ext uri="{FF2B5EF4-FFF2-40B4-BE49-F238E27FC236}">
                      <a16:creationId xmlns:a16="http://schemas.microsoft.com/office/drawing/2014/main" id="{5F2116E9-FF0D-496F-8889-87E5A052C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9" name="Rectangle 195">
                  <a:extLst>
                    <a:ext uri="{FF2B5EF4-FFF2-40B4-BE49-F238E27FC236}">
                      <a16:creationId xmlns:a16="http://schemas.microsoft.com/office/drawing/2014/main" id="{247BAE98-1D4B-4653-9882-1044EFB7B9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0" name="Rectangle 196">
                  <a:extLst>
                    <a:ext uri="{FF2B5EF4-FFF2-40B4-BE49-F238E27FC236}">
                      <a16:creationId xmlns:a16="http://schemas.microsoft.com/office/drawing/2014/main" id="{9B2711F1-C3C7-442F-8545-6EE4FFEEB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1" name="Rectangle 197">
                  <a:extLst>
                    <a:ext uri="{FF2B5EF4-FFF2-40B4-BE49-F238E27FC236}">
                      <a16:creationId xmlns:a16="http://schemas.microsoft.com/office/drawing/2014/main" id="{8DC44002-A667-478E-BEA7-5BC830114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2" name="Freeform 204">
                  <a:extLst>
                    <a:ext uri="{FF2B5EF4-FFF2-40B4-BE49-F238E27FC236}">
                      <a16:creationId xmlns:a16="http://schemas.microsoft.com/office/drawing/2014/main" id="{31079347-B33F-4FE3-86E6-D30DE02910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3" name="Freeform 205">
                  <a:extLst>
                    <a:ext uri="{FF2B5EF4-FFF2-40B4-BE49-F238E27FC236}">
                      <a16:creationId xmlns:a16="http://schemas.microsoft.com/office/drawing/2014/main" id="{59B678C2-1F8E-4D5D-8C83-3DEECE246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4" name="Freeform 206">
                  <a:extLst>
                    <a:ext uri="{FF2B5EF4-FFF2-40B4-BE49-F238E27FC236}">
                      <a16:creationId xmlns:a16="http://schemas.microsoft.com/office/drawing/2014/main" id="{F61BB91E-5704-4487-8AB5-4EDC7AB6B5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5" name="Freeform 207">
                  <a:extLst>
                    <a:ext uri="{FF2B5EF4-FFF2-40B4-BE49-F238E27FC236}">
                      <a16:creationId xmlns:a16="http://schemas.microsoft.com/office/drawing/2014/main" id="{47735526-BD01-49EB-BD24-AFDD6BC328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6" name="Freeform 208">
                  <a:extLst>
                    <a:ext uri="{FF2B5EF4-FFF2-40B4-BE49-F238E27FC236}">
                      <a16:creationId xmlns:a16="http://schemas.microsoft.com/office/drawing/2014/main" id="{6D52DB86-5CED-46AA-BD47-56C3A0D86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37" name="Freeform 209">
                  <a:extLst>
                    <a:ext uri="{FF2B5EF4-FFF2-40B4-BE49-F238E27FC236}">
                      <a16:creationId xmlns:a16="http://schemas.microsoft.com/office/drawing/2014/main" id="{54A601A9-C53D-4FCD-9D46-DF0FBF4CC7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grpSp>
            <p:nvGrpSpPr>
              <p:cNvPr id="107" name="Group 188">
                <a:extLst>
                  <a:ext uri="{FF2B5EF4-FFF2-40B4-BE49-F238E27FC236}">
                    <a16:creationId xmlns:a16="http://schemas.microsoft.com/office/drawing/2014/main" id="{96FB5AD7-6C35-49F3-8BA6-DC589CB4244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-399854" y="4483860"/>
                <a:ext cx="379050" cy="375900"/>
                <a:chOff x="3979" y="1810"/>
                <a:chExt cx="407" cy="622"/>
              </a:xfrm>
            </p:grpSpPr>
            <p:sp>
              <p:nvSpPr>
                <p:cNvPr id="108" name="AutoShape 189">
                  <a:extLst>
                    <a:ext uri="{FF2B5EF4-FFF2-40B4-BE49-F238E27FC236}">
                      <a16:creationId xmlns:a16="http://schemas.microsoft.com/office/drawing/2014/main" id="{B156A904-BBFE-4C39-B9CE-4DDB4E528F71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09" name="Freeform 190">
                  <a:extLst>
                    <a:ext uri="{FF2B5EF4-FFF2-40B4-BE49-F238E27FC236}">
                      <a16:creationId xmlns:a16="http://schemas.microsoft.com/office/drawing/2014/main" id="{56A4D1C1-976B-4C09-9FC9-F4663CFB1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0" name="Rectangle 191">
                  <a:extLst>
                    <a:ext uri="{FF2B5EF4-FFF2-40B4-BE49-F238E27FC236}">
                      <a16:creationId xmlns:a16="http://schemas.microsoft.com/office/drawing/2014/main" id="{057E7C19-E365-4E8E-8252-E2E58CE7E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1" name="Freeform 192">
                  <a:extLst>
                    <a:ext uri="{FF2B5EF4-FFF2-40B4-BE49-F238E27FC236}">
                      <a16:creationId xmlns:a16="http://schemas.microsoft.com/office/drawing/2014/main" id="{2C02B349-74CF-442A-AEEC-6A9A69EA3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2" name="Freeform 193">
                  <a:extLst>
                    <a:ext uri="{FF2B5EF4-FFF2-40B4-BE49-F238E27FC236}">
                      <a16:creationId xmlns:a16="http://schemas.microsoft.com/office/drawing/2014/main" id="{25D56609-0BDB-43C3-92E1-C576FC99D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3" name="Rectangle 194">
                  <a:extLst>
                    <a:ext uri="{FF2B5EF4-FFF2-40B4-BE49-F238E27FC236}">
                      <a16:creationId xmlns:a16="http://schemas.microsoft.com/office/drawing/2014/main" id="{65A0F3C1-7B04-4D87-809A-8DAC3AF2C8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4" name="Rectangle 195">
                  <a:extLst>
                    <a:ext uri="{FF2B5EF4-FFF2-40B4-BE49-F238E27FC236}">
                      <a16:creationId xmlns:a16="http://schemas.microsoft.com/office/drawing/2014/main" id="{5E9B71F4-1F3A-43D9-89A8-0CAD148A8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5" name="Rectangle 196">
                  <a:extLst>
                    <a:ext uri="{FF2B5EF4-FFF2-40B4-BE49-F238E27FC236}">
                      <a16:creationId xmlns:a16="http://schemas.microsoft.com/office/drawing/2014/main" id="{DC0BB937-C020-4AB4-A00F-DC7AB1372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6" name="Rectangle 197">
                  <a:extLst>
                    <a:ext uri="{FF2B5EF4-FFF2-40B4-BE49-F238E27FC236}">
                      <a16:creationId xmlns:a16="http://schemas.microsoft.com/office/drawing/2014/main" id="{CCDBAD63-6394-4CF3-81EC-1E86BF2D5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7" name="Freeform 204">
                  <a:extLst>
                    <a:ext uri="{FF2B5EF4-FFF2-40B4-BE49-F238E27FC236}">
                      <a16:creationId xmlns:a16="http://schemas.microsoft.com/office/drawing/2014/main" id="{53CE3AA7-69B3-445F-BFEA-E24B5B032D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8" name="Freeform 205">
                  <a:extLst>
                    <a:ext uri="{FF2B5EF4-FFF2-40B4-BE49-F238E27FC236}">
                      <a16:creationId xmlns:a16="http://schemas.microsoft.com/office/drawing/2014/main" id="{B94B556A-2B8F-483D-BED1-42C768E08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19" name="Freeform 206">
                  <a:extLst>
                    <a:ext uri="{FF2B5EF4-FFF2-40B4-BE49-F238E27FC236}">
                      <a16:creationId xmlns:a16="http://schemas.microsoft.com/office/drawing/2014/main" id="{8A350E2F-BD8A-423F-8A60-271CB76DA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0" name="Freeform 207">
                  <a:extLst>
                    <a:ext uri="{FF2B5EF4-FFF2-40B4-BE49-F238E27FC236}">
                      <a16:creationId xmlns:a16="http://schemas.microsoft.com/office/drawing/2014/main" id="{37489286-9EB8-40A7-8DAD-448307954A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1" name="Freeform 208">
                  <a:extLst>
                    <a:ext uri="{FF2B5EF4-FFF2-40B4-BE49-F238E27FC236}">
                      <a16:creationId xmlns:a16="http://schemas.microsoft.com/office/drawing/2014/main" id="{C8BDC386-4D19-43A7-8252-4844E0497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22" name="Freeform 209">
                  <a:extLst>
                    <a:ext uri="{FF2B5EF4-FFF2-40B4-BE49-F238E27FC236}">
                      <a16:creationId xmlns:a16="http://schemas.microsoft.com/office/drawing/2014/main" id="{E044E580-55D3-46C3-8CFF-F50C8532E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</p:grpSp>
        <p:grpSp>
          <p:nvGrpSpPr>
            <p:cNvPr id="36" name="组合 676">
              <a:extLst>
                <a:ext uri="{FF2B5EF4-FFF2-40B4-BE49-F238E27FC236}">
                  <a16:creationId xmlns:a16="http://schemas.microsoft.com/office/drawing/2014/main" id="{E8DA8FC2-D382-4FB2-A4B7-4581668E4BDB}"/>
                </a:ext>
              </a:extLst>
            </p:cNvPr>
            <p:cNvGrpSpPr/>
            <p:nvPr/>
          </p:nvGrpSpPr>
          <p:grpSpPr>
            <a:xfrm>
              <a:off x="3602602" y="3877746"/>
              <a:ext cx="909811" cy="578282"/>
              <a:chOff x="2439522" y="4145536"/>
              <a:chExt cx="909811" cy="697371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0B267DA-B7F1-41AE-91C4-D533D0AB1E32}"/>
                  </a:ext>
                </a:extLst>
              </p:cNvPr>
              <p:cNvSpPr/>
              <p:nvPr/>
            </p:nvSpPr>
            <p:spPr bwMode="auto">
              <a:xfrm>
                <a:off x="2439523" y="4145536"/>
                <a:ext cx="909810" cy="69737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solidFill>
                    <a:schemeClr val="bg1"/>
                  </a:solidFill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90" name="Group 83">
                <a:extLst>
                  <a:ext uri="{FF2B5EF4-FFF2-40B4-BE49-F238E27FC236}">
                    <a16:creationId xmlns:a16="http://schemas.microsoft.com/office/drawing/2014/main" id="{DFFBFF71-BED5-4632-AFF1-410F367B37C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57795" y="4200031"/>
                <a:ext cx="306641" cy="332045"/>
                <a:chOff x="4101" y="1008"/>
                <a:chExt cx="407" cy="622"/>
              </a:xfrm>
            </p:grpSpPr>
            <p:sp>
              <p:nvSpPr>
                <p:cNvPr id="92" name="AutoShape 84">
                  <a:extLst>
                    <a:ext uri="{FF2B5EF4-FFF2-40B4-BE49-F238E27FC236}">
                      <a16:creationId xmlns:a16="http://schemas.microsoft.com/office/drawing/2014/main" id="{BDFBCF21-E652-474D-AB61-7D712939EF5D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3" name="Freeform 85">
                  <a:extLst>
                    <a:ext uri="{FF2B5EF4-FFF2-40B4-BE49-F238E27FC236}">
                      <a16:creationId xmlns:a16="http://schemas.microsoft.com/office/drawing/2014/main" id="{C7BDF9EF-D774-4CE3-8679-609E3A650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4" name="Rectangle 86">
                  <a:extLst>
                    <a:ext uri="{FF2B5EF4-FFF2-40B4-BE49-F238E27FC236}">
                      <a16:creationId xmlns:a16="http://schemas.microsoft.com/office/drawing/2014/main" id="{52074CE6-BD89-4C30-AF07-11F4550FC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052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5" name="Freeform 87">
                  <a:extLst>
                    <a:ext uri="{FF2B5EF4-FFF2-40B4-BE49-F238E27FC236}">
                      <a16:creationId xmlns:a16="http://schemas.microsoft.com/office/drawing/2014/main" id="{E75E82E4-BFCD-4ABF-BD7D-48F989BAD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8" y="1008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6" name="Freeform 88">
                  <a:extLst>
                    <a:ext uri="{FF2B5EF4-FFF2-40B4-BE49-F238E27FC236}">
                      <a16:creationId xmlns:a16="http://schemas.microsoft.com/office/drawing/2014/main" id="{F5836630-63E7-4DE7-BDC1-E4FD9BEDF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7" name="Rectangle 89">
                  <a:extLst>
                    <a:ext uri="{FF2B5EF4-FFF2-40B4-BE49-F238E27FC236}">
                      <a16:creationId xmlns:a16="http://schemas.microsoft.com/office/drawing/2014/main" id="{70B61750-C36F-4735-ACC8-AE7B269D7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248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8" name="Rectangle 90">
                  <a:extLst>
                    <a:ext uri="{FF2B5EF4-FFF2-40B4-BE49-F238E27FC236}">
                      <a16:creationId xmlns:a16="http://schemas.microsoft.com/office/drawing/2014/main" id="{727128CB-2FFD-4DEA-BBCD-4533E50E5D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273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99" name="Rectangle 91">
                  <a:extLst>
                    <a:ext uri="{FF2B5EF4-FFF2-40B4-BE49-F238E27FC236}">
                      <a16:creationId xmlns:a16="http://schemas.microsoft.com/office/drawing/2014/main" id="{82682D84-988D-4A41-8E1D-A2F796A7A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129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00" name="Rectangle 92">
                  <a:extLst>
                    <a:ext uri="{FF2B5EF4-FFF2-40B4-BE49-F238E27FC236}">
                      <a16:creationId xmlns:a16="http://schemas.microsoft.com/office/drawing/2014/main" id="{83B01951-C71C-4CFF-AA70-D185483C1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15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01" name="Freeform 99">
                  <a:extLst>
                    <a:ext uri="{FF2B5EF4-FFF2-40B4-BE49-F238E27FC236}">
                      <a16:creationId xmlns:a16="http://schemas.microsoft.com/office/drawing/2014/main" id="{155FD5E9-F118-4DE9-8F9C-F77AD1582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" y="1462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02" name="Freeform 100">
                  <a:extLst>
                    <a:ext uri="{FF2B5EF4-FFF2-40B4-BE49-F238E27FC236}">
                      <a16:creationId xmlns:a16="http://schemas.microsoft.com/office/drawing/2014/main" id="{652CB75C-DA05-432E-A69F-8F31B74F71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" y="141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91" name="Text Box 41">
                <a:extLst>
                  <a:ext uri="{FF2B5EF4-FFF2-40B4-BE49-F238E27FC236}">
                    <a16:creationId xmlns:a16="http://schemas.microsoft.com/office/drawing/2014/main" id="{2B01B378-4EF8-4BC7-ABF2-5E5B73A44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9522" y="4466935"/>
                <a:ext cx="909811" cy="32860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Alpha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  <a:endParaRPr lang="en-US" altLang="zh-CN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800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Service #n</a:t>
                </a:r>
                <a:endParaRPr lang="zh-CN" altLang="en-US" sz="800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37" name="组合 661">
              <a:extLst>
                <a:ext uri="{FF2B5EF4-FFF2-40B4-BE49-F238E27FC236}">
                  <a16:creationId xmlns:a16="http://schemas.microsoft.com/office/drawing/2014/main" id="{CE184514-779D-45BC-B69F-6584939C1EFC}"/>
                </a:ext>
              </a:extLst>
            </p:cNvPr>
            <p:cNvGrpSpPr/>
            <p:nvPr/>
          </p:nvGrpSpPr>
          <p:grpSpPr>
            <a:xfrm>
              <a:off x="3602602" y="3041283"/>
              <a:ext cx="909811" cy="578282"/>
              <a:chOff x="2439522" y="4145536"/>
              <a:chExt cx="909811" cy="697371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D45BA1A3-7982-45E5-89B8-094F97B17E8A}"/>
                  </a:ext>
                </a:extLst>
              </p:cNvPr>
              <p:cNvSpPr/>
              <p:nvPr/>
            </p:nvSpPr>
            <p:spPr bwMode="auto">
              <a:xfrm>
                <a:off x="2439523" y="4145536"/>
                <a:ext cx="909810" cy="69737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solidFill>
                    <a:schemeClr val="bg1"/>
                  </a:solidFill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76" name="Group 83">
                <a:extLst>
                  <a:ext uri="{FF2B5EF4-FFF2-40B4-BE49-F238E27FC236}">
                    <a16:creationId xmlns:a16="http://schemas.microsoft.com/office/drawing/2014/main" id="{5B5C1460-E05D-48D4-A038-12BA64E32D4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57795" y="4200031"/>
                <a:ext cx="306641" cy="332045"/>
                <a:chOff x="4101" y="1008"/>
                <a:chExt cx="407" cy="622"/>
              </a:xfrm>
            </p:grpSpPr>
            <p:sp>
              <p:nvSpPr>
                <p:cNvPr id="78" name="AutoShape 84">
                  <a:extLst>
                    <a:ext uri="{FF2B5EF4-FFF2-40B4-BE49-F238E27FC236}">
                      <a16:creationId xmlns:a16="http://schemas.microsoft.com/office/drawing/2014/main" id="{D16BE293-A4A8-4326-9A3A-44F2A716480D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79" name="Freeform 85">
                  <a:extLst>
                    <a:ext uri="{FF2B5EF4-FFF2-40B4-BE49-F238E27FC236}">
                      <a16:creationId xmlns:a16="http://schemas.microsoft.com/office/drawing/2014/main" id="{55A5D54E-2CC2-42A0-8877-99EB81086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0" name="Rectangle 86">
                  <a:extLst>
                    <a:ext uri="{FF2B5EF4-FFF2-40B4-BE49-F238E27FC236}">
                      <a16:creationId xmlns:a16="http://schemas.microsoft.com/office/drawing/2014/main" id="{990BBA27-C6C1-4AF5-9BFF-D77B9890C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052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1" name="Freeform 87">
                  <a:extLst>
                    <a:ext uri="{FF2B5EF4-FFF2-40B4-BE49-F238E27FC236}">
                      <a16:creationId xmlns:a16="http://schemas.microsoft.com/office/drawing/2014/main" id="{F3BA62A9-76E8-4608-95EF-D61BA28BF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8" y="1008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2" name="Freeform 88">
                  <a:extLst>
                    <a:ext uri="{FF2B5EF4-FFF2-40B4-BE49-F238E27FC236}">
                      <a16:creationId xmlns:a16="http://schemas.microsoft.com/office/drawing/2014/main" id="{2344066D-F3A5-4923-9433-235E34555F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3" name="Rectangle 89">
                  <a:extLst>
                    <a:ext uri="{FF2B5EF4-FFF2-40B4-BE49-F238E27FC236}">
                      <a16:creationId xmlns:a16="http://schemas.microsoft.com/office/drawing/2014/main" id="{C8768CAB-AF48-41FC-AFFA-CF77D910E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248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4" name="Rectangle 90">
                  <a:extLst>
                    <a:ext uri="{FF2B5EF4-FFF2-40B4-BE49-F238E27FC236}">
                      <a16:creationId xmlns:a16="http://schemas.microsoft.com/office/drawing/2014/main" id="{48FC8140-71D3-4DFF-9B01-2C9CC746A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273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5" name="Rectangle 91">
                  <a:extLst>
                    <a:ext uri="{FF2B5EF4-FFF2-40B4-BE49-F238E27FC236}">
                      <a16:creationId xmlns:a16="http://schemas.microsoft.com/office/drawing/2014/main" id="{0CE04740-6041-4827-B60A-0BA95B841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129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6" name="Rectangle 92">
                  <a:extLst>
                    <a:ext uri="{FF2B5EF4-FFF2-40B4-BE49-F238E27FC236}">
                      <a16:creationId xmlns:a16="http://schemas.microsoft.com/office/drawing/2014/main" id="{C84C138E-9337-420B-A0ED-E768C3C24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115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7" name="Freeform 99">
                  <a:extLst>
                    <a:ext uri="{FF2B5EF4-FFF2-40B4-BE49-F238E27FC236}">
                      <a16:creationId xmlns:a16="http://schemas.microsoft.com/office/drawing/2014/main" id="{BA70F07F-A874-42FA-891A-6BCF4FAAF3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" y="1462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88" name="Freeform 100">
                  <a:extLst>
                    <a:ext uri="{FF2B5EF4-FFF2-40B4-BE49-F238E27FC236}">
                      <a16:creationId xmlns:a16="http://schemas.microsoft.com/office/drawing/2014/main" id="{9B29CDB4-4309-4378-9B93-743DF3040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6" y="141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77" name="Text Box 41">
                <a:extLst>
                  <a:ext uri="{FF2B5EF4-FFF2-40B4-BE49-F238E27FC236}">
                    <a16:creationId xmlns:a16="http://schemas.microsoft.com/office/drawing/2014/main" id="{E2244A57-9D72-48BD-BF09-2E47AF143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9522" y="4479186"/>
                <a:ext cx="909811" cy="3286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Alpha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  <a:endParaRPr lang="en-US" altLang="zh-CN" sz="1000" b="1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800" kern="0" dirty="0">
                    <a:solidFill>
                      <a:schemeClr val="bg1"/>
                    </a:solidFill>
                    <a:latin typeface="幼圆" pitchFamily="49" charset="-122"/>
                    <a:ea typeface="幼圆" pitchFamily="49" charset="-122"/>
                  </a:rPr>
                  <a:t>Service #2</a:t>
                </a:r>
                <a:endParaRPr lang="zh-CN" altLang="en-US" sz="800" kern="0" dirty="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38" name="五边形 108">
              <a:extLst>
                <a:ext uri="{FF2B5EF4-FFF2-40B4-BE49-F238E27FC236}">
                  <a16:creationId xmlns:a16="http://schemas.microsoft.com/office/drawing/2014/main" id="{7B3B234F-CE5B-470F-AD57-BC0B9D16024C}"/>
                </a:ext>
              </a:extLst>
            </p:cNvPr>
            <p:cNvSpPr/>
            <p:nvPr/>
          </p:nvSpPr>
          <p:spPr bwMode="auto">
            <a:xfrm>
              <a:off x="604151" y="4792799"/>
              <a:ext cx="1224000" cy="254675"/>
            </a:xfrm>
            <a:prstGeom prst="homePlate">
              <a:avLst/>
            </a:prstGeom>
            <a:solidFill>
              <a:srgbClr val="C00000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全流程自助完成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1FFAC32-F2CB-4B62-A113-FCB611F91A58}"/>
                </a:ext>
              </a:extLst>
            </p:cNvPr>
            <p:cNvCxnSpPr/>
            <p:nvPr/>
          </p:nvCxnSpPr>
          <p:spPr bwMode="auto">
            <a:xfrm>
              <a:off x="2451917" y="2687370"/>
              <a:ext cx="7956000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E8AFBF2-C9A8-42CD-AF5B-BFAD91D1FFB9}"/>
                </a:ext>
              </a:extLst>
            </p:cNvPr>
            <p:cNvCxnSpPr>
              <a:endCxn id="26" idx="0"/>
            </p:cNvCxnSpPr>
            <p:nvPr/>
          </p:nvCxnSpPr>
          <p:spPr bwMode="auto">
            <a:xfrm>
              <a:off x="2428977" y="2687370"/>
              <a:ext cx="0" cy="31327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B04AE73-7E9C-4AB7-9DDF-896B593E8D78}"/>
                </a:ext>
              </a:extLst>
            </p:cNvPr>
            <p:cNvCxnSpPr/>
            <p:nvPr/>
          </p:nvCxnSpPr>
          <p:spPr bwMode="auto">
            <a:xfrm>
              <a:off x="3112317" y="2687370"/>
              <a:ext cx="0" cy="31327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C8ADEDA-2190-4160-8FDF-D71C371C74EA}"/>
                </a:ext>
              </a:extLst>
            </p:cNvPr>
            <p:cNvCxnSpPr/>
            <p:nvPr/>
          </p:nvCxnSpPr>
          <p:spPr bwMode="auto">
            <a:xfrm>
              <a:off x="3954779" y="2687370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527A63C-5BC6-4163-8F79-7F9728CFF539}"/>
                </a:ext>
              </a:extLst>
            </p:cNvPr>
            <p:cNvCxnSpPr/>
            <p:nvPr/>
          </p:nvCxnSpPr>
          <p:spPr bwMode="auto">
            <a:xfrm>
              <a:off x="4249749" y="2687370"/>
              <a:ext cx="0" cy="1224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0A188EE-742F-4771-AF04-95A73712E9CC}"/>
                </a:ext>
              </a:extLst>
            </p:cNvPr>
            <p:cNvCxnSpPr/>
            <p:nvPr/>
          </p:nvCxnSpPr>
          <p:spPr bwMode="auto">
            <a:xfrm>
              <a:off x="5625803" y="2687370"/>
              <a:ext cx="0" cy="324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1BD23C2-8886-4A06-A4F4-AEC393D6E981}"/>
                </a:ext>
              </a:extLst>
            </p:cNvPr>
            <p:cNvCxnSpPr/>
            <p:nvPr/>
          </p:nvCxnSpPr>
          <p:spPr bwMode="auto">
            <a:xfrm>
              <a:off x="7410249" y="2687370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74685EC-8AD5-4050-9EF0-1FB9669994FE}"/>
                </a:ext>
              </a:extLst>
            </p:cNvPr>
            <p:cNvCxnSpPr/>
            <p:nvPr/>
          </p:nvCxnSpPr>
          <p:spPr bwMode="auto">
            <a:xfrm>
              <a:off x="8938852" y="2687370"/>
              <a:ext cx="0" cy="468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316CA1F-0028-4546-96C9-233A5AEA7AF5}"/>
                </a:ext>
              </a:extLst>
            </p:cNvPr>
            <p:cNvCxnSpPr/>
            <p:nvPr/>
          </p:nvCxnSpPr>
          <p:spPr bwMode="auto">
            <a:xfrm>
              <a:off x="10404655" y="2687370"/>
              <a:ext cx="0" cy="468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FA9CC01-188D-4A8E-BC10-F13CECD27B30}"/>
                </a:ext>
              </a:extLst>
            </p:cNvPr>
            <p:cNvSpPr/>
            <p:nvPr/>
          </p:nvSpPr>
          <p:spPr bwMode="auto">
            <a:xfrm>
              <a:off x="1908075" y="2318631"/>
              <a:ext cx="9474889" cy="230400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260">
              <a:extLst>
                <a:ext uri="{FF2B5EF4-FFF2-40B4-BE49-F238E27FC236}">
                  <a16:creationId xmlns:a16="http://schemas.microsoft.com/office/drawing/2014/main" id="{498A2215-D8C5-46CF-900C-25D596586E85}"/>
                </a:ext>
              </a:extLst>
            </p:cNvPr>
            <p:cNvSpPr txBox="1"/>
            <p:nvPr/>
          </p:nvSpPr>
          <p:spPr bwMode="auto">
            <a:xfrm>
              <a:off x="2148594" y="4845686"/>
              <a:ext cx="939585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0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：开发</a:t>
              </a:r>
            </a:p>
          </p:txBody>
        </p:sp>
        <p:sp>
          <p:nvSpPr>
            <p:cNvPr id="50" name="左大括号 49">
              <a:extLst>
                <a:ext uri="{FF2B5EF4-FFF2-40B4-BE49-F238E27FC236}">
                  <a16:creationId xmlns:a16="http://schemas.microsoft.com/office/drawing/2014/main" id="{21AA86F9-EBDB-4EFD-8599-1C02D6620914}"/>
                </a:ext>
              </a:extLst>
            </p:cNvPr>
            <p:cNvSpPr/>
            <p:nvPr/>
          </p:nvSpPr>
          <p:spPr bwMode="auto">
            <a:xfrm rot="16200000">
              <a:off x="5843918" y="1893464"/>
              <a:ext cx="135861" cy="6924765"/>
            </a:xfrm>
            <a:prstGeom prst="leftBrace">
              <a:avLst>
                <a:gd name="adj1" fmla="val 47443"/>
                <a:gd name="adj2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51" name="Group 188">
              <a:extLst>
                <a:ext uri="{FF2B5EF4-FFF2-40B4-BE49-F238E27FC236}">
                  <a16:creationId xmlns:a16="http://schemas.microsoft.com/office/drawing/2014/main" id="{9873D2BC-F572-4F6F-BCF9-CAE843B836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40787" y="3412828"/>
              <a:ext cx="376814" cy="355051"/>
              <a:chOff x="3979" y="1810"/>
              <a:chExt cx="407" cy="622"/>
            </a:xfrm>
          </p:grpSpPr>
          <p:sp>
            <p:nvSpPr>
              <p:cNvPr id="54" name="AutoShape 189">
                <a:extLst>
                  <a:ext uri="{FF2B5EF4-FFF2-40B4-BE49-F238E27FC236}">
                    <a16:creationId xmlns:a16="http://schemas.microsoft.com/office/drawing/2014/main" id="{5D5BE907-73FE-493F-8369-FDD95463AC1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5" name="Freeform 190">
                <a:extLst>
                  <a:ext uri="{FF2B5EF4-FFF2-40B4-BE49-F238E27FC236}">
                    <a16:creationId xmlns:a16="http://schemas.microsoft.com/office/drawing/2014/main" id="{85ECB9F7-E437-4765-8A0F-EF0C04C74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6" name="Rectangle 191">
                <a:extLst>
                  <a:ext uri="{FF2B5EF4-FFF2-40B4-BE49-F238E27FC236}">
                    <a16:creationId xmlns:a16="http://schemas.microsoft.com/office/drawing/2014/main" id="{9C2C083A-B4EB-479A-9E0D-38C811486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7" name="Freeform 192">
                <a:extLst>
                  <a:ext uri="{FF2B5EF4-FFF2-40B4-BE49-F238E27FC236}">
                    <a16:creationId xmlns:a16="http://schemas.microsoft.com/office/drawing/2014/main" id="{04B56ABD-EFA5-485B-B4F6-890E1FFE6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8" name="Freeform 193">
                <a:extLst>
                  <a:ext uri="{FF2B5EF4-FFF2-40B4-BE49-F238E27FC236}">
                    <a16:creationId xmlns:a16="http://schemas.microsoft.com/office/drawing/2014/main" id="{F78077BD-C839-434C-BBBD-7415D894E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59" name="Rectangle 194">
                <a:extLst>
                  <a:ext uri="{FF2B5EF4-FFF2-40B4-BE49-F238E27FC236}">
                    <a16:creationId xmlns:a16="http://schemas.microsoft.com/office/drawing/2014/main" id="{52E897B2-BA2B-4696-BAE3-82E4F2278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0" name="Rectangle 195">
                <a:extLst>
                  <a:ext uri="{FF2B5EF4-FFF2-40B4-BE49-F238E27FC236}">
                    <a16:creationId xmlns:a16="http://schemas.microsoft.com/office/drawing/2014/main" id="{99EA4149-3EEA-47EB-B775-4C3B197AD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1" name="Rectangle 196">
                <a:extLst>
                  <a:ext uri="{FF2B5EF4-FFF2-40B4-BE49-F238E27FC236}">
                    <a16:creationId xmlns:a16="http://schemas.microsoft.com/office/drawing/2014/main" id="{74BDE727-F98F-41CB-BE33-9416EE193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2" name="Rectangle 197">
                <a:extLst>
                  <a:ext uri="{FF2B5EF4-FFF2-40B4-BE49-F238E27FC236}">
                    <a16:creationId xmlns:a16="http://schemas.microsoft.com/office/drawing/2014/main" id="{C911A3C6-7CFA-4ACF-9D3A-68F81B842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3" name="Freeform 198">
                <a:extLst>
                  <a:ext uri="{FF2B5EF4-FFF2-40B4-BE49-F238E27FC236}">
                    <a16:creationId xmlns:a16="http://schemas.microsoft.com/office/drawing/2014/main" id="{2629D15A-5164-426F-92CF-8A2B8496E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4" name="Freeform 199">
                <a:extLst>
                  <a:ext uri="{FF2B5EF4-FFF2-40B4-BE49-F238E27FC236}">
                    <a16:creationId xmlns:a16="http://schemas.microsoft.com/office/drawing/2014/main" id="{E1B8582A-175F-48BB-95B6-4186A12E8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5" name="Freeform 200">
                <a:extLst>
                  <a:ext uri="{FF2B5EF4-FFF2-40B4-BE49-F238E27FC236}">
                    <a16:creationId xmlns:a16="http://schemas.microsoft.com/office/drawing/2014/main" id="{2F23C9D8-CB76-457F-8898-8B7B41351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6" name="Freeform 201">
                <a:extLst>
                  <a:ext uri="{FF2B5EF4-FFF2-40B4-BE49-F238E27FC236}">
                    <a16:creationId xmlns:a16="http://schemas.microsoft.com/office/drawing/2014/main" id="{18B2A6C9-31D1-4777-B376-099CB2506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7" name="Freeform 202">
                <a:extLst>
                  <a:ext uri="{FF2B5EF4-FFF2-40B4-BE49-F238E27FC236}">
                    <a16:creationId xmlns:a16="http://schemas.microsoft.com/office/drawing/2014/main" id="{CB5B8EC0-BFF5-4E76-8CE6-86393149B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8" name="Freeform 203">
                <a:extLst>
                  <a:ext uri="{FF2B5EF4-FFF2-40B4-BE49-F238E27FC236}">
                    <a16:creationId xmlns:a16="http://schemas.microsoft.com/office/drawing/2014/main" id="{A29F3A3A-3D80-4D4D-9E9B-683DEBF8A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69" name="Freeform 204">
                <a:extLst>
                  <a:ext uri="{FF2B5EF4-FFF2-40B4-BE49-F238E27FC236}">
                    <a16:creationId xmlns:a16="http://schemas.microsoft.com/office/drawing/2014/main" id="{3D0E2180-A5E0-4E6A-91CA-3EEA0A7C3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0" name="Freeform 205">
                <a:extLst>
                  <a:ext uri="{FF2B5EF4-FFF2-40B4-BE49-F238E27FC236}">
                    <a16:creationId xmlns:a16="http://schemas.microsoft.com/office/drawing/2014/main" id="{E1C93AEF-DEE9-44DD-99A1-465F64DDA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1" name="Freeform 206">
                <a:extLst>
                  <a:ext uri="{FF2B5EF4-FFF2-40B4-BE49-F238E27FC236}">
                    <a16:creationId xmlns:a16="http://schemas.microsoft.com/office/drawing/2014/main" id="{0EA6DDFB-F968-4BD9-9E1C-D23174902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2" name="Freeform 207">
                <a:extLst>
                  <a:ext uri="{FF2B5EF4-FFF2-40B4-BE49-F238E27FC236}">
                    <a16:creationId xmlns:a16="http://schemas.microsoft.com/office/drawing/2014/main" id="{5B4A190C-760A-4B53-9399-F6A6BB972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3" name="Freeform 208">
                <a:extLst>
                  <a:ext uri="{FF2B5EF4-FFF2-40B4-BE49-F238E27FC236}">
                    <a16:creationId xmlns:a16="http://schemas.microsoft.com/office/drawing/2014/main" id="{BACBEACD-9AE0-4445-B815-FB30CDC29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74" name="Freeform 209">
                <a:extLst>
                  <a:ext uri="{FF2B5EF4-FFF2-40B4-BE49-F238E27FC236}">
                    <a16:creationId xmlns:a16="http://schemas.microsoft.com/office/drawing/2014/main" id="{6995D300-2140-43A3-8B70-C36F1F1DD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schemeClr val="bg1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52" name="TextBox 267">
              <a:extLst>
                <a:ext uri="{FF2B5EF4-FFF2-40B4-BE49-F238E27FC236}">
                  <a16:creationId xmlns:a16="http://schemas.microsoft.com/office/drawing/2014/main" id="{BE60D116-176D-4283-9402-58FCF90CC00E}"/>
                </a:ext>
              </a:extLst>
            </p:cNvPr>
            <p:cNvSpPr txBox="1"/>
            <p:nvPr/>
          </p:nvSpPr>
          <p:spPr bwMode="auto">
            <a:xfrm>
              <a:off x="3550028" y="5541156"/>
              <a:ext cx="5418381" cy="339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11" tIns="45706" rIns="91411" bIns="4570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lang="zh-CN" altLang="en-US" sz="16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以“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季度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半年”为周期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 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以“天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小时”为周期</a:t>
              </a:r>
            </a:p>
          </p:txBody>
        </p:sp>
        <p:sp>
          <p:nvSpPr>
            <p:cNvPr id="53" name="TextBox 260">
              <a:extLst>
                <a:ext uri="{FF2B5EF4-FFF2-40B4-BE49-F238E27FC236}">
                  <a16:creationId xmlns:a16="http://schemas.microsoft.com/office/drawing/2014/main" id="{4A7C8890-516A-4302-8C9C-585B8FFDDA2C}"/>
                </a:ext>
              </a:extLst>
            </p:cNvPr>
            <p:cNvSpPr txBox="1"/>
            <p:nvPr/>
          </p:nvSpPr>
          <p:spPr bwMode="auto">
            <a:xfrm>
              <a:off x="2752194" y="4845686"/>
              <a:ext cx="60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19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FD08F-1D79-482C-B870-E48ACC575B40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场景四：灰度发布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9EE30C-F885-405B-8B90-D9A97CEFABF8}"/>
              </a:ext>
            </a:extLst>
          </p:cNvPr>
          <p:cNvGrpSpPr/>
          <p:nvPr/>
        </p:nvGrpSpPr>
        <p:grpSpPr>
          <a:xfrm>
            <a:off x="375842" y="3661686"/>
            <a:ext cx="3575054" cy="2838091"/>
            <a:chOff x="1359255" y="2579298"/>
            <a:chExt cx="3575054" cy="283809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CFD391B-DE14-407E-8F28-4087538B3C29}"/>
                </a:ext>
              </a:extLst>
            </p:cNvPr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新特性上线前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B164554-2033-41B8-BC5A-FB7866340490}"/>
                </a:ext>
              </a:extLst>
            </p:cNvPr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415463"/>
            </a:solidFill>
            <a:ln>
              <a:solidFill>
                <a:srgbClr val="D9E3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8C04F53-BDDC-4E9C-A610-B08FCFA7C669}"/>
                </a:ext>
              </a:extLst>
            </p:cNvPr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9ED01A5-1D41-44CA-8FA8-BCF73C1349A8}"/>
                </a:ext>
              </a:extLst>
            </p:cNvPr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383C3-AAC0-437E-969E-D47D6E5B4E06}"/>
              </a:ext>
            </a:extLst>
          </p:cNvPr>
          <p:cNvGrpSpPr/>
          <p:nvPr/>
        </p:nvGrpSpPr>
        <p:grpSpPr>
          <a:xfrm>
            <a:off x="4220348" y="3661686"/>
            <a:ext cx="3575054" cy="2838091"/>
            <a:chOff x="1359255" y="2579298"/>
            <a:chExt cx="3575054" cy="283809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896E2C6-7C4F-4B4F-9DE5-C376F6FD18D1}"/>
                </a:ext>
              </a:extLst>
            </p:cNvPr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新特性上线中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DC6ACD5-9A69-4CC0-90EE-BF03926DB109}"/>
                </a:ext>
              </a:extLst>
            </p:cNvPr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D3D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3E463C-B210-446C-9F9D-EF20A48D9BE4}"/>
                </a:ext>
              </a:extLst>
            </p:cNvPr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B7C3FEF-0DA1-4641-BACD-F7704F1E1F17}"/>
                </a:ext>
              </a:extLst>
            </p:cNvPr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B05D3B5-4D46-4D97-945A-F5D99CB2E917}"/>
              </a:ext>
            </a:extLst>
          </p:cNvPr>
          <p:cNvGrpSpPr/>
          <p:nvPr/>
        </p:nvGrpSpPr>
        <p:grpSpPr>
          <a:xfrm>
            <a:off x="8148242" y="3661686"/>
            <a:ext cx="3575054" cy="2838091"/>
            <a:chOff x="1359255" y="2579298"/>
            <a:chExt cx="3575054" cy="2838091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4E576F2-63F6-4A23-B8B2-E944F0989B14}"/>
                </a:ext>
              </a:extLst>
            </p:cNvPr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新特性上线后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DE221EE-7864-4608-898C-2B0B62BAE80A}"/>
                </a:ext>
              </a:extLst>
            </p:cNvPr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02D33D-F9F8-4CBE-8DD3-45FCCEB6FF86}"/>
                </a:ext>
              </a:extLst>
            </p:cNvPr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EDECDA1-94DF-4069-B3AB-F9D1CABE259C}"/>
                </a:ext>
              </a:extLst>
            </p:cNvPr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形状 47">
            <a:extLst>
              <a:ext uri="{FF2B5EF4-FFF2-40B4-BE49-F238E27FC236}">
                <a16:creationId xmlns:a16="http://schemas.microsoft.com/office/drawing/2014/main" id="{F1C0B063-3B98-497B-8D1A-C1E8418CC916}"/>
              </a:ext>
            </a:extLst>
          </p:cNvPr>
          <p:cNvCxnSpPr>
            <a:stCxn id="24" idx="4"/>
            <a:endCxn id="5" idx="1"/>
          </p:cNvCxnSpPr>
          <p:nvPr/>
        </p:nvCxnSpPr>
        <p:spPr>
          <a:xfrm rot="16200000" flipH="1">
            <a:off x="484781" y="3993769"/>
            <a:ext cx="1250828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形状 49">
            <a:extLst>
              <a:ext uri="{FF2B5EF4-FFF2-40B4-BE49-F238E27FC236}">
                <a16:creationId xmlns:a16="http://schemas.microsoft.com/office/drawing/2014/main" id="{9E159EFB-AD75-4D22-930C-41D21C3B631C}"/>
              </a:ext>
            </a:extLst>
          </p:cNvPr>
          <p:cNvCxnSpPr>
            <a:stCxn id="24" idx="4"/>
            <a:endCxn id="6" idx="1"/>
          </p:cNvCxnSpPr>
          <p:nvPr/>
        </p:nvCxnSpPr>
        <p:spPr>
          <a:xfrm rot="16200000" flipH="1">
            <a:off x="198881" y="4279670"/>
            <a:ext cx="1822631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形状 51">
            <a:extLst>
              <a:ext uri="{FF2B5EF4-FFF2-40B4-BE49-F238E27FC236}">
                <a16:creationId xmlns:a16="http://schemas.microsoft.com/office/drawing/2014/main" id="{0F269234-1D23-4EE4-9CA7-388BBC721D3D}"/>
              </a:ext>
            </a:extLst>
          </p:cNvPr>
          <p:cNvCxnSpPr>
            <a:stCxn id="24" idx="4"/>
            <a:endCxn id="7" idx="1"/>
          </p:cNvCxnSpPr>
          <p:nvPr/>
        </p:nvCxnSpPr>
        <p:spPr>
          <a:xfrm rot="16200000" flipH="1">
            <a:off x="-73571" y="4552121"/>
            <a:ext cx="2367533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C5ADF40-7E83-4C4A-8352-E73A71B8E9C3}"/>
              </a:ext>
            </a:extLst>
          </p:cNvPr>
          <p:cNvGrpSpPr/>
          <p:nvPr/>
        </p:nvGrpSpPr>
        <p:grpSpPr>
          <a:xfrm>
            <a:off x="160022" y="2509759"/>
            <a:ext cx="1512695" cy="1052422"/>
            <a:chOff x="547675" y="1639021"/>
            <a:chExt cx="1512695" cy="105242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107195D-4AA2-4AE4-A927-A05F97A575E5}"/>
                </a:ext>
              </a:extLst>
            </p:cNvPr>
            <p:cNvGrpSpPr/>
            <p:nvPr/>
          </p:nvGrpSpPr>
          <p:grpSpPr>
            <a:xfrm>
              <a:off x="790558" y="1833970"/>
              <a:ext cx="646331" cy="732958"/>
              <a:chOff x="790558" y="1833970"/>
              <a:chExt cx="646331" cy="732958"/>
            </a:xfrm>
          </p:grpSpPr>
          <p:pic>
            <p:nvPicPr>
              <p:cNvPr id="27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E1761E8D-0A77-4EEC-A0B1-0BF24810E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28" name="TextBox 33">
                <a:extLst>
                  <a:ext uri="{FF2B5EF4-FFF2-40B4-BE49-F238E27FC236}">
                    <a16:creationId xmlns:a16="http://schemas.microsoft.com/office/drawing/2014/main" id="{F943F4CE-FD3C-403B-B19F-7411D4247E62}"/>
                  </a:ext>
                </a:extLst>
              </p:cNvPr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华北用户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7CA0C1B-716F-44F1-B0F8-765F18CAE8AD}"/>
                </a:ext>
              </a:extLst>
            </p:cNvPr>
            <p:cNvGrpSpPr/>
            <p:nvPr/>
          </p:nvGrpSpPr>
          <p:grpSpPr>
            <a:xfrm>
              <a:off x="1292438" y="1833969"/>
              <a:ext cx="646331" cy="732958"/>
              <a:chOff x="790558" y="1833970"/>
              <a:chExt cx="646331" cy="732958"/>
            </a:xfrm>
          </p:grpSpPr>
          <p:pic>
            <p:nvPicPr>
              <p:cNvPr id="25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E98F7EB2-6273-4C8A-9A91-959A26C63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26" name="TextBox 33">
                <a:extLst>
                  <a:ext uri="{FF2B5EF4-FFF2-40B4-BE49-F238E27FC236}">
                    <a16:creationId xmlns:a16="http://schemas.microsoft.com/office/drawing/2014/main" id="{1C0E6305-8A20-47E3-9878-E61ECB7634E1}"/>
                  </a:ext>
                </a:extLst>
              </p:cNvPr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华南用户</a:t>
                </a:r>
              </a:p>
            </p:txBody>
          </p:sp>
        </p:grp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9D4D24CE-CB1C-4C1A-AB3F-4CCAE14B4BA5}"/>
                </a:ext>
              </a:extLst>
            </p:cNvPr>
            <p:cNvSpPr/>
            <p:nvPr/>
          </p:nvSpPr>
          <p:spPr>
            <a:xfrm>
              <a:off x="547675" y="1639021"/>
              <a:ext cx="1512695" cy="10524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42">
            <a:extLst>
              <a:ext uri="{FF2B5EF4-FFF2-40B4-BE49-F238E27FC236}">
                <a16:creationId xmlns:a16="http://schemas.microsoft.com/office/drawing/2014/main" id="{5378D15A-E3E5-4795-A131-DF8D75B1C508}"/>
              </a:ext>
            </a:extLst>
          </p:cNvPr>
          <p:cNvGrpSpPr/>
          <p:nvPr/>
        </p:nvGrpSpPr>
        <p:grpSpPr>
          <a:xfrm>
            <a:off x="4220348" y="2810758"/>
            <a:ext cx="646331" cy="732958"/>
            <a:chOff x="790558" y="1833970"/>
            <a:chExt cx="646331" cy="732958"/>
          </a:xfrm>
        </p:grpSpPr>
        <p:pic>
          <p:nvPicPr>
            <p:cNvPr id="30" name="Picture 5" descr="C:\Program Files (x86)\Microsoft Office\MEDIA\CAGCAT10\j0186348.wmf">
              <a:extLst>
                <a:ext uri="{FF2B5EF4-FFF2-40B4-BE49-F238E27FC236}">
                  <a16:creationId xmlns:a16="http://schemas.microsoft.com/office/drawing/2014/main" id="{38F9223A-7B97-4CE5-86A0-7639FC0C0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912" y="1833970"/>
              <a:ext cx="373110" cy="502126"/>
            </a:xfrm>
            <a:prstGeom prst="rect">
              <a:avLst/>
            </a:prstGeom>
            <a:noFill/>
          </p:spPr>
        </p:pic>
        <p:sp>
          <p:nvSpPr>
            <p:cNvPr id="31" name="TextBox 33">
              <a:extLst>
                <a:ext uri="{FF2B5EF4-FFF2-40B4-BE49-F238E27FC236}">
                  <a16:creationId xmlns:a16="http://schemas.microsoft.com/office/drawing/2014/main" id="{C5181C24-FD66-4714-A3E8-D5F10E2F1DED}"/>
                </a:ext>
              </a:extLst>
            </p:cNvPr>
            <p:cNvSpPr txBox="1"/>
            <p:nvPr/>
          </p:nvSpPr>
          <p:spPr>
            <a:xfrm>
              <a:off x="790558" y="2336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华北用户</a:t>
              </a:r>
            </a:p>
          </p:txBody>
        </p:sp>
      </p:grpSp>
      <p:grpSp>
        <p:nvGrpSpPr>
          <p:cNvPr id="32" name="组合 43">
            <a:extLst>
              <a:ext uri="{FF2B5EF4-FFF2-40B4-BE49-F238E27FC236}">
                <a16:creationId xmlns:a16="http://schemas.microsoft.com/office/drawing/2014/main" id="{4993D69F-FD05-4365-9601-BA2D394A13F0}"/>
              </a:ext>
            </a:extLst>
          </p:cNvPr>
          <p:cNvGrpSpPr/>
          <p:nvPr/>
        </p:nvGrpSpPr>
        <p:grpSpPr>
          <a:xfrm>
            <a:off x="7313359" y="2810758"/>
            <a:ext cx="646331" cy="732958"/>
            <a:chOff x="790558" y="1833970"/>
            <a:chExt cx="646331" cy="732958"/>
          </a:xfrm>
        </p:grpSpPr>
        <p:pic>
          <p:nvPicPr>
            <p:cNvPr id="33" name="Picture 5" descr="C:\Program Files (x86)\Microsoft Office\MEDIA\CAGCAT10\j0186348.wmf">
              <a:extLst>
                <a:ext uri="{FF2B5EF4-FFF2-40B4-BE49-F238E27FC236}">
                  <a16:creationId xmlns:a16="http://schemas.microsoft.com/office/drawing/2014/main" id="{ADB54AB8-50CD-4E79-A0E3-51ABFF3539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912" y="1833970"/>
              <a:ext cx="373110" cy="502126"/>
            </a:xfrm>
            <a:prstGeom prst="rect">
              <a:avLst/>
            </a:prstGeom>
            <a:noFill/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710C3E-91FF-4162-A4C1-020F5EBC9FF1}"/>
                </a:ext>
              </a:extLst>
            </p:cNvPr>
            <p:cNvSpPr txBox="1"/>
            <p:nvPr/>
          </p:nvSpPr>
          <p:spPr>
            <a:xfrm>
              <a:off x="790558" y="2336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华南用户</a:t>
              </a:r>
            </a:p>
          </p:txBody>
        </p:sp>
      </p:grpSp>
      <p:cxnSp>
        <p:nvCxnSpPr>
          <p:cNvPr id="35" name="形状 67">
            <a:extLst>
              <a:ext uri="{FF2B5EF4-FFF2-40B4-BE49-F238E27FC236}">
                <a16:creationId xmlns:a16="http://schemas.microsoft.com/office/drawing/2014/main" id="{44C4A540-FD9C-4DD1-AB5A-37DFD0BF99C5}"/>
              </a:ext>
            </a:extLst>
          </p:cNvPr>
          <p:cNvCxnSpPr>
            <a:stCxn id="31" idx="2"/>
            <a:endCxn id="10" idx="1"/>
          </p:cNvCxnSpPr>
          <p:nvPr/>
        </p:nvCxnSpPr>
        <p:spPr>
          <a:xfrm rot="16200000" flipH="1">
            <a:off x="4211374" y="3875856"/>
            <a:ext cx="1269294" cy="60501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69">
            <a:extLst>
              <a:ext uri="{FF2B5EF4-FFF2-40B4-BE49-F238E27FC236}">
                <a16:creationId xmlns:a16="http://schemas.microsoft.com/office/drawing/2014/main" id="{3A2BE18D-D75A-4EC0-BE30-22C66E3904A7}"/>
              </a:ext>
            </a:extLst>
          </p:cNvPr>
          <p:cNvCxnSpPr>
            <a:stCxn id="34" idx="2"/>
            <a:endCxn id="11" idx="3"/>
          </p:cNvCxnSpPr>
          <p:nvPr/>
        </p:nvCxnSpPr>
        <p:spPr>
          <a:xfrm rot="5400000">
            <a:off x="6364095" y="4112384"/>
            <a:ext cx="1841096" cy="7037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71">
            <a:extLst>
              <a:ext uri="{FF2B5EF4-FFF2-40B4-BE49-F238E27FC236}">
                <a16:creationId xmlns:a16="http://schemas.microsoft.com/office/drawing/2014/main" id="{932E716C-CB5F-49E8-88E9-CB6953CD5F16}"/>
              </a:ext>
            </a:extLst>
          </p:cNvPr>
          <p:cNvCxnSpPr>
            <a:stCxn id="34" idx="2"/>
            <a:endCxn id="12" idx="3"/>
          </p:cNvCxnSpPr>
          <p:nvPr/>
        </p:nvCxnSpPr>
        <p:spPr>
          <a:xfrm rot="5400000">
            <a:off x="6091644" y="4384835"/>
            <a:ext cx="2385998" cy="7037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BD3F003-DC15-4193-A834-29769518E2A6}"/>
              </a:ext>
            </a:extLst>
          </p:cNvPr>
          <p:cNvGrpSpPr/>
          <p:nvPr/>
        </p:nvGrpSpPr>
        <p:grpSpPr>
          <a:xfrm>
            <a:off x="10529985" y="2491294"/>
            <a:ext cx="1512695" cy="1052422"/>
            <a:chOff x="547675" y="1639021"/>
            <a:chExt cx="1512695" cy="1052422"/>
          </a:xfrm>
        </p:grpSpPr>
        <p:grpSp>
          <p:nvGrpSpPr>
            <p:cNvPr id="39" name="组合 42">
              <a:extLst>
                <a:ext uri="{FF2B5EF4-FFF2-40B4-BE49-F238E27FC236}">
                  <a16:creationId xmlns:a16="http://schemas.microsoft.com/office/drawing/2014/main" id="{F023A946-49F7-443E-8B0E-552B0A64E92D}"/>
                </a:ext>
              </a:extLst>
            </p:cNvPr>
            <p:cNvGrpSpPr/>
            <p:nvPr/>
          </p:nvGrpSpPr>
          <p:grpSpPr>
            <a:xfrm>
              <a:off x="790558" y="1833970"/>
              <a:ext cx="646331" cy="732958"/>
              <a:chOff x="790558" y="1833970"/>
              <a:chExt cx="646331" cy="732958"/>
            </a:xfrm>
          </p:grpSpPr>
          <p:pic>
            <p:nvPicPr>
              <p:cNvPr id="44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405A6F34-AA3D-4F1C-97E1-61D2BE5498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45" name="TextBox 33">
                <a:extLst>
                  <a:ext uri="{FF2B5EF4-FFF2-40B4-BE49-F238E27FC236}">
                    <a16:creationId xmlns:a16="http://schemas.microsoft.com/office/drawing/2014/main" id="{AD3647D4-9CE9-4E0D-81E2-66D6907DDB46}"/>
                  </a:ext>
                </a:extLst>
              </p:cNvPr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华北用户</a:t>
                </a:r>
              </a:p>
            </p:txBody>
          </p:sp>
        </p:grpSp>
        <p:grpSp>
          <p:nvGrpSpPr>
            <p:cNvPr id="40" name="组合 43">
              <a:extLst>
                <a:ext uri="{FF2B5EF4-FFF2-40B4-BE49-F238E27FC236}">
                  <a16:creationId xmlns:a16="http://schemas.microsoft.com/office/drawing/2014/main" id="{0342D7CD-506B-4400-ACE1-0B09A7E82E2C}"/>
                </a:ext>
              </a:extLst>
            </p:cNvPr>
            <p:cNvGrpSpPr/>
            <p:nvPr/>
          </p:nvGrpSpPr>
          <p:grpSpPr>
            <a:xfrm>
              <a:off x="1292438" y="1833969"/>
              <a:ext cx="646331" cy="732958"/>
              <a:chOff x="790558" y="1833970"/>
              <a:chExt cx="646331" cy="732958"/>
            </a:xfrm>
          </p:grpSpPr>
          <p:pic>
            <p:nvPicPr>
              <p:cNvPr id="42" name="Picture 5" descr="C:\Program Files (x86)\Microsoft Office\MEDIA\CAGCAT10\j0186348.wmf">
                <a:extLst>
                  <a:ext uri="{FF2B5EF4-FFF2-40B4-BE49-F238E27FC236}">
                    <a16:creationId xmlns:a16="http://schemas.microsoft.com/office/drawing/2014/main" id="{874242A8-ADC8-4E16-A6E4-DE7AD9F603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43" name="TextBox 33">
                <a:extLst>
                  <a:ext uri="{FF2B5EF4-FFF2-40B4-BE49-F238E27FC236}">
                    <a16:creationId xmlns:a16="http://schemas.microsoft.com/office/drawing/2014/main" id="{18E47885-8C4E-4ECC-A64C-71284E1079BE}"/>
                  </a:ext>
                </a:extLst>
              </p:cNvPr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华南用户</a:t>
                </a:r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326BD7D-9AD9-4D07-AB68-D22766728791}"/>
                </a:ext>
              </a:extLst>
            </p:cNvPr>
            <p:cNvSpPr/>
            <p:nvPr/>
          </p:nvSpPr>
          <p:spPr>
            <a:xfrm>
              <a:off x="547675" y="1639021"/>
              <a:ext cx="1512695" cy="10524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6" name="形状 81">
            <a:extLst>
              <a:ext uri="{FF2B5EF4-FFF2-40B4-BE49-F238E27FC236}">
                <a16:creationId xmlns:a16="http://schemas.microsoft.com/office/drawing/2014/main" id="{84F46F10-5018-4DF4-800C-69D49D976995}"/>
              </a:ext>
            </a:extLst>
          </p:cNvPr>
          <p:cNvCxnSpPr>
            <a:stCxn id="41" idx="4"/>
            <a:endCxn id="15" idx="3"/>
          </p:cNvCxnSpPr>
          <p:nvPr/>
        </p:nvCxnSpPr>
        <p:spPr>
          <a:xfrm rot="5400000">
            <a:off x="10438849" y="3965525"/>
            <a:ext cx="1269293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形状 83">
            <a:extLst>
              <a:ext uri="{FF2B5EF4-FFF2-40B4-BE49-F238E27FC236}">
                <a16:creationId xmlns:a16="http://schemas.microsoft.com/office/drawing/2014/main" id="{4807B751-A16A-464C-90BF-590D942E0F52}"/>
              </a:ext>
            </a:extLst>
          </p:cNvPr>
          <p:cNvCxnSpPr>
            <a:stCxn id="41" idx="4"/>
            <a:endCxn id="16" idx="3"/>
          </p:cNvCxnSpPr>
          <p:nvPr/>
        </p:nvCxnSpPr>
        <p:spPr>
          <a:xfrm rot="5400000">
            <a:off x="10152946" y="4251427"/>
            <a:ext cx="1841096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形状 85">
            <a:extLst>
              <a:ext uri="{FF2B5EF4-FFF2-40B4-BE49-F238E27FC236}">
                <a16:creationId xmlns:a16="http://schemas.microsoft.com/office/drawing/2014/main" id="{B4F22C1B-E0DE-466A-948E-4D4896C837B4}"/>
              </a:ext>
            </a:extLst>
          </p:cNvPr>
          <p:cNvCxnSpPr>
            <a:stCxn id="41" idx="4"/>
            <a:endCxn id="17" idx="3"/>
          </p:cNvCxnSpPr>
          <p:nvPr/>
        </p:nvCxnSpPr>
        <p:spPr>
          <a:xfrm rot="5400000">
            <a:off x="9880495" y="4523878"/>
            <a:ext cx="2385998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68ABB32F-0A55-4719-8D26-F8E18D962926}"/>
              </a:ext>
            </a:extLst>
          </p:cNvPr>
          <p:cNvSpPr/>
          <p:nvPr/>
        </p:nvSpPr>
        <p:spPr>
          <a:xfrm>
            <a:off x="580939" y="1114515"/>
            <a:ext cx="11320391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什么是灰度发布：为保障新特性能平稳上线，可以通过灰度发布功能选择少部分用户试用，降低发布风险。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BF3763F-1E93-4B21-A18E-21A4B824A5EF}"/>
              </a:ext>
            </a:extLst>
          </p:cNvPr>
          <p:cNvSpPr/>
          <p:nvPr/>
        </p:nvSpPr>
        <p:spPr>
          <a:xfrm>
            <a:off x="543259" y="1740315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更安全的发布方式，让业务上线</a:t>
            </a:r>
            <a:r>
              <a:rPr lang="zh-CN" altLang="en-US"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不仅仅是快。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9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12D0D-83BB-4DC3-8868-A177EC1ED2BA}"/>
              </a:ext>
            </a:extLst>
          </p:cNvPr>
          <p:cNvSpPr txBox="1">
            <a:spLocks/>
          </p:cNvSpPr>
          <p:nvPr/>
        </p:nvSpPr>
        <p:spPr>
          <a:xfrm>
            <a:off x="408159" y="326720"/>
            <a:ext cx="11378060" cy="583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b="1" dirty="0">
                <a:solidFill>
                  <a:schemeClr val="bg1"/>
                </a:solidFill>
              </a:rPr>
              <a:t>场景五：应用性能分析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0D15BB-128F-4508-ACBE-19E85388340F}"/>
              </a:ext>
            </a:extLst>
          </p:cNvPr>
          <p:cNvGrpSpPr/>
          <p:nvPr/>
        </p:nvGrpSpPr>
        <p:grpSpPr>
          <a:xfrm>
            <a:off x="458788" y="1372056"/>
            <a:ext cx="6892305" cy="4605553"/>
            <a:chOff x="2211387" y="991394"/>
            <a:chExt cx="7502313" cy="460555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D01BB70-DBD2-47AF-8EE0-32C2ECA66FDA}"/>
                </a:ext>
              </a:extLst>
            </p:cNvPr>
            <p:cNvGrpSpPr/>
            <p:nvPr/>
          </p:nvGrpSpPr>
          <p:grpSpPr>
            <a:xfrm>
              <a:off x="2211387" y="1391520"/>
              <a:ext cx="7502313" cy="3757464"/>
              <a:chOff x="184340" y="1494876"/>
              <a:chExt cx="5420924" cy="3019975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F75C22-F1B7-4D86-BFC0-77E8FBB4D375}"/>
                  </a:ext>
                </a:extLst>
              </p:cNvPr>
              <p:cNvSpPr txBox="1"/>
              <p:nvPr/>
            </p:nvSpPr>
            <p:spPr>
              <a:xfrm>
                <a:off x="448083" y="2539209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503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|568ms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FF7D2676-B917-4580-A52C-764C182DF9D0}"/>
                  </a:ext>
                </a:extLst>
              </p:cNvPr>
              <p:cNvGrpSpPr/>
              <p:nvPr/>
            </p:nvGrpSpPr>
            <p:grpSpPr>
              <a:xfrm>
                <a:off x="184340" y="2588420"/>
                <a:ext cx="188912" cy="190500"/>
                <a:chOff x="469900" y="2446338"/>
                <a:chExt cx="188912" cy="190500"/>
              </a:xfrm>
            </p:grpSpPr>
            <p:sp>
              <p:nvSpPr>
                <p:cNvPr id="110" name="Freeform 5">
                  <a:extLst>
                    <a:ext uri="{FF2B5EF4-FFF2-40B4-BE49-F238E27FC236}">
                      <a16:creationId xmlns:a16="http://schemas.microsoft.com/office/drawing/2014/main" id="{684432A6-C050-48BF-8154-580BB45043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9900" y="2446338"/>
                  <a:ext cx="188912" cy="190500"/>
                </a:xfrm>
                <a:custGeom>
                  <a:avLst/>
                  <a:gdLst>
                    <a:gd name="T0" fmla="*/ 58 w 116"/>
                    <a:gd name="T1" fmla="*/ 0 h 116"/>
                    <a:gd name="T2" fmla="*/ 0 w 116"/>
                    <a:gd name="T3" fmla="*/ 58 h 116"/>
                    <a:gd name="T4" fmla="*/ 58 w 116"/>
                    <a:gd name="T5" fmla="*/ 116 h 116"/>
                    <a:gd name="T6" fmla="*/ 116 w 116"/>
                    <a:gd name="T7" fmla="*/ 58 h 116"/>
                    <a:gd name="T8" fmla="*/ 58 w 116"/>
                    <a:gd name="T9" fmla="*/ 0 h 116"/>
                    <a:gd name="T10" fmla="*/ 58 w 116"/>
                    <a:gd name="T11" fmla="*/ 4 h 116"/>
                    <a:gd name="T12" fmla="*/ 112 w 116"/>
                    <a:gd name="T13" fmla="*/ 58 h 116"/>
                    <a:gd name="T14" fmla="*/ 103 w 116"/>
                    <a:gd name="T15" fmla="*/ 86 h 116"/>
                    <a:gd name="T16" fmla="*/ 99 w 116"/>
                    <a:gd name="T17" fmla="*/ 87 h 116"/>
                    <a:gd name="T18" fmla="*/ 82 w 116"/>
                    <a:gd name="T19" fmla="*/ 68 h 116"/>
                    <a:gd name="T20" fmla="*/ 76 w 116"/>
                    <a:gd name="T21" fmla="*/ 67 h 116"/>
                    <a:gd name="T22" fmla="*/ 58 w 116"/>
                    <a:gd name="T23" fmla="*/ 73 h 116"/>
                    <a:gd name="T24" fmla="*/ 40 w 116"/>
                    <a:gd name="T25" fmla="*/ 67 h 116"/>
                    <a:gd name="T26" fmla="*/ 34 w 116"/>
                    <a:gd name="T27" fmla="*/ 68 h 116"/>
                    <a:gd name="T28" fmla="*/ 17 w 116"/>
                    <a:gd name="T29" fmla="*/ 87 h 116"/>
                    <a:gd name="T30" fmla="*/ 12 w 116"/>
                    <a:gd name="T31" fmla="*/ 86 h 116"/>
                    <a:gd name="T32" fmla="*/ 4 w 116"/>
                    <a:gd name="T33" fmla="*/ 58 h 116"/>
                    <a:gd name="T34" fmla="*/ 58 w 116"/>
                    <a:gd name="T35" fmla="*/ 4 h 116"/>
                    <a:gd name="T36" fmla="*/ 43 w 116"/>
                    <a:gd name="T37" fmla="*/ 109 h 116"/>
                    <a:gd name="T38" fmla="*/ 43 w 116"/>
                    <a:gd name="T39" fmla="*/ 108 h 116"/>
                    <a:gd name="T40" fmla="*/ 73 w 116"/>
                    <a:gd name="T41" fmla="*/ 108 h 116"/>
                    <a:gd name="T42" fmla="*/ 73 w 116"/>
                    <a:gd name="T43" fmla="*/ 109 h 116"/>
                    <a:gd name="T44" fmla="*/ 58 w 116"/>
                    <a:gd name="T45" fmla="*/ 112 h 116"/>
                    <a:gd name="T46" fmla="*/ 43 w 116"/>
                    <a:gd name="T47" fmla="*/ 10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6" h="116">
                      <a:moveTo>
                        <a:pt x="58" y="0"/>
                      </a:move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0"/>
                        <a:pt x="26" y="116"/>
                        <a:pt x="58" y="116"/>
                      </a:cubicBezTo>
                      <a:cubicBezTo>
                        <a:pt x="90" y="116"/>
                        <a:pt x="116" y="90"/>
                        <a:pt x="116" y="58"/>
                      </a:cubicBezTo>
                      <a:cubicBezTo>
                        <a:pt x="116" y="26"/>
                        <a:pt x="90" y="0"/>
                        <a:pt x="58" y="0"/>
                      </a:cubicBezTo>
                      <a:close/>
                      <a:moveTo>
                        <a:pt x="58" y="4"/>
                      </a:moveTo>
                      <a:cubicBezTo>
                        <a:pt x="87" y="4"/>
                        <a:pt x="112" y="28"/>
                        <a:pt x="112" y="58"/>
                      </a:cubicBezTo>
                      <a:cubicBezTo>
                        <a:pt x="112" y="70"/>
                        <a:pt x="103" y="86"/>
                        <a:pt x="103" y="86"/>
                      </a:cubicBezTo>
                      <a:cubicBezTo>
                        <a:pt x="102" y="88"/>
                        <a:pt x="100" y="88"/>
                        <a:pt x="99" y="87"/>
                      </a:cubicBezTo>
                      <a:cubicBezTo>
                        <a:pt x="82" y="68"/>
                        <a:pt x="82" y="68"/>
                        <a:pt x="82" y="68"/>
                      </a:cubicBezTo>
                      <a:cubicBezTo>
                        <a:pt x="80" y="67"/>
                        <a:pt x="78" y="66"/>
                        <a:pt x="76" y="67"/>
                      </a:cubicBezTo>
                      <a:cubicBezTo>
                        <a:pt x="76" y="67"/>
                        <a:pt x="66" y="73"/>
                        <a:pt x="58" y="73"/>
                      </a:cubicBezTo>
                      <a:cubicBezTo>
                        <a:pt x="50" y="73"/>
                        <a:pt x="40" y="67"/>
                        <a:pt x="40" y="67"/>
                      </a:cubicBezTo>
                      <a:cubicBezTo>
                        <a:pt x="38" y="66"/>
                        <a:pt x="35" y="67"/>
                        <a:pt x="34" y="68"/>
                      </a:cubicBezTo>
                      <a:cubicBezTo>
                        <a:pt x="17" y="87"/>
                        <a:pt x="17" y="87"/>
                        <a:pt x="17" y="87"/>
                      </a:cubicBezTo>
                      <a:cubicBezTo>
                        <a:pt x="15" y="88"/>
                        <a:pt x="13" y="88"/>
                        <a:pt x="12" y="86"/>
                      </a:cubicBezTo>
                      <a:cubicBezTo>
                        <a:pt x="12" y="86"/>
                        <a:pt x="4" y="70"/>
                        <a:pt x="4" y="58"/>
                      </a:cubicBezTo>
                      <a:cubicBezTo>
                        <a:pt x="4" y="28"/>
                        <a:pt x="28" y="4"/>
                        <a:pt x="58" y="4"/>
                      </a:cubicBezTo>
                      <a:close/>
                      <a:moveTo>
                        <a:pt x="43" y="109"/>
                      </a:moveTo>
                      <a:cubicBezTo>
                        <a:pt x="41" y="109"/>
                        <a:pt x="41" y="108"/>
                        <a:pt x="43" y="108"/>
                      </a:cubicBezTo>
                      <a:cubicBezTo>
                        <a:pt x="73" y="108"/>
                        <a:pt x="73" y="108"/>
                        <a:pt x="73" y="108"/>
                      </a:cubicBezTo>
                      <a:cubicBezTo>
                        <a:pt x="75" y="108"/>
                        <a:pt x="75" y="109"/>
                        <a:pt x="73" y="109"/>
                      </a:cubicBezTo>
                      <a:cubicBezTo>
                        <a:pt x="73" y="109"/>
                        <a:pt x="64" y="112"/>
                        <a:pt x="58" y="112"/>
                      </a:cubicBezTo>
                      <a:cubicBezTo>
                        <a:pt x="51" y="112"/>
                        <a:pt x="43" y="109"/>
                        <a:pt x="43" y="109"/>
                      </a:cubicBezTo>
                      <a:close/>
                    </a:path>
                  </a:pathLst>
                </a:custGeom>
                <a:solidFill>
                  <a:srgbClr val="2906FA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1" name="Oval 7">
                  <a:extLst>
                    <a:ext uri="{FF2B5EF4-FFF2-40B4-BE49-F238E27FC236}">
                      <a16:creationId xmlns:a16="http://schemas.microsoft.com/office/drawing/2014/main" id="{22CA2A27-9717-4F56-8D81-880FEC372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700" y="2465388"/>
                  <a:ext cx="87312" cy="87313"/>
                </a:xfrm>
                <a:prstGeom prst="ellipse">
                  <a:avLst/>
                </a:prstGeom>
                <a:solidFill>
                  <a:srgbClr val="2906FA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8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E834F1DD-2924-4F70-A1E7-54E864072B75}"/>
                  </a:ext>
                </a:extLst>
              </p:cNvPr>
              <p:cNvGrpSpPr/>
              <p:nvPr/>
            </p:nvGrpSpPr>
            <p:grpSpPr>
              <a:xfrm>
                <a:off x="1174750" y="2454277"/>
                <a:ext cx="457200" cy="458787"/>
                <a:chOff x="1174750" y="2454276"/>
                <a:chExt cx="457200" cy="458787"/>
              </a:xfrm>
            </p:grpSpPr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4F470434-D228-4B26-961D-8FAB2C6450FE}"/>
                    </a:ext>
                  </a:extLst>
                </p:cNvPr>
                <p:cNvGrpSpPr/>
                <p:nvPr/>
              </p:nvGrpSpPr>
              <p:grpSpPr>
                <a:xfrm>
                  <a:off x="1174750" y="2454276"/>
                  <a:ext cx="457200" cy="458787"/>
                  <a:chOff x="1174750" y="2454276"/>
                  <a:chExt cx="457200" cy="458787"/>
                </a:xfrm>
              </p:grpSpPr>
              <p:sp>
                <p:nvSpPr>
                  <p:cNvPr id="107" name="Freeform 8">
                    <a:extLst>
                      <a:ext uri="{FF2B5EF4-FFF2-40B4-BE49-F238E27FC236}">
                        <a16:creationId xmlns:a16="http://schemas.microsoft.com/office/drawing/2014/main" id="{A7FD0E8B-D494-4932-B9CE-8FE302F5E8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08113" y="2454276"/>
                    <a:ext cx="223837" cy="300038"/>
                  </a:xfrm>
                  <a:custGeom>
                    <a:avLst/>
                    <a:gdLst>
                      <a:gd name="T0" fmla="*/ 0 w 137"/>
                      <a:gd name="T1" fmla="*/ 20 h 183"/>
                      <a:gd name="T2" fmla="*/ 117 w 137"/>
                      <a:gd name="T3" fmla="*/ 140 h 183"/>
                      <a:gd name="T4" fmla="*/ 112 w 137"/>
                      <a:gd name="T5" fmla="*/ 175 h 183"/>
                      <a:gd name="T6" fmla="*/ 130 w 137"/>
                      <a:gd name="T7" fmla="*/ 183 h 183"/>
                      <a:gd name="T8" fmla="*/ 137 w 137"/>
                      <a:gd name="T9" fmla="*/ 140 h 183"/>
                      <a:gd name="T10" fmla="*/ 0 w 137"/>
                      <a:gd name="T11" fmla="*/ 0 h 183"/>
                      <a:gd name="T12" fmla="*/ 0 w 137"/>
                      <a:gd name="T13" fmla="*/ 20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7" h="183">
                        <a:moveTo>
                          <a:pt x="0" y="20"/>
                        </a:moveTo>
                        <a:cubicBezTo>
                          <a:pt x="65" y="21"/>
                          <a:pt x="117" y="74"/>
                          <a:pt x="117" y="140"/>
                        </a:cubicBezTo>
                        <a:cubicBezTo>
                          <a:pt x="117" y="152"/>
                          <a:pt x="115" y="164"/>
                          <a:pt x="112" y="175"/>
                        </a:cubicBezTo>
                        <a:cubicBezTo>
                          <a:pt x="130" y="183"/>
                          <a:pt x="130" y="183"/>
                          <a:pt x="130" y="183"/>
                        </a:cubicBezTo>
                        <a:cubicBezTo>
                          <a:pt x="134" y="169"/>
                          <a:pt x="137" y="155"/>
                          <a:pt x="137" y="140"/>
                        </a:cubicBezTo>
                        <a:cubicBezTo>
                          <a:pt x="137" y="63"/>
                          <a:pt x="76" y="1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Freeform 9">
                    <a:extLst>
                      <a:ext uri="{FF2B5EF4-FFF2-40B4-BE49-F238E27FC236}">
                        <a16:creationId xmlns:a16="http://schemas.microsoft.com/office/drawing/2014/main" id="{0D17B83B-E8C6-4FC3-95F8-A29EF30A9B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74750" y="2454276"/>
                    <a:ext cx="227012" cy="412750"/>
                  </a:xfrm>
                  <a:custGeom>
                    <a:avLst/>
                    <a:gdLst>
                      <a:gd name="T0" fmla="*/ 68 w 139"/>
                      <a:gd name="T1" fmla="*/ 235 h 252"/>
                      <a:gd name="T2" fmla="*/ 20 w 139"/>
                      <a:gd name="T3" fmla="*/ 140 h 252"/>
                      <a:gd name="T4" fmla="*/ 139 w 139"/>
                      <a:gd name="T5" fmla="*/ 20 h 252"/>
                      <a:gd name="T6" fmla="*/ 139 w 139"/>
                      <a:gd name="T7" fmla="*/ 0 h 252"/>
                      <a:gd name="T8" fmla="*/ 0 w 139"/>
                      <a:gd name="T9" fmla="*/ 140 h 252"/>
                      <a:gd name="T10" fmla="*/ 57 w 139"/>
                      <a:gd name="T11" fmla="*/ 252 h 252"/>
                      <a:gd name="T12" fmla="*/ 68 w 139"/>
                      <a:gd name="T13" fmla="*/ 235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9" h="252">
                        <a:moveTo>
                          <a:pt x="68" y="235"/>
                        </a:moveTo>
                        <a:cubicBezTo>
                          <a:pt x="39" y="213"/>
                          <a:pt x="20" y="179"/>
                          <a:pt x="20" y="140"/>
                        </a:cubicBezTo>
                        <a:cubicBezTo>
                          <a:pt x="20" y="74"/>
                          <a:pt x="73" y="20"/>
                          <a:pt x="139" y="20"/>
                        </a:cubicBezTo>
                        <a:cubicBezTo>
                          <a:pt x="139" y="0"/>
                          <a:pt x="139" y="0"/>
                          <a:pt x="139" y="0"/>
                        </a:cubicBezTo>
                        <a:cubicBezTo>
                          <a:pt x="62" y="0"/>
                          <a:pt x="0" y="63"/>
                          <a:pt x="0" y="140"/>
                        </a:cubicBezTo>
                        <a:cubicBezTo>
                          <a:pt x="0" y="186"/>
                          <a:pt x="22" y="227"/>
                          <a:pt x="57" y="252"/>
                        </a:cubicBezTo>
                        <a:lnTo>
                          <a:pt x="68" y="235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9" name="Freeform 10">
                    <a:extLst>
                      <a:ext uri="{FF2B5EF4-FFF2-40B4-BE49-F238E27FC236}">
                        <a16:creationId xmlns:a16="http://schemas.microsoft.com/office/drawing/2014/main" id="{C6C7C038-8B50-4593-B287-1A8B06BFE1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588" y="2747963"/>
                    <a:ext cx="346075" cy="165100"/>
                  </a:xfrm>
                  <a:custGeom>
                    <a:avLst/>
                    <a:gdLst>
                      <a:gd name="T0" fmla="*/ 193 w 212"/>
                      <a:gd name="T1" fmla="*/ 0 h 101"/>
                      <a:gd name="T2" fmla="*/ 80 w 212"/>
                      <a:gd name="T3" fmla="*/ 81 h 101"/>
                      <a:gd name="T4" fmla="*/ 11 w 212"/>
                      <a:gd name="T5" fmla="*/ 59 h 101"/>
                      <a:gd name="T6" fmla="*/ 0 w 212"/>
                      <a:gd name="T7" fmla="*/ 76 h 101"/>
                      <a:gd name="T8" fmla="*/ 80 w 212"/>
                      <a:gd name="T9" fmla="*/ 101 h 101"/>
                      <a:gd name="T10" fmla="*/ 212 w 212"/>
                      <a:gd name="T11" fmla="*/ 8 h 101"/>
                      <a:gd name="T12" fmla="*/ 193 w 212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101">
                        <a:moveTo>
                          <a:pt x="193" y="0"/>
                        </a:moveTo>
                        <a:cubicBezTo>
                          <a:pt x="177" y="47"/>
                          <a:pt x="132" y="81"/>
                          <a:pt x="80" y="81"/>
                        </a:cubicBezTo>
                        <a:cubicBezTo>
                          <a:pt x="54" y="81"/>
                          <a:pt x="30" y="72"/>
                          <a:pt x="11" y="59"/>
                        </a:cubicBezTo>
                        <a:cubicBezTo>
                          <a:pt x="0" y="76"/>
                          <a:pt x="0" y="76"/>
                          <a:pt x="0" y="76"/>
                        </a:cubicBezTo>
                        <a:cubicBezTo>
                          <a:pt x="23" y="91"/>
                          <a:pt x="50" y="101"/>
                          <a:pt x="80" y="101"/>
                        </a:cubicBezTo>
                        <a:cubicBezTo>
                          <a:pt x="141" y="101"/>
                          <a:pt x="192" y="62"/>
                          <a:pt x="212" y="8"/>
                        </a:cubicBezTo>
                        <a:lnTo>
                          <a:pt x="193" y="0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49BFCEF-7405-43F2-914E-C9CBDE83DAE2}"/>
                    </a:ext>
                  </a:extLst>
                </p:cNvPr>
                <p:cNvSpPr txBox="1"/>
                <p:nvPr/>
              </p:nvSpPr>
              <p:spPr>
                <a:xfrm>
                  <a:off x="1307528" y="2560856"/>
                  <a:ext cx="191641" cy="197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Tier1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9B94D052-2E25-4C94-B499-04BAF61FA4DB}"/>
                  </a:ext>
                </a:extLst>
              </p:cNvPr>
              <p:cNvGrpSpPr/>
              <p:nvPr/>
            </p:nvGrpSpPr>
            <p:grpSpPr>
              <a:xfrm>
                <a:off x="2314600" y="2454276"/>
                <a:ext cx="457200" cy="458788"/>
                <a:chOff x="2135188" y="2454276"/>
                <a:chExt cx="457200" cy="458788"/>
              </a:xfrm>
            </p:grpSpPr>
            <p:grpSp>
              <p:nvGrpSpPr>
                <p:cNvPr id="100" name="组合 99">
                  <a:extLst>
                    <a:ext uri="{FF2B5EF4-FFF2-40B4-BE49-F238E27FC236}">
                      <a16:creationId xmlns:a16="http://schemas.microsoft.com/office/drawing/2014/main" id="{583E4EA4-341A-4ECB-8C53-7F618616F002}"/>
                    </a:ext>
                  </a:extLst>
                </p:cNvPr>
                <p:cNvGrpSpPr/>
                <p:nvPr/>
              </p:nvGrpSpPr>
              <p:grpSpPr>
                <a:xfrm>
                  <a:off x="2135188" y="2454276"/>
                  <a:ext cx="457200" cy="458788"/>
                  <a:chOff x="2135188" y="2454276"/>
                  <a:chExt cx="457200" cy="458788"/>
                </a:xfrm>
              </p:grpSpPr>
              <p:sp>
                <p:nvSpPr>
                  <p:cNvPr id="102" name="Freeform 11">
                    <a:extLst>
                      <a:ext uri="{FF2B5EF4-FFF2-40B4-BE49-F238E27FC236}">
                        <a16:creationId xmlns:a16="http://schemas.microsoft.com/office/drawing/2014/main" id="{DD9B9C32-071F-4B6C-B95C-C60D6802C6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2500" y="2454276"/>
                    <a:ext cx="138112" cy="73025"/>
                  </a:xfrm>
                  <a:custGeom>
                    <a:avLst/>
                    <a:gdLst>
                      <a:gd name="T0" fmla="*/ 83 w 84"/>
                      <a:gd name="T1" fmla="*/ 0 h 44"/>
                      <a:gd name="T2" fmla="*/ 0 w 84"/>
                      <a:gd name="T3" fmla="*/ 29 h 44"/>
                      <a:gd name="T4" fmla="*/ 13 w 84"/>
                      <a:gd name="T5" fmla="*/ 44 h 44"/>
                      <a:gd name="T6" fmla="*/ 84 w 84"/>
                      <a:gd name="T7" fmla="*/ 20 h 44"/>
                      <a:gd name="T8" fmla="*/ 83 w 84"/>
                      <a:gd name="T9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" h="44">
                        <a:moveTo>
                          <a:pt x="83" y="0"/>
                        </a:moveTo>
                        <a:cubicBezTo>
                          <a:pt x="52" y="0"/>
                          <a:pt x="23" y="11"/>
                          <a:pt x="0" y="29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33" y="29"/>
                          <a:pt x="57" y="20"/>
                          <a:pt x="84" y="20"/>
                        </a:cubicBez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3" name="Freeform 12">
                    <a:extLst>
                      <a:ext uri="{FF2B5EF4-FFF2-40B4-BE49-F238E27FC236}">
                        <a16:creationId xmlns:a16="http://schemas.microsoft.com/office/drawing/2014/main" id="{086C077F-2C3F-4A4D-A7DD-A9DAB4072E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5188" y="2505076"/>
                    <a:ext cx="103187" cy="265113"/>
                  </a:xfrm>
                  <a:custGeom>
                    <a:avLst/>
                    <a:gdLst>
                      <a:gd name="T0" fmla="*/ 28 w 64"/>
                      <a:gd name="T1" fmla="*/ 153 h 162"/>
                      <a:gd name="T2" fmla="*/ 20 w 64"/>
                      <a:gd name="T3" fmla="*/ 109 h 162"/>
                      <a:gd name="T4" fmla="*/ 64 w 64"/>
                      <a:gd name="T5" fmla="*/ 16 h 162"/>
                      <a:gd name="T6" fmla="*/ 51 w 64"/>
                      <a:gd name="T7" fmla="*/ 0 h 162"/>
                      <a:gd name="T8" fmla="*/ 0 w 64"/>
                      <a:gd name="T9" fmla="*/ 109 h 162"/>
                      <a:gd name="T10" fmla="*/ 11 w 64"/>
                      <a:gd name="T11" fmla="*/ 162 h 162"/>
                      <a:gd name="T12" fmla="*/ 28 w 64"/>
                      <a:gd name="T13" fmla="*/ 153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62">
                        <a:moveTo>
                          <a:pt x="28" y="153"/>
                        </a:moveTo>
                        <a:cubicBezTo>
                          <a:pt x="23" y="139"/>
                          <a:pt x="20" y="124"/>
                          <a:pt x="20" y="109"/>
                        </a:cubicBezTo>
                        <a:cubicBezTo>
                          <a:pt x="20" y="71"/>
                          <a:pt x="37" y="38"/>
                          <a:pt x="64" y="16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20" y="26"/>
                          <a:pt x="0" y="65"/>
                          <a:pt x="0" y="109"/>
                        </a:cubicBezTo>
                        <a:cubicBezTo>
                          <a:pt x="0" y="128"/>
                          <a:pt x="4" y="146"/>
                          <a:pt x="11" y="162"/>
                        </a:cubicBezTo>
                        <a:lnTo>
                          <a:pt x="28" y="153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4" name="Freeform 13">
                    <a:extLst>
                      <a:ext uri="{FF2B5EF4-FFF2-40B4-BE49-F238E27FC236}">
                        <a16:creationId xmlns:a16="http://schemas.microsoft.com/office/drawing/2014/main" id="{99D6FEDE-4027-4D41-908F-DD8E3DE710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4238" y="2454276"/>
                    <a:ext cx="438150" cy="458788"/>
                  </a:xfrm>
                  <a:custGeom>
                    <a:avLst/>
                    <a:gdLst>
                      <a:gd name="T0" fmla="*/ 129 w 268"/>
                      <a:gd name="T1" fmla="*/ 0 h 280"/>
                      <a:gd name="T2" fmla="*/ 130 w 268"/>
                      <a:gd name="T3" fmla="*/ 20 h 280"/>
                      <a:gd name="T4" fmla="*/ 248 w 268"/>
                      <a:gd name="T5" fmla="*/ 140 h 280"/>
                      <a:gd name="T6" fmla="*/ 128 w 268"/>
                      <a:gd name="T7" fmla="*/ 260 h 280"/>
                      <a:gd name="T8" fmla="*/ 18 w 268"/>
                      <a:gd name="T9" fmla="*/ 187 h 280"/>
                      <a:gd name="T10" fmla="*/ 0 w 268"/>
                      <a:gd name="T11" fmla="*/ 197 h 280"/>
                      <a:gd name="T12" fmla="*/ 128 w 268"/>
                      <a:gd name="T13" fmla="*/ 280 h 280"/>
                      <a:gd name="T14" fmla="*/ 268 w 268"/>
                      <a:gd name="T15" fmla="*/ 140 h 280"/>
                      <a:gd name="T16" fmla="*/ 129 w 268"/>
                      <a:gd name="T17" fmla="*/ 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8" h="280">
                        <a:moveTo>
                          <a:pt x="129" y="0"/>
                        </a:move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95" y="21"/>
                          <a:pt x="248" y="74"/>
                          <a:pt x="248" y="140"/>
                        </a:cubicBezTo>
                        <a:cubicBezTo>
                          <a:pt x="248" y="206"/>
                          <a:pt x="194" y="260"/>
                          <a:pt x="128" y="260"/>
                        </a:cubicBezTo>
                        <a:cubicBezTo>
                          <a:pt x="79" y="260"/>
                          <a:pt x="36" y="230"/>
                          <a:pt x="18" y="187"/>
                        </a:cubicBezTo>
                        <a:cubicBezTo>
                          <a:pt x="0" y="197"/>
                          <a:pt x="0" y="197"/>
                          <a:pt x="0" y="197"/>
                        </a:cubicBezTo>
                        <a:cubicBezTo>
                          <a:pt x="22" y="246"/>
                          <a:pt x="71" y="280"/>
                          <a:pt x="128" y="280"/>
                        </a:cubicBezTo>
                        <a:cubicBezTo>
                          <a:pt x="205" y="280"/>
                          <a:pt x="268" y="217"/>
                          <a:pt x="268" y="140"/>
                        </a:cubicBezTo>
                        <a:cubicBezTo>
                          <a:pt x="268" y="63"/>
                          <a:pt x="206" y="0"/>
                          <a:pt x="129" y="0"/>
                        </a:cubicBez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823A4AF1-5450-4A4A-B047-18AA04FA5543}"/>
                    </a:ext>
                  </a:extLst>
                </p:cNvPr>
                <p:cNvSpPr txBox="1"/>
                <p:nvPr/>
              </p:nvSpPr>
              <p:spPr>
                <a:xfrm>
                  <a:off x="2267966" y="2560857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Tier2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ABFCCE78-0F98-4644-B633-E34F174E5404}"/>
                  </a:ext>
                </a:extLst>
              </p:cNvPr>
              <p:cNvGrpSpPr/>
              <p:nvPr/>
            </p:nvGrpSpPr>
            <p:grpSpPr>
              <a:xfrm>
                <a:off x="3203848" y="1806576"/>
                <a:ext cx="457200" cy="457200"/>
                <a:chOff x="3097392" y="1806576"/>
                <a:chExt cx="457200" cy="457200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98AF9499-2D42-4876-9429-F3D6B33F3129}"/>
                    </a:ext>
                  </a:extLst>
                </p:cNvPr>
                <p:cNvGrpSpPr/>
                <p:nvPr/>
              </p:nvGrpSpPr>
              <p:grpSpPr>
                <a:xfrm>
                  <a:off x="3097392" y="1806576"/>
                  <a:ext cx="457200" cy="457200"/>
                  <a:chOff x="3097213" y="1806576"/>
                  <a:chExt cx="457200" cy="457200"/>
                </a:xfrm>
              </p:grpSpPr>
              <p:sp>
                <p:nvSpPr>
                  <p:cNvPr id="97" name="Freeform 19">
                    <a:extLst>
                      <a:ext uri="{FF2B5EF4-FFF2-40B4-BE49-F238E27FC236}">
                        <a16:creationId xmlns:a16="http://schemas.microsoft.com/office/drawing/2014/main" id="{C66C6F1D-D423-430B-B2B3-BB5E7E81B8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7213" y="1820863"/>
                    <a:ext cx="422275" cy="442913"/>
                  </a:xfrm>
                  <a:custGeom>
                    <a:avLst/>
                    <a:gdLst>
                      <a:gd name="T0" fmla="*/ 243 w 259"/>
                      <a:gd name="T1" fmla="*/ 193 h 271"/>
                      <a:gd name="T2" fmla="*/ 140 w 259"/>
                      <a:gd name="T3" fmla="*/ 251 h 271"/>
                      <a:gd name="T4" fmla="*/ 20 w 259"/>
                      <a:gd name="T5" fmla="*/ 131 h 271"/>
                      <a:gd name="T6" fmla="*/ 97 w 259"/>
                      <a:gd name="T7" fmla="*/ 19 h 271"/>
                      <a:gd name="T8" fmla="*/ 90 w 259"/>
                      <a:gd name="T9" fmla="*/ 0 h 271"/>
                      <a:gd name="T10" fmla="*/ 0 w 259"/>
                      <a:gd name="T11" fmla="*/ 131 h 271"/>
                      <a:gd name="T12" fmla="*/ 140 w 259"/>
                      <a:gd name="T13" fmla="*/ 271 h 271"/>
                      <a:gd name="T14" fmla="*/ 259 w 259"/>
                      <a:gd name="T15" fmla="*/ 205 h 271"/>
                      <a:gd name="T16" fmla="*/ 243 w 259"/>
                      <a:gd name="T17" fmla="*/ 193 h 2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9" h="271">
                        <a:moveTo>
                          <a:pt x="243" y="193"/>
                        </a:moveTo>
                        <a:cubicBezTo>
                          <a:pt x="222" y="228"/>
                          <a:pt x="184" y="251"/>
                          <a:pt x="140" y="251"/>
                        </a:cubicBezTo>
                        <a:cubicBezTo>
                          <a:pt x="74" y="251"/>
                          <a:pt x="20" y="197"/>
                          <a:pt x="20" y="131"/>
                        </a:cubicBezTo>
                        <a:cubicBezTo>
                          <a:pt x="20" y="80"/>
                          <a:pt x="52" y="37"/>
                          <a:pt x="97" y="19"/>
                        </a:cubicBezTo>
                        <a:cubicBezTo>
                          <a:pt x="90" y="0"/>
                          <a:pt x="90" y="0"/>
                          <a:pt x="90" y="0"/>
                        </a:cubicBezTo>
                        <a:cubicBezTo>
                          <a:pt x="38" y="21"/>
                          <a:pt x="0" y="72"/>
                          <a:pt x="0" y="131"/>
                        </a:cubicBezTo>
                        <a:cubicBezTo>
                          <a:pt x="0" y="208"/>
                          <a:pt x="63" y="271"/>
                          <a:pt x="140" y="271"/>
                        </a:cubicBezTo>
                        <a:cubicBezTo>
                          <a:pt x="191" y="271"/>
                          <a:pt x="235" y="245"/>
                          <a:pt x="259" y="205"/>
                        </a:cubicBezTo>
                        <a:lnTo>
                          <a:pt x="243" y="193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8" name="Freeform 20">
                    <a:extLst>
                      <a:ext uri="{FF2B5EF4-FFF2-40B4-BE49-F238E27FC236}">
                        <a16:creationId xmlns:a16="http://schemas.microsoft.com/office/drawing/2014/main" id="{A875E46A-4F77-48E7-A1E1-D35CB93D5F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5813" y="1806576"/>
                    <a:ext cx="228600" cy="342900"/>
                  </a:xfrm>
                  <a:custGeom>
                    <a:avLst/>
                    <a:gdLst>
                      <a:gd name="T0" fmla="*/ 0 w 140"/>
                      <a:gd name="T1" fmla="*/ 20 h 210"/>
                      <a:gd name="T2" fmla="*/ 0 w 140"/>
                      <a:gd name="T3" fmla="*/ 20 h 210"/>
                      <a:gd name="T4" fmla="*/ 120 w 140"/>
                      <a:gd name="T5" fmla="*/ 140 h 210"/>
                      <a:gd name="T6" fmla="*/ 105 w 140"/>
                      <a:gd name="T7" fmla="*/ 199 h 210"/>
                      <a:gd name="T8" fmla="*/ 121 w 140"/>
                      <a:gd name="T9" fmla="*/ 210 h 210"/>
                      <a:gd name="T10" fmla="*/ 140 w 140"/>
                      <a:gd name="T11" fmla="*/ 140 h 210"/>
                      <a:gd name="T12" fmla="*/ 0 w 140"/>
                      <a:gd name="T13" fmla="*/ 0 h 210"/>
                      <a:gd name="T14" fmla="*/ 0 w 140"/>
                      <a:gd name="T15" fmla="*/ 0 h 210"/>
                      <a:gd name="T16" fmla="*/ 0 w 140"/>
                      <a:gd name="T17" fmla="*/ 2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0" h="210">
                        <a:moveTo>
                          <a:pt x="0" y="2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67" y="20"/>
                          <a:pt x="120" y="74"/>
                          <a:pt x="120" y="140"/>
                        </a:cubicBezTo>
                        <a:cubicBezTo>
                          <a:pt x="120" y="161"/>
                          <a:pt x="115" y="181"/>
                          <a:pt x="105" y="199"/>
                        </a:cubicBezTo>
                        <a:cubicBezTo>
                          <a:pt x="121" y="210"/>
                          <a:pt x="121" y="210"/>
                          <a:pt x="121" y="210"/>
                        </a:cubicBezTo>
                        <a:cubicBezTo>
                          <a:pt x="133" y="190"/>
                          <a:pt x="140" y="166"/>
                          <a:pt x="140" y="140"/>
                        </a:cubicBezTo>
                        <a:cubicBezTo>
                          <a:pt x="140" y="63"/>
                          <a:pt x="78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9" name="Freeform 21">
                    <a:extLst>
                      <a:ext uri="{FF2B5EF4-FFF2-40B4-BE49-F238E27FC236}">
                        <a16:creationId xmlns:a16="http://schemas.microsoft.com/office/drawing/2014/main" id="{6D83013C-B586-4C87-A447-AFF3809B7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9613" y="1806576"/>
                    <a:ext cx="69850" cy="42863"/>
                  </a:xfrm>
                  <a:custGeom>
                    <a:avLst/>
                    <a:gdLst>
                      <a:gd name="T0" fmla="*/ 42 w 42"/>
                      <a:gd name="T1" fmla="*/ 0 h 27"/>
                      <a:gd name="T2" fmla="*/ 0 w 42"/>
                      <a:gd name="T3" fmla="*/ 8 h 27"/>
                      <a:gd name="T4" fmla="*/ 7 w 42"/>
                      <a:gd name="T5" fmla="*/ 27 h 27"/>
                      <a:gd name="T6" fmla="*/ 42 w 42"/>
                      <a:gd name="T7" fmla="*/ 20 h 27"/>
                      <a:gd name="T8" fmla="*/ 42 w 42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27">
                        <a:moveTo>
                          <a:pt x="42" y="0"/>
                        </a:moveTo>
                        <a:cubicBezTo>
                          <a:pt x="27" y="1"/>
                          <a:pt x="13" y="3"/>
                          <a:pt x="0" y="8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18" y="23"/>
                          <a:pt x="30" y="21"/>
                          <a:pt x="42" y="20"/>
                        </a:cubicBez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D0969F3E-A25E-4FBE-9B99-343F9EAADBD7}"/>
                    </a:ext>
                  </a:extLst>
                </p:cNvPr>
                <p:cNvSpPr txBox="1"/>
                <p:nvPr/>
              </p:nvSpPr>
              <p:spPr>
                <a:xfrm>
                  <a:off x="3230170" y="1851670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Tier4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47F5B46A-2B61-446B-8CD9-FCA2F5AAEB86}"/>
                    </a:ext>
                  </a:extLst>
                </p:cNvPr>
                <p:cNvSpPr txBox="1"/>
                <p:nvPr/>
              </p:nvSpPr>
              <p:spPr>
                <a:xfrm>
                  <a:off x="3188850" y="2080162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492C835-ABDB-4550-BC6A-0FFAF848B406}"/>
                  </a:ext>
                </a:extLst>
              </p:cNvPr>
              <p:cNvGrpSpPr/>
              <p:nvPr/>
            </p:nvGrpSpPr>
            <p:grpSpPr>
              <a:xfrm>
                <a:off x="4538047" y="1494876"/>
                <a:ext cx="457200" cy="457200"/>
                <a:chOff x="4307860" y="1409296"/>
                <a:chExt cx="457200" cy="457200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C1FAAB21-AFE9-4402-86D2-615051CE4251}"/>
                    </a:ext>
                  </a:extLst>
                </p:cNvPr>
                <p:cNvGrpSpPr/>
                <p:nvPr/>
              </p:nvGrpSpPr>
              <p:grpSpPr>
                <a:xfrm>
                  <a:off x="4307860" y="1409296"/>
                  <a:ext cx="457200" cy="457200"/>
                  <a:chOff x="4307860" y="1409296"/>
                  <a:chExt cx="457200" cy="457200"/>
                </a:xfrm>
              </p:grpSpPr>
              <p:sp>
                <p:nvSpPr>
                  <p:cNvPr id="92" name="Freeform 22">
                    <a:extLst>
                      <a:ext uri="{FF2B5EF4-FFF2-40B4-BE49-F238E27FC236}">
                        <a16:creationId xmlns:a16="http://schemas.microsoft.com/office/drawing/2014/main" id="{501B314A-5D45-4161-A34C-5C7D62677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23735" y="1409296"/>
                    <a:ext cx="209550" cy="149225"/>
                  </a:xfrm>
                  <a:custGeom>
                    <a:avLst/>
                    <a:gdLst>
                      <a:gd name="T0" fmla="*/ 20 w 128"/>
                      <a:gd name="T1" fmla="*/ 91 h 91"/>
                      <a:gd name="T2" fmla="*/ 128 w 128"/>
                      <a:gd name="T3" fmla="*/ 20 h 91"/>
                      <a:gd name="T4" fmla="*/ 128 w 128"/>
                      <a:gd name="T5" fmla="*/ 0 h 91"/>
                      <a:gd name="T6" fmla="*/ 0 w 128"/>
                      <a:gd name="T7" fmla="*/ 86 h 91"/>
                      <a:gd name="T8" fmla="*/ 20 w 128"/>
                      <a:gd name="T9" fmla="*/ 91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91">
                        <a:moveTo>
                          <a:pt x="20" y="91"/>
                        </a:moveTo>
                        <a:cubicBezTo>
                          <a:pt x="38" y="50"/>
                          <a:pt x="80" y="20"/>
                          <a:pt x="128" y="20"/>
                        </a:cubicBezTo>
                        <a:cubicBezTo>
                          <a:pt x="128" y="0"/>
                          <a:pt x="128" y="0"/>
                          <a:pt x="128" y="0"/>
                        </a:cubicBezTo>
                        <a:cubicBezTo>
                          <a:pt x="70" y="0"/>
                          <a:pt x="21" y="36"/>
                          <a:pt x="0" y="86"/>
                        </a:cubicBezTo>
                        <a:lnTo>
                          <a:pt x="20" y="91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3" name="Freeform 23">
                    <a:extLst>
                      <a:ext uri="{FF2B5EF4-FFF2-40B4-BE49-F238E27FC236}">
                        <a16:creationId xmlns:a16="http://schemas.microsoft.com/office/drawing/2014/main" id="{8E158F91-EC9C-44E2-B467-43DAED572D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07860" y="1409296"/>
                    <a:ext cx="457200" cy="457200"/>
                  </a:xfrm>
                  <a:custGeom>
                    <a:avLst/>
                    <a:gdLst>
                      <a:gd name="T0" fmla="*/ 142 w 280"/>
                      <a:gd name="T1" fmla="*/ 0 h 280"/>
                      <a:gd name="T2" fmla="*/ 142 w 280"/>
                      <a:gd name="T3" fmla="*/ 20 h 280"/>
                      <a:gd name="T4" fmla="*/ 260 w 280"/>
                      <a:gd name="T5" fmla="*/ 140 h 280"/>
                      <a:gd name="T6" fmla="*/ 140 w 280"/>
                      <a:gd name="T7" fmla="*/ 260 h 280"/>
                      <a:gd name="T8" fmla="*/ 20 w 280"/>
                      <a:gd name="T9" fmla="*/ 140 h 280"/>
                      <a:gd name="T10" fmla="*/ 28 w 280"/>
                      <a:gd name="T11" fmla="*/ 95 h 280"/>
                      <a:gd name="T12" fmla="*/ 9 w 280"/>
                      <a:gd name="T13" fmla="*/ 90 h 280"/>
                      <a:gd name="T14" fmla="*/ 0 w 280"/>
                      <a:gd name="T15" fmla="*/ 140 h 280"/>
                      <a:gd name="T16" fmla="*/ 140 w 280"/>
                      <a:gd name="T17" fmla="*/ 280 h 280"/>
                      <a:gd name="T18" fmla="*/ 280 w 280"/>
                      <a:gd name="T19" fmla="*/ 140 h 280"/>
                      <a:gd name="T20" fmla="*/ 142 w 280"/>
                      <a:gd name="T21" fmla="*/ 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0" h="280">
                        <a:moveTo>
                          <a:pt x="142" y="0"/>
                        </a:moveTo>
                        <a:cubicBezTo>
                          <a:pt x="142" y="20"/>
                          <a:pt x="142" y="20"/>
                          <a:pt x="142" y="20"/>
                        </a:cubicBezTo>
                        <a:cubicBezTo>
                          <a:pt x="207" y="21"/>
                          <a:pt x="260" y="74"/>
                          <a:pt x="260" y="140"/>
                        </a:cubicBezTo>
                        <a:cubicBezTo>
                          <a:pt x="260" y="206"/>
                          <a:pt x="206" y="260"/>
                          <a:pt x="140" y="260"/>
                        </a:cubicBezTo>
                        <a:cubicBezTo>
                          <a:pt x="73" y="260"/>
                          <a:pt x="20" y="206"/>
                          <a:pt x="20" y="140"/>
                        </a:cubicBezTo>
                        <a:cubicBezTo>
                          <a:pt x="20" y="124"/>
                          <a:pt x="23" y="109"/>
                          <a:pt x="28" y="95"/>
                        </a:cubicBezTo>
                        <a:cubicBezTo>
                          <a:pt x="9" y="90"/>
                          <a:pt x="9" y="90"/>
                          <a:pt x="9" y="90"/>
                        </a:cubicBezTo>
                        <a:cubicBezTo>
                          <a:pt x="3" y="105"/>
                          <a:pt x="0" y="122"/>
                          <a:pt x="0" y="140"/>
                        </a:cubicBezTo>
                        <a:cubicBezTo>
                          <a:pt x="0" y="217"/>
                          <a:pt x="62" y="280"/>
                          <a:pt x="140" y="280"/>
                        </a:cubicBezTo>
                        <a:cubicBezTo>
                          <a:pt x="217" y="280"/>
                          <a:pt x="280" y="217"/>
                          <a:pt x="280" y="140"/>
                        </a:cubicBezTo>
                        <a:cubicBezTo>
                          <a:pt x="280" y="63"/>
                          <a:pt x="218" y="1"/>
                          <a:pt x="142" y="0"/>
                        </a:cubicBez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2ECF2971-E46B-4AEF-82DB-A2E993AC1099}"/>
                    </a:ext>
                  </a:extLst>
                </p:cNvPr>
                <p:cNvSpPr txBox="1"/>
                <p:nvPr/>
              </p:nvSpPr>
              <p:spPr>
                <a:xfrm>
                  <a:off x="4440638" y="1457515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Tier8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A31061B-2CC6-471D-997F-1B37984E1BED}"/>
                    </a:ext>
                  </a:extLst>
                </p:cNvPr>
                <p:cNvSpPr txBox="1"/>
                <p:nvPr/>
              </p:nvSpPr>
              <p:spPr>
                <a:xfrm>
                  <a:off x="4392099" y="1675211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EB0516E8-5429-4CD7-B828-312F09834396}"/>
                  </a:ext>
                </a:extLst>
              </p:cNvPr>
              <p:cNvGrpSpPr/>
              <p:nvPr/>
            </p:nvGrpSpPr>
            <p:grpSpPr>
              <a:xfrm>
                <a:off x="4284663" y="2197101"/>
                <a:ext cx="458787" cy="466725"/>
                <a:chOff x="4052888" y="2197101"/>
                <a:chExt cx="458787" cy="466725"/>
              </a:xfrm>
            </p:grpSpPr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E25EED9D-048A-423C-8159-B4DA4C21001B}"/>
                    </a:ext>
                  </a:extLst>
                </p:cNvPr>
                <p:cNvGrpSpPr/>
                <p:nvPr/>
              </p:nvGrpSpPr>
              <p:grpSpPr>
                <a:xfrm>
                  <a:off x="4052888" y="2197101"/>
                  <a:ext cx="458787" cy="466725"/>
                  <a:chOff x="4052888" y="2197101"/>
                  <a:chExt cx="458787" cy="466725"/>
                </a:xfrm>
              </p:grpSpPr>
              <p:sp>
                <p:nvSpPr>
                  <p:cNvPr id="85" name="Freeform 24">
                    <a:extLst>
                      <a:ext uri="{FF2B5EF4-FFF2-40B4-BE49-F238E27FC236}">
                        <a16:creationId xmlns:a16="http://schemas.microsoft.com/office/drawing/2014/main" id="{633E1F4F-185C-4D7F-A41E-0B3680AA70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64000" y="2206626"/>
                    <a:ext cx="406400" cy="180975"/>
                  </a:xfrm>
                  <a:custGeom>
                    <a:avLst/>
                    <a:gdLst>
                      <a:gd name="T0" fmla="*/ 232 w 249"/>
                      <a:gd name="T1" fmla="*/ 71 h 111"/>
                      <a:gd name="T2" fmla="*/ 249 w 249"/>
                      <a:gd name="T3" fmla="*/ 60 h 111"/>
                      <a:gd name="T4" fmla="*/ 134 w 249"/>
                      <a:gd name="T5" fmla="*/ 0 h 111"/>
                      <a:gd name="T6" fmla="*/ 0 w 249"/>
                      <a:gd name="T7" fmla="*/ 102 h 111"/>
                      <a:gd name="T8" fmla="*/ 18 w 249"/>
                      <a:gd name="T9" fmla="*/ 111 h 111"/>
                      <a:gd name="T10" fmla="*/ 134 w 249"/>
                      <a:gd name="T11" fmla="*/ 20 h 111"/>
                      <a:gd name="T12" fmla="*/ 232 w 249"/>
                      <a:gd name="T13" fmla="*/ 7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9" h="111">
                        <a:moveTo>
                          <a:pt x="232" y="71"/>
                        </a:moveTo>
                        <a:cubicBezTo>
                          <a:pt x="249" y="60"/>
                          <a:pt x="249" y="60"/>
                          <a:pt x="249" y="60"/>
                        </a:cubicBezTo>
                        <a:cubicBezTo>
                          <a:pt x="224" y="24"/>
                          <a:pt x="182" y="0"/>
                          <a:pt x="134" y="0"/>
                        </a:cubicBezTo>
                        <a:cubicBezTo>
                          <a:pt x="70" y="0"/>
                          <a:pt x="16" y="43"/>
                          <a:pt x="0" y="102"/>
                        </a:cubicBezTo>
                        <a:cubicBezTo>
                          <a:pt x="18" y="111"/>
                          <a:pt x="18" y="111"/>
                          <a:pt x="18" y="111"/>
                        </a:cubicBezTo>
                        <a:cubicBezTo>
                          <a:pt x="31" y="59"/>
                          <a:pt x="78" y="20"/>
                          <a:pt x="134" y="20"/>
                        </a:cubicBezTo>
                        <a:cubicBezTo>
                          <a:pt x="175" y="20"/>
                          <a:pt x="211" y="40"/>
                          <a:pt x="232" y="71"/>
                        </a:cubicBez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6" name="Freeform 25">
                    <a:extLst>
                      <a:ext uri="{FF2B5EF4-FFF2-40B4-BE49-F238E27FC236}">
                        <a16:creationId xmlns:a16="http://schemas.microsoft.com/office/drawing/2014/main" id="{87E44BD7-14B4-4A45-8121-FA0FB97296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5625" y="2309813"/>
                    <a:ext cx="146050" cy="333375"/>
                  </a:xfrm>
                  <a:custGeom>
                    <a:avLst/>
                    <a:gdLst>
                      <a:gd name="T0" fmla="*/ 50 w 89"/>
                      <a:gd name="T1" fmla="*/ 11 h 204"/>
                      <a:gd name="T2" fmla="*/ 69 w 89"/>
                      <a:gd name="T3" fmla="*/ 77 h 204"/>
                      <a:gd name="T4" fmla="*/ 0 w 89"/>
                      <a:gd name="T5" fmla="*/ 186 h 204"/>
                      <a:gd name="T6" fmla="*/ 8 w 89"/>
                      <a:gd name="T7" fmla="*/ 204 h 204"/>
                      <a:gd name="T8" fmla="*/ 89 w 89"/>
                      <a:gd name="T9" fmla="*/ 77 h 204"/>
                      <a:gd name="T10" fmla="*/ 66 w 89"/>
                      <a:gd name="T11" fmla="*/ 0 h 204"/>
                      <a:gd name="T12" fmla="*/ 50 w 89"/>
                      <a:gd name="T13" fmla="*/ 11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9" h="204">
                        <a:moveTo>
                          <a:pt x="50" y="11"/>
                        </a:moveTo>
                        <a:cubicBezTo>
                          <a:pt x="62" y="30"/>
                          <a:pt x="69" y="53"/>
                          <a:pt x="69" y="77"/>
                        </a:cubicBezTo>
                        <a:cubicBezTo>
                          <a:pt x="69" y="125"/>
                          <a:pt x="41" y="167"/>
                          <a:pt x="0" y="186"/>
                        </a:cubicBezTo>
                        <a:cubicBezTo>
                          <a:pt x="8" y="204"/>
                          <a:pt x="8" y="204"/>
                          <a:pt x="8" y="204"/>
                        </a:cubicBezTo>
                        <a:cubicBezTo>
                          <a:pt x="56" y="182"/>
                          <a:pt x="89" y="134"/>
                          <a:pt x="89" y="77"/>
                        </a:cubicBezTo>
                        <a:cubicBezTo>
                          <a:pt x="89" y="49"/>
                          <a:pt x="81" y="22"/>
                          <a:pt x="66" y="0"/>
                        </a:cubicBezTo>
                        <a:lnTo>
                          <a:pt x="50" y="11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7" name="Freeform 31">
                    <a:extLst>
                      <a:ext uri="{FF2B5EF4-FFF2-40B4-BE49-F238E27FC236}">
                        <a16:creationId xmlns:a16="http://schemas.microsoft.com/office/drawing/2014/main" id="{EA69552B-763F-443D-B775-7D3E1B981B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4475" y="2373313"/>
                    <a:ext cx="317500" cy="290513"/>
                  </a:xfrm>
                  <a:custGeom>
                    <a:avLst/>
                    <a:gdLst>
                      <a:gd name="T0" fmla="*/ 140 w 195"/>
                      <a:gd name="T1" fmla="*/ 158 h 178"/>
                      <a:gd name="T2" fmla="*/ 20 w 195"/>
                      <a:gd name="T3" fmla="*/ 38 h 178"/>
                      <a:gd name="T4" fmla="*/ 24 w 195"/>
                      <a:gd name="T5" fmla="*/ 9 h 178"/>
                      <a:gd name="T6" fmla="*/ 6 w 195"/>
                      <a:gd name="T7" fmla="*/ 0 h 178"/>
                      <a:gd name="T8" fmla="*/ 0 w 195"/>
                      <a:gd name="T9" fmla="*/ 38 h 178"/>
                      <a:gd name="T10" fmla="*/ 140 w 195"/>
                      <a:gd name="T11" fmla="*/ 178 h 178"/>
                      <a:gd name="T12" fmla="*/ 195 w 195"/>
                      <a:gd name="T13" fmla="*/ 167 h 178"/>
                      <a:gd name="T14" fmla="*/ 187 w 195"/>
                      <a:gd name="T15" fmla="*/ 149 h 178"/>
                      <a:gd name="T16" fmla="*/ 140 w 195"/>
                      <a:gd name="T17" fmla="*/ 15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5" h="178">
                        <a:moveTo>
                          <a:pt x="140" y="158"/>
                        </a:moveTo>
                        <a:cubicBezTo>
                          <a:pt x="74" y="158"/>
                          <a:pt x="20" y="104"/>
                          <a:pt x="20" y="38"/>
                        </a:cubicBezTo>
                        <a:cubicBezTo>
                          <a:pt x="20" y="28"/>
                          <a:pt x="22" y="19"/>
                          <a:pt x="24" y="9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12"/>
                          <a:pt x="0" y="25"/>
                          <a:pt x="0" y="38"/>
                        </a:cubicBezTo>
                        <a:cubicBezTo>
                          <a:pt x="0" y="115"/>
                          <a:pt x="63" y="178"/>
                          <a:pt x="140" y="178"/>
                        </a:cubicBezTo>
                        <a:cubicBezTo>
                          <a:pt x="160" y="178"/>
                          <a:pt x="178" y="174"/>
                          <a:pt x="195" y="167"/>
                        </a:cubicBezTo>
                        <a:cubicBezTo>
                          <a:pt x="187" y="149"/>
                          <a:pt x="187" y="149"/>
                          <a:pt x="187" y="149"/>
                        </a:cubicBezTo>
                        <a:cubicBezTo>
                          <a:pt x="173" y="155"/>
                          <a:pt x="157" y="158"/>
                          <a:pt x="140" y="158"/>
                        </a:cubicBez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8" name="Freeform 32">
                    <a:extLst>
                      <a:ext uri="{FF2B5EF4-FFF2-40B4-BE49-F238E27FC236}">
                        <a16:creationId xmlns:a16="http://schemas.microsoft.com/office/drawing/2014/main" id="{6D6A9DCC-75D9-4981-97E5-00CDFAF9C0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52888" y="2197101"/>
                    <a:ext cx="247650" cy="204788"/>
                  </a:xfrm>
                  <a:custGeom>
                    <a:avLst/>
                    <a:gdLst>
                      <a:gd name="T0" fmla="*/ 145 w 152"/>
                      <a:gd name="T1" fmla="*/ 0 h 126"/>
                      <a:gd name="T2" fmla="*/ 141 w 152"/>
                      <a:gd name="T3" fmla="*/ 0 h 126"/>
                      <a:gd name="T4" fmla="*/ 1 w 152"/>
                      <a:gd name="T5" fmla="*/ 107 h 126"/>
                      <a:gd name="T6" fmla="*/ 0 w 152"/>
                      <a:gd name="T7" fmla="*/ 111 h 126"/>
                      <a:gd name="T8" fmla="*/ 29 w 152"/>
                      <a:gd name="T9" fmla="*/ 126 h 126"/>
                      <a:gd name="T10" fmla="*/ 31 w 152"/>
                      <a:gd name="T11" fmla="*/ 119 h 126"/>
                      <a:gd name="T12" fmla="*/ 141 w 152"/>
                      <a:gd name="T13" fmla="*/ 32 h 126"/>
                      <a:gd name="T14" fmla="*/ 145 w 152"/>
                      <a:gd name="T15" fmla="*/ 32 h 126"/>
                      <a:gd name="T16" fmla="*/ 152 w 152"/>
                      <a:gd name="T17" fmla="*/ 33 h 126"/>
                      <a:gd name="T18" fmla="*/ 152 w 152"/>
                      <a:gd name="T19" fmla="*/ 1 h 126"/>
                      <a:gd name="T20" fmla="*/ 145 w 152"/>
                      <a:gd name="T21" fmla="*/ 0 h 126"/>
                      <a:gd name="T22" fmla="*/ 146 w 152"/>
                      <a:gd name="T23" fmla="*/ 26 h 126"/>
                      <a:gd name="T24" fmla="*/ 141 w 152"/>
                      <a:gd name="T25" fmla="*/ 26 h 126"/>
                      <a:gd name="T26" fmla="*/ 25 w 152"/>
                      <a:gd name="T27" fmla="*/ 117 h 126"/>
                      <a:gd name="T28" fmla="*/ 7 w 152"/>
                      <a:gd name="T29" fmla="*/ 108 h 126"/>
                      <a:gd name="T30" fmla="*/ 141 w 152"/>
                      <a:gd name="T31" fmla="*/ 6 h 126"/>
                      <a:gd name="T32" fmla="*/ 146 w 152"/>
                      <a:gd name="T33" fmla="*/ 6 h 126"/>
                      <a:gd name="T34" fmla="*/ 146 w 152"/>
                      <a:gd name="T35" fmla="*/ 26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2" h="126">
                        <a:moveTo>
                          <a:pt x="145" y="0"/>
                        </a:moveTo>
                        <a:cubicBezTo>
                          <a:pt x="144" y="0"/>
                          <a:pt x="143" y="0"/>
                          <a:pt x="141" y="0"/>
                        </a:cubicBezTo>
                        <a:cubicBezTo>
                          <a:pt x="76" y="0"/>
                          <a:pt x="19" y="44"/>
                          <a:pt x="1" y="107"/>
                        </a:cubicBezTo>
                        <a:cubicBezTo>
                          <a:pt x="0" y="111"/>
                          <a:pt x="0" y="111"/>
                          <a:pt x="0" y="111"/>
                        </a:cubicBezTo>
                        <a:cubicBezTo>
                          <a:pt x="29" y="126"/>
                          <a:pt x="29" y="126"/>
                          <a:pt x="29" y="126"/>
                        </a:cubicBezTo>
                        <a:cubicBezTo>
                          <a:pt x="31" y="119"/>
                          <a:pt x="31" y="119"/>
                          <a:pt x="31" y="119"/>
                        </a:cubicBezTo>
                        <a:cubicBezTo>
                          <a:pt x="43" y="68"/>
                          <a:pt x="89" y="32"/>
                          <a:pt x="141" y="32"/>
                        </a:cubicBezTo>
                        <a:cubicBezTo>
                          <a:pt x="143" y="32"/>
                          <a:pt x="144" y="32"/>
                          <a:pt x="145" y="32"/>
                        </a:cubicBezTo>
                        <a:cubicBezTo>
                          <a:pt x="152" y="33"/>
                          <a:pt x="152" y="33"/>
                          <a:pt x="152" y="33"/>
                        </a:cubicBezTo>
                        <a:cubicBezTo>
                          <a:pt x="152" y="1"/>
                          <a:pt x="152" y="1"/>
                          <a:pt x="152" y="1"/>
                        </a:cubicBezTo>
                        <a:lnTo>
                          <a:pt x="145" y="0"/>
                        </a:lnTo>
                        <a:close/>
                        <a:moveTo>
                          <a:pt x="146" y="26"/>
                        </a:moveTo>
                        <a:cubicBezTo>
                          <a:pt x="144" y="26"/>
                          <a:pt x="143" y="26"/>
                          <a:pt x="141" y="26"/>
                        </a:cubicBezTo>
                        <a:cubicBezTo>
                          <a:pt x="85" y="26"/>
                          <a:pt x="38" y="65"/>
                          <a:pt x="25" y="117"/>
                        </a:cubicBezTo>
                        <a:cubicBezTo>
                          <a:pt x="7" y="108"/>
                          <a:pt x="7" y="108"/>
                          <a:pt x="7" y="108"/>
                        </a:cubicBezTo>
                        <a:cubicBezTo>
                          <a:pt x="23" y="49"/>
                          <a:pt x="77" y="6"/>
                          <a:pt x="141" y="6"/>
                        </a:cubicBezTo>
                        <a:cubicBezTo>
                          <a:pt x="143" y="6"/>
                          <a:pt x="144" y="6"/>
                          <a:pt x="146" y="6"/>
                        </a:cubicBezTo>
                        <a:lnTo>
                          <a:pt x="146" y="26"/>
                        </a:lnTo>
                        <a:close/>
                      </a:path>
                    </a:pathLst>
                  </a:custGeom>
                  <a:solidFill>
                    <a:srgbClr val="42CC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3F8F3C99-EC69-4207-A239-697A01B1B318}"/>
                    </a:ext>
                  </a:extLst>
                </p:cNvPr>
                <p:cNvSpPr txBox="1"/>
                <p:nvPr/>
              </p:nvSpPr>
              <p:spPr>
                <a:xfrm>
                  <a:off x="4200589" y="2271876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Tier7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137C6E83-41A8-407B-9E51-1FD80CAFC669}"/>
                    </a:ext>
                  </a:extLst>
                </p:cNvPr>
                <p:cNvSpPr txBox="1"/>
                <p:nvPr/>
              </p:nvSpPr>
              <p:spPr>
                <a:xfrm>
                  <a:off x="4152050" y="2474332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E312944-B499-4AE0-8B29-BE6075B7E761}"/>
                  </a:ext>
                </a:extLst>
              </p:cNvPr>
              <p:cNvGrpSpPr/>
              <p:nvPr/>
            </p:nvGrpSpPr>
            <p:grpSpPr>
              <a:xfrm>
                <a:off x="5148064" y="3147814"/>
                <a:ext cx="457200" cy="457201"/>
                <a:chOff x="5019675" y="2862263"/>
                <a:chExt cx="457200" cy="457201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62307C0D-A878-40D5-8616-8F55FD341882}"/>
                    </a:ext>
                  </a:extLst>
                </p:cNvPr>
                <p:cNvGrpSpPr/>
                <p:nvPr/>
              </p:nvGrpSpPr>
              <p:grpSpPr>
                <a:xfrm>
                  <a:off x="5019675" y="2862263"/>
                  <a:ext cx="457200" cy="457201"/>
                  <a:chOff x="5019675" y="2862263"/>
                  <a:chExt cx="457200" cy="457201"/>
                </a:xfrm>
              </p:grpSpPr>
              <p:sp>
                <p:nvSpPr>
                  <p:cNvPr id="77" name="Freeform 26">
                    <a:extLst>
                      <a:ext uri="{FF2B5EF4-FFF2-40B4-BE49-F238E27FC236}">
                        <a16:creationId xmlns:a16="http://schemas.microsoft.com/office/drawing/2014/main" id="{929280FA-C6D4-4AEC-B287-092FA8D65F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8125" y="3246438"/>
                    <a:ext cx="66675" cy="58738"/>
                  </a:xfrm>
                  <a:custGeom>
                    <a:avLst/>
                    <a:gdLst>
                      <a:gd name="T0" fmla="*/ 5 w 41"/>
                      <a:gd name="T1" fmla="*/ 36 h 36"/>
                      <a:gd name="T2" fmla="*/ 41 w 41"/>
                      <a:gd name="T3" fmla="*/ 16 h 36"/>
                      <a:gd name="T4" fmla="*/ 30 w 41"/>
                      <a:gd name="T5" fmla="*/ 0 h 36"/>
                      <a:gd name="T6" fmla="*/ 0 w 41"/>
                      <a:gd name="T7" fmla="*/ 17 h 36"/>
                      <a:gd name="T8" fmla="*/ 5 w 41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36">
                        <a:moveTo>
                          <a:pt x="5" y="36"/>
                        </a:moveTo>
                        <a:cubicBezTo>
                          <a:pt x="18" y="32"/>
                          <a:pt x="30" y="25"/>
                          <a:pt x="41" y="1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1" y="7"/>
                          <a:pt x="11" y="13"/>
                          <a:pt x="0" y="17"/>
                        </a:cubicBezTo>
                        <a:lnTo>
                          <a:pt x="5" y="36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Freeform 27">
                    <a:extLst>
                      <a:ext uri="{FF2B5EF4-FFF2-40B4-BE49-F238E27FC236}">
                        <a16:creationId xmlns:a16="http://schemas.microsoft.com/office/drawing/2014/main" id="{D7C904D1-099C-472F-BCA9-6E5FB5E609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46688" y="2862263"/>
                    <a:ext cx="173037" cy="98425"/>
                  </a:xfrm>
                  <a:custGeom>
                    <a:avLst/>
                    <a:gdLst>
                      <a:gd name="T0" fmla="*/ 0 w 106"/>
                      <a:gd name="T1" fmla="*/ 20 h 60"/>
                      <a:gd name="T2" fmla="*/ 1 w 106"/>
                      <a:gd name="T3" fmla="*/ 20 h 60"/>
                      <a:gd name="T4" fmla="*/ 91 w 106"/>
                      <a:gd name="T5" fmla="*/ 60 h 60"/>
                      <a:gd name="T6" fmla="*/ 106 w 106"/>
                      <a:gd name="T7" fmla="*/ 47 h 60"/>
                      <a:gd name="T8" fmla="*/ 1 w 106"/>
                      <a:gd name="T9" fmla="*/ 0 h 60"/>
                      <a:gd name="T10" fmla="*/ 0 w 106"/>
                      <a:gd name="T11" fmla="*/ 0 h 60"/>
                      <a:gd name="T12" fmla="*/ 0 w 106"/>
                      <a:gd name="T13" fmla="*/ 2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6" h="60">
                        <a:moveTo>
                          <a:pt x="0" y="20"/>
                        </a:moveTo>
                        <a:cubicBezTo>
                          <a:pt x="1" y="20"/>
                          <a:pt x="1" y="20"/>
                          <a:pt x="1" y="20"/>
                        </a:cubicBezTo>
                        <a:cubicBezTo>
                          <a:pt x="37" y="20"/>
                          <a:pt x="69" y="35"/>
                          <a:pt x="91" y="60"/>
                        </a:cubicBezTo>
                        <a:cubicBezTo>
                          <a:pt x="106" y="47"/>
                          <a:pt x="106" y="47"/>
                          <a:pt x="106" y="47"/>
                        </a:cubicBezTo>
                        <a:cubicBezTo>
                          <a:pt x="80" y="18"/>
                          <a:pt x="4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9" name="Freeform 28">
                    <a:extLst>
                      <a:ext uri="{FF2B5EF4-FFF2-40B4-BE49-F238E27FC236}">
                        <a16:creationId xmlns:a16="http://schemas.microsoft.com/office/drawing/2014/main" id="{A4E0F2B7-72BE-4743-A5AF-53EE464CA8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9675" y="2862263"/>
                    <a:ext cx="220662" cy="373063"/>
                  </a:xfrm>
                  <a:custGeom>
                    <a:avLst/>
                    <a:gdLst>
                      <a:gd name="T0" fmla="*/ 46 w 135"/>
                      <a:gd name="T1" fmla="*/ 214 h 228"/>
                      <a:gd name="T2" fmla="*/ 20 w 135"/>
                      <a:gd name="T3" fmla="*/ 140 h 228"/>
                      <a:gd name="T4" fmla="*/ 135 w 135"/>
                      <a:gd name="T5" fmla="*/ 20 h 228"/>
                      <a:gd name="T6" fmla="*/ 135 w 135"/>
                      <a:gd name="T7" fmla="*/ 0 h 228"/>
                      <a:gd name="T8" fmla="*/ 0 w 135"/>
                      <a:gd name="T9" fmla="*/ 140 h 228"/>
                      <a:gd name="T10" fmla="*/ 31 w 135"/>
                      <a:gd name="T11" fmla="*/ 228 h 228"/>
                      <a:gd name="T12" fmla="*/ 46 w 135"/>
                      <a:gd name="T13" fmla="*/ 214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5" h="228">
                        <a:moveTo>
                          <a:pt x="46" y="214"/>
                        </a:moveTo>
                        <a:cubicBezTo>
                          <a:pt x="30" y="194"/>
                          <a:pt x="20" y="168"/>
                          <a:pt x="20" y="140"/>
                        </a:cubicBezTo>
                        <a:cubicBezTo>
                          <a:pt x="20" y="75"/>
                          <a:pt x="71" y="22"/>
                          <a:pt x="135" y="2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60" y="2"/>
                          <a:pt x="0" y="64"/>
                          <a:pt x="0" y="140"/>
                        </a:cubicBezTo>
                        <a:cubicBezTo>
                          <a:pt x="0" y="173"/>
                          <a:pt x="12" y="204"/>
                          <a:pt x="31" y="228"/>
                        </a:cubicBezTo>
                        <a:lnTo>
                          <a:pt x="46" y="214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0" name="Freeform 29">
                    <a:extLst>
                      <a:ext uri="{FF2B5EF4-FFF2-40B4-BE49-F238E27FC236}">
                        <a16:creationId xmlns:a16="http://schemas.microsoft.com/office/drawing/2014/main" id="{151E68FA-A47B-4A8B-9FC7-F0881854F3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72100" y="2943226"/>
                    <a:ext cx="104775" cy="325438"/>
                  </a:xfrm>
                  <a:custGeom>
                    <a:avLst/>
                    <a:gdLst>
                      <a:gd name="T0" fmla="*/ 31 w 64"/>
                      <a:gd name="T1" fmla="*/ 0 h 199"/>
                      <a:gd name="T2" fmla="*/ 16 w 64"/>
                      <a:gd name="T3" fmla="*/ 13 h 199"/>
                      <a:gd name="T4" fmla="*/ 44 w 64"/>
                      <a:gd name="T5" fmla="*/ 90 h 199"/>
                      <a:gd name="T6" fmla="*/ 0 w 64"/>
                      <a:gd name="T7" fmla="*/ 182 h 199"/>
                      <a:gd name="T8" fmla="*/ 11 w 64"/>
                      <a:gd name="T9" fmla="*/ 199 h 199"/>
                      <a:gd name="T10" fmla="*/ 64 w 64"/>
                      <a:gd name="T11" fmla="*/ 90 h 199"/>
                      <a:gd name="T12" fmla="*/ 31 w 64"/>
                      <a:gd name="T13" fmla="*/ 0 h 1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99">
                        <a:moveTo>
                          <a:pt x="31" y="0"/>
                        </a:move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34" y="34"/>
                          <a:pt x="44" y="61"/>
                          <a:pt x="44" y="90"/>
                        </a:cubicBezTo>
                        <a:cubicBezTo>
                          <a:pt x="44" y="127"/>
                          <a:pt x="27" y="160"/>
                          <a:pt x="0" y="182"/>
                        </a:cubicBezTo>
                        <a:cubicBezTo>
                          <a:pt x="11" y="199"/>
                          <a:pt x="11" y="199"/>
                          <a:pt x="11" y="199"/>
                        </a:cubicBezTo>
                        <a:cubicBezTo>
                          <a:pt x="43" y="173"/>
                          <a:pt x="64" y="134"/>
                          <a:pt x="64" y="90"/>
                        </a:cubicBezTo>
                        <a:cubicBezTo>
                          <a:pt x="64" y="55"/>
                          <a:pt x="52" y="24"/>
                          <a:pt x="31" y="0"/>
                        </a:cubicBez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1" name="Freeform 30">
                    <a:extLst>
                      <a:ext uri="{FF2B5EF4-FFF2-40B4-BE49-F238E27FC236}">
                        <a16:creationId xmlns:a16="http://schemas.microsoft.com/office/drawing/2014/main" id="{5E861989-68B3-4FA9-BF98-A274867692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5238" y="3216276"/>
                    <a:ext cx="244475" cy="103188"/>
                  </a:xfrm>
                  <a:custGeom>
                    <a:avLst/>
                    <a:gdLst>
                      <a:gd name="T0" fmla="*/ 145 w 150"/>
                      <a:gd name="T1" fmla="*/ 36 h 63"/>
                      <a:gd name="T2" fmla="*/ 106 w 150"/>
                      <a:gd name="T3" fmla="*/ 43 h 63"/>
                      <a:gd name="T4" fmla="*/ 15 w 150"/>
                      <a:gd name="T5" fmla="*/ 0 h 63"/>
                      <a:gd name="T6" fmla="*/ 0 w 150"/>
                      <a:gd name="T7" fmla="*/ 14 h 63"/>
                      <a:gd name="T8" fmla="*/ 106 w 150"/>
                      <a:gd name="T9" fmla="*/ 63 h 63"/>
                      <a:gd name="T10" fmla="*/ 150 w 150"/>
                      <a:gd name="T11" fmla="*/ 56 h 63"/>
                      <a:gd name="T12" fmla="*/ 145 w 150"/>
                      <a:gd name="T13" fmla="*/ 36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0" h="63">
                        <a:moveTo>
                          <a:pt x="145" y="36"/>
                        </a:moveTo>
                        <a:cubicBezTo>
                          <a:pt x="133" y="40"/>
                          <a:pt x="120" y="43"/>
                          <a:pt x="106" y="43"/>
                        </a:cubicBezTo>
                        <a:cubicBezTo>
                          <a:pt x="69" y="43"/>
                          <a:pt x="37" y="26"/>
                          <a:pt x="15" y="0"/>
                        </a:cubicBez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26" y="44"/>
                          <a:pt x="64" y="63"/>
                          <a:pt x="106" y="63"/>
                        </a:cubicBezTo>
                        <a:cubicBezTo>
                          <a:pt x="121" y="63"/>
                          <a:pt x="136" y="60"/>
                          <a:pt x="150" y="56"/>
                        </a:cubicBezTo>
                        <a:lnTo>
                          <a:pt x="145" y="36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75837B9-4A26-4907-BC97-1EFFD7FF3F3A}"/>
                    </a:ext>
                  </a:extLst>
                </p:cNvPr>
                <p:cNvSpPr txBox="1"/>
                <p:nvPr/>
              </p:nvSpPr>
              <p:spPr>
                <a:xfrm>
                  <a:off x="5160651" y="2902541"/>
                  <a:ext cx="191641" cy="197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Tier6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3FD1B26-0CE7-40B8-90B3-ECE0A7F62886}"/>
                    </a:ext>
                  </a:extLst>
                </p:cNvPr>
                <p:cNvSpPr txBox="1"/>
                <p:nvPr/>
              </p:nvSpPr>
              <p:spPr>
                <a:xfrm>
                  <a:off x="5112113" y="3120237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D89DB68-BD53-4383-9498-9B41806EF47A}"/>
                  </a:ext>
                </a:extLst>
              </p:cNvPr>
              <p:cNvGrpSpPr/>
              <p:nvPr/>
            </p:nvGrpSpPr>
            <p:grpSpPr>
              <a:xfrm>
                <a:off x="4286250" y="4057651"/>
                <a:ext cx="457200" cy="457200"/>
                <a:chOff x="4057650" y="4057651"/>
                <a:chExt cx="457200" cy="457200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7BD2EC9C-867D-473A-AE79-FBC7B09C3129}"/>
                    </a:ext>
                  </a:extLst>
                </p:cNvPr>
                <p:cNvGrpSpPr/>
                <p:nvPr/>
              </p:nvGrpSpPr>
              <p:grpSpPr>
                <a:xfrm>
                  <a:off x="4057650" y="4057651"/>
                  <a:ext cx="457200" cy="457200"/>
                  <a:chOff x="4057650" y="4057651"/>
                  <a:chExt cx="457200" cy="457200"/>
                </a:xfrm>
              </p:grpSpPr>
              <p:sp>
                <p:nvSpPr>
                  <p:cNvPr id="72" name="Freeform 17">
                    <a:extLst>
                      <a:ext uri="{FF2B5EF4-FFF2-40B4-BE49-F238E27FC236}">
                        <a16:creationId xmlns:a16="http://schemas.microsoft.com/office/drawing/2014/main" id="{64B6D9A2-F9E4-408B-85AF-8D97B7FD06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81488" y="4057651"/>
                    <a:ext cx="233362" cy="361950"/>
                  </a:xfrm>
                  <a:custGeom>
                    <a:avLst/>
                    <a:gdLst>
                      <a:gd name="T0" fmla="*/ 0 w 143"/>
                      <a:gd name="T1" fmla="*/ 20 h 222"/>
                      <a:gd name="T2" fmla="*/ 3 w 143"/>
                      <a:gd name="T3" fmla="*/ 20 h 222"/>
                      <a:gd name="T4" fmla="*/ 123 w 143"/>
                      <a:gd name="T5" fmla="*/ 140 h 222"/>
                      <a:gd name="T6" fmla="*/ 101 w 143"/>
                      <a:gd name="T7" fmla="*/ 210 h 222"/>
                      <a:gd name="T8" fmla="*/ 117 w 143"/>
                      <a:gd name="T9" fmla="*/ 222 h 222"/>
                      <a:gd name="T10" fmla="*/ 143 w 143"/>
                      <a:gd name="T11" fmla="*/ 140 h 222"/>
                      <a:gd name="T12" fmla="*/ 3 w 143"/>
                      <a:gd name="T13" fmla="*/ 0 h 222"/>
                      <a:gd name="T14" fmla="*/ 0 w 143"/>
                      <a:gd name="T15" fmla="*/ 0 h 222"/>
                      <a:gd name="T16" fmla="*/ 0 w 143"/>
                      <a:gd name="T17" fmla="*/ 20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3" h="222">
                        <a:moveTo>
                          <a:pt x="0" y="20"/>
                        </a:moveTo>
                        <a:cubicBezTo>
                          <a:pt x="1" y="20"/>
                          <a:pt x="2" y="20"/>
                          <a:pt x="3" y="20"/>
                        </a:cubicBezTo>
                        <a:cubicBezTo>
                          <a:pt x="69" y="20"/>
                          <a:pt x="123" y="74"/>
                          <a:pt x="123" y="140"/>
                        </a:cubicBezTo>
                        <a:cubicBezTo>
                          <a:pt x="123" y="166"/>
                          <a:pt x="115" y="190"/>
                          <a:pt x="101" y="210"/>
                        </a:cubicBezTo>
                        <a:cubicBezTo>
                          <a:pt x="117" y="222"/>
                          <a:pt x="117" y="222"/>
                          <a:pt x="117" y="222"/>
                        </a:cubicBezTo>
                        <a:cubicBezTo>
                          <a:pt x="133" y="199"/>
                          <a:pt x="143" y="171"/>
                          <a:pt x="143" y="140"/>
                        </a:cubicBezTo>
                        <a:cubicBezTo>
                          <a:pt x="143" y="63"/>
                          <a:pt x="80" y="0"/>
                          <a:pt x="3" y="0"/>
                        </a:cubicBezTo>
                        <a:cubicBezTo>
                          <a:pt x="2" y="0"/>
                          <a:pt x="1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3" name="Freeform 18">
                    <a:extLst>
                      <a:ext uri="{FF2B5EF4-FFF2-40B4-BE49-F238E27FC236}">
                        <a16:creationId xmlns:a16="http://schemas.microsoft.com/office/drawing/2014/main" id="{558CFE0A-98E4-4CD5-885E-FF94D9D1B6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7650" y="4057651"/>
                    <a:ext cx="409575" cy="457200"/>
                  </a:xfrm>
                  <a:custGeom>
                    <a:avLst/>
                    <a:gdLst>
                      <a:gd name="T0" fmla="*/ 235 w 251"/>
                      <a:gd name="T1" fmla="*/ 213 h 280"/>
                      <a:gd name="T2" fmla="*/ 140 w 251"/>
                      <a:gd name="T3" fmla="*/ 260 h 280"/>
                      <a:gd name="T4" fmla="*/ 20 w 251"/>
                      <a:gd name="T5" fmla="*/ 140 h 280"/>
                      <a:gd name="T6" fmla="*/ 133 w 251"/>
                      <a:gd name="T7" fmla="*/ 20 h 280"/>
                      <a:gd name="T8" fmla="*/ 133 w 251"/>
                      <a:gd name="T9" fmla="*/ 0 h 280"/>
                      <a:gd name="T10" fmla="*/ 0 w 251"/>
                      <a:gd name="T11" fmla="*/ 140 h 280"/>
                      <a:gd name="T12" fmla="*/ 140 w 251"/>
                      <a:gd name="T13" fmla="*/ 280 h 280"/>
                      <a:gd name="T14" fmla="*/ 251 w 251"/>
                      <a:gd name="T15" fmla="*/ 225 h 280"/>
                      <a:gd name="T16" fmla="*/ 235 w 251"/>
                      <a:gd name="T17" fmla="*/ 213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1" h="280">
                        <a:moveTo>
                          <a:pt x="235" y="213"/>
                        </a:moveTo>
                        <a:cubicBezTo>
                          <a:pt x="213" y="242"/>
                          <a:pt x="179" y="260"/>
                          <a:pt x="140" y="260"/>
                        </a:cubicBezTo>
                        <a:cubicBezTo>
                          <a:pt x="74" y="260"/>
                          <a:pt x="20" y="206"/>
                          <a:pt x="20" y="140"/>
                        </a:cubicBezTo>
                        <a:cubicBezTo>
                          <a:pt x="20" y="76"/>
                          <a:pt x="70" y="24"/>
                          <a:pt x="133" y="20"/>
                        </a:cubicBezTo>
                        <a:cubicBezTo>
                          <a:pt x="133" y="0"/>
                          <a:pt x="133" y="0"/>
                          <a:pt x="133" y="0"/>
                        </a:cubicBezTo>
                        <a:cubicBezTo>
                          <a:pt x="59" y="4"/>
                          <a:pt x="0" y="65"/>
                          <a:pt x="0" y="140"/>
                        </a:cubicBezTo>
                        <a:cubicBezTo>
                          <a:pt x="0" y="217"/>
                          <a:pt x="63" y="280"/>
                          <a:pt x="140" y="280"/>
                        </a:cubicBezTo>
                        <a:cubicBezTo>
                          <a:pt x="185" y="280"/>
                          <a:pt x="226" y="259"/>
                          <a:pt x="251" y="225"/>
                        </a:cubicBezTo>
                        <a:lnTo>
                          <a:pt x="235" y="213"/>
                        </a:ln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49D6D375-7E6D-49BF-979F-79B2EDAD4793}"/>
                    </a:ext>
                  </a:extLst>
                </p:cNvPr>
                <p:cNvSpPr txBox="1"/>
                <p:nvPr/>
              </p:nvSpPr>
              <p:spPr>
                <a:xfrm>
                  <a:off x="4204716" y="4096619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Tier5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1DDA2071-DBC2-45AB-8594-D2B0FBC666BB}"/>
                    </a:ext>
                  </a:extLst>
                </p:cNvPr>
                <p:cNvSpPr txBox="1"/>
                <p:nvPr/>
              </p:nvSpPr>
              <p:spPr>
                <a:xfrm>
                  <a:off x="4148557" y="4320030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85DB8D55-53DE-49EB-848E-F25FD97E8B17}"/>
                  </a:ext>
                </a:extLst>
              </p:cNvPr>
              <p:cNvGrpSpPr/>
              <p:nvPr/>
            </p:nvGrpSpPr>
            <p:grpSpPr>
              <a:xfrm>
                <a:off x="3203848" y="3100388"/>
                <a:ext cx="457200" cy="458788"/>
                <a:chOff x="3095625" y="3100388"/>
                <a:chExt cx="457200" cy="458788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4F4D06E0-3EA6-49FC-A175-8A7DFC986065}"/>
                    </a:ext>
                  </a:extLst>
                </p:cNvPr>
                <p:cNvGrpSpPr/>
                <p:nvPr/>
              </p:nvGrpSpPr>
              <p:grpSpPr>
                <a:xfrm>
                  <a:off x="3095625" y="3100388"/>
                  <a:ext cx="457200" cy="458788"/>
                  <a:chOff x="3095625" y="3100388"/>
                  <a:chExt cx="457200" cy="458788"/>
                </a:xfrm>
              </p:grpSpPr>
              <p:sp>
                <p:nvSpPr>
                  <p:cNvPr id="66" name="Freeform 14">
                    <a:extLst>
                      <a:ext uri="{FF2B5EF4-FFF2-40B4-BE49-F238E27FC236}">
                        <a16:creationId xmlns:a16="http://schemas.microsoft.com/office/drawing/2014/main" id="{01D856FA-D2FC-4617-A0F5-32618908A9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2638" y="3100388"/>
                    <a:ext cx="230187" cy="336550"/>
                  </a:xfrm>
                  <a:custGeom>
                    <a:avLst/>
                    <a:gdLst>
                      <a:gd name="T0" fmla="*/ 0 w 141"/>
                      <a:gd name="T1" fmla="*/ 20 h 206"/>
                      <a:gd name="T2" fmla="*/ 1 w 141"/>
                      <a:gd name="T3" fmla="*/ 20 h 206"/>
                      <a:gd name="T4" fmla="*/ 121 w 141"/>
                      <a:gd name="T5" fmla="*/ 140 h 206"/>
                      <a:gd name="T6" fmla="*/ 107 w 141"/>
                      <a:gd name="T7" fmla="*/ 196 h 206"/>
                      <a:gd name="T8" fmla="*/ 124 w 141"/>
                      <a:gd name="T9" fmla="*/ 206 h 206"/>
                      <a:gd name="T10" fmla="*/ 141 w 141"/>
                      <a:gd name="T11" fmla="*/ 140 h 206"/>
                      <a:gd name="T12" fmla="*/ 1 w 141"/>
                      <a:gd name="T13" fmla="*/ 0 h 206"/>
                      <a:gd name="T14" fmla="*/ 0 w 141"/>
                      <a:gd name="T15" fmla="*/ 0 h 206"/>
                      <a:gd name="T16" fmla="*/ 0 w 141"/>
                      <a:gd name="T17" fmla="*/ 2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1" h="206">
                        <a:moveTo>
                          <a:pt x="0" y="20"/>
                        </a:moveTo>
                        <a:cubicBezTo>
                          <a:pt x="0" y="20"/>
                          <a:pt x="1" y="20"/>
                          <a:pt x="1" y="20"/>
                        </a:cubicBezTo>
                        <a:cubicBezTo>
                          <a:pt x="68" y="20"/>
                          <a:pt x="121" y="74"/>
                          <a:pt x="121" y="140"/>
                        </a:cubicBezTo>
                        <a:cubicBezTo>
                          <a:pt x="121" y="160"/>
                          <a:pt x="116" y="179"/>
                          <a:pt x="107" y="196"/>
                        </a:cubicBezTo>
                        <a:cubicBezTo>
                          <a:pt x="124" y="206"/>
                          <a:pt x="124" y="206"/>
                          <a:pt x="124" y="206"/>
                        </a:cubicBezTo>
                        <a:cubicBezTo>
                          <a:pt x="135" y="187"/>
                          <a:pt x="141" y="164"/>
                          <a:pt x="141" y="140"/>
                        </a:cubicBezTo>
                        <a:cubicBezTo>
                          <a:pt x="141" y="63"/>
                          <a:pt x="79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7" name="Freeform 15">
                    <a:extLst>
                      <a:ext uri="{FF2B5EF4-FFF2-40B4-BE49-F238E27FC236}">
                        <a16:creationId xmlns:a16="http://schemas.microsoft.com/office/drawing/2014/main" id="{7ECE2A48-459A-41C3-80BF-0C5F57EB84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5625" y="3100388"/>
                    <a:ext cx="220662" cy="347663"/>
                  </a:xfrm>
                  <a:custGeom>
                    <a:avLst/>
                    <a:gdLst>
                      <a:gd name="T0" fmla="*/ 37 w 135"/>
                      <a:gd name="T1" fmla="*/ 200 h 212"/>
                      <a:gd name="T2" fmla="*/ 20 w 135"/>
                      <a:gd name="T3" fmla="*/ 140 h 212"/>
                      <a:gd name="T4" fmla="*/ 135 w 135"/>
                      <a:gd name="T5" fmla="*/ 20 h 212"/>
                      <a:gd name="T6" fmla="*/ 135 w 135"/>
                      <a:gd name="T7" fmla="*/ 0 h 212"/>
                      <a:gd name="T8" fmla="*/ 0 w 135"/>
                      <a:gd name="T9" fmla="*/ 140 h 212"/>
                      <a:gd name="T10" fmla="*/ 21 w 135"/>
                      <a:gd name="T11" fmla="*/ 212 h 212"/>
                      <a:gd name="T12" fmla="*/ 37 w 135"/>
                      <a:gd name="T13" fmla="*/ 20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5" h="212">
                        <a:moveTo>
                          <a:pt x="37" y="200"/>
                        </a:moveTo>
                        <a:cubicBezTo>
                          <a:pt x="26" y="182"/>
                          <a:pt x="20" y="162"/>
                          <a:pt x="20" y="140"/>
                        </a:cubicBezTo>
                        <a:cubicBezTo>
                          <a:pt x="20" y="75"/>
                          <a:pt x="71" y="23"/>
                          <a:pt x="135" y="2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60" y="3"/>
                          <a:pt x="0" y="64"/>
                          <a:pt x="0" y="140"/>
                        </a:cubicBezTo>
                        <a:cubicBezTo>
                          <a:pt x="0" y="166"/>
                          <a:pt x="8" y="191"/>
                          <a:pt x="21" y="212"/>
                        </a:cubicBezTo>
                        <a:lnTo>
                          <a:pt x="37" y="200"/>
                        </a:ln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8" name="Freeform 16">
                    <a:extLst>
                      <a:ext uri="{FF2B5EF4-FFF2-40B4-BE49-F238E27FC236}">
                        <a16:creationId xmlns:a16="http://schemas.microsoft.com/office/drawing/2014/main" id="{0AD87FF8-74FA-4826-A975-3E8B91A9F9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138" y="3427413"/>
                    <a:ext cx="388937" cy="131763"/>
                  </a:xfrm>
                  <a:custGeom>
                    <a:avLst/>
                    <a:gdLst>
                      <a:gd name="T0" fmla="*/ 221 w 238"/>
                      <a:gd name="T1" fmla="*/ 0 h 80"/>
                      <a:gd name="T2" fmla="*/ 117 w 238"/>
                      <a:gd name="T3" fmla="*/ 60 h 80"/>
                      <a:gd name="T4" fmla="*/ 16 w 238"/>
                      <a:gd name="T5" fmla="*/ 3 h 80"/>
                      <a:gd name="T6" fmla="*/ 0 w 238"/>
                      <a:gd name="T7" fmla="*/ 16 h 80"/>
                      <a:gd name="T8" fmla="*/ 117 w 238"/>
                      <a:gd name="T9" fmla="*/ 80 h 80"/>
                      <a:gd name="T10" fmla="*/ 238 w 238"/>
                      <a:gd name="T11" fmla="*/ 10 h 80"/>
                      <a:gd name="T12" fmla="*/ 221 w 238"/>
                      <a:gd name="T13" fmla="*/ 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8" h="80">
                        <a:moveTo>
                          <a:pt x="221" y="0"/>
                        </a:moveTo>
                        <a:cubicBezTo>
                          <a:pt x="201" y="36"/>
                          <a:pt x="162" y="60"/>
                          <a:pt x="117" y="60"/>
                        </a:cubicBezTo>
                        <a:cubicBezTo>
                          <a:pt x="75" y="60"/>
                          <a:pt x="37" y="37"/>
                          <a:pt x="16" y="3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25" y="54"/>
                          <a:pt x="68" y="80"/>
                          <a:pt x="117" y="80"/>
                        </a:cubicBezTo>
                        <a:cubicBezTo>
                          <a:pt x="169" y="80"/>
                          <a:pt x="214" y="52"/>
                          <a:pt x="238" y="10"/>
                        </a:cubicBezTo>
                        <a:lnTo>
                          <a:pt x="221" y="0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6DF9610-0C10-44F1-91A3-3AD60B3534DA}"/>
                    </a:ext>
                  </a:extLst>
                </p:cNvPr>
                <p:cNvSpPr txBox="1"/>
                <p:nvPr/>
              </p:nvSpPr>
              <p:spPr>
                <a:xfrm>
                  <a:off x="3229370" y="3154105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Tier3</a:t>
                  </a:r>
                </a:p>
                <a:p>
                  <a:pPr algn="ctr"/>
                  <a:r>
                    <a:rPr lang="en-US" altLang="zh-CN" sz="8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4E133A83-21F6-43AC-ACB4-2FE5DC500336}"/>
                    </a:ext>
                  </a:extLst>
                </p:cNvPr>
                <p:cNvSpPr txBox="1"/>
                <p:nvPr/>
              </p:nvSpPr>
              <p:spPr>
                <a:xfrm>
                  <a:off x="3180829" y="3364181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BAD0045-A8FB-4E3E-ADF9-54D71DEB564E}"/>
                  </a:ext>
                </a:extLst>
              </p:cNvPr>
              <p:cNvCxnSpPr>
                <a:stCxn id="110" idx="3"/>
                <a:endCxn id="108" idx="4"/>
              </p:cNvCxnSpPr>
              <p:nvPr/>
            </p:nvCxnSpPr>
            <p:spPr>
              <a:xfrm flipV="1">
                <a:off x="373252" y="2683583"/>
                <a:ext cx="801498" cy="87"/>
              </a:xfrm>
              <a:prstGeom prst="straightConnector1">
                <a:avLst/>
              </a:prstGeom>
              <a:ln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15F505E4-AE86-48C2-8351-AAFE37E72940}"/>
                  </a:ext>
                </a:extLst>
              </p:cNvPr>
              <p:cNvCxnSpPr>
                <a:stCxn id="107" idx="4"/>
                <a:endCxn id="97" idx="5"/>
              </p:cNvCxnSpPr>
              <p:nvPr/>
            </p:nvCxnSpPr>
            <p:spPr>
              <a:xfrm flipV="1">
                <a:off x="1631950" y="2034965"/>
                <a:ext cx="1571898" cy="648849"/>
              </a:xfrm>
              <a:prstGeom prst="straightConnector1">
                <a:avLst/>
              </a:prstGeom>
              <a:ln>
                <a:solidFill>
                  <a:srgbClr val="4BA33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7D30132B-DC74-4C72-A723-C47F8B64EDD5}"/>
                  </a:ext>
                </a:extLst>
              </p:cNvPr>
              <p:cNvCxnSpPr>
                <a:stCxn id="107" idx="4"/>
                <a:endCxn id="103" idx="4"/>
              </p:cNvCxnSpPr>
              <p:nvPr/>
            </p:nvCxnSpPr>
            <p:spPr>
              <a:xfrm flipV="1">
                <a:off x="1631950" y="2683455"/>
                <a:ext cx="682650" cy="359"/>
              </a:xfrm>
              <a:prstGeom prst="straightConnector1">
                <a:avLst/>
              </a:prstGeom>
              <a:ln>
                <a:solidFill>
                  <a:srgbClr val="CC96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2946320E-052F-4427-8F4A-AA8BCA91BDB7}"/>
                  </a:ext>
                </a:extLst>
              </p:cNvPr>
              <p:cNvCxnSpPr>
                <a:stCxn id="107" idx="4"/>
                <a:endCxn id="67" idx="4"/>
              </p:cNvCxnSpPr>
              <p:nvPr/>
            </p:nvCxnSpPr>
            <p:spPr>
              <a:xfrm>
                <a:off x="1631950" y="2683814"/>
                <a:ext cx="1571898" cy="646163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64BCF1B3-19B5-4CDB-B2A6-1492C01E39EF}"/>
                  </a:ext>
                </a:extLst>
              </p:cNvPr>
              <p:cNvCxnSpPr>
                <a:stCxn id="104" idx="7"/>
                <a:endCxn id="97" idx="5"/>
              </p:cNvCxnSpPr>
              <p:nvPr/>
            </p:nvCxnSpPr>
            <p:spPr>
              <a:xfrm flipV="1">
                <a:off x="2771800" y="2034965"/>
                <a:ext cx="432048" cy="648705"/>
              </a:xfrm>
              <a:prstGeom prst="straightConnector1">
                <a:avLst/>
              </a:prstGeom>
              <a:ln>
                <a:solidFill>
                  <a:srgbClr val="CA403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CA8889B-17B9-4C7E-A6EA-064AE54DF89B}"/>
                  </a:ext>
                </a:extLst>
              </p:cNvPr>
              <p:cNvCxnSpPr>
                <a:stCxn id="104" idx="7"/>
                <a:endCxn id="67" idx="4"/>
              </p:cNvCxnSpPr>
              <p:nvPr/>
            </p:nvCxnSpPr>
            <p:spPr>
              <a:xfrm>
                <a:off x="2771800" y="2683670"/>
                <a:ext cx="432048" cy="646307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8ABE968F-3ADB-45B6-8DEA-0021DDA07421}"/>
                  </a:ext>
                </a:extLst>
              </p:cNvPr>
              <p:cNvCxnSpPr>
                <a:stCxn id="66" idx="4"/>
              </p:cNvCxnSpPr>
              <p:nvPr/>
            </p:nvCxnSpPr>
            <p:spPr>
              <a:xfrm>
                <a:off x="3633295" y="3436938"/>
                <a:ext cx="684819" cy="685923"/>
              </a:xfrm>
              <a:prstGeom prst="straightConnector1">
                <a:avLst/>
              </a:prstGeom>
              <a:ln>
                <a:solidFill>
                  <a:srgbClr val="CC9629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E6EFB4EE-5B13-4EDD-B0B5-B801104A5BAA}"/>
                  </a:ext>
                </a:extLst>
              </p:cNvPr>
              <p:cNvCxnSpPr>
                <a:stCxn id="66" idx="5"/>
                <a:endCxn id="79" idx="4"/>
              </p:cNvCxnSpPr>
              <p:nvPr/>
            </p:nvCxnSpPr>
            <p:spPr>
              <a:xfrm>
                <a:off x="3661048" y="3329111"/>
                <a:ext cx="1487016" cy="47777"/>
              </a:xfrm>
              <a:prstGeom prst="straightConnector1">
                <a:avLst/>
              </a:prstGeom>
              <a:ln>
                <a:solidFill>
                  <a:srgbClr val="CA4036">
                    <a:alpha val="4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4CECE176-3175-4042-AA52-F51A2A1E8B89}"/>
                  </a:ext>
                </a:extLst>
              </p:cNvPr>
              <p:cNvCxnSpPr>
                <a:stCxn id="84" idx="3"/>
              </p:cNvCxnSpPr>
              <p:nvPr/>
            </p:nvCxnSpPr>
            <p:spPr>
              <a:xfrm>
                <a:off x="4672546" y="2523806"/>
                <a:ext cx="531079" cy="706352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367CD4C1-0FCA-4EB1-9111-631894978F29}"/>
                  </a:ext>
                </a:extLst>
              </p:cNvPr>
              <p:cNvCxnSpPr>
                <a:stCxn id="98" idx="5"/>
                <a:endCxn id="85" idx="3"/>
              </p:cNvCxnSpPr>
              <p:nvPr/>
            </p:nvCxnSpPr>
            <p:spPr>
              <a:xfrm>
                <a:off x="3661048" y="2035176"/>
                <a:ext cx="634727" cy="337751"/>
              </a:xfrm>
              <a:prstGeom prst="straightConnector1">
                <a:avLst/>
              </a:prstGeom>
              <a:ln>
                <a:solidFill>
                  <a:srgbClr val="CC9629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ECC5FCB2-749D-461C-B7C3-48F455233BBD}"/>
                  </a:ext>
                </a:extLst>
              </p:cNvPr>
              <p:cNvCxnSpPr>
                <a:stCxn id="98" idx="5"/>
                <a:endCxn id="93" idx="4"/>
              </p:cNvCxnSpPr>
              <p:nvPr/>
            </p:nvCxnSpPr>
            <p:spPr>
              <a:xfrm flipV="1">
                <a:off x="3661048" y="1723476"/>
                <a:ext cx="909656" cy="311700"/>
              </a:xfrm>
              <a:prstGeom prst="straightConnector1">
                <a:avLst/>
              </a:prstGeom>
              <a:ln>
                <a:solidFill>
                  <a:srgbClr val="4BA33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57F43A4-7C57-49E0-BC8D-0ADCC5F3C8DD}"/>
                  </a:ext>
                </a:extLst>
              </p:cNvPr>
              <p:cNvSpPr txBox="1"/>
              <p:nvPr/>
            </p:nvSpPr>
            <p:spPr>
              <a:xfrm>
                <a:off x="1654344" y="2564736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133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|200ms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A5AE84-EED0-43DA-A092-42E3131E4215}"/>
                  </a:ext>
                </a:extLst>
              </p:cNvPr>
              <p:cNvSpPr txBox="1"/>
              <p:nvPr/>
            </p:nvSpPr>
            <p:spPr>
              <a:xfrm rot="20255706">
                <a:off x="2201309" y="2220195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33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|120ms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30A4E36-FFA9-465D-ACE4-06D69A9B004E}"/>
                  </a:ext>
                </a:extLst>
              </p:cNvPr>
              <p:cNvSpPr txBox="1"/>
              <p:nvPr/>
            </p:nvSpPr>
            <p:spPr>
              <a:xfrm rot="1023387">
                <a:off x="2852730" y="2405835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AC0F8CE-3330-49A3-B6A9-B0BA1626F545}"/>
                  </a:ext>
                </a:extLst>
              </p:cNvPr>
              <p:cNvSpPr txBox="1"/>
              <p:nvPr/>
            </p:nvSpPr>
            <p:spPr>
              <a:xfrm rot="20388255">
                <a:off x="3799309" y="1778948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5BF2255-4450-43E2-AC6E-D8265E42E06F}"/>
                  </a:ext>
                </a:extLst>
              </p:cNvPr>
              <p:cNvSpPr txBox="1"/>
              <p:nvPr/>
            </p:nvSpPr>
            <p:spPr>
              <a:xfrm rot="1665872">
                <a:off x="3749820" y="2104790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B214D79-8AF7-46CC-8189-4A3837B20D23}"/>
                  </a:ext>
                </a:extLst>
              </p:cNvPr>
              <p:cNvSpPr txBox="1"/>
              <p:nvPr/>
            </p:nvSpPr>
            <p:spPr>
              <a:xfrm rot="3212656">
                <a:off x="4730561" y="2811507"/>
                <a:ext cx="592653" cy="9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93226D6-372D-45E3-AA0B-AF445B4DE623}"/>
                  </a:ext>
                </a:extLst>
              </p:cNvPr>
              <p:cNvSpPr txBox="1"/>
              <p:nvPr/>
            </p:nvSpPr>
            <p:spPr>
              <a:xfrm rot="2747945">
                <a:off x="3760771" y="3710822"/>
                <a:ext cx="592653" cy="9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C059948-5C1F-438E-9468-5C6758A12F4A}"/>
                  </a:ext>
                </a:extLst>
              </p:cNvPr>
              <p:cNvSpPr txBox="1"/>
              <p:nvPr/>
            </p:nvSpPr>
            <p:spPr>
              <a:xfrm rot="1351927">
                <a:off x="2127862" y="3049611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503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|568ms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216B78D-E685-4156-992F-FD09FE74E1D4}"/>
                  </a:ext>
                </a:extLst>
              </p:cNvPr>
              <p:cNvSpPr txBox="1"/>
              <p:nvPr/>
            </p:nvSpPr>
            <p:spPr>
              <a:xfrm>
                <a:off x="2761162" y="2881849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29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|1014ms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F8E7797-0B41-467B-A3C7-1F9D26AC8CD1}"/>
                  </a:ext>
                </a:extLst>
              </p:cNvPr>
              <p:cNvSpPr txBox="1"/>
              <p:nvPr/>
            </p:nvSpPr>
            <p:spPr>
              <a:xfrm rot="174476">
                <a:off x="4041636" y="3223933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圆角矩形标注 4">
              <a:extLst>
                <a:ext uri="{FF2B5EF4-FFF2-40B4-BE49-F238E27FC236}">
                  <a16:creationId xmlns:a16="http://schemas.microsoft.com/office/drawing/2014/main" id="{18AABA96-581B-4F62-A31B-B094CC33A9D9}"/>
                </a:ext>
              </a:extLst>
            </p:cNvPr>
            <p:cNvSpPr/>
            <p:nvPr/>
          </p:nvSpPr>
          <p:spPr>
            <a:xfrm>
              <a:off x="2339171" y="4326981"/>
              <a:ext cx="4155826" cy="1269966"/>
            </a:xfrm>
            <a:prstGeom prst="wedgeRoundRectCallout">
              <a:avLst>
                <a:gd name="adj1" fmla="val 24130"/>
                <a:gd name="adj2" fmla="val -144133"/>
                <a:gd name="adj3" fmla="val 16667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zh-CN" altLang="en-US" sz="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EA3C245-903C-498D-8118-40F7D10EB1AC}"/>
                </a:ext>
              </a:extLst>
            </p:cNvPr>
            <p:cNvGrpSpPr/>
            <p:nvPr/>
          </p:nvGrpSpPr>
          <p:grpSpPr>
            <a:xfrm>
              <a:off x="2401279" y="4365686"/>
              <a:ext cx="1295382" cy="1164575"/>
              <a:chOff x="411973" y="3592886"/>
              <a:chExt cx="936000" cy="936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4EDC4D3-B053-4737-8B11-8554D6B4534B}"/>
                  </a:ext>
                </a:extLst>
              </p:cNvPr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CC9629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1ADEE48-CE89-4D1B-9FB3-FBA5031AD5CA}"/>
                  </a:ext>
                </a:extLst>
              </p:cNvPr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3B724C-E394-42B2-B30C-3D63851BA08B}"/>
                </a:ext>
              </a:extLst>
            </p:cNvPr>
            <p:cNvSpPr txBox="1"/>
            <p:nvPr/>
          </p:nvSpPr>
          <p:spPr>
            <a:xfrm>
              <a:off x="2736074" y="4694425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res13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Pid:1456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FCE02D3-5B92-428E-A298-169E1A26C1BA}"/>
                </a:ext>
              </a:extLst>
            </p:cNvPr>
            <p:cNvGrpSpPr/>
            <p:nvPr/>
          </p:nvGrpSpPr>
          <p:grpSpPr>
            <a:xfrm>
              <a:off x="3762481" y="4366885"/>
              <a:ext cx="1295382" cy="1164575"/>
              <a:chOff x="411973" y="3592886"/>
              <a:chExt cx="936000" cy="93600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1B6A82A-34BB-4F92-B924-2DE520FCADDE}"/>
                  </a:ext>
                </a:extLst>
              </p:cNvPr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CA4036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0507033-F18D-45EB-9E6A-958C90052109}"/>
                  </a:ext>
                </a:extLst>
              </p:cNvPr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4BA83D-F8A3-40A1-BD33-10B7A9445882}"/>
                </a:ext>
              </a:extLst>
            </p:cNvPr>
            <p:cNvSpPr txBox="1"/>
            <p:nvPr/>
          </p:nvSpPr>
          <p:spPr>
            <a:xfrm>
              <a:off x="4097273" y="4721612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res14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Pid:1457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7AE6C46-7C06-4A6F-AEF4-550EA8A67AEA}"/>
                </a:ext>
              </a:extLst>
            </p:cNvPr>
            <p:cNvGrpSpPr/>
            <p:nvPr/>
          </p:nvGrpSpPr>
          <p:grpSpPr>
            <a:xfrm>
              <a:off x="5122079" y="4365686"/>
              <a:ext cx="1295382" cy="1164575"/>
              <a:chOff x="411973" y="3592886"/>
              <a:chExt cx="936000" cy="9360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B1E3442-1FCA-4D52-8A57-1634DBF5B9FC}"/>
                  </a:ext>
                </a:extLst>
              </p:cNvPr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4BA33A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274FEF7-F81C-4205-ABC4-1F1FD03BF32E}"/>
                  </a:ext>
                </a:extLst>
              </p:cNvPr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2CD3FD-E256-4754-A7FE-484EDF7B08FE}"/>
                </a:ext>
              </a:extLst>
            </p:cNvPr>
            <p:cNvSpPr txBox="1"/>
            <p:nvPr/>
          </p:nvSpPr>
          <p:spPr>
            <a:xfrm>
              <a:off x="5467421" y="4722867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res145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Pid:1458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8EBB885-A64D-421D-B722-1E36E5C8C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5387938" y="2423145"/>
              <a:ext cx="158751" cy="142720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38E95A8-5D5E-47CB-9D16-200DA98787F6}"/>
                </a:ext>
              </a:extLst>
            </p:cNvPr>
            <p:cNvSpPr/>
            <p:nvPr/>
          </p:nvSpPr>
          <p:spPr bwMode="auto">
            <a:xfrm>
              <a:off x="2662104" y="1140116"/>
              <a:ext cx="5156276" cy="2475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57B1C2-4B60-474D-9386-804AD5B5A0F4}"/>
                </a:ext>
              </a:extLst>
            </p:cNvPr>
            <p:cNvSpPr/>
            <p:nvPr/>
          </p:nvSpPr>
          <p:spPr bwMode="auto">
            <a:xfrm>
              <a:off x="2994514" y="1141904"/>
              <a:ext cx="9965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E5A5302-FFF1-4F86-BCD7-F7B2A24DACEB}"/>
                </a:ext>
              </a:extLst>
            </p:cNvPr>
            <p:cNvSpPr/>
            <p:nvPr/>
          </p:nvSpPr>
          <p:spPr bwMode="auto">
            <a:xfrm flipH="1">
              <a:off x="3882811" y="1141904"/>
              <a:ext cx="63273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0E55CFC-A496-44A5-BFEE-01F076FDD726}"/>
                </a:ext>
              </a:extLst>
            </p:cNvPr>
            <p:cNvCxnSpPr/>
            <p:nvPr/>
          </p:nvCxnSpPr>
          <p:spPr bwMode="auto">
            <a:xfrm>
              <a:off x="4589006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066A5DA-33B6-4DE0-861A-97F28F10CA7E}"/>
                </a:ext>
              </a:extLst>
            </p:cNvPr>
            <p:cNvCxnSpPr/>
            <p:nvPr/>
          </p:nvCxnSpPr>
          <p:spPr bwMode="auto">
            <a:xfrm>
              <a:off x="4799921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E3138C0-08BC-489E-8E8F-A9883414116B}"/>
                </a:ext>
              </a:extLst>
            </p:cNvPr>
            <p:cNvCxnSpPr/>
            <p:nvPr/>
          </p:nvCxnSpPr>
          <p:spPr bwMode="auto">
            <a:xfrm>
              <a:off x="4536277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5F2192A-59BE-4521-AB0A-CDDE871DBFB4}"/>
                </a:ext>
              </a:extLst>
            </p:cNvPr>
            <p:cNvCxnSpPr/>
            <p:nvPr/>
          </p:nvCxnSpPr>
          <p:spPr bwMode="auto">
            <a:xfrm>
              <a:off x="4773556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DC6CA73-E253-449A-9B74-77BE187350A4}"/>
                </a:ext>
              </a:extLst>
            </p:cNvPr>
            <p:cNvCxnSpPr/>
            <p:nvPr/>
          </p:nvCxnSpPr>
          <p:spPr bwMode="auto">
            <a:xfrm>
              <a:off x="4720828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7866448-07F7-4B98-87AB-243343689E5E}"/>
                </a:ext>
              </a:extLst>
            </p:cNvPr>
            <p:cNvSpPr/>
            <p:nvPr/>
          </p:nvSpPr>
          <p:spPr bwMode="auto">
            <a:xfrm>
              <a:off x="6397472" y="1141904"/>
              <a:ext cx="50836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05B7A0F-56C3-4170-8998-97994DE8C6F4}"/>
                </a:ext>
              </a:extLst>
            </p:cNvPr>
            <p:cNvSpPr/>
            <p:nvPr/>
          </p:nvSpPr>
          <p:spPr bwMode="auto">
            <a:xfrm>
              <a:off x="5781826" y="1141746"/>
              <a:ext cx="9965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A92D87-9013-40D3-ADB3-10349E04E3E4}"/>
                </a:ext>
              </a:extLst>
            </p:cNvPr>
            <p:cNvSpPr txBox="1"/>
            <p:nvPr/>
          </p:nvSpPr>
          <p:spPr>
            <a:xfrm>
              <a:off x="2491266" y="1354880"/>
              <a:ext cx="5620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05:21    06:21  07:21       12:21           18:21   20:21   23:21   01:21  04:21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30703A0-02E7-407B-829A-D80C98DA3DEE}"/>
                </a:ext>
              </a:extLst>
            </p:cNvPr>
            <p:cNvSpPr txBox="1"/>
            <p:nvPr/>
          </p:nvSpPr>
          <p:spPr>
            <a:xfrm>
              <a:off x="2505797" y="1573369"/>
              <a:ext cx="1689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选择异常时刻的快照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EB7029C-DD5E-4C73-B04E-952F145CCDC4}"/>
                </a:ext>
              </a:extLst>
            </p:cNvPr>
            <p:cNvSpPr/>
            <p:nvPr/>
          </p:nvSpPr>
          <p:spPr>
            <a:xfrm>
              <a:off x="3757158" y="991394"/>
              <a:ext cx="352099" cy="51746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bg1"/>
                </a:solidFill>
              </a:endParaRPr>
            </a:p>
          </p:txBody>
        </p:sp>
      </p:grpSp>
      <p:sp>
        <p:nvSpPr>
          <p:cNvPr id="112" name="矩形标注 112">
            <a:extLst>
              <a:ext uri="{FF2B5EF4-FFF2-40B4-BE49-F238E27FC236}">
                <a16:creationId xmlns:a16="http://schemas.microsoft.com/office/drawing/2014/main" id="{A0B89F03-F595-4633-9833-6B4A603C71A4}"/>
              </a:ext>
            </a:extLst>
          </p:cNvPr>
          <p:cNvSpPr/>
          <p:nvPr/>
        </p:nvSpPr>
        <p:spPr>
          <a:xfrm>
            <a:off x="7702324" y="713925"/>
            <a:ext cx="2899256" cy="2022257"/>
          </a:xfrm>
          <a:prstGeom prst="wedgeRectCallout">
            <a:avLst>
              <a:gd name="adj1" fmla="val -99681"/>
              <a:gd name="adj2" fmla="val 533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微服务名称：</a:t>
            </a:r>
            <a:r>
              <a:rPr lang="en-US" altLang="zh-CN" sz="1200" dirty="0">
                <a:solidFill>
                  <a:schemeClr val="bg1"/>
                </a:solidFill>
              </a:rPr>
              <a:t>Tire7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实例数量：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容器类型：</a:t>
            </a:r>
            <a:r>
              <a:rPr lang="en-US" altLang="zh-CN" sz="1200" dirty="0">
                <a:solidFill>
                  <a:schemeClr val="bg1"/>
                </a:solidFill>
              </a:rPr>
              <a:t>Tomcat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图例：环状图表示微服务，环按照实例数量被拆分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段，每段的颜色表示每实例的状态，红色表示异常，黄色表示警告；</a:t>
            </a:r>
          </a:p>
        </p:txBody>
      </p:sp>
      <p:sp>
        <p:nvSpPr>
          <p:cNvPr id="113" name="Rectangle 27">
            <a:extLst>
              <a:ext uri="{FF2B5EF4-FFF2-40B4-BE49-F238E27FC236}">
                <a16:creationId xmlns:a16="http://schemas.microsoft.com/office/drawing/2014/main" id="{384FFEC9-50F0-4C18-8631-A5CB3F829B5A}"/>
              </a:ext>
            </a:extLst>
          </p:cNvPr>
          <p:cNvSpPr/>
          <p:nvPr/>
        </p:nvSpPr>
        <p:spPr>
          <a:xfrm>
            <a:off x="7392987" y="3220713"/>
            <a:ext cx="395681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应用发现与依赖关系：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非侵入采集应用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数据，并通过服务间接口自动生成依赖关系。</a:t>
            </a: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应用</a:t>
            </a:r>
            <a:r>
              <a:rPr lang="en-US" altLang="zh-C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KPI</a:t>
            </a:r>
            <a:r>
              <a:rPr lang="zh-CN" alt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汇聚：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微服务实例汇聚到应用（数字表示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个实例），</a:t>
            </a:r>
            <a:r>
              <a:rPr lang="en-US" altLang="zh-C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数据自动汇聚到应用。</a:t>
            </a:r>
            <a:endParaRPr lang="en-US" altLang="zh-C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33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ti 字体规范">
      <a:majorFont>
        <a:latin typeface="Segoe UI Black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</TotalTime>
  <Words>2098</Words>
  <Application>Microsoft Office PowerPoint</Application>
  <PresentationFormat>宽屏</PresentationFormat>
  <Paragraphs>542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FrutigerNext LT Light</vt:lpstr>
      <vt:lpstr>Open Sans</vt:lpstr>
      <vt:lpstr>等线</vt:lpstr>
      <vt:lpstr>等线 Light</vt:lpstr>
      <vt:lpstr>微软雅黑</vt:lpstr>
      <vt:lpstr>微软雅黑 Light</vt:lpstr>
      <vt:lpstr>幼圆</vt:lpstr>
      <vt:lpstr>Arial</vt:lpstr>
      <vt:lpstr>Calibri</vt:lpstr>
      <vt:lpstr>Segoe UI Black</vt:lpstr>
      <vt:lpstr>Segoe UI Light</vt:lpstr>
      <vt:lpstr>Wingdings</vt:lpstr>
      <vt:lpstr>Office 主题</vt:lpstr>
      <vt:lpstr>1_内容Copytext </vt:lpstr>
      <vt:lpstr>Office 主题​​</vt:lpstr>
      <vt:lpstr>CorelDRAW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lu</dc:creator>
  <cp:lastModifiedBy>Jason lu</cp:lastModifiedBy>
  <cp:revision>27</cp:revision>
  <dcterms:created xsi:type="dcterms:W3CDTF">2019-04-08T01:47:29Z</dcterms:created>
  <dcterms:modified xsi:type="dcterms:W3CDTF">2019-04-08T03:15:21Z</dcterms:modified>
</cp:coreProperties>
</file>