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22"/>
  </p:notesMasterIdLst>
  <p:handoutMasterIdLst>
    <p:handoutMasterId r:id="rId23"/>
  </p:handoutMasterIdLst>
  <p:sldIdLst>
    <p:sldId id="278" r:id="rId5"/>
    <p:sldId id="423" r:id="rId6"/>
    <p:sldId id="422" r:id="rId7"/>
    <p:sldId id="424" r:id="rId8"/>
    <p:sldId id="426" r:id="rId9"/>
    <p:sldId id="425" r:id="rId10"/>
    <p:sldId id="428" r:id="rId11"/>
    <p:sldId id="429" r:id="rId12"/>
    <p:sldId id="430" r:id="rId13"/>
    <p:sldId id="431" r:id="rId14"/>
    <p:sldId id="432" r:id="rId15"/>
    <p:sldId id="433" r:id="rId16"/>
    <p:sldId id="427" r:id="rId17"/>
    <p:sldId id="434" r:id="rId18"/>
    <p:sldId id="435" r:id="rId19"/>
    <p:sldId id="436" r:id="rId20"/>
    <p:sldId id="259" r:id="rId21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  <a:srgbClr val="F66F6A"/>
    <a:srgbClr val="D3DDF6"/>
    <a:srgbClr val="415463"/>
    <a:srgbClr val="D9E3FC"/>
    <a:srgbClr val="202A4C"/>
    <a:srgbClr val="84D0A2"/>
    <a:srgbClr val="F7A655"/>
    <a:srgbClr val="FFDF4F"/>
    <a:srgbClr val="15B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0" autoAdjust="0"/>
    <p:restoredTop sz="94718" autoAdjust="0"/>
  </p:normalViewPr>
  <p:slideViewPr>
    <p:cSldViewPr snapToObjects="1">
      <p:cViewPr varScale="1">
        <p:scale>
          <a:sx n="85" d="100"/>
          <a:sy n="85" d="100"/>
        </p:scale>
        <p:origin x="174" y="108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>
                <a:solidFill>
                  <a:srgbClr val="202A4C"/>
                </a:solidFill>
              </a:rPr>
              <a:t>21</a:t>
            </a:r>
            <a:r>
              <a:rPr lang="zh-CN" altLang="en-US" dirty="0">
                <a:solidFill>
                  <a:srgbClr val="202A4C"/>
                </a:solidFill>
              </a:rPr>
              <a:t>天微服务实战营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6"/>
            <a:ext cx="6840760" cy="448795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>
                <a:solidFill>
                  <a:srgbClr val="202A4C"/>
                </a:solidFill>
              </a:rPr>
              <a:t>ServiceStage</a:t>
            </a:r>
            <a:r>
              <a:rPr lang="zh-CN" altLang="en-US" dirty="0">
                <a:solidFill>
                  <a:srgbClr val="202A4C"/>
                </a:solidFill>
              </a:rPr>
              <a:t>服务联合出品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场景六：调用链跟踪与监控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4156" y="1219994"/>
            <a:ext cx="7038831" cy="5257800"/>
            <a:chOff x="395532" y="843558"/>
            <a:chExt cx="5250328" cy="3967072"/>
          </a:xfrm>
        </p:grpSpPr>
        <p:sp>
          <p:nvSpPr>
            <p:cNvPr id="4" name="矩形 3"/>
            <p:cNvSpPr/>
            <p:nvPr/>
          </p:nvSpPr>
          <p:spPr>
            <a:xfrm>
              <a:off x="395532" y="1276529"/>
              <a:ext cx="5227630" cy="2580008"/>
            </a:xfrm>
            <a:prstGeom prst="rect">
              <a:avLst/>
            </a:prstGeom>
            <a:gradFill>
              <a:gsLst>
                <a:gs pos="0">
                  <a:srgbClr val="089CB0">
                    <a:alpha val="59000"/>
                  </a:srgbClr>
                </a:gs>
                <a:gs pos="84000">
                  <a:srgbClr val="089CB0">
                    <a:alpha val="13000"/>
                  </a:srgbClr>
                </a:gs>
              </a:gsLst>
              <a:lin ang="5400000" scaled="0"/>
            </a:gradFill>
            <a:ln>
              <a:noFill/>
              <a:headEnd/>
              <a:tailEnd/>
            </a:ln>
            <a:effectLst>
              <a:softEdge rad="25400"/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16842" tIns="8423" rIns="16842" bIns="8423" anchor="ctr" anchorCtr="0">
              <a:noAutofit/>
            </a:bodyPr>
            <a:lstStyle/>
            <a:p>
              <a:endParaRPr lang="zh-CN" altLang="en-US" sz="2800" dirty="0"/>
            </a:p>
          </p:txBody>
        </p:sp>
        <p:cxnSp>
          <p:nvCxnSpPr>
            <p:cNvPr id="5" name="直接连接符 4"/>
            <p:cNvCxnSpPr>
              <a:stCxn id="12" idx="2"/>
            </p:cNvCxnSpPr>
            <p:nvPr/>
          </p:nvCxnSpPr>
          <p:spPr>
            <a:xfrm>
              <a:off x="4198451" y="1132529"/>
              <a:ext cx="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4139952" y="2156796"/>
              <a:ext cx="144000" cy="144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105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95532" y="844529"/>
              <a:ext cx="5250328" cy="360000"/>
            </a:xfrm>
            <a:prstGeom prst="rect">
              <a:avLst/>
            </a:prstGeom>
            <a:gradFill>
              <a:gsLst>
                <a:gs pos="0">
                  <a:srgbClr val="089CB0">
                    <a:alpha val="59000"/>
                  </a:srgbClr>
                </a:gs>
                <a:gs pos="84000">
                  <a:srgbClr val="089CB0">
                    <a:alpha val="13000"/>
                  </a:srgbClr>
                </a:gs>
              </a:gsLst>
              <a:lin ang="5400000" scaled="0"/>
            </a:gradFill>
            <a:ln>
              <a:noFill/>
              <a:headEnd/>
              <a:tailEnd/>
            </a:ln>
            <a:effectLst>
              <a:softEdge rad="25400"/>
            </a:effectLst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lIns="16842" tIns="8423" rIns="16842" bIns="8423" anchor="ctr" anchorCtr="0">
              <a:noAutofit/>
            </a:bodyPr>
            <a:lstStyle/>
            <a:p>
              <a:endParaRPr lang="zh-CN" altLang="en-US" sz="2800"/>
            </a:p>
          </p:txBody>
        </p:sp>
        <p:cxnSp>
          <p:nvCxnSpPr>
            <p:cNvPr id="8" name="直接连接符 7"/>
            <p:cNvCxnSpPr>
              <a:stCxn id="9" idx="2"/>
            </p:cNvCxnSpPr>
            <p:nvPr/>
          </p:nvCxnSpPr>
          <p:spPr>
            <a:xfrm>
              <a:off x="905189" y="1132529"/>
              <a:ext cx="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45189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962943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前端应用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900697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后端应用</a:t>
              </a:r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38451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后端应用</a:t>
              </a:r>
              <a:r>
                <a:rPr lang="en-US" altLang="zh-CN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76204" y="916529"/>
              <a:ext cx="720000" cy="216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  <p:cxnSp>
          <p:nvCxnSpPr>
            <p:cNvPr id="14" name="直接箭头连接符 13"/>
            <p:cNvCxnSpPr>
              <a:stCxn id="9" idx="3"/>
              <a:endCxn id="10" idx="1"/>
            </p:cNvCxnSpPr>
            <p:nvPr/>
          </p:nvCxnSpPr>
          <p:spPr>
            <a:xfrm>
              <a:off x="1265189" y="1024529"/>
              <a:ext cx="697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253778" y="843558"/>
              <a:ext cx="582542" cy="19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322943" y="1182807"/>
              <a:ext cx="0" cy="2661856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圆角矩形标注 16"/>
            <p:cNvSpPr/>
            <p:nvPr/>
          </p:nvSpPr>
          <p:spPr>
            <a:xfrm>
              <a:off x="1253778" y="1623252"/>
              <a:ext cx="720000" cy="144000"/>
            </a:xfrm>
            <a:prstGeom prst="wedgeRoundRectCallout">
              <a:avLst>
                <a:gd name="adj1" fmla="val 99521"/>
                <a:gd name="adj2" fmla="val -9979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 Trace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297743" y="1486533"/>
              <a:ext cx="50400" cy="216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19" name="直接连接符 18"/>
            <p:cNvCxnSpPr>
              <a:stCxn id="11" idx="2"/>
            </p:cNvCxnSpPr>
            <p:nvPr/>
          </p:nvCxnSpPr>
          <p:spPr>
            <a:xfrm>
              <a:off x="3260697" y="1132529"/>
              <a:ext cx="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>
              <a:stCxn id="13" idx="2"/>
            </p:cNvCxnSpPr>
            <p:nvPr/>
          </p:nvCxnSpPr>
          <p:spPr>
            <a:xfrm>
              <a:off x="5136204" y="1132529"/>
              <a:ext cx="25200" cy="2712134"/>
            </a:xfrm>
            <a:prstGeom prst="line">
              <a:avLst/>
            </a:prstGeom>
            <a:noFill/>
            <a:ln w="12700">
              <a:solidFill>
                <a:srgbClr val="2E72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05189" y="1507121"/>
              <a:ext cx="1417754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圆角矩形标注 21"/>
            <p:cNvSpPr/>
            <p:nvPr/>
          </p:nvSpPr>
          <p:spPr>
            <a:xfrm>
              <a:off x="1253778" y="1827589"/>
              <a:ext cx="720000" cy="144000"/>
            </a:xfrm>
            <a:prstGeom prst="wedgeRoundRectCallout">
              <a:avLst>
                <a:gd name="adj1" fmla="val 96875"/>
                <a:gd name="adj2" fmla="val -12294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圆角矩形标注 22"/>
            <p:cNvSpPr/>
            <p:nvPr/>
          </p:nvSpPr>
          <p:spPr>
            <a:xfrm>
              <a:off x="1253778" y="2019676"/>
              <a:ext cx="720000" cy="144000"/>
            </a:xfrm>
            <a:prstGeom prst="wedgeRoundRectCallout">
              <a:avLst>
                <a:gd name="adj1" fmla="val 95817"/>
                <a:gd name="adj2" fmla="val -79289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圆角矩形标注 23"/>
            <p:cNvSpPr/>
            <p:nvPr/>
          </p:nvSpPr>
          <p:spPr>
            <a:xfrm>
              <a:off x="1253778" y="2221086"/>
              <a:ext cx="720000" cy="144000"/>
            </a:xfrm>
            <a:prstGeom prst="wedgeRoundRectCallout">
              <a:avLst>
                <a:gd name="adj1" fmla="val 96037"/>
                <a:gd name="adj2" fmla="val -73335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标注 24"/>
            <p:cNvSpPr/>
            <p:nvPr/>
          </p:nvSpPr>
          <p:spPr>
            <a:xfrm>
              <a:off x="1253778" y="3046245"/>
              <a:ext cx="720000" cy="144000"/>
            </a:xfrm>
            <a:prstGeom prst="wedgeRoundRectCallout">
              <a:avLst>
                <a:gd name="adj1" fmla="val 93819"/>
                <a:gd name="adj2" fmla="val 198205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标注 25"/>
            <p:cNvSpPr/>
            <p:nvPr/>
          </p:nvSpPr>
          <p:spPr>
            <a:xfrm>
              <a:off x="1253778" y="3536058"/>
              <a:ext cx="720000" cy="144000"/>
            </a:xfrm>
            <a:prstGeom prst="wedgeRoundRectCallout">
              <a:avLst>
                <a:gd name="adj1" fmla="val 98426"/>
                <a:gd name="adj2" fmla="val -59765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endTrace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08842" y="1358408"/>
              <a:ext cx="210443" cy="127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请求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491801" y="1558053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服务调用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235497" y="1600300"/>
              <a:ext cx="50400" cy="36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2322944" y="1707654"/>
              <a:ext cx="937751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491801" y="1809990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服务响应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H="1">
              <a:off x="2340943" y="1970431"/>
              <a:ext cx="901754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298092" y="3337791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/>
                <a:t>响应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905189" y="3503579"/>
              <a:ext cx="1399754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圆角矩形标注 35"/>
            <p:cNvSpPr/>
            <p:nvPr/>
          </p:nvSpPr>
          <p:spPr>
            <a:xfrm>
              <a:off x="3369574" y="1401432"/>
              <a:ext cx="720000" cy="144000"/>
            </a:xfrm>
            <a:prstGeom prst="wedgeRoundRectCallout">
              <a:avLst>
                <a:gd name="adj1" fmla="val -60287"/>
                <a:gd name="adj2" fmla="val 90707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标注 36"/>
            <p:cNvSpPr/>
            <p:nvPr/>
          </p:nvSpPr>
          <p:spPr>
            <a:xfrm>
              <a:off x="3369574" y="1591715"/>
              <a:ext cx="720000" cy="144000"/>
            </a:xfrm>
            <a:prstGeom prst="wedgeRoundRectCallout">
              <a:avLst>
                <a:gd name="adj1" fmla="val -62404"/>
                <a:gd name="adj2" fmla="val 270624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491801" y="2041883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服务调用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5111004" y="2160152"/>
              <a:ext cx="50400" cy="216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H="1">
              <a:off x="2340944" y="3407040"/>
              <a:ext cx="1796627" cy="5845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2322944" y="2192752"/>
              <a:ext cx="1800938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圆角矩形标注 41"/>
            <p:cNvSpPr/>
            <p:nvPr/>
          </p:nvSpPr>
          <p:spPr>
            <a:xfrm>
              <a:off x="3369574" y="1907274"/>
              <a:ext cx="720000" cy="144000"/>
            </a:xfrm>
            <a:prstGeom prst="wedgeRoundRectCallout">
              <a:avLst>
                <a:gd name="adj1" fmla="val 62832"/>
                <a:gd name="adj2" fmla="val 11187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标注 42"/>
            <p:cNvSpPr/>
            <p:nvPr/>
          </p:nvSpPr>
          <p:spPr>
            <a:xfrm>
              <a:off x="4140343" y="1880825"/>
              <a:ext cx="720000" cy="144000"/>
            </a:xfrm>
            <a:prstGeom prst="wedgeRoundRectCallout">
              <a:avLst>
                <a:gd name="adj1" fmla="val -29463"/>
                <a:gd name="adj2" fmla="val 185517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圆角矩形标注 43"/>
            <p:cNvSpPr/>
            <p:nvPr/>
          </p:nvSpPr>
          <p:spPr>
            <a:xfrm>
              <a:off x="3357571" y="2301442"/>
              <a:ext cx="720000" cy="144000"/>
            </a:xfrm>
            <a:prstGeom prst="wedgeRoundRectCallout">
              <a:avLst>
                <a:gd name="adj1" fmla="val 57585"/>
                <a:gd name="adj2" fmla="val -10275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圆角矩形标注 44"/>
            <p:cNvSpPr/>
            <p:nvPr/>
          </p:nvSpPr>
          <p:spPr>
            <a:xfrm>
              <a:off x="3357571" y="2564649"/>
              <a:ext cx="720000" cy="144000"/>
            </a:xfrm>
            <a:prstGeom prst="wedgeRoundRectCallout">
              <a:avLst>
                <a:gd name="adj1" fmla="val 58512"/>
                <a:gd name="adj2" fmla="val 312956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标注 45"/>
            <p:cNvSpPr/>
            <p:nvPr/>
          </p:nvSpPr>
          <p:spPr>
            <a:xfrm>
              <a:off x="3357571" y="3074096"/>
              <a:ext cx="720000" cy="144000"/>
            </a:xfrm>
            <a:prstGeom prst="wedgeRoundRectCallout">
              <a:avLst>
                <a:gd name="adj1" fmla="val 59040"/>
                <a:gd name="adj2" fmla="val 95778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420564" y="2041883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数据访问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420564" y="2963868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数据访问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111004" y="3118483"/>
              <a:ext cx="50400" cy="1800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50" name="圆角矩形标注 49"/>
            <p:cNvSpPr/>
            <p:nvPr/>
          </p:nvSpPr>
          <p:spPr>
            <a:xfrm>
              <a:off x="4344837" y="3474278"/>
              <a:ext cx="720000" cy="144000"/>
            </a:xfrm>
            <a:prstGeom prst="wedgeRoundRectCallout">
              <a:avLst>
                <a:gd name="adj1" fmla="val -59097"/>
                <a:gd name="adj2" fmla="val -103761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圆角矩形标注 50"/>
            <p:cNvSpPr/>
            <p:nvPr/>
          </p:nvSpPr>
          <p:spPr>
            <a:xfrm>
              <a:off x="5204717" y="1347614"/>
              <a:ext cx="360000" cy="360000"/>
            </a:xfrm>
            <a:prstGeom prst="wedgeRoundRectCallout">
              <a:avLst>
                <a:gd name="adj1" fmla="val 20292"/>
                <a:gd name="adj2" fmla="val 67986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endParaRPr lang="en-US" altLang="zh-CN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上下文</a:t>
              </a:r>
            </a:p>
          </p:txBody>
        </p:sp>
        <p:sp>
          <p:nvSpPr>
            <p:cNvPr id="52" name="圆角矩形标注 51"/>
            <p:cNvSpPr/>
            <p:nvPr/>
          </p:nvSpPr>
          <p:spPr>
            <a:xfrm>
              <a:off x="5204717" y="1800619"/>
              <a:ext cx="360000" cy="360000"/>
            </a:xfrm>
            <a:prstGeom prst="wedgeRoundRectCallout">
              <a:avLst>
                <a:gd name="adj1" fmla="val 20292"/>
                <a:gd name="adj2" fmla="val 67986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5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endParaRPr lang="en-US" altLang="zh-CN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05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日志</a:t>
              </a:r>
            </a:p>
          </p:txBody>
        </p:sp>
        <p:sp>
          <p:nvSpPr>
            <p:cNvPr id="53" name="圆角矩形标注 52"/>
            <p:cNvSpPr/>
            <p:nvPr/>
          </p:nvSpPr>
          <p:spPr>
            <a:xfrm>
              <a:off x="957575" y="3933272"/>
              <a:ext cx="1435755" cy="877358"/>
            </a:xfrm>
            <a:prstGeom prst="wedgeRoundRectCallout">
              <a:avLst>
                <a:gd name="adj1" fmla="val 26718"/>
                <a:gd name="adj2" fmla="val -60180"/>
                <a:gd name="adj3" fmla="val 16667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2540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服务内调用</a:t>
              </a:r>
              <a:endParaRPr lang="en-US" altLang="zh-CN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|--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|--</a:t>
              </a:r>
              <a:r>
                <a:rPr lang="zh-CN" altLang="en-US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  <a:p>
              <a:r>
                <a:rPr lang="en-US" altLang="zh-CN" sz="14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…</a:t>
              </a:r>
              <a:endParaRPr lang="zh-CN" altLang="en-US" sz="1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2045289" y="2884936"/>
              <a:ext cx="2078593" cy="95972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圆角矩形标注 54"/>
            <p:cNvSpPr/>
            <p:nvPr/>
          </p:nvSpPr>
          <p:spPr>
            <a:xfrm>
              <a:off x="2474169" y="4127830"/>
              <a:ext cx="631581" cy="597012"/>
            </a:xfrm>
            <a:prstGeom prst="wedgeRoundRectCallout">
              <a:avLst>
                <a:gd name="adj1" fmla="val -80727"/>
                <a:gd name="adj2" fmla="val 20087"/>
                <a:gd name="adj3" fmla="val 16667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35000">
                  <a:schemeClr val="accent5">
                    <a:tint val="37000"/>
                    <a:satMod val="300000"/>
                  </a:schemeClr>
                </a:gs>
                <a:gs pos="100000">
                  <a:schemeClr val="accent5">
                    <a:tint val="15000"/>
                    <a:satMod val="350000"/>
                  </a:schemeClr>
                </a:gs>
              </a:gsLst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25400"/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可查看函数参数、返回值，耗时等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64784" y="2043697"/>
              <a:ext cx="367318" cy="6502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调用链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64784" y="3957032"/>
              <a:ext cx="367318" cy="65021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调用栈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250803" y="2221926"/>
              <a:ext cx="295089" cy="19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bg1"/>
                  </a:solidFill>
                </a:rPr>
                <a:t>图示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491801" y="3199292"/>
              <a:ext cx="613948" cy="1277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rgbClr val="FFD0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1100" dirty="0">
                  <a:solidFill>
                    <a:schemeClr val="tx1"/>
                  </a:solidFill>
                </a:rPr>
                <a:t>服务响应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286334" y="2502409"/>
              <a:ext cx="432802" cy="144914"/>
              <a:chOff x="4286334" y="2502409"/>
              <a:chExt cx="432802" cy="144914"/>
            </a:xfrm>
          </p:grpSpPr>
          <p:cxnSp>
            <p:nvCxnSpPr>
              <p:cNvPr id="80" name="直接连接符 79"/>
              <p:cNvCxnSpPr/>
              <p:nvPr/>
            </p:nvCxnSpPr>
            <p:spPr>
              <a:xfrm>
                <a:off x="4286334" y="2502409"/>
                <a:ext cx="432064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4713417" y="2506902"/>
                <a:ext cx="0" cy="140421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4291595" y="2644429"/>
                <a:ext cx="427541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箭头连接符 60"/>
            <p:cNvCxnSpPr/>
            <p:nvPr/>
          </p:nvCxnSpPr>
          <p:spPr>
            <a:xfrm>
              <a:off x="4307328" y="2192752"/>
              <a:ext cx="828876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H="1">
              <a:off x="4307328" y="2362807"/>
              <a:ext cx="795019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4179129" y="2454527"/>
              <a:ext cx="65645" cy="1219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182256" y="2645027"/>
              <a:ext cx="59393" cy="1219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182257" y="2835526"/>
              <a:ext cx="59393" cy="12191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4307328" y="3109853"/>
              <a:ext cx="828876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H="1">
              <a:off x="4307328" y="3279908"/>
              <a:ext cx="795019" cy="0"/>
            </a:xfrm>
            <a:prstGeom prst="straightConnector1">
              <a:avLst/>
            </a:prstGeom>
            <a:ln w="12700">
              <a:solidFill>
                <a:srgbClr val="FFD08C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8" name="组合 67"/>
            <p:cNvGrpSpPr/>
            <p:nvPr/>
          </p:nvGrpSpPr>
          <p:grpSpPr>
            <a:xfrm>
              <a:off x="4286334" y="2742916"/>
              <a:ext cx="432802" cy="144914"/>
              <a:chOff x="4286334" y="2502409"/>
              <a:chExt cx="432802" cy="144914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4286334" y="2502409"/>
                <a:ext cx="432064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4713417" y="2506902"/>
                <a:ext cx="0" cy="140421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non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4291595" y="2644429"/>
                <a:ext cx="427541" cy="0"/>
              </a:xfrm>
              <a:prstGeom prst="line">
                <a:avLst/>
              </a:prstGeom>
              <a:ln w="12700">
                <a:solidFill>
                  <a:srgbClr val="FFD08C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0" name="圆角矩形 69"/>
            <p:cNvSpPr/>
            <p:nvPr/>
          </p:nvSpPr>
          <p:spPr>
            <a:xfrm>
              <a:off x="4123882" y="2412834"/>
              <a:ext cx="609882" cy="5189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71" name="圆角矩形标注 70"/>
            <p:cNvSpPr/>
            <p:nvPr/>
          </p:nvSpPr>
          <p:spPr>
            <a:xfrm>
              <a:off x="4066622" y="4384008"/>
              <a:ext cx="720000" cy="144000"/>
            </a:xfrm>
            <a:prstGeom prst="wedgeRoundRectCallout">
              <a:avLst>
                <a:gd name="adj1" fmla="val -8927"/>
                <a:gd name="adj2" fmla="val -7344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圆角矩形标注 71"/>
            <p:cNvSpPr/>
            <p:nvPr/>
          </p:nvSpPr>
          <p:spPr>
            <a:xfrm>
              <a:off x="4070423" y="4573875"/>
              <a:ext cx="720000" cy="144000"/>
            </a:xfrm>
            <a:prstGeom prst="wedgeRoundRectCallout">
              <a:avLst>
                <a:gd name="adj1" fmla="val -10538"/>
                <a:gd name="adj2" fmla="val -1041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圆角矩形标注 72"/>
            <p:cNvSpPr/>
            <p:nvPr/>
          </p:nvSpPr>
          <p:spPr>
            <a:xfrm>
              <a:off x="4066622" y="4021211"/>
              <a:ext cx="720000" cy="144000"/>
            </a:xfrm>
            <a:prstGeom prst="wedgeRoundRectCallout">
              <a:avLst>
                <a:gd name="adj1" fmla="val -17128"/>
                <a:gd name="adj2" fmla="val -41897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clientSend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圆角矩形标注 73"/>
            <p:cNvSpPr/>
            <p:nvPr/>
          </p:nvSpPr>
          <p:spPr>
            <a:xfrm>
              <a:off x="4068133" y="4201998"/>
              <a:ext cx="720000" cy="144000"/>
            </a:xfrm>
            <a:prstGeom prst="wedgeRoundRectCallout">
              <a:avLst>
                <a:gd name="adj1" fmla="val -15666"/>
                <a:gd name="adj2" fmla="val -39626"/>
                <a:gd name="adj3" fmla="val 16667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50" dirty="0" err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clientRecv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887243" y="4186263"/>
              <a:ext cx="531264" cy="325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调用埋点数据</a:t>
              </a:r>
            </a:p>
          </p:txBody>
        </p:sp>
        <p:sp>
          <p:nvSpPr>
            <p:cNvPr id="76" name="右大括号 75"/>
            <p:cNvSpPr/>
            <p:nvPr/>
          </p:nvSpPr>
          <p:spPr>
            <a:xfrm>
              <a:off x="4833447" y="4021211"/>
              <a:ext cx="98846" cy="696664"/>
            </a:xfrm>
            <a:prstGeom prst="rightBrace">
              <a:avLst/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563" y="1536219"/>
              <a:ext cx="4248000" cy="2004375"/>
            </a:xfrm>
            <a:prstGeom prst="rect">
              <a:avLst/>
            </a:prstGeom>
            <a:effectLst>
              <a:glow rad="20320">
                <a:srgbClr val="4BA33A"/>
              </a:glow>
            </a:effectLst>
          </p:spPr>
        </p:pic>
      </p:grpSp>
      <p:sp>
        <p:nvSpPr>
          <p:cNvPr id="83" name="Rectangle 27">
            <a:extLst>
              <a:ext uri="{FF2B5EF4-FFF2-40B4-BE49-F238E27FC236}">
                <a16:creationId xmlns:a16="http://schemas.microsoft.com/office/drawing/2014/main" id="{E1BDFF9C-FC6A-42AD-885E-D8DE7A340114}"/>
              </a:ext>
            </a:extLst>
          </p:cNvPr>
          <p:cNvSpPr/>
          <p:nvPr/>
        </p:nvSpPr>
        <p:spPr>
          <a:xfrm>
            <a:off x="7649540" y="1215897"/>
            <a:ext cx="395681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68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支持平台、资源、应用的监控和微服务调用链分析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大规模：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支持百万容器监控，秒级查询响应。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故障下钻：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通过单击故障节点可自动下钻到故障的微服务实例、也可以关联到失败的调用链和调用栈，查看失败函数的入参和返回值。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6313174" y="5690369"/>
            <a:ext cx="6119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调用埋点数据</a:t>
            </a:r>
          </a:p>
        </p:txBody>
      </p:sp>
      <p:sp>
        <p:nvSpPr>
          <p:cNvPr id="85" name="右大括号 84"/>
          <p:cNvSpPr/>
          <p:nvPr/>
        </p:nvSpPr>
        <p:spPr>
          <a:xfrm>
            <a:off x="6259378" y="5446492"/>
            <a:ext cx="116572" cy="8636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70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场景七：事务分析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053522"/>
              </p:ext>
            </p:extLst>
          </p:nvPr>
        </p:nvGraphicFramePr>
        <p:xfrm>
          <a:off x="442763" y="2754597"/>
          <a:ext cx="7239000" cy="2547405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948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</a:t>
                      </a:r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事务名称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吞吐率</a:t>
                      </a:r>
                      <a:endParaRPr lang="en-US" altLang="zh-CN" sz="1100" b="0" i="0" u="none" strike="noStrike" dirty="0">
                        <a:solidFill>
                          <a:srgbClr val="26262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</a:t>
                      </a:r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平时时延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健康指标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错误率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hwid1.vmall.com/CAS/portal/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login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.html?validated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=true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323ms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search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?id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=34211223411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商品搜索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721ms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较慢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buy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?id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=34211223411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hwid1.vmall.com/portal/</a:t>
                      </a:r>
                      <a:r>
                        <a:rPr lang="en-US" sz="9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pay</a:t>
                      </a:r>
                      <a:r>
                        <a:rPr lang="en-US" sz="900" b="0" i="0" u="none" strike="noStrike" dirty="0" err="1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?id</a:t>
                      </a:r>
                      <a:r>
                        <a:rPr lang="en-US" sz="9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=34211223411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2.1s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26262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sng" strike="noStrike" dirty="0">
                          <a:solidFill>
                            <a:srgbClr val="0070C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调用链分析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20923" y="3429794"/>
            <a:ext cx="322008" cy="255733"/>
            <a:chOff x="993792" y="4732534"/>
            <a:chExt cx="393593" cy="399106"/>
          </a:xfrm>
        </p:grpSpPr>
        <p:sp>
          <p:nvSpPr>
            <p:cNvPr id="5" name="椭圆 4"/>
            <p:cNvSpPr/>
            <p:nvPr/>
          </p:nvSpPr>
          <p:spPr>
            <a:xfrm>
              <a:off x="1030211" y="479379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993792" y="4732534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1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923" y="3933850"/>
            <a:ext cx="322008" cy="255733"/>
            <a:chOff x="991439" y="5049512"/>
            <a:chExt cx="393593" cy="399106"/>
          </a:xfrm>
        </p:grpSpPr>
        <p:sp>
          <p:nvSpPr>
            <p:cNvPr id="8" name="椭圆 7"/>
            <p:cNvSpPr/>
            <p:nvPr/>
          </p:nvSpPr>
          <p:spPr>
            <a:xfrm>
              <a:off x="1027858" y="511077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91439" y="5049512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2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0923" y="4407433"/>
            <a:ext cx="322008" cy="255733"/>
            <a:chOff x="989086" y="5366490"/>
            <a:chExt cx="393593" cy="399106"/>
          </a:xfrm>
        </p:grpSpPr>
        <p:sp>
          <p:nvSpPr>
            <p:cNvPr id="11" name="椭圆 10"/>
            <p:cNvSpPr/>
            <p:nvPr/>
          </p:nvSpPr>
          <p:spPr>
            <a:xfrm>
              <a:off x="1025505" y="542775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2" name="文本框 38"/>
            <p:cNvSpPr txBox="1"/>
            <p:nvPr/>
          </p:nvSpPr>
          <p:spPr>
            <a:xfrm>
              <a:off x="989086" y="5366490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chemeClr val="bg1"/>
                  </a:solidFill>
                </a:rPr>
                <a:t>3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4655" y="4932726"/>
            <a:ext cx="322008" cy="255733"/>
            <a:chOff x="1003390" y="5683468"/>
            <a:chExt cx="393593" cy="399106"/>
          </a:xfrm>
        </p:grpSpPr>
        <p:sp>
          <p:nvSpPr>
            <p:cNvPr id="14" name="椭圆 13"/>
            <p:cNvSpPr/>
            <p:nvPr/>
          </p:nvSpPr>
          <p:spPr>
            <a:xfrm>
              <a:off x="1039809" y="574473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5" name="文本框 38"/>
            <p:cNvSpPr txBox="1"/>
            <p:nvPr/>
          </p:nvSpPr>
          <p:spPr>
            <a:xfrm>
              <a:off x="1003390" y="5683468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chemeClr val="bg1"/>
                  </a:solidFill>
                </a:rPr>
                <a:t>4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7481" y="1215467"/>
            <a:ext cx="6470705" cy="1631189"/>
            <a:chOff x="983143" y="1996564"/>
            <a:chExt cx="4618906" cy="1394792"/>
          </a:xfrm>
        </p:grpSpPr>
        <p:sp>
          <p:nvSpPr>
            <p:cNvPr id="17" name="流程图: 联系 16"/>
            <p:cNvSpPr/>
            <p:nvPr/>
          </p:nvSpPr>
          <p:spPr>
            <a:xfrm>
              <a:off x="3404324" y="3272859"/>
              <a:ext cx="102097" cy="118497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5820" y="2307998"/>
              <a:ext cx="762309" cy="587969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143" y="2307998"/>
              <a:ext cx="1188307" cy="587969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0122" y="2319184"/>
              <a:ext cx="561801" cy="565597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1776" y="2337175"/>
              <a:ext cx="535310" cy="529615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1190477" y="2014968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登陆电商网站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43999" y="1996564"/>
              <a:ext cx="8119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选择商品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005168" y="2012402"/>
              <a:ext cx="8996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106309" y="1998587"/>
              <a:ext cx="495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</a:t>
              </a:r>
            </a:p>
          </p:txBody>
        </p:sp>
        <p:sp>
          <p:nvSpPr>
            <p:cNvPr id="26" name="右箭头 25"/>
            <p:cNvSpPr/>
            <p:nvPr/>
          </p:nvSpPr>
          <p:spPr>
            <a:xfrm>
              <a:off x="2320642" y="2510398"/>
              <a:ext cx="216024" cy="183168"/>
            </a:xfrm>
            <a:prstGeom prst="rightArrow">
              <a:avLst/>
            </a:pr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>
              <a:off x="3536082" y="2510398"/>
              <a:ext cx="216024" cy="183168"/>
            </a:xfrm>
            <a:prstGeom prst="rightArrow">
              <a:avLst/>
            </a:pr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>
              <a:off x="4596892" y="2510398"/>
              <a:ext cx="216024" cy="183168"/>
            </a:xfrm>
            <a:prstGeom prst="rightArrow">
              <a:avLst/>
            </a:prstGeom>
            <a:noFill/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>
              <a:stCxn id="19" idx="2"/>
              <a:endCxn id="3" idx="0"/>
            </p:cNvCxnSpPr>
            <p:nvPr/>
          </p:nvCxnSpPr>
          <p:spPr>
            <a:xfrm>
              <a:off x="1577297" y="2895967"/>
              <a:ext cx="1864794" cy="416669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8" idx="2"/>
              <a:endCxn id="3" idx="0"/>
            </p:cNvCxnSpPr>
            <p:nvPr/>
          </p:nvCxnSpPr>
          <p:spPr>
            <a:xfrm>
              <a:off x="3016975" y="2895967"/>
              <a:ext cx="425116" cy="416669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21" idx="2"/>
              <a:endCxn id="3" idx="0"/>
            </p:cNvCxnSpPr>
            <p:nvPr/>
          </p:nvCxnSpPr>
          <p:spPr>
            <a:xfrm flipH="1">
              <a:off x="3442091" y="2866789"/>
              <a:ext cx="717341" cy="445847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0" idx="2"/>
              <a:endCxn id="3" idx="0"/>
            </p:cNvCxnSpPr>
            <p:nvPr/>
          </p:nvCxnSpPr>
          <p:spPr>
            <a:xfrm flipH="1">
              <a:off x="3442091" y="2884781"/>
              <a:ext cx="1788932" cy="427855"/>
            </a:xfrm>
            <a:prstGeom prst="straightConnector1">
              <a:avLst/>
            </a:prstGeom>
            <a:ln>
              <a:solidFill>
                <a:srgbClr val="F66F6A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流程图: 联系 41"/>
            <p:cNvSpPr/>
            <p:nvPr/>
          </p:nvSpPr>
          <p:spPr>
            <a:xfrm>
              <a:off x="1554600" y="2867156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联系 42"/>
            <p:cNvSpPr/>
            <p:nvPr/>
          </p:nvSpPr>
          <p:spPr>
            <a:xfrm>
              <a:off x="2999366" y="2855597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联系 43"/>
            <p:cNvSpPr/>
            <p:nvPr/>
          </p:nvSpPr>
          <p:spPr>
            <a:xfrm>
              <a:off x="4098951" y="2829131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联系 44"/>
            <p:cNvSpPr/>
            <p:nvPr/>
          </p:nvSpPr>
          <p:spPr>
            <a:xfrm>
              <a:off x="5186556" y="2835584"/>
              <a:ext cx="98924" cy="98924"/>
            </a:xfrm>
            <a:prstGeom prst="flowChartConnector">
              <a:avLst/>
            </a:prstGeom>
            <a:solidFill>
              <a:srgbClr val="F66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63587" y="5552976"/>
            <a:ext cx="6553201" cy="584775"/>
            <a:chOff x="1395895" y="6182838"/>
            <a:chExt cx="4692820" cy="584775"/>
          </a:xfrm>
        </p:grpSpPr>
        <p:sp>
          <p:nvSpPr>
            <p:cNvPr id="47" name="文本框 46"/>
            <p:cNvSpPr txBox="1"/>
            <p:nvPr/>
          </p:nvSpPr>
          <p:spPr>
            <a:xfrm>
              <a:off x="1523348" y="6182838"/>
              <a:ext cx="4565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通过对业务监控，用户可以了解最终</a:t>
              </a:r>
              <a:r>
                <a:rPr lang="zh-CN" altLang="en-US" sz="16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消费者行为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，用于</a:t>
              </a:r>
              <a:r>
                <a:rPr lang="zh-CN" altLang="en-US" sz="16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</a:t>
              </a:r>
              <a:r>
                <a:rPr lang="zh-CN" altLang="en-US" sz="16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其次可以</a:t>
              </a:r>
              <a:r>
                <a:rPr lang="zh-CN" altLang="en-US" sz="16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快速发现业务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运营的</a:t>
              </a:r>
              <a:r>
                <a:rPr lang="zh-CN" altLang="en-US" sz="16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，对于异常的应用程序快速诊断；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六角星 47"/>
            <p:cNvSpPr/>
            <p:nvPr/>
          </p:nvSpPr>
          <p:spPr>
            <a:xfrm>
              <a:off x="1395895" y="6290679"/>
              <a:ext cx="140639" cy="207140"/>
            </a:xfrm>
            <a:prstGeom prst="star6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7572286" y="810079"/>
            <a:ext cx="43927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68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实时跟踪每条业务交易，快速分析交易的运行状态并提供诊断能力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自定义事务：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用户可根据每条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定义事务名称，方便理解。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健康规则配置：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可以对每条事务配置健康规则，如超过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提示异常；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性能追踪：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精确采集异常性能数据，可对比历史基线数据，也能找到应用的异常方法，提升运维效率</a:t>
            </a:r>
            <a:endParaRPr lang="zh-CN" altLang="en-US" sz="18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1262109" y="1294826"/>
            <a:ext cx="322008" cy="255733"/>
            <a:chOff x="993792" y="4732534"/>
            <a:chExt cx="393593" cy="399106"/>
          </a:xfrm>
        </p:grpSpPr>
        <p:sp>
          <p:nvSpPr>
            <p:cNvPr id="51" name="椭圆 50"/>
            <p:cNvSpPr/>
            <p:nvPr/>
          </p:nvSpPr>
          <p:spPr>
            <a:xfrm>
              <a:off x="1030211" y="479379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93792" y="4732534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1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305707" y="1306890"/>
            <a:ext cx="322008" cy="255733"/>
            <a:chOff x="991439" y="5049512"/>
            <a:chExt cx="393593" cy="399106"/>
          </a:xfrm>
        </p:grpSpPr>
        <p:sp>
          <p:nvSpPr>
            <p:cNvPr id="54" name="椭圆 53"/>
            <p:cNvSpPr/>
            <p:nvPr/>
          </p:nvSpPr>
          <p:spPr>
            <a:xfrm>
              <a:off x="1027858" y="5110777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91439" y="5049512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solidFill>
                    <a:schemeClr val="bg1"/>
                  </a:solidFill>
                </a:rPr>
                <a:t>2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890758" y="1305245"/>
            <a:ext cx="322008" cy="255733"/>
            <a:chOff x="989086" y="5366490"/>
            <a:chExt cx="393593" cy="399106"/>
          </a:xfrm>
        </p:grpSpPr>
        <p:sp>
          <p:nvSpPr>
            <p:cNvPr id="57" name="椭圆 56"/>
            <p:cNvSpPr/>
            <p:nvPr/>
          </p:nvSpPr>
          <p:spPr>
            <a:xfrm>
              <a:off x="1025505" y="542775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8" name="文本框 38"/>
            <p:cNvSpPr txBox="1"/>
            <p:nvPr/>
          </p:nvSpPr>
          <p:spPr>
            <a:xfrm>
              <a:off x="989086" y="5366490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chemeClr val="bg1"/>
                  </a:solidFill>
                </a:rPr>
                <a:t>3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407406" y="1289757"/>
            <a:ext cx="322008" cy="255733"/>
            <a:chOff x="1003390" y="5683469"/>
            <a:chExt cx="393593" cy="399106"/>
          </a:xfrm>
        </p:grpSpPr>
        <p:sp>
          <p:nvSpPr>
            <p:cNvPr id="60" name="椭圆 59"/>
            <p:cNvSpPr/>
            <p:nvPr/>
          </p:nvSpPr>
          <p:spPr>
            <a:xfrm>
              <a:off x="1039809" y="574473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1" name="文本框 38"/>
            <p:cNvSpPr txBox="1"/>
            <p:nvPr/>
          </p:nvSpPr>
          <p:spPr>
            <a:xfrm>
              <a:off x="1003390" y="5683469"/>
              <a:ext cx="393593" cy="399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0523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1045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568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20912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26134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431367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836595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241820" algn="l" defTabSz="810455" rtl="0" eaLnBrk="1" latinLnBrk="0" hangingPunct="1"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800" dirty="0">
                  <a:solidFill>
                    <a:schemeClr val="bg1"/>
                  </a:solidFill>
                </a:rPr>
                <a:t>4</a:t>
              </a:r>
              <a:endParaRPr lang="zh-CN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25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场景八：服务治理</a:t>
            </a:r>
          </a:p>
        </p:txBody>
      </p:sp>
      <p:sp>
        <p:nvSpPr>
          <p:cNvPr id="3" name="矩形 2"/>
          <p:cNvSpPr/>
          <p:nvPr/>
        </p:nvSpPr>
        <p:spPr>
          <a:xfrm>
            <a:off x="534988" y="4189043"/>
            <a:ext cx="26915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自动负载均衡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可选策略：顺序、随机、本地、粘滞、基于实例负载、基于权重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17"/>
          <p:cNvGrpSpPr/>
          <p:nvPr/>
        </p:nvGrpSpPr>
        <p:grpSpPr>
          <a:xfrm>
            <a:off x="699149" y="1294176"/>
            <a:ext cx="2533735" cy="2832834"/>
            <a:chOff x="1979847" y="1293382"/>
            <a:chExt cx="3291399" cy="2832834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979847" y="2622317"/>
              <a:ext cx="3291399" cy="1503899"/>
            </a:xfrm>
            <a:prstGeom prst="roundRect">
              <a:avLst>
                <a:gd name="adj" fmla="val 3005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flat" dir="t"/>
            </a:scene3d>
            <a:extLst/>
          </p:spPr>
          <p:txBody>
            <a:bodyPr lIns="0" tIns="72000" rIns="0" anchor="t" anchorCtr="0"/>
            <a:lstStyle/>
            <a:p>
              <a:pPr algn="ctr">
                <a:defRPr/>
              </a:pPr>
              <a:r>
                <a:rPr lang="zh-CN" altLang="en-US" sz="10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微服务运行示意图</a:t>
              </a:r>
              <a:endParaRPr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6" name="矩形 472"/>
            <p:cNvSpPr/>
            <p:nvPr/>
          </p:nvSpPr>
          <p:spPr>
            <a:xfrm>
              <a:off x="2151718" y="3576918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Instance-1</a:t>
              </a:r>
            </a:p>
          </p:txBody>
        </p:sp>
        <p:grpSp>
          <p:nvGrpSpPr>
            <p:cNvPr id="7" name="组合 141"/>
            <p:cNvGrpSpPr/>
            <p:nvPr/>
          </p:nvGrpSpPr>
          <p:grpSpPr>
            <a:xfrm>
              <a:off x="3347979" y="1293382"/>
              <a:ext cx="506427" cy="717570"/>
              <a:chOff x="5440853" y="968375"/>
              <a:chExt cx="790972" cy="1044394"/>
            </a:xfrm>
          </p:grpSpPr>
          <p:pic>
            <p:nvPicPr>
              <p:cNvPr id="17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42915" y="968375"/>
                <a:ext cx="719556" cy="730824"/>
              </a:xfrm>
              <a:prstGeom prst="rect">
                <a:avLst/>
              </a:prstGeom>
              <a:noFill/>
            </p:spPr>
          </p:pic>
          <p:sp>
            <p:nvSpPr>
              <p:cNvPr id="18" name="TextBox 33"/>
              <p:cNvSpPr txBox="1"/>
              <p:nvPr/>
            </p:nvSpPr>
            <p:spPr>
              <a:xfrm>
                <a:off x="5440853" y="1699199"/>
                <a:ext cx="790972" cy="313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  <p:cxnSp>
          <p:nvCxnSpPr>
            <p:cNvPr id="8" name="曲线连接符 4"/>
            <p:cNvCxnSpPr>
              <a:stCxn id="13" idx="2"/>
              <a:endCxn id="6" idx="0"/>
            </p:cNvCxnSpPr>
            <p:nvPr/>
          </p:nvCxnSpPr>
          <p:spPr bwMode="auto">
            <a:xfrm rot="5400000">
              <a:off x="2960658" y="2920223"/>
              <a:ext cx="313764" cy="999627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矩形 472"/>
            <p:cNvSpPr/>
            <p:nvPr/>
          </p:nvSpPr>
          <p:spPr>
            <a:xfrm>
              <a:off x="3164413" y="3576919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Instance-2</a:t>
              </a:r>
            </a:p>
          </p:txBody>
        </p:sp>
        <p:sp>
          <p:nvSpPr>
            <p:cNvPr id="10" name="矩形 472"/>
            <p:cNvSpPr/>
            <p:nvPr/>
          </p:nvSpPr>
          <p:spPr>
            <a:xfrm>
              <a:off x="4168896" y="3576919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Instance-3</a:t>
              </a:r>
            </a:p>
          </p:txBody>
        </p:sp>
        <p:cxnSp>
          <p:nvCxnSpPr>
            <p:cNvPr id="11" name="曲线连接符 4"/>
            <p:cNvCxnSpPr>
              <a:stCxn id="13" idx="2"/>
              <a:endCxn id="9" idx="0"/>
            </p:cNvCxnSpPr>
            <p:nvPr/>
          </p:nvCxnSpPr>
          <p:spPr bwMode="auto">
            <a:xfrm rot="16200000" flipH="1">
              <a:off x="3467005" y="3413502"/>
              <a:ext cx="313765" cy="13068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曲线连接符 4"/>
            <p:cNvCxnSpPr>
              <a:stCxn id="13" idx="2"/>
              <a:endCxn id="10" idx="0"/>
            </p:cNvCxnSpPr>
            <p:nvPr/>
          </p:nvCxnSpPr>
          <p:spPr bwMode="auto">
            <a:xfrm rot="16200000" flipH="1">
              <a:off x="3969246" y="2911260"/>
              <a:ext cx="313765" cy="1017551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矩形 472"/>
            <p:cNvSpPr/>
            <p:nvPr/>
          </p:nvSpPr>
          <p:spPr>
            <a:xfrm>
              <a:off x="2304118" y="3065086"/>
              <a:ext cx="2626470" cy="19806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HelloClient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 bwMode="auto">
            <a:xfrm>
              <a:off x="3349297" y="1969966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3590459" y="1969966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3809999" y="1969966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组合 33"/>
          <p:cNvGrpSpPr/>
          <p:nvPr/>
        </p:nvGrpSpPr>
        <p:grpSpPr>
          <a:xfrm>
            <a:off x="3640230" y="1294176"/>
            <a:ext cx="2665614" cy="2832834"/>
            <a:chOff x="4978892" y="1231827"/>
            <a:chExt cx="3291399" cy="2832834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4978892" y="2560762"/>
              <a:ext cx="3291399" cy="1503899"/>
            </a:xfrm>
            <a:prstGeom prst="roundRect">
              <a:avLst>
                <a:gd name="adj" fmla="val 3005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flat" dir="t"/>
            </a:scene3d>
            <a:extLst/>
          </p:spPr>
          <p:txBody>
            <a:bodyPr lIns="0" tIns="72000" rIns="0" anchor="t" anchorCtr="0"/>
            <a:lstStyle/>
            <a:p>
              <a:pPr algn="ctr">
                <a:defRPr/>
              </a:pPr>
              <a:r>
                <a:rPr lang="zh-CN" altLang="en-US" sz="105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微服务运行示意图</a:t>
              </a:r>
              <a:endParaRPr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1" name="矩形 472"/>
            <p:cNvSpPr/>
            <p:nvPr/>
          </p:nvSpPr>
          <p:spPr>
            <a:xfrm>
              <a:off x="5150763" y="3515363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 cap="flat" cmpd="sng" algn="ctr">
              <a:solidFill>
                <a:srgbClr val="FF2222"/>
              </a:solidFill>
              <a:prstDash val="dash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Instance-1</a:t>
              </a:r>
            </a:p>
          </p:txBody>
        </p:sp>
        <p:grpSp>
          <p:nvGrpSpPr>
            <p:cNvPr id="22" name="组合 141"/>
            <p:cNvGrpSpPr/>
            <p:nvPr/>
          </p:nvGrpSpPr>
          <p:grpSpPr>
            <a:xfrm>
              <a:off x="6347031" y="1231827"/>
              <a:ext cx="513041" cy="732958"/>
              <a:chOff x="5440863" y="968375"/>
              <a:chExt cx="801302" cy="1066790"/>
            </a:xfrm>
          </p:grpSpPr>
          <p:pic>
            <p:nvPicPr>
              <p:cNvPr id="37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442915" y="968375"/>
                <a:ext cx="719556" cy="730824"/>
              </a:xfrm>
              <a:prstGeom prst="rect">
                <a:avLst/>
              </a:prstGeom>
              <a:noFill/>
            </p:spPr>
          </p:pic>
          <p:sp>
            <p:nvSpPr>
              <p:cNvPr id="38" name="TextBox 33"/>
              <p:cNvSpPr txBox="1"/>
              <p:nvPr/>
            </p:nvSpPr>
            <p:spPr>
              <a:xfrm>
                <a:off x="5440863" y="1699199"/>
                <a:ext cx="801302" cy="335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  <p:cxnSp>
          <p:nvCxnSpPr>
            <p:cNvPr id="23" name="曲线连接符 4"/>
            <p:cNvCxnSpPr>
              <a:stCxn id="28" idx="2"/>
              <a:endCxn id="21" idx="0"/>
            </p:cNvCxnSpPr>
            <p:nvPr/>
          </p:nvCxnSpPr>
          <p:spPr bwMode="auto">
            <a:xfrm rot="5400000">
              <a:off x="5959703" y="2858668"/>
              <a:ext cx="313764" cy="999627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222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矩形 472"/>
            <p:cNvSpPr/>
            <p:nvPr/>
          </p:nvSpPr>
          <p:spPr>
            <a:xfrm>
              <a:off x="6163458" y="3515364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Instance-2</a:t>
              </a:r>
            </a:p>
          </p:txBody>
        </p:sp>
        <p:sp>
          <p:nvSpPr>
            <p:cNvPr id="25" name="矩形 472"/>
            <p:cNvSpPr/>
            <p:nvPr/>
          </p:nvSpPr>
          <p:spPr>
            <a:xfrm>
              <a:off x="7167941" y="3515364"/>
              <a:ext cx="932015" cy="43198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 cap="flat" cmpd="sng" algn="ctr">
              <a:solidFill>
                <a:srgbClr val="FF2222"/>
              </a:solidFill>
              <a:prstDash val="dash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HelloService</a:t>
              </a:r>
            </a:p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Instance-3</a:t>
              </a:r>
            </a:p>
          </p:txBody>
        </p:sp>
        <p:cxnSp>
          <p:nvCxnSpPr>
            <p:cNvPr id="26" name="曲线连接符 4"/>
            <p:cNvCxnSpPr>
              <a:stCxn id="28" idx="2"/>
              <a:endCxn id="24" idx="0"/>
            </p:cNvCxnSpPr>
            <p:nvPr/>
          </p:nvCxnSpPr>
          <p:spPr bwMode="auto">
            <a:xfrm rot="16200000" flipH="1">
              <a:off x="6466050" y="3351947"/>
              <a:ext cx="313765" cy="13068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02AE16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曲线连接符 4"/>
            <p:cNvCxnSpPr>
              <a:stCxn id="28" idx="2"/>
              <a:endCxn id="25" idx="0"/>
            </p:cNvCxnSpPr>
            <p:nvPr/>
          </p:nvCxnSpPr>
          <p:spPr bwMode="auto">
            <a:xfrm rot="16200000" flipH="1">
              <a:off x="6968291" y="2849705"/>
              <a:ext cx="313765" cy="1017551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222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矩形 472"/>
            <p:cNvSpPr/>
            <p:nvPr/>
          </p:nvSpPr>
          <p:spPr>
            <a:xfrm>
              <a:off x="5303163" y="3003531"/>
              <a:ext cx="2626470" cy="19806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en-US" altLang="zh-CN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HelloClient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>
              <a:off x="6348342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6463994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6575954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6800069" y="1908411"/>
              <a:ext cx="0" cy="1095120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矩形 32"/>
            <p:cNvSpPr/>
            <p:nvPr/>
          </p:nvSpPr>
          <p:spPr>
            <a:xfrm>
              <a:off x="6535715" y="2191430"/>
              <a:ext cx="370530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002671" y="3201598"/>
              <a:ext cx="350737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770365" y="3207587"/>
              <a:ext cx="350737" cy="2616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11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640231" y="4189044"/>
            <a:ext cx="2665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自动容错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任意实例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Down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至少保留一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个实例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，不影响正常业务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组合 58"/>
          <p:cNvGrpSpPr/>
          <p:nvPr/>
        </p:nvGrpSpPr>
        <p:grpSpPr>
          <a:xfrm>
            <a:off x="6829863" y="1294176"/>
            <a:ext cx="1737490" cy="2833323"/>
            <a:chOff x="6516459" y="1538861"/>
            <a:chExt cx="1737490" cy="2812486"/>
          </a:xfrm>
        </p:grpSpPr>
        <p:grpSp>
          <p:nvGrpSpPr>
            <p:cNvPr id="41" name="组合 127"/>
            <p:cNvGrpSpPr/>
            <p:nvPr/>
          </p:nvGrpSpPr>
          <p:grpSpPr>
            <a:xfrm>
              <a:off x="6516459" y="2858250"/>
              <a:ext cx="1737490" cy="1493097"/>
              <a:chOff x="4231253" y="3011190"/>
              <a:chExt cx="3132348" cy="2173141"/>
            </a:xfrm>
          </p:grpSpPr>
          <p:sp>
            <p:nvSpPr>
              <p:cNvPr id="47" name="圆角矩形 46"/>
              <p:cNvSpPr/>
              <p:nvPr/>
            </p:nvSpPr>
            <p:spPr bwMode="auto">
              <a:xfrm>
                <a:off x="4231253" y="3011190"/>
                <a:ext cx="3132348" cy="2173141"/>
              </a:xfrm>
              <a:prstGeom prst="roundRect">
                <a:avLst>
                  <a:gd name="adj" fmla="val 3005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flat" dir="t"/>
              </a:scene3d>
              <a:extLst/>
            </p:spPr>
            <p:txBody>
              <a:bodyPr lIns="0" tIns="72000" rIns="0" anchor="t" anchorCtr="0"/>
              <a:lstStyle/>
              <a:p>
                <a:pPr algn="ctr">
                  <a:defRPr/>
                </a:pPr>
                <a:r>
                  <a:rPr lang="zh-CN" altLang="en-US" sz="1000" b="1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微服务运行示意图</a:t>
                </a:r>
              </a:p>
            </p:txBody>
          </p:sp>
          <p:sp>
            <p:nvSpPr>
              <p:cNvPr id="48" name="矩形 472"/>
              <p:cNvSpPr/>
              <p:nvPr/>
            </p:nvSpPr>
            <p:spPr>
              <a:xfrm>
                <a:off x="4460290" y="3465395"/>
                <a:ext cx="2625678" cy="400988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35998" tIns="35998" rIns="35998" bIns="35998" rtlCol="0" anchor="ctr"/>
              <a:lstStyle/>
              <a:p>
                <a:pPr algn="ctr" defTabSz="685676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VmallConsole</a:t>
                </a:r>
                <a:endParaRPr lang="zh-CN" altLang="en-US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49" name="矩形 472"/>
              <p:cNvSpPr/>
              <p:nvPr/>
            </p:nvSpPr>
            <p:spPr>
              <a:xfrm>
                <a:off x="4460290" y="4447833"/>
                <a:ext cx="1182717" cy="45223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lIns="35998" tIns="35998" rIns="35998" bIns="35998" rtlCol="0" anchor="ctr"/>
              <a:lstStyle/>
              <a:p>
                <a:pPr algn="ctr" defTabSz="685676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Vmall</a:t>
                </a:r>
              </a:p>
              <a:p>
                <a:pPr algn="ctr" defTabSz="685676">
                  <a:defRPr/>
                </a:pPr>
                <a:r>
                  <a:rPr lang="en-US" altLang="zh-CN" sz="9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itchFamily="34" charset="0"/>
                  </a:rPr>
                  <a:t>Channel</a:t>
                </a:r>
              </a:p>
            </p:txBody>
          </p:sp>
        </p:grpSp>
        <p:grpSp>
          <p:nvGrpSpPr>
            <p:cNvPr id="42" name="组合 141"/>
            <p:cNvGrpSpPr/>
            <p:nvPr/>
          </p:nvGrpSpPr>
          <p:grpSpPr>
            <a:xfrm>
              <a:off x="7158778" y="1538861"/>
              <a:ext cx="406036" cy="717569"/>
              <a:chOff x="5511571" y="878797"/>
              <a:chExt cx="634174" cy="1044392"/>
            </a:xfrm>
          </p:grpSpPr>
          <p:pic>
            <p:nvPicPr>
              <p:cNvPr id="45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11571" y="878797"/>
                <a:ext cx="634170" cy="730824"/>
              </a:xfrm>
              <a:prstGeom prst="rect">
                <a:avLst/>
              </a:prstGeom>
              <a:noFill/>
            </p:spPr>
          </p:pic>
          <p:sp>
            <p:nvSpPr>
              <p:cNvPr id="46" name="TextBox 33"/>
              <p:cNvSpPr txBox="1"/>
              <p:nvPr/>
            </p:nvSpPr>
            <p:spPr>
              <a:xfrm>
                <a:off x="5536851" y="1609619"/>
                <a:ext cx="608894" cy="313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</a:p>
            </p:txBody>
          </p:sp>
        </p:grpSp>
        <p:cxnSp>
          <p:nvCxnSpPr>
            <p:cNvPr id="43" name="曲线连接符 4"/>
            <p:cNvCxnSpPr>
              <a:stCxn id="48" idx="2"/>
              <a:endCxn id="49" idx="0"/>
            </p:cNvCxnSpPr>
            <p:nvPr/>
          </p:nvCxnSpPr>
          <p:spPr bwMode="auto">
            <a:xfrm rot="5400000">
              <a:off x="6971878" y="3445474"/>
              <a:ext cx="399496" cy="400200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矩形 43"/>
            <p:cNvSpPr/>
            <p:nvPr/>
          </p:nvSpPr>
          <p:spPr>
            <a:xfrm>
              <a:off x="7060360" y="3532926"/>
              <a:ext cx="258404" cy="2308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矩形 472"/>
          <p:cNvSpPr/>
          <p:nvPr/>
        </p:nvSpPr>
        <p:spPr>
          <a:xfrm>
            <a:off x="7757308" y="3636099"/>
            <a:ext cx="656044" cy="310718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lIns="35998" tIns="35998" rIns="35998" bIns="35998" rtlCol="0" anchor="ctr"/>
          <a:lstStyle/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Vmall</a:t>
            </a:r>
          </a:p>
          <a:p>
            <a:pPr algn="ctr" defTabSz="685676">
              <a:defRPr/>
            </a:pPr>
            <a:r>
              <a:rPr lang="en-US" altLang="zh-CN" sz="900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Catalog</a:t>
            </a:r>
          </a:p>
        </p:txBody>
      </p:sp>
      <p:cxnSp>
        <p:nvCxnSpPr>
          <p:cNvPr id="51" name="曲线连接符 4"/>
          <p:cNvCxnSpPr>
            <a:stCxn id="48" idx="2"/>
          </p:cNvCxnSpPr>
          <p:nvPr/>
        </p:nvCxnSpPr>
        <p:spPr bwMode="auto">
          <a:xfrm rot="16200000" flipH="1">
            <a:off x="7679332" y="3221067"/>
            <a:ext cx="403245" cy="391648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rgbClr val="02AE16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stCxn id="46" idx="2"/>
            <a:endCxn id="48" idx="0"/>
          </p:cNvCxnSpPr>
          <p:nvPr/>
        </p:nvCxnSpPr>
        <p:spPr bwMode="auto">
          <a:xfrm>
            <a:off x="7683293" y="2017061"/>
            <a:ext cx="1837" cy="920661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3" name="矩形 52"/>
          <p:cNvSpPr/>
          <p:nvPr/>
        </p:nvSpPr>
        <p:spPr>
          <a:xfrm>
            <a:off x="6766033" y="4189044"/>
            <a:ext cx="1801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服务降级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关闭非核心业务，保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证核心业务可用</a:t>
            </a:r>
          </a:p>
        </p:txBody>
      </p:sp>
      <p:grpSp>
        <p:nvGrpSpPr>
          <p:cNvPr id="54" name="组合 75"/>
          <p:cNvGrpSpPr/>
          <p:nvPr/>
        </p:nvGrpSpPr>
        <p:grpSpPr>
          <a:xfrm>
            <a:off x="9070575" y="1294177"/>
            <a:ext cx="2360555" cy="2824532"/>
            <a:chOff x="9263998" y="1328166"/>
            <a:chExt cx="2490630" cy="2750943"/>
          </a:xfrm>
        </p:grpSpPr>
        <p:grpSp>
          <p:nvGrpSpPr>
            <p:cNvPr id="55" name="组合 159"/>
            <p:cNvGrpSpPr/>
            <p:nvPr/>
          </p:nvGrpSpPr>
          <p:grpSpPr>
            <a:xfrm>
              <a:off x="9263998" y="1328166"/>
              <a:ext cx="2490630" cy="2750943"/>
              <a:chOff x="1723389" y="1572481"/>
              <a:chExt cx="1737491" cy="2750943"/>
            </a:xfrm>
          </p:grpSpPr>
          <p:grpSp>
            <p:nvGrpSpPr>
              <p:cNvPr id="63" name="组合 2"/>
              <p:cNvGrpSpPr/>
              <p:nvPr/>
            </p:nvGrpSpPr>
            <p:grpSpPr>
              <a:xfrm>
                <a:off x="1723389" y="1572481"/>
                <a:ext cx="1737491" cy="2750943"/>
                <a:chOff x="4653843" y="1660791"/>
                <a:chExt cx="2713731" cy="4003884"/>
              </a:xfrm>
            </p:grpSpPr>
            <p:grpSp>
              <p:nvGrpSpPr>
                <p:cNvPr id="65" name="组合 127"/>
                <p:cNvGrpSpPr/>
                <p:nvPr/>
              </p:nvGrpSpPr>
              <p:grpSpPr>
                <a:xfrm>
                  <a:off x="4653843" y="3491534"/>
                  <a:ext cx="2713731" cy="2173141"/>
                  <a:chOff x="4231253" y="3011190"/>
                  <a:chExt cx="3132348" cy="2173141"/>
                </a:xfrm>
              </p:grpSpPr>
              <p:sp>
                <p:nvSpPr>
                  <p:cNvPr id="69" name="圆角矩形 68"/>
                  <p:cNvSpPr/>
                  <p:nvPr/>
                </p:nvSpPr>
                <p:spPr bwMode="auto">
                  <a:xfrm>
                    <a:off x="4231253" y="3011190"/>
                    <a:ext cx="3132348" cy="2173141"/>
                  </a:xfrm>
                  <a:prstGeom prst="roundRect">
                    <a:avLst>
                      <a:gd name="adj" fmla="val 3005"/>
                    </a:avLst>
                  </a:prstGeom>
                  <a:solidFill>
                    <a:schemeClr val="accent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flat" dir="t"/>
                  </a:scene3d>
                  <a:extLst/>
                </p:spPr>
                <p:txBody>
                  <a:bodyPr lIns="0" tIns="72000" rIns="0" anchor="t" anchorCtr="0"/>
                  <a:lstStyle/>
                  <a:p>
                    <a:pPr algn="ctr">
                      <a:defRPr/>
                    </a:pPr>
                    <a:r>
                      <a:rPr lang="zh-CN" altLang="en-US" sz="1000" b="1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微服务运行示意图</a:t>
                    </a:r>
                  </a:p>
                  <a:p>
                    <a:pPr algn="ctr">
                      <a:defRPr/>
                    </a:pPr>
                    <a:endParaRPr altLang="en-US" sz="10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itchFamily="34" charset="0"/>
                    </a:endParaRPr>
                  </a:p>
                </p:txBody>
              </p:sp>
              <p:sp>
                <p:nvSpPr>
                  <p:cNvPr id="70" name="矩形 472"/>
                  <p:cNvSpPr/>
                  <p:nvPr/>
                </p:nvSpPr>
                <p:spPr>
                  <a:xfrm>
                    <a:off x="4396269" y="3465395"/>
                    <a:ext cx="1355304" cy="400988"/>
                  </a:xfrm>
                  <a:prstGeom prst="rect">
                    <a:avLst/>
                  </a:prstGeom>
                  <a:solidFill>
                    <a:srgbClr val="FFFFFF">
                      <a:lumMod val="95000"/>
                    </a:srgbClr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lIns="35998" tIns="35998" rIns="35998" bIns="35998" rtlCol="0" anchor="ctr"/>
                  <a:lstStyle/>
                  <a:p>
                    <a:pPr algn="ctr" defTabSz="685676">
                      <a:defRPr/>
                    </a:pPr>
                    <a:r>
                      <a:rPr lang="en-US" altLang="zh-CN" sz="90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Vmall</a:t>
                    </a:r>
                  </a:p>
                  <a:p>
                    <a:pPr algn="ctr" defTabSz="685676">
                      <a:defRPr/>
                    </a:pPr>
                    <a:r>
                      <a:rPr lang="en-US" altLang="zh-CN" sz="90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Console</a:t>
                    </a:r>
                    <a:endParaRPr lang="zh-CN" altLang="en-US" sz="900" kern="0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itchFamily="34" charset="0"/>
                    </a:endParaRPr>
                  </a:p>
                </p:txBody>
              </p:sp>
              <p:sp>
                <p:nvSpPr>
                  <p:cNvPr id="71" name="矩形 472"/>
                  <p:cNvSpPr/>
                  <p:nvPr/>
                </p:nvSpPr>
                <p:spPr>
                  <a:xfrm>
                    <a:off x="4460290" y="4447833"/>
                    <a:ext cx="2625678" cy="452237"/>
                  </a:xfrm>
                  <a:prstGeom prst="rect">
                    <a:avLst/>
                  </a:prstGeom>
                  <a:solidFill>
                    <a:srgbClr val="FFFFFF">
                      <a:lumMod val="95000"/>
                    </a:srgbClr>
                  </a:solidFill>
                  <a:ln w="3175" cap="flat" cmpd="sng" algn="ctr">
                    <a:solidFill>
                      <a:srgbClr val="FFFFFF"/>
                    </a:solidFill>
                    <a:prstDash val="solid"/>
                  </a:ln>
                  <a:effectLst/>
                </p:spPr>
                <p:txBody>
                  <a:bodyPr lIns="35998" tIns="35998" rIns="35998" bIns="35998" rtlCol="0" anchor="ctr"/>
                  <a:lstStyle/>
                  <a:p>
                    <a:pPr algn="ctr" defTabSz="685676">
                      <a:defRPr/>
                    </a:pPr>
                    <a:r>
                      <a:rPr lang="en-US" altLang="zh-CN" sz="90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Vmall</a:t>
                    </a:r>
                  </a:p>
                  <a:p>
                    <a:pPr algn="ctr" defTabSz="685676">
                      <a:defRPr/>
                    </a:pPr>
                    <a:r>
                      <a:rPr lang="en-US" altLang="zh-CN" sz="900" kern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rPr>
                      <a:t>Payment</a:t>
                    </a:r>
                  </a:p>
                </p:txBody>
              </p:sp>
            </p:grpSp>
            <p:grpSp>
              <p:nvGrpSpPr>
                <p:cNvPr id="66" name="组合 141"/>
                <p:cNvGrpSpPr/>
                <p:nvPr/>
              </p:nvGrpSpPr>
              <p:grpSpPr>
                <a:xfrm>
                  <a:off x="5129995" y="1660791"/>
                  <a:ext cx="453970" cy="1044394"/>
                  <a:chOff x="4984511" y="968375"/>
                  <a:chExt cx="453970" cy="1044394"/>
                </a:xfrm>
              </p:grpSpPr>
              <p:pic>
                <p:nvPicPr>
                  <p:cNvPr id="67" name="Picture 5" descr="C:\Program Files (x86)\Microsoft Office\MEDIA\CAGCAT10\j0186348.wmf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5000433" y="968375"/>
                    <a:ext cx="438048" cy="73082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68" name="TextBox 33"/>
                  <p:cNvSpPr txBox="1"/>
                  <p:nvPr/>
                </p:nvSpPr>
                <p:spPr>
                  <a:xfrm>
                    <a:off x="4984511" y="1699199"/>
                    <a:ext cx="448178" cy="3135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用户</a:t>
                    </a:r>
                  </a:p>
                </p:txBody>
              </p:sp>
            </p:grpSp>
          </p:grpSp>
          <p:cxnSp>
            <p:nvCxnSpPr>
              <p:cNvPr id="64" name="曲线连接符 4"/>
              <p:cNvCxnSpPr>
                <a:stCxn id="70" idx="2"/>
                <a:endCxn id="71" idx="0"/>
              </p:cNvCxnSpPr>
              <p:nvPr/>
            </p:nvCxnSpPr>
            <p:spPr bwMode="auto">
              <a:xfrm rot="16200000" flipH="1">
                <a:off x="2184983" y="3423728"/>
                <a:ext cx="399496" cy="387845"/>
              </a:xfrm>
              <a:prstGeom prst="curved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00B050"/>
                </a:solidFill>
                <a:prstDash val="dash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6" name="矩形 472"/>
            <p:cNvSpPr/>
            <p:nvPr/>
          </p:nvSpPr>
          <p:spPr>
            <a:xfrm>
              <a:off x="10755723" y="2898080"/>
              <a:ext cx="751777" cy="27550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35998" tIns="35998" rIns="35998" bIns="35998" rtlCol="0" anchor="ctr"/>
            <a:lstStyle/>
            <a:p>
              <a:pPr algn="ctr" defTabSz="685676">
                <a:defRPr/>
              </a:pPr>
              <a:r>
                <a:rPr lang="zh-CN" altLang="en-US" sz="9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跳板机</a:t>
              </a:r>
            </a:p>
          </p:txBody>
        </p:sp>
        <p:cxnSp>
          <p:nvCxnSpPr>
            <p:cNvPr id="57" name="曲线连接符 4"/>
            <p:cNvCxnSpPr>
              <a:stCxn id="56" idx="2"/>
              <a:endCxn id="71" idx="0"/>
            </p:cNvCxnSpPr>
            <p:nvPr/>
          </p:nvCxnSpPr>
          <p:spPr bwMode="auto">
            <a:xfrm rot="5400000">
              <a:off x="10611055" y="3052527"/>
              <a:ext cx="399498" cy="641616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grpSp>
          <p:nvGrpSpPr>
            <p:cNvPr id="58" name="组合 193"/>
            <p:cNvGrpSpPr/>
            <p:nvPr/>
          </p:nvGrpSpPr>
          <p:grpSpPr>
            <a:xfrm>
              <a:off x="10865950" y="1328166"/>
              <a:ext cx="533666" cy="706815"/>
              <a:chOff x="2993397" y="1564721"/>
              <a:chExt cx="533666" cy="706815"/>
            </a:xfrm>
          </p:grpSpPr>
          <p:pic>
            <p:nvPicPr>
              <p:cNvPr id="61" name="Picture 2" descr="C:\Program Files (x86)\Microsoft Office\MEDIA\CAGCAT10\j0195812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31378" y="1564721"/>
                <a:ext cx="495685" cy="509886"/>
              </a:xfrm>
              <a:prstGeom prst="rect">
                <a:avLst/>
              </a:prstGeom>
              <a:noFill/>
            </p:spPr>
          </p:pic>
          <p:sp>
            <p:nvSpPr>
              <p:cNvPr id="62" name="TextBox 33"/>
              <p:cNvSpPr txBox="1"/>
              <p:nvPr/>
            </p:nvSpPr>
            <p:spPr>
              <a:xfrm>
                <a:off x="2993397" y="2056092"/>
                <a:ext cx="5195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入侵者</a:t>
                </a:r>
              </a:p>
            </p:txBody>
          </p:sp>
        </p:grpSp>
        <p:cxnSp>
          <p:nvCxnSpPr>
            <p:cNvPr id="59" name="直接箭头连接符 58"/>
            <p:cNvCxnSpPr>
              <a:stCxn id="68" idx="2"/>
              <a:endCxn id="70" idx="0"/>
            </p:cNvCxnSpPr>
            <p:nvPr/>
          </p:nvCxnSpPr>
          <p:spPr bwMode="auto">
            <a:xfrm>
              <a:off x="9906671" y="2045736"/>
              <a:ext cx="27360" cy="852346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>
              <a:stCxn id="62" idx="2"/>
              <a:endCxn id="56" idx="0"/>
            </p:cNvCxnSpPr>
            <p:nvPr/>
          </p:nvCxnSpPr>
          <p:spPr bwMode="auto">
            <a:xfrm>
              <a:off x="11125740" y="2034981"/>
              <a:ext cx="5873" cy="863099"/>
            </a:xfrm>
            <a:prstGeom prst="straightConnector1">
              <a:avLst/>
            </a:prstGeom>
            <a:noFill/>
            <a:ln w="1270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2" name="矩形 71"/>
          <p:cNvSpPr/>
          <p:nvPr/>
        </p:nvSpPr>
        <p:spPr>
          <a:xfrm>
            <a:off x="10668820" y="3324466"/>
            <a:ext cx="5629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TPS = 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840787" y="4189043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服务限流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请求超过处理能力，按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ctr">
              <a:lnSpc>
                <a:spcPct val="150000"/>
              </a:lnSpc>
              <a:buClr>
                <a:srgbClr val="FF0000"/>
              </a:buClr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策略丢弃，保证已接纳请求正常处理</a:t>
            </a:r>
          </a:p>
        </p:txBody>
      </p:sp>
      <p:sp>
        <p:nvSpPr>
          <p:cNvPr id="74" name="减号 73"/>
          <p:cNvSpPr/>
          <p:nvPr/>
        </p:nvSpPr>
        <p:spPr bwMode="auto">
          <a:xfrm rot="5400000">
            <a:off x="10496932" y="3318504"/>
            <a:ext cx="352120" cy="167496"/>
          </a:xfrm>
          <a:prstGeom prst="mathMinus">
            <a:avLst/>
          </a:prstGeom>
          <a:solidFill>
            <a:srgbClr val="3366FF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95618" y="5487194"/>
            <a:ext cx="991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支持微服务接口级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吞吐量、时延、成功率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秒级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监控和治理，保障应用运行不断服</a:t>
            </a:r>
          </a:p>
        </p:txBody>
      </p:sp>
    </p:spTree>
    <p:extLst>
      <p:ext uri="{BB962C8B-B14F-4D97-AF65-F5344CB8AC3E}">
        <p14:creationId xmlns:p14="http://schemas.microsoft.com/office/powerpoint/2010/main" val="233090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594084" cy="583790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202A4C"/>
                </a:solidFill>
              </a:rPr>
              <a:t>应用案例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1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：华为云加速软通动力行业应用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PaaS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构建，无需关心基础资源与应用管理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344583" y="1260644"/>
            <a:ext cx="11586093" cy="5217150"/>
            <a:chOff x="1090963" y="1260645"/>
            <a:chExt cx="10377240" cy="4942174"/>
          </a:xfrm>
        </p:grpSpPr>
        <p:sp>
          <p:nvSpPr>
            <p:cNvPr id="36" name="圆角矩形 76"/>
            <p:cNvSpPr/>
            <p:nvPr/>
          </p:nvSpPr>
          <p:spPr>
            <a:xfrm>
              <a:off x="8007329" y="1500122"/>
              <a:ext cx="1343961" cy="326055"/>
            </a:xfrm>
            <a:prstGeom prst="roundRect">
              <a:avLst/>
            </a:prstGeom>
            <a:solidFill>
              <a:srgbClr val="009EE7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3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面临挑战</a:t>
              </a:r>
              <a:endPara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圆角矩形 77"/>
            <p:cNvSpPr/>
            <p:nvPr/>
          </p:nvSpPr>
          <p:spPr>
            <a:xfrm>
              <a:off x="8022331" y="3759045"/>
              <a:ext cx="1344109" cy="326055"/>
            </a:xfrm>
            <a:prstGeom prst="roundRect">
              <a:avLst/>
            </a:prstGeom>
            <a:solidFill>
              <a:srgbClr val="009EE7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3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客户价值</a:t>
              </a:r>
              <a:endPara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4"/>
            <p:cNvSpPr/>
            <p:nvPr/>
          </p:nvSpPr>
          <p:spPr>
            <a:xfrm>
              <a:off x="7908347" y="1844524"/>
              <a:ext cx="3312103" cy="16181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快速上云，现有系统改动小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多租户部署、隔离和管理比较复杂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打造行业级产品但研发周期长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/>
                </a:rPr>
                <a:t>需要更多业务合作、融合新业务体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  <a:p>
              <a:pPr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/>
              </a:endParaRPr>
            </a:p>
          </p:txBody>
        </p:sp>
        <p:sp>
          <p:nvSpPr>
            <p:cNvPr id="39" name="矩形 5"/>
            <p:cNvSpPr/>
            <p:nvPr/>
          </p:nvSpPr>
          <p:spPr>
            <a:xfrm>
              <a:off x="7908347" y="4098932"/>
              <a:ext cx="3559856" cy="1924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新生态：通过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API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、编排，融合新应用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成本低：函数秒级扩展编程，镜像分钟级发布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维护易：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APaaS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Arial" panose="020B0604020202020204" pitchFamily="34" charset="0"/>
                </a:rPr>
                <a:t>指标监控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Arial" panose="020B0604020202020204" pitchFamily="34" charset="0"/>
              </a:endParaRPr>
            </a:p>
            <a:p>
              <a:pPr marL="128542" indent="-128542"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运营模式多样化：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SaaS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租户、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APaaS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、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GPaaS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、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IPaaS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等商业化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APIKey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运营</a:t>
              </a:r>
            </a:p>
            <a:p>
              <a:pPr defTabSz="91431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40" name="矩形 115"/>
            <p:cNvSpPr/>
            <p:nvPr/>
          </p:nvSpPr>
          <p:spPr>
            <a:xfrm>
              <a:off x="1091233" y="2555093"/>
              <a:ext cx="6516543" cy="1842865"/>
            </a:xfrm>
            <a:prstGeom prst="rect">
              <a:avLst/>
            </a:prstGeom>
            <a:solidFill>
              <a:srgbClr val="44AE35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121"/>
            <p:cNvSpPr/>
            <p:nvPr/>
          </p:nvSpPr>
          <p:spPr bwMode="auto">
            <a:xfrm>
              <a:off x="1836108" y="2614046"/>
              <a:ext cx="5661216" cy="1681289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智能城市</a:t>
              </a:r>
              <a:r>
                <a:rPr lang="en-US" altLang="zh-CN" sz="1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APaaS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，使能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</a:p>
          </p:txBody>
        </p:sp>
        <p:sp>
          <p:nvSpPr>
            <p:cNvPr id="42" name="文本框 127"/>
            <p:cNvSpPr txBox="1"/>
            <p:nvPr/>
          </p:nvSpPr>
          <p:spPr>
            <a:xfrm>
              <a:off x="1136735" y="3390925"/>
              <a:ext cx="612160" cy="393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128"/>
            <p:cNvSpPr/>
            <p:nvPr/>
          </p:nvSpPr>
          <p:spPr>
            <a:xfrm>
              <a:off x="1091231" y="1663150"/>
              <a:ext cx="6516545" cy="48581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txBody>
            <a:bodyPr vert="horz" wrap="square" lIns="121880" tIns="60940" rIns="121880" bIns="60940" numCol="1" anchor="t" anchorCtr="0" compatLnSpc="1">
              <a:prstTxWarp prst="textNoShape">
                <a:avLst/>
              </a:prstTxWarp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上下箭头 129"/>
            <p:cNvSpPr/>
            <p:nvPr/>
          </p:nvSpPr>
          <p:spPr bwMode="auto">
            <a:xfrm>
              <a:off x="2429337" y="2237019"/>
              <a:ext cx="73465" cy="233892"/>
            </a:xfrm>
            <a:prstGeom prst="upDownArrow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上下箭头 130"/>
            <p:cNvSpPr/>
            <p:nvPr/>
          </p:nvSpPr>
          <p:spPr bwMode="auto">
            <a:xfrm>
              <a:off x="4160158" y="2237019"/>
              <a:ext cx="73465" cy="233892"/>
            </a:xfrm>
            <a:prstGeom prst="upDownArrow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上下箭头 131"/>
            <p:cNvSpPr/>
            <p:nvPr/>
          </p:nvSpPr>
          <p:spPr bwMode="auto">
            <a:xfrm>
              <a:off x="6129894" y="2237019"/>
              <a:ext cx="73465" cy="233892"/>
            </a:xfrm>
            <a:prstGeom prst="upDownArrow">
              <a:avLst/>
            </a:prstGeom>
            <a:solidFill>
              <a:srgbClr val="0070C0"/>
            </a:solidFill>
            <a:ln>
              <a:noFill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135"/>
            <p:cNvSpPr/>
            <p:nvPr/>
          </p:nvSpPr>
          <p:spPr bwMode="auto">
            <a:xfrm>
              <a:off x="1846233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环保</a:t>
              </a:r>
            </a:p>
          </p:txBody>
        </p:sp>
        <p:sp>
          <p:nvSpPr>
            <p:cNvPr id="48" name="矩形 136"/>
            <p:cNvSpPr/>
            <p:nvPr/>
          </p:nvSpPr>
          <p:spPr bwMode="auto">
            <a:xfrm>
              <a:off x="3400786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文旅</a:t>
              </a:r>
            </a:p>
          </p:txBody>
        </p:sp>
        <p:sp>
          <p:nvSpPr>
            <p:cNvPr id="49" name="矩形 137"/>
            <p:cNvSpPr/>
            <p:nvPr/>
          </p:nvSpPr>
          <p:spPr bwMode="auto">
            <a:xfrm>
              <a:off x="4928477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</a:t>
              </a:r>
            </a:p>
          </p:txBody>
        </p:sp>
        <p:sp>
          <p:nvSpPr>
            <p:cNvPr id="50" name="矩形 138"/>
            <p:cNvSpPr/>
            <p:nvPr/>
          </p:nvSpPr>
          <p:spPr bwMode="auto">
            <a:xfrm>
              <a:off x="6426653" y="1764031"/>
              <a:ext cx="1033780" cy="300900"/>
            </a:xfrm>
            <a:prstGeom prst="rect">
              <a:avLst/>
            </a:prstGeom>
            <a:noFill/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公共安全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139"/>
            <p:cNvSpPr txBox="1"/>
            <p:nvPr/>
          </p:nvSpPr>
          <p:spPr>
            <a:xfrm>
              <a:off x="1146237" y="1797889"/>
              <a:ext cx="612160" cy="247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154"/>
            <p:cNvSpPr/>
            <p:nvPr/>
          </p:nvSpPr>
          <p:spPr bwMode="auto">
            <a:xfrm>
              <a:off x="2054309" y="2947522"/>
              <a:ext cx="821163" cy="993159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155"/>
            <p:cNvSpPr txBox="1"/>
            <p:nvPr/>
          </p:nvSpPr>
          <p:spPr>
            <a:xfrm>
              <a:off x="2174899" y="2967638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政务服务</a:t>
              </a:r>
            </a:p>
          </p:txBody>
        </p:sp>
        <p:sp>
          <p:nvSpPr>
            <p:cNvPr id="54" name="矩形 157"/>
            <p:cNvSpPr/>
            <p:nvPr/>
          </p:nvSpPr>
          <p:spPr bwMode="auto">
            <a:xfrm>
              <a:off x="3174412" y="2947522"/>
              <a:ext cx="821163" cy="1011372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158"/>
            <p:cNvSpPr txBox="1"/>
            <p:nvPr/>
          </p:nvSpPr>
          <p:spPr>
            <a:xfrm>
              <a:off x="3295002" y="2967638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城市治理</a:t>
              </a:r>
            </a:p>
          </p:txBody>
        </p:sp>
        <p:sp>
          <p:nvSpPr>
            <p:cNvPr id="56" name="矩形 160"/>
            <p:cNvSpPr/>
            <p:nvPr/>
          </p:nvSpPr>
          <p:spPr bwMode="auto">
            <a:xfrm>
              <a:off x="4294513" y="2947522"/>
              <a:ext cx="821163" cy="1011373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文本框 161"/>
            <p:cNvSpPr txBox="1"/>
            <p:nvPr/>
          </p:nvSpPr>
          <p:spPr>
            <a:xfrm>
              <a:off x="4415106" y="2967638"/>
              <a:ext cx="496839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大视频</a:t>
              </a:r>
            </a:p>
          </p:txBody>
        </p:sp>
        <p:sp>
          <p:nvSpPr>
            <p:cNvPr id="58" name="矩形 162"/>
            <p:cNvSpPr/>
            <p:nvPr/>
          </p:nvSpPr>
          <p:spPr bwMode="auto">
            <a:xfrm>
              <a:off x="5414617" y="2947522"/>
              <a:ext cx="821163" cy="1011372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163"/>
            <p:cNvSpPr txBox="1"/>
            <p:nvPr/>
          </p:nvSpPr>
          <p:spPr>
            <a:xfrm>
              <a:off x="5535209" y="2967637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产业服务</a:t>
              </a:r>
            </a:p>
          </p:txBody>
        </p:sp>
        <p:sp>
          <p:nvSpPr>
            <p:cNvPr id="60" name="矩形 165"/>
            <p:cNvSpPr/>
            <p:nvPr/>
          </p:nvSpPr>
          <p:spPr bwMode="auto">
            <a:xfrm>
              <a:off x="6463546" y="2947522"/>
              <a:ext cx="892335" cy="1018729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62552" tIns="81276" rIns="162552" bIns="8127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166"/>
            <p:cNvSpPr txBox="1"/>
            <p:nvPr/>
          </p:nvSpPr>
          <p:spPr>
            <a:xfrm>
              <a:off x="6655307" y="2967638"/>
              <a:ext cx="608740" cy="204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879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数字生活</a:t>
              </a:r>
            </a:p>
          </p:txBody>
        </p:sp>
        <p:sp>
          <p:nvSpPr>
            <p:cNvPr id="62" name="矩形 167"/>
            <p:cNvSpPr/>
            <p:nvPr/>
          </p:nvSpPr>
          <p:spPr bwMode="auto">
            <a:xfrm>
              <a:off x="2088800" y="3226394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无纸化办公</a:t>
              </a:r>
            </a:p>
          </p:txBody>
        </p:sp>
        <p:sp>
          <p:nvSpPr>
            <p:cNvPr id="63" name="矩形 168"/>
            <p:cNvSpPr/>
            <p:nvPr/>
          </p:nvSpPr>
          <p:spPr bwMode="auto">
            <a:xfrm>
              <a:off x="2088800" y="3480306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电子证照</a:t>
              </a:r>
            </a:p>
          </p:txBody>
        </p:sp>
        <p:sp>
          <p:nvSpPr>
            <p:cNvPr id="64" name="矩形 169"/>
            <p:cNvSpPr/>
            <p:nvPr/>
          </p:nvSpPr>
          <p:spPr bwMode="auto">
            <a:xfrm>
              <a:off x="2088800" y="3734218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电子审批</a:t>
              </a:r>
            </a:p>
          </p:txBody>
        </p:sp>
        <p:sp>
          <p:nvSpPr>
            <p:cNvPr id="65" name="矩形 170"/>
            <p:cNvSpPr/>
            <p:nvPr/>
          </p:nvSpPr>
          <p:spPr bwMode="auto">
            <a:xfrm>
              <a:off x="2045434" y="4026950"/>
              <a:ext cx="884951" cy="17463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数据使能服务</a:t>
              </a:r>
            </a:p>
          </p:txBody>
        </p:sp>
        <p:sp>
          <p:nvSpPr>
            <p:cNvPr id="66" name="矩形 171"/>
            <p:cNvSpPr/>
            <p:nvPr/>
          </p:nvSpPr>
          <p:spPr bwMode="auto">
            <a:xfrm>
              <a:off x="3230500" y="3226394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空气质量</a:t>
              </a:r>
            </a:p>
          </p:txBody>
        </p:sp>
        <p:sp>
          <p:nvSpPr>
            <p:cNvPr id="67" name="矩形 172"/>
            <p:cNvSpPr/>
            <p:nvPr/>
          </p:nvSpPr>
          <p:spPr bwMode="auto">
            <a:xfrm>
              <a:off x="3230500" y="3480306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污染源查询</a:t>
              </a:r>
            </a:p>
          </p:txBody>
        </p:sp>
        <p:sp>
          <p:nvSpPr>
            <p:cNvPr id="68" name="矩形 173"/>
            <p:cNvSpPr/>
            <p:nvPr/>
          </p:nvSpPr>
          <p:spPr bwMode="auto">
            <a:xfrm>
              <a:off x="3230500" y="3734218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地表水查询</a:t>
              </a:r>
            </a:p>
          </p:txBody>
        </p:sp>
        <p:sp>
          <p:nvSpPr>
            <p:cNvPr id="69" name="矩形 174"/>
            <p:cNvSpPr/>
            <p:nvPr/>
          </p:nvSpPr>
          <p:spPr bwMode="auto">
            <a:xfrm>
              <a:off x="3160538" y="4026950"/>
              <a:ext cx="848151" cy="17463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设备使能服务</a:t>
              </a:r>
            </a:p>
          </p:txBody>
        </p:sp>
        <p:sp>
          <p:nvSpPr>
            <p:cNvPr id="70" name="矩形 175"/>
            <p:cNvSpPr/>
            <p:nvPr/>
          </p:nvSpPr>
          <p:spPr bwMode="auto">
            <a:xfrm>
              <a:off x="4341077" y="3226394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人脸对比</a:t>
              </a:r>
            </a:p>
          </p:txBody>
        </p:sp>
        <p:sp>
          <p:nvSpPr>
            <p:cNvPr id="71" name="矩形 176"/>
            <p:cNvSpPr/>
            <p:nvPr/>
          </p:nvSpPr>
          <p:spPr bwMode="auto">
            <a:xfrm>
              <a:off x="4341077" y="3480306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车证对比</a:t>
              </a:r>
            </a:p>
          </p:txBody>
        </p:sp>
        <p:sp>
          <p:nvSpPr>
            <p:cNvPr id="72" name="矩形 177"/>
            <p:cNvSpPr/>
            <p:nvPr/>
          </p:nvSpPr>
          <p:spPr bwMode="auto">
            <a:xfrm>
              <a:off x="4341077" y="3734218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监控预警</a:t>
              </a:r>
            </a:p>
          </p:txBody>
        </p:sp>
        <p:sp>
          <p:nvSpPr>
            <p:cNvPr id="73" name="矩形 178"/>
            <p:cNvSpPr/>
            <p:nvPr/>
          </p:nvSpPr>
          <p:spPr bwMode="auto">
            <a:xfrm>
              <a:off x="4258508" y="4026950"/>
              <a:ext cx="902717" cy="17463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监控使能服务</a:t>
              </a:r>
            </a:p>
          </p:txBody>
        </p:sp>
        <p:sp>
          <p:nvSpPr>
            <p:cNvPr id="74" name="矩形 179"/>
            <p:cNvSpPr/>
            <p:nvPr/>
          </p:nvSpPr>
          <p:spPr bwMode="auto">
            <a:xfrm>
              <a:off x="5472039" y="3226394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资产管理</a:t>
              </a:r>
            </a:p>
          </p:txBody>
        </p:sp>
        <p:sp>
          <p:nvSpPr>
            <p:cNvPr id="75" name="矩形 180"/>
            <p:cNvSpPr/>
            <p:nvPr/>
          </p:nvSpPr>
          <p:spPr bwMode="auto">
            <a:xfrm>
              <a:off x="5472039" y="3480306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数据分析</a:t>
              </a:r>
            </a:p>
          </p:txBody>
        </p:sp>
        <p:sp>
          <p:nvSpPr>
            <p:cNvPr id="76" name="矩形 181"/>
            <p:cNvSpPr/>
            <p:nvPr/>
          </p:nvSpPr>
          <p:spPr bwMode="auto">
            <a:xfrm>
              <a:off x="5472039" y="3734218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数据开放</a:t>
              </a:r>
            </a:p>
          </p:txBody>
        </p:sp>
        <p:sp>
          <p:nvSpPr>
            <p:cNvPr id="77" name="矩形 182"/>
            <p:cNvSpPr/>
            <p:nvPr/>
          </p:nvSpPr>
          <p:spPr bwMode="auto">
            <a:xfrm>
              <a:off x="5408747" y="4026949"/>
              <a:ext cx="827032" cy="149023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产业大数据使能</a:t>
              </a:r>
            </a:p>
          </p:txBody>
        </p:sp>
        <p:sp>
          <p:nvSpPr>
            <p:cNvPr id="78" name="矩形 183"/>
            <p:cNvSpPr/>
            <p:nvPr/>
          </p:nvSpPr>
          <p:spPr bwMode="auto">
            <a:xfrm>
              <a:off x="6527936" y="3226394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VR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184"/>
            <p:cNvSpPr/>
            <p:nvPr/>
          </p:nvSpPr>
          <p:spPr bwMode="auto">
            <a:xfrm>
              <a:off x="6527936" y="3480306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数字体验</a:t>
              </a:r>
            </a:p>
          </p:txBody>
        </p:sp>
        <p:sp>
          <p:nvSpPr>
            <p:cNvPr id="80" name="矩形 185"/>
            <p:cNvSpPr/>
            <p:nvPr/>
          </p:nvSpPr>
          <p:spPr bwMode="auto">
            <a:xfrm>
              <a:off x="6527936" y="3734218"/>
              <a:ext cx="739880" cy="1746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智慧家居</a:t>
              </a:r>
            </a:p>
          </p:txBody>
        </p:sp>
        <p:sp>
          <p:nvSpPr>
            <p:cNvPr id="81" name="矩形 186"/>
            <p:cNvSpPr/>
            <p:nvPr/>
          </p:nvSpPr>
          <p:spPr bwMode="auto">
            <a:xfrm>
              <a:off x="6463546" y="4014691"/>
              <a:ext cx="896391" cy="168484"/>
            </a:xfrm>
            <a:prstGeom prst="rect">
              <a:avLst/>
            </a:prstGeom>
            <a:solidFill>
              <a:srgbClr val="FFC000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1912" tIns="60956" rIns="121912" bIns="6095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795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人工智能使能服务</a:t>
              </a:r>
            </a:p>
          </p:txBody>
        </p:sp>
        <p:sp>
          <p:nvSpPr>
            <p:cNvPr id="82" name="椭圆 3"/>
            <p:cNvSpPr/>
            <p:nvPr/>
          </p:nvSpPr>
          <p:spPr>
            <a:xfrm>
              <a:off x="1839386" y="2216917"/>
              <a:ext cx="5083945" cy="329075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16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  Hubs</a:t>
              </a:r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78"/>
            <p:cNvSpPr/>
            <p:nvPr/>
          </p:nvSpPr>
          <p:spPr>
            <a:xfrm>
              <a:off x="2456640" y="1260645"/>
              <a:ext cx="4767737" cy="3935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1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用微服务化、</a:t>
              </a: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Serverless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函数化、</a:t>
              </a:r>
              <a:r>
                <a:rPr lang="en-US" altLang="zh-CN" sz="105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APaaS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平台技术快速解耦、商业化构建各种行业级应用生态</a:t>
              </a:r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，提供生态融合方案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圆角矩形 79"/>
            <p:cNvSpPr/>
            <p:nvPr/>
          </p:nvSpPr>
          <p:spPr>
            <a:xfrm>
              <a:off x="1090963" y="1282080"/>
              <a:ext cx="1028440" cy="255480"/>
            </a:xfrm>
            <a:prstGeom prst="roundRect">
              <a:avLst/>
            </a:prstGeom>
            <a:solidFill>
              <a:srgbClr val="009EE7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835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endPara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5" name="Group 1"/>
            <p:cNvGrpSpPr/>
            <p:nvPr/>
          </p:nvGrpSpPr>
          <p:grpSpPr>
            <a:xfrm>
              <a:off x="1090963" y="4555190"/>
              <a:ext cx="6518245" cy="1647629"/>
              <a:chOff x="4924322" y="4556276"/>
              <a:chExt cx="6728314" cy="1888215"/>
            </a:xfrm>
          </p:grpSpPr>
          <p:sp>
            <p:nvSpPr>
              <p:cNvPr id="87" name="矩形 114"/>
              <p:cNvSpPr/>
              <p:nvPr/>
            </p:nvSpPr>
            <p:spPr>
              <a:xfrm>
                <a:off x="4924322" y="4556276"/>
                <a:ext cx="6726835" cy="879967"/>
              </a:xfrm>
              <a:prstGeom prst="rect">
                <a:avLst/>
              </a:prstGeom>
              <a:solidFill>
                <a:srgbClr val="15B0E8">
                  <a:alpha val="3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矩形 116"/>
              <p:cNvSpPr/>
              <p:nvPr/>
            </p:nvSpPr>
            <p:spPr>
              <a:xfrm>
                <a:off x="4925801" y="5426103"/>
                <a:ext cx="6726835" cy="587341"/>
              </a:xfrm>
              <a:prstGeom prst="rect">
                <a:avLst/>
              </a:prstGeom>
              <a:solidFill>
                <a:srgbClr val="15B0E8">
                  <a:alpha val="3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文本框 117"/>
              <p:cNvSpPr txBox="1"/>
              <p:nvPr/>
            </p:nvSpPr>
            <p:spPr>
              <a:xfrm>
                <a:off x="4985669" y="5545896"/>
                <a:ext cx="430083" cy="284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21879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IaaS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文本框 118"/>
              <p:cNvSpPr txBox="1"/>
              <p:nvPr/>
            </p:nvSpPr>
            <p:spPr>
              <a:xfrm>
                <a:off x="4954274" y="4841515"/>
                <a:ext cx="701548" cy="275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879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通用</a:t>
                </a:r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PaaS</a:t>
                </a: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矩形 119"/>
              <p:cNvSpPr/>
              <p:nvPr/>
            </p:nvSpPr>
            <p:spPr bwMode="auto">
              <a:xfrm>
                <a:off x="5696864" y="5569534"/>
                <a:ext cx="5840281" cy="344838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21912" tIns="60956" rIns="121912" bIns="60956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云基础设施（计算，存储，网络，虚拟化）</a:t>
                </a:r>
              </a:p>
            </p:txBody>
          </p:sp>
          <p:sp>
            <p:nvSpPr>
              <p:cNvPr id="92" name="矩形 120"/>
              <p:cNvSpPr/>
              <p:nvPr/>
            </p:nvSpPr>
            <p:spPr bwMode="auto">
              <a:xfrm>
                <a:off x="5696864" y="4631085"/>
                <a:ext cx="5840281" cy="747939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121912" tIns="60956" rIns="121912" bIns="6095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</a:pPr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ServiceStage</a:t>
                </a: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一站式应用部署与管理</a:t>
                </a:r>
              </a:p>
            </p:txBody>
          </p:sp>
          <p:sp>
            <p:nvSpPr>
              <p:cNvPr id="93" name="矩形 140"/>
              <p:cNvSpPr/>
              <p:nvPr/>
            </p:nvSpPr>
            <p:spPr>
              <a:xfrm>
                <a:off x="6936322" y="6125943"/>
                <a:ext cx="841935" cy="318548"/>
              </a:xfrm>
              <a:prstGeom prst="rect">
                <a:avLst/>
              </a:prstGeom>
              <a:solidFill>
                <a:srgbClr val="15B0E8">
                  <a:alpha val="3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华为</a:t>
                </a:r>
              </a:p>
            </p:txBody>
          </p:sp>
          <p:sp>
            <p:nvSpPr>
              <p:cNvPr id="94" name="矩形 141"/>
              <p:cNvSpPr/>
              <p:nvPr/>
            </p:nvSpPr>
            <p:spPr>
              <a:xfrm>
                <a:off x="7862451" y="6125943"/>
                <a:ext cx="841935" cy="318548"/>
              </a:xfrm>
              <a:prstGeom prst="rect">
                <a:avLst/>
              </a:prstGeom>
              <a:solidFill>
                <a:srgbClr val="44AE35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5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软通动力</a:t>
                </a:r>
              </a:p>
            </p:txBody>
          </p:sp>
          <p:sp>
            <p:nvSpPr>
              <p:cNvPr id="95" name="矩形 142"/>
              <p:cNvSpPr/>
              <p:nvPr/>
            </p:nvSpPr>
            <p:spPr>
              <a:xfrm>
                <a:off x="8788579" y="6125943"/>
                <a:ext cx="841935" cy="318548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>
                <a:noFill/>
              </a:ln>
            </p:spPr>
            <p:txBody>
              <a:bodyPr vert="horz" wrap="square" lIns="121880" tIns="60940" rIns="121880" bIns="6094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121879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政企客户</a:t>
                </a:r>
              </a:p>
            </p:txBody>
          </p:sp>
          <p:pic>
            <p:nvPicPr>
              <p:cNvPr id="96" name="Picture 2" descr="C:\Users\Meiling\Desktop\华为logo 横 白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5732" y="4655394"/>
                <a:ext cx="903985" cy="2224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6" name="图片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8330" y="2672759"/>
              <a:ext cx="586625" cy="19300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5494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202A4C"/>
                </a:solidFill>
              </a:rPr>
              <a:t>应用案例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2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：基于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ServiceStage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助力中软国际构建企业协同办公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SaaS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平台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913011" y="1181455"/>
            <a:ext cx="10152893" cy="5055128"/>
            <a:chOff x="1126334" y="1181455"/>
            <a:chExt cx="10152893" cy="5055128"/>
          </a:xfrm>
        </p:grpSpPr>
        <p:sp>
          <p:nvSpPr>
            <p:cNvPr id="98" name="圆角矩形 97"/>
            <p:cNvSpPr/>
            <p:nvPr/>
          </p:nvSpPr>
          <p:spPr>
            <a:xfrm>
              <a:off x="1126335" y="3016177"/>
              <a:ext cx="5687149" cy="2945831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0B0F0">
                    <a:alpha val="13000"/>
                  </a:srgbClr>
                </a:gs>
                <a:gs pos="100000">
                  <a:srgbClr val="122C4F">
                    <a:alpha val="0"/>
                  </a:srgbClr>
                </a:gs>
              </a:gsLst>
              <a:lin ang="1800000" scaled="0"/>
              <a:tileRect/>
            </a:gradFill>
            <a:ln w="3175">
              <a:gradFill>
                <a:gsLst>
                  <a:gs pos="0">
                    <a:srgbClr val="00B0F0">
                      <a:alpha val="0"/>
                    </a:srgbClr>
                  </a:gs>
                  <a:gs pos="50000">
                    <a:srgbClr val="00B0F0">
                      <a:alpha val="25000"/>
                    </a:srgbClr>
                  </a:gs>
                  <a:gs pos="100000">
                    <a:srgbClr val="00B0F0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SzPct val="60000"/>
              </a:pPr>
              <a:endParaRPr lang="zh-CN" altLang="en-US" sz="11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8077839" y="5275083"/>
              <a:ext cx="3201388" cy="911188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127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623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19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8077839" y="3989403"/>
              <a:ext cx="3201388" cy="911188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127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623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19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8077839" y="2761231"/>
              <a:ext cx="3201388" cy="911188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 w="1270" cap="flat">
              <a:noFill/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826231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199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2" name="Picture 2" descr="X:\品执服务客户\华为\设计+制作\2017\8月\D-201708213-UBBF2017展台展示PPT美化-任冰鑫-1组\发言人+字体设计-黄晨星\文件\丁总\link\蓝\圆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850" y="2736559"/>
              <a:ext cx="1094453" cy="98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X:\品执服务客户\华为\设计+制作\2017\8月\D-201708213-UBBF2017展台展示PPT美化-任冰鑫-1组\发言人+字体设计-黄晨星\文件\丁总\link\蓝\圆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3850" y="3984770"/>
              <a:ext cx="1094453" cy="98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" name="组合 103"/>
            <p:cNvGrpSpPr/>
            <p:nvPr/>
          </p:nvGrpSpPr>
          <p:grpSpPr>
            <a:xfrm>
              <a:off x="7103850" y="5256184"/>
              <a:ext cx="1094453" cy="980399"/>
              <a:chOff x="5877215" y="4201769"/>
              <a:chExt cx="1094738" cy="980654"/>
            </a:xfrm>
          </p:grpSpPr>
          <p:pic>
            <p:nvPicPr>
              <p:cNvPr id="173" name="Picture 2" descr="X:\品执服务客户\华为\设计+制作\2017\8月\D-201708213-UBBF2017展台展示PPT美化-任冰鑫-1组\发言人+字体设计-黄晨星\文件\丁总\link\蓝\圆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7215" y="4201769"/>
                <a:ext cx="1094738" cy="9806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1B836613-9FB3-4BA5-9746-3103370FF101}"/>
                  </a:ext>
                </a:extLst>
              </p:cNvPr>
              <p:cNvSpPr/>
              <p:nvPr/>
            </p:nvSpPr>
            <p:spPr>
              <a:xfrm>
                <a:off x="6000591" y="4428216"/>
                <a:ext cx="970962" cy="535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39971" lvl="1" indent="-239971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60000"/>
                  <a:defRPr/>
                </a:pPr>
                <a:r>
                  <a:rPr lang="zh-CN" altLang="en-US" sz="1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升级不中</a:t>
                </a:r>
                <a:endParaRPr lang="en-US" altLang="zh-CN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39971" lvl="1" indent="-239971" algn="ctr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60000"/>
                  <a:defRPr/>
                </a:pPr>
                <a:r>
                  <a:rPr lang="zh-CN" altLang="en-US" sz="12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断业务</a:t>
                </a:r>
              </a:p>
            </p:txBody>
          </p:sp>
        </p:grpSp>
        <p:sp>
          <p:nvSpPr>
            <p:cNvPr id="105" name="文本框 104"/>
            <p:cNvSpPr txBox="1"/>
            <p:nvPr/>
          </p:nvSpPr>
          <p:spPr>
            <a:xfrm>
              <a:off x="7247829" y="3016244"/>
              <a:ext cx="8638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加快部署速度</a:t>
              </a: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103850" y="4375891"/>
              <a:ext cx="1114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弹性扩容</a:t>
              </a:r>
            </a:p>
          </p:txBody>
        </p:sp>
        <p:grpSp>
          <p:nvGrpSpPr>
            <p:cNvPr id="107" name="Group 2"/>
            <p:cNvGrpSpPr/>
            <p:nvPr/>
          </p:nvGrpSpPr>
          <p:grpSpPr>
            <a:xfrm>
              <a:off x="1126334" y="1181455"/>
              <a:ext cx="10152893" cy="1332005"/>
              <a:chOff x="408956" y="1181663"/>
              <a:chExt cx="10873207" cy="1240019"/>
            </a:xfrm>
          </p:grpSpPr>
          <p:sp>
            <p:nvSpPr>
              <p:cNvPr id="135" name="圆角矩形 134"/>
              <p:cNvSpPr/>
              <p:nvPr/>
            </p:nvSpPr>
            <p:spPr>
              <a:xfrm>
                <a:off x="408956" y="1181663"/>
                <a:ext cx="10873207" cy="1240019"/>
              </a:xfrm>
              <a:prstGeom prst="roundRect">
                <a:avLst>
                  <a:gd name="adj" fmla="val 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SzPct val="60000"/>
                </a:pPr>
                <a:endPara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1849115" y="1348036"/>
                <a:ext cx="1224659" cy="343696"/>
                <a:chOff x="1816100" y="22032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71" name="矩形"/>
                <p:cNvSpPr/>
                <p:nvPr/>
              </p:nvSpPr>
              <p:spPr>
                <a:xfrm>
                  <a:off x="1816100" y="22032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2" name="零售"/>
                <p:cNvSpPr txBox="1"/>
                <p:nvPr/>
              </p:nvSpPr>
              <p:spPr>
                <a:xfrm>
                  <a:off x="1816100" y="22622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个人办公</a:t>
                  </a:r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3450804" y="1357275"/>
                <a:ext cx="1224659" cy="343696"/>
                <a:chOff x="34163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69" name="矩形"/>
                <p:cNvSpPr/>
                <p:nvPr/>
              </p:nvSpPr>
              <p:spPr>
                <a:xfrm>
                  <a:off x="34163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0" name="制造"/>
                <p:cNvSpPr txBox="1"/>
                <p:nvPr/>
              </p:nvSpPr>
              <p:spPr>
                <a:xfrm>
                  <a:off x="34163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流程审批</a:t>
                  </a:r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5052493" y="1357275"/>
                <a:ext cx="1224659" cy="343696"/>
                <a:chOff x="50165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67" name="矩形"/>
                <p:cNvSpPr/>
                <p:nvPr/>
              </p:nvSpPr>
              <p:spPr>
                <a:xfrm>
                  <a:off x="50165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8" name="政府"/>
                <p:cNvSpPr txBox="1"/>
                <p:nvPr/>
              </p:nvSpPr>
              <p:spPr>
                <a:xfrm>
                  <a:off x="50165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公文处理</a:t>
                  </a:r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>
                <a:off x="6654182" y="1357275"/>
                <a:ext cx="1224659" cy="343696"/>
                <a:chOff x="66167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65" name="矩形"/>
                <p:cNvSpPr/>
                <p:nvPr/>
              </p:nvSpPr>
              <p:spPr>
                <a:xfrm>
                  <a:off x="66167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6" name="电信"/>
                <p:cNvSpPr txBox="1"/>
                <p:nvPr/>
              </p:nvSpPr>
              <p:spPr>
                <a:xfrm>
                  <a:off x="66167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知识管理</a:t>
                  </a:r>
                </a:p>
              </p:txBody>
            </p:sp>
          </p:grpSp>
          <p:grpSp>
            <p:nvGrpSpPr>
              <p:cNvPr id="140" name="组合 139"/>
              <p:cNvGrpSpPr/>
              <p:nvPr/>
            </p:nvGrpSpPr>
            <p:grpSpPr>
              <a:xfrm>
                <a:off x="8255871" y="1357275"/>
                <a:ext cx="1224659" cy="343696"/>
                <a:chOff x="82169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63" name="矩形"/>
                <p:cNvSpPr/>
                <p:nvPr/>
              </p:nvSpPr>
              <p:spPr>
                <a:xfrm>
                  <a:off x="82169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4" name="能源"/>
                <p:cNvSpPr txBox="1"/>
                <p:nvPr/>
              </p:nvSpPr>
              <p:spPr>
                <a:xfrm>
                  <a:off x="82169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沟通管理</a:t>
                  </a:r>
                </a:p>
              </p:txBody>
            </p:sp>
          </p:grpSp>
          <p:grpSp>
            <p:nvGrpSpPr>
              <p:cNvPr id="141" name="组合 140"/>
              <p:cNvGrpSpPr/>
              <p:nvPr/>
            </p:nvGrpSpPr>
            <p:grpSpPr>
              <a:xfrm>
                <a:off x="9857559" y="1346936"/>
                <a:ext cx="1224659" cy="343696"/>
                <a:chOff x="9817100" y="22159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61" name="矩形"/>
                <p:cNvSpPr/>
                <p:nvPr/>
              </p:nvSpPr>
              <p:spPr>
                <a:xfrm>
                  <a:off x="9817100" y="22159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2" name="传媒"/>
                <p:cNvSpPr txBox="1"/>
                <p:nvPr/>
              </p:nvSpPr>
              <p:spPr>
                <a:xfrm>
                  <a:off x="9817100" y="22749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行政管理</a:t>
                  </a:r>
                </a:p>
              </p:txBody>
            </p:sp>
          </p:grpSp>
          <p:grpSp>
            <p:nvGrpSpPr>
              <p:cNvPr id="142" name="组合 141"/>
              <p:cNvGrpSpPr/>
              <p:nvPr/>
            </p:nvGrpSpPr>
            <p:grpSpPr>
              <a:xfrm>
                <a:off x="1849115" y="1940438"/>
                <a:ext cx="1224659" cy="343696"/>
                <a:chOff x="2578100" y="3003385"/>
                <a:chExt cx="1270000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59" name="矩形"/>
                <p:cNvSpPr/>
                <p:nvPr/>
              </p:nvSpPr>
              <p:spPr>
                <a:xfrm>
                  <a:off x="2578100" y="3003385"/>
                  <a:ext cx="1270000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60" name="办公协同"/>
                <p:cNvSpPr txBox="1"/>
                <p:nvPr/>
              </p:nvSpPr>
              <p:spPr>
                <a:xfrm>
                  <a:off x="2578100" y="3062390"/>
                  <a:ext cx="1270000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企业云盘</a:t>
                  </a:r>
                </a:p>
              </p:txBody>
            </p:sp>
          </p:grpSp>
          <p:grpSp>
            <p:nvGrpSpPr>
              <p:cNvPr id="143" name="组合 142"/>
              <p:cNvGrpSpPr/>
              <p:nvPr/>
            </p:nvGrpSpPr>
            <p:grpSpPr>
              <a:xfrm>
                <a:off x="3447584" y="1941557"/>
                <a:ext cx="1224663" cy="343696"/>
                <a:chOff x="4189728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57" name="矩形"/>
                <p:cNvSpPr/>
                <p:nvPr/>
              </p:nvSpPr>
              <p:spPr>
                <a:xfrm>
                  <a:off x="4189728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58" name="视频会议"/>
                <p:cNvSpPr txBox="1"/>
                <p:nvPr/>
              </p:nvSpPr>
              <p:spPr>
                <a:xfrm>
                  <a:off x="4189728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sz="1200" b="0" dirty="0" err="1">
                      <a:solidFill>
                        <a:srgbClr val="D3DDF6"/>
                      </a:solidFill>
                    </a:rPr>
                    <a:t>视频会议</a:t>
                  </a:r>
                </a:p>
              </p:txBody>
            </p:sp>
          </p:grpSp>
          <p:grpSp>
            <p:nvGrpSpPr>
              <p:cNvPr id="144" name="组合 143"/>
              <p:cNvGrpSpPr/>
              <p:nvPr/>
            </p:nvGrpSpPr>
            <p:grpSpPr>
              <a:xfrm>
                <a:off x="6644530" y="1915279"/>
                <a:ext cx="1224663" cy="343696"/>
                <a:chOff x="5801358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55" name="矩形"/>
                <p:cNvSpPr/>
                <p:nvPr/>
              </p:nvSpPr>
              <p:spPr>
                <a:xfrm>
                  <a:off x="5801358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56" name="在线Office"/>
                <p:cNvSpPr txBox="1"/>
                <p:nvPr/>
              </p:nvSpPr>
              <p:spPr>
                <a:xfrm>
                  <a:off x="5801358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sz="1200" b="0" dirty="0" err="1">
                      <a:solidFill>
                        <a:srgbClr val="D3DDF6"/>
                      </a:solidFill>
                    </a:rPr>
                    <a:t>在线Office</a:t>
                  </a:r>
                </a:p>
              </p:txBody>
            </p:sp>
          </p:grpSp>
          <p:grpSp>
            <p:nvGrpSpPr>
              <p:cNvPr id="145" name="组合 144"/>
              <p:cNvGrpSpPr/>
              <p:nvPr/>
            </p:nvGrpSpPr>
            <p:grpSpPr>
              <a:xfrm>
                <a:off x="5046057" y="1919395"/>
                <a:ext cx="1224663" cy="343696"/>
                <a:chOff x="7412989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53" name="矩形"/>
                <p:cNvSpPr/>
                <p:nvPr/>
              </p:nvSpPr>
              <p:spPr>
                <a:xfrm>
                  <a:off x="7412989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54" name="医疗影像"/>
                <p:cNvSpPr txBox="1"/>
                <p:nvPr/>
              </p:nvSpPr>
              <p:spPr>
                <a:xfrm>
                  <a:off x="7412989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办公协同</a:t>
                  </a:r>
                </a:p>
              </p:txBody>
            </p:sp>
          </p:grpSp>
          <p:grpSp>
            <p:nvGrpSpPr>
              <p:cNvPr id="146" name="组合 145"/>
              <p:cNvGrpSpPr/>
              <p:nvPr/>
            </p:nvGrpSpPr>
            <p:grpSpPr>
              <a:xfrm>
                <a:off x="9841476" y="1911231"/>
                <a:ext cx="1224663" cy="343696"/>
                <a:chOff x="9024617" y="29906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51" name="矩形"/>
                <p:cNvSpPr/>
                <p:nvPr/>
              </p:nvSpPr>
              <p:spPr>
                <a:xfrm>
                  <a:off x="9024617" y="29906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52" name="三方服务"/>
                <p:cNvSpPr txBox="1"/>
                <p:nvPr/>
              </p:nvSpPr>
              <p:spPr>
                <a:xfrm>
                  <a:off x="9024617" y="30496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第</a:t>
                  </a:r>
                  <a:r>
                    <a:rPr sz="1200" b="0" dirty="0" err="1">
                      <a:solidFill>
                        <a:srgbClr val="D3DDF6"/>
                      </a:solidFill>
                    </a:rPr>
                    <a:t>三方服务</a:t>
                  </a:r>
                  <a:endParaRPr sz="1200" b="0" dirty="0">
                    <a:solidFill>
                      <a:srgbClr val="D3DDF6"/>
                    </a:solidFill>
                  </a:endParaRPr>
                </a:p>
              </p:txBody>
            </p:sp>
          </p:grpSp>
          <p:grpSp>
            <p:nvGrpSpPr>
              <p:cNvPr id="147" name="组合 146"/>
              <p:cNvGrpSpPr/>
              <p:nvPr/>
            </p:nvGrpSpPr>
            <p:grpSpPr>
              <a:xfrm>
                <a:off x="8243003" y="1921727"/>
                <a:ext cx="1224663" cy="343696"/>
                <a:chOff x="4189728" y="3003385"/>
                <a:chExt cx="1270004" cy="472443"/>
              </a:xfrm>
              <a:solidFill>
                <a:srgbClr val="009999">
                  <a:alpha val="49000"/>
                </a:srgbClr>
              </a:solidFill>
            </p:grpSpPr>
            <p:sp>
              <p:nvSpPr>
                <p:cNvPr id="149" name="矩形"/>
                <p:cNvSpPr/>
                <p:nvPr/>
              </p:nvSpPr>
              <p:spPr>
                <a:xfrm>
                  <a:off x="4189728" y="3003385"/>
                  <a:ext cx="1270004" cy="47244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no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pPr>
                  <a:endParaRPr sz="1049" b="1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50" name="视频会议"/>
                <p:cNvSpPr txBox="1"/>
                <p:nvPr/>
              </p:nvSpPr>
              <p:spPr>
                <a:xfrm>
                  <a:off x="4189728" y="3062390"/>
                  <a:ext cx="1270004" cy="354433"/>
                </a:xfrm>
                <a:prstGeom prst="rect">
                  <a:avLst/>
                </a:prstGeom>
                <a:grpFill/>
                <a:ln w="12700" cap="flat">
                  <a:solidFill>
                    <a:srgbClr val="009999"/>
                  </a:solidFill>
                  <a:miter lim="400000"/>
                </a:ln>
                <a:effectLst/>
              </p:spPr>
              <p:txBody>
                <a:bodyPr wrap="square" lIns="45707" tIns="45707" rIns="45707" bIns="45707" numCol="1" anchor="ctr">
                  <a:spAutoFit/>
                </a:bodyPr>
                <a:lstStyle>
                  <a:lvl1pPr algn="ctr">
                    <a:defRPr sz="1500" b="1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微软雅黑" panose="020B0503020204020204" pitchFamily="34" charset="-122"/>
                    </a:defRPr>
                  </a:lvl1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200" b="0" dirty="0">
                      <a:solidFill>
                        <a:srgbClr val="D3DDF6"/>
                      </a:solidFill>
                    </a:rPr>
                    <a:t>移动办公</a:t>
                  </a:r>
                </a:p>
              </p:txBody>
            </p:sp>
          </p:grpSp>
          <p:sp>
            <p:nvSpPr>
              <p:cNvPr id="148" name="文本框 147"/>
              <p:cNvSpPr txBox="1"/>
              <p:nvPr/>
            </p:nvSpPr>
            <p:spPr>
              <a:xfrm>
                <a:off x="501951" y="1529307"/>
                <a:ext cx="1333843" cy="48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一站式协同办公应用</a:t>
                </a:r>
              </a:p>
            </p:txBody>
          </p:sp>
        </p:grpSp>
        <p:sp>
          <p:nvSpPr>
            <p:cNvPr id="108" name="矩形 107"/>
            <p:cNvSpPr/>
            <p:nvPr/>
          </p:nvSpPr>
          <p:spPr>
            <a:xfrm>
              <a:off x="8466088" y="2997066"/>
              <a:ext cx="8212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en-US" altLang="zh-CN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3-4</a:t>
              </a: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8374939" y="4148894"/>
              <a:ext cx="10902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提前几天准备资源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右箭头 109"/>
            <p:cNvSpPr/>
            <p:nvPr/>
          </p:nvSpPr>
          <p:spPr bwMode="auto">
            <a:xfrm>
              <a:off x="9514516" y="4284749"/>
              <a:ext cx="376931" cy="300243"/>
            </a:xfrm>
            <a:prstGeom prst="rightArrow">
              <a:avLst/>
            </a:prstGeom>
            <a:solidFill>
              <a:srgbClr val="0083C0"/>
            </a:solidFill>
            <a:ln>
              <a:noFill/>
            </a:ln>
          </p:spPr>
          <p:txBody>
            <a:bodyPr vert="horz" wrap="square" lIns="91416" tIns="45708" rIns="91416" bIns="45708" numCol="1" rtlCol="0" anchor="t" anchorCtr="0" compatLnSpc="1"/>
            <a:lstStyle/>
            <a:p>
              <a:pPr defTabSz="91413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0116753" y="2997066"/>
              <a:ext cx="8777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en-US" altLang="zh-CN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0.5</a:t>
              </a: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天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右箭头 111"/>
            <p:cNvSpPr/>
            <p:nvPr/>
          </p:nvSpPr>
          <p:spPr bwMode="auto">
            <a:xfrm>
              <a:off x="9514516" y="3016176"/>
              <a:ext cx="376931" cy="300243"/>
            </a:xfrm>
            <a:prstGeom prst="rightArrow">
              <a:avLst/>
            </a:prstGeom>
            <a:solidFill>
              <a:srgbClr val="0083C0"/>
            </a:solidFill>
            <a:ln>
              <a:noFill/>
            </a:ln>
          </p:spPr>
          <p:txBody>
            <a:bodyPr vert="horz" wrap="square" lIns="91416" tIns="45708" rIns="91416" bIns="45708" numCol="1" rtlCol="0" anchor="t" anchorCtr="0" compatLnSpc="1"/>
            <a:lstStyle/>
            <a:p>
              <a:pPr defTabSz="91413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9916339" y="4162143"/>
              <a:ext cx="13628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即时按需自动扩容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8374939" y="5538170"/>
              <a:ext cx="10902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停机维护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右箭头 114"/>
            <p:cNvSpPr/>
            <p:nvPr/>
          </p:nvSpPr>
          <p:spPr bwMode="auto">
            <a:xfrm>
              <a:off x="9514516" y="5580556"/>
              <a:ext cx="376931" cy="300243"/>
            </a:xfrm>
            <a:prstGeom prst="rightArrow">
              <a:avLst/>
            </a:prstGeom>
            <a:solidFill>
              <a:srgbClr val="0083C0"/>
            </a:solidFill>
            <a:ln>
              <a:noFill/>
            </a:ln>
          </p:spPr>
          <p:txBody>
            <a:bodyPr vert="horz" wrap="square" lIns="91416" tIns="45708" rIns="91416" bIns="45708" numCol="1" rtlCol="0" anchor="t" anchorCtr="0" compatLnSpc="1"/>
            <a:lstStyle/>
            <a:p>
              <a:pPr defTabSz="91413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9916339" y="5457950"/>
              <a:ext cx="13628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不停服在线更新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1360697" y="3438405"/>
              <a:ext cx="28993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中软国际企业协同办公</a:t>
              </a:r>
              <a:r>
                <a:rPr lang="en-US" altLang="zh-CN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612839" y="4009098"/>
              <a:ext cx="1956038" cy="350906"/>
            </a:xfrm>
            <a:prstGeom prst="rect">
              <a:avLst/>
            </a:prstGeom>
            <a:solidFill>
              <a:srgbClr val="D80000">
                <a:alpha val="62000"/>
              </a:srgbClr>
            </a:solidFill>
            <a:ln w="12700" cap="flat" cmpd="sng" algn="ctr">
              <a:solidFill>
                <a:srgbClr val="C4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133">
                <a:buNone/>
              </a:pPr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统一分布式</a:t>
              </a:r>
              <a:r>
                <a:rPr lang="en-US" altLang="zh-CN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微服务治理</a:t>
              </a: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4612839" y="4524491"/>
              <a:ext cx="1956038" cy="350906"/>
            </a:xfrm>
            <a:prstGeom prst="rect">
              <a:avLst/>
            </a:prstGeom>
            <a:solidFill>
              <a:srgbClr val="D80000">
                <a:alpha val="62000"/>
              </a:srgbClr>
            </a:solidFill>
            <a:ln w="12700" cap="flat" cmpd="sng" algn="ctr">
              <a:solidFill>
                <a:srgbClr val="C4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133">
                <a:buNone/>
              </a:pPr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统一应用资源编排调度</a:t>
              </a: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4612839" y="5013709"/>
              <a:ext cx="1956038" cy="350906"/>
            </a:xfrm>
            <a:prstGeom prst="rect">
              <a:avLst/>
            </a:prstGeom>
            <a:solidFill>
              <a:srgbClr val="D80000">
                <a:alpha val="62000"/>
              </a:srgbClr>
            </a:solidFill>
            <a:ln w="12700" cap="flat" cmpd="sng" algn="ctr">
              <a:solidFill>
                <a:srgbClr val="C4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16" tIns="45708" rIns="91416" bIns="45708" numCol="1" rtlCol="0" anchor="ctr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defTabSz="914133">
                <a:buNone/>
              </a:pPr>
              <a:r>
                <a:rPr lang="zh-CN" altLang="en-US" sz="11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统一研发流程自动化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778815" y="3428588"/>
              <a:ext cx="167842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328834" fontAlgn="base">
                <a:spcBef>
                  <a:spcPct val="0"/>
                </a:spcBef>
                <a:spcAft>
                  <a:spcPct val="0"/>
                </a:spcAft>
                <a:buSzPct val="90000"/>
              </a:pP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华为云</a:t>
              </a:r>
              <a:r>
                <a:rPr lang="en-US" altLang="zh-CN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r>
                <a:rPr lang="zh-CN" altLang="en-US" sz="14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en-US" altLang="zh-CN" sz="14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2422889" y="4463408"/>
              <a:ext cx="512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770838" y="3973167"/>
              <a:ext cx="1106449" cy="17442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1299611" y="4005139"/>
              <a:ext cx="1105617" cy="1359172"/>
            </a:xfrm>
            <a:prstGeom prst="rect">
              <a:avLst/>
            </a:prstGeom>
            <a:solidFill>
              <a:srgbClr val="0083C0">
                <a:alpha val="60000"/>
              </a:srgbClr>
            </a:solidFill>
            <a:ln>
              <a:noFill/>
            </a:ln>
            <a:effectLst/>
          </p:spPr>
          <p:txBody>
            <a:bodyPr vert="horz" wrap="square" lIns="91416" tIns="45708" rIns="91416" bIns="45708" numCol="1" rtlCol="0" anchor="t" anchorCtr="0" compatLnSpc="1"/>
            <a:lstStyle/>
            <a:p>
              <a:pPr defTabSz="91413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2927848" y="4009170"/>
              <a:ext cx="1105617" cy="1365770"/>
            </a:xfrm>
            <a:prstGeom prst="rect">
              <a:avLst/>
            </a:prstGeom>
            <a:solidFill>
              <a:srgbClr val="0083C0">
                <a:alpha val="60000"/>
              </a:srgbClr>
            </a:solidFill>
            <a:ln>
              <a:noFill/>
            </a:ln>
            <a:effectLst/>
          </p:spPr>
          <p:txBody>
            <a:bodyPr vert="horz" wrap="square" lIns="91416" tIns="45708" rIns="91416" bIns="45708" numCol="1" rtlCol="0" anchor="t" anchorCtr="0" compatLnSpc="1"/>
            <a:lstStyle/>
            <a:p>
              <a:pPr defTabSz="914133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342358" y="4957052"/>
              <a:ext cx="1041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办公业务需求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2964946" y="4961926"/>
              <a:ext cx="1041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各办公应用集</a:t>
              </a:r>
            </a:p>
          </p:txBody>
        </p:sp>
        <p:sp>
          <p:nvSpPr>
            <p:cNvPr id="128" name="左右箭头 98"/>
            <p:cNvSpPr/>
            <p:nvPr/>
          </p:nvSpPr>
          <p:spPr>
            <a:xfrm>
              <a:off x="4137720" y="4152247"/>
              <a:ext cx="360734" cy="112682"/>
            </a:xfrm>
            <a:prstGeom prst="leftRightArrow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38657">
                <a:defRPr/>
              </a:pPr>
              <a:endParaRPr lang="zh-CN" altLang="en-US" sz="133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左右箭头 98"/>
            <p:cNvSpPr/>
            <p:nvPr/>
          </p:nvSpPr>
          <p:spPr>
            <a:xfrm>
              <a:off x="4137719" y="4673271"/>
              <a:ext cx="360734" cy="112682"/>
            </a:xfrm>
            <a:prstGeom prst="leftRightArrow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38657">
                <a:defRPr/>
              </a:pPr>
              <a:endParaRPr lang="zh-CN" altLang="en-US" sz="133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左右箭头 98"/>
            <p:cNvSpPr/>
            <p:nvPr/>
          </p:nvSpPr>
          <p:spPr>
            <a:xfrm>
              <a:off x="4141334" y="5140824"/>
              <a:ext cx="360734" cy="112682"/>
            </a:xfrm>
            <a:prstGeom prst="leftRightArrow">
              <a:avLst/>
            </a:prstGeom>
            <a:solidFill>
              <a:srgbClr val="99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38657">
                <a:defRPr/>
              </a:pPr>
              <a:endParaRPr lang="zh-CN" altLang="en-US" sz="133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>
              <a:off x="2494423" y="4354501"/>
              <a:ext cx="352578" cy="0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flipH="1">
              <a:off x="2494423" y="4957052"/>
              <a:ext cx="352578" cy="0"/>
            </a:xfrm>
            <a:prstGeom prst="straightConnector1">
              <a:avLst/>
            </a:prstGeom>
            <a:ln>
              <a:solidFill>
                <a:srgbClr val="99CCFF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3" name="图片 132" descr="业务 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2548" y="4164400"/>
              <a:ext cx="599743" cy="686916"/>
            </a:xfrm>
            <a:prstGeom prst="rect">
              <a:avLst/>
            </a:prstGeom>
          </p:spPr>
        </p:pic>
        <p:pic>
          <p:nvPicPr>
            <p:cNvPr id="134" name="图片 133" descr="应用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8669" y="4276510"/>
              <a:ext cx="403975" cy="4626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20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121"/>
          <p:cNvSpPr/>
          <p:nvPr/>
        </p:nvSpPr>
        <p:spPr bwMode="auto">
          <a:xfrm>
            <a:off x="5643164" y="2763279"/>
            <a:ext cx="5927031" cy="7051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121"/>
          <p:cNvSpPr/>
          <p:nvPr/>
        </p:nvSpPr>
        <p:spPr bwMode="auto">
          <a:xfrm>
            <a:off x="5643164" y="1747595"/>
            <a:ext cx="5927031" cy="9634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algn="ctr" defTabSz="1218795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202A4C"/>
                </a:solidFill>
              </a:rPr>
              <a:t>应用案例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3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：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ServiceStage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帮助文思海辉实现楼宇设施管理系统快速微服务化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02911" y="1353195"/>
            <a:ext cx="4390849" cy="464514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3175">
            <a:gradFill>
              <a:gsLst>
                <a:gs pos="0">
                  <a:srgbClr val="00B0F0">
                    <a:alpha val="0"/>
                  </a:srgbClr>
                </a:gs>
                <a:gs pos="50000">
                  <a:srgbClr val="00B0F0">
                    <a:alpha val="25000"/>
                  </a:srgbClr>
                </a:gs>
                <a:gs pos="100000">
                  <a:srgbClr val="00B0F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</a:pPr>
            <a:endParaRPr lang="zh-CN" altLang="en-US" sz="16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FE8A1-55BB-4866-91DC-84EB997F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1" y="2196050"/>
            <a:ext cx="2346372" cy="14365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DA054E-3C3C-45A8-8E0B-637B12A782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" t="227"/>
          <a:stretch/>
        </p:blipFill>
        <p:spPr>
          <a:xfrm>
            <a:off x="3357584" y="1608221"/>
            <a:ext cx="1344109" cy="2350289"/>
          </a:xfrm>
          <a:prstGeom prst="rect">
            <a:avLst/>
          </a:prstGeom>
        </p:spPr>
      </p:pic>
      <p:cxnSp>
        <p:nvCxnSpPr>
          <p:cNvPr id="6" name="连接符: 肘形 94">
            <a:extLst>
              <a:ext uri="{FF2B5EF4-FFF2-40B4-BE49-F238E27FC236}">
                <a16:creationId xmlns:a16="http://schemas.microsoft.com/office/drawing/2014/main" id="{69C173B2-DBA0-4CF6-B0E5-DEEED3328A65}"/>
              </a:ext>
            </a:extLst>
          </p:cNvPr>
          <p:cNvCxnSpPr/>
          <p:nvPr/>
        </p:nvCxnSpPr>
        <p:spPr>
          <a:xfrm flipV="1">
            <a:off x="1312721" y="1949063"/>
            <a:ext cx="2044863" cy="694641"/>
          </a:xfrm>
          <a:prstGeom prst="bentConnector3">
            <a:avLst/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96">
            <a:extLst>
              <a:ext uri="{FF2B5EF4-FFF2-40B4-BE49-F238E27FC236}">
                <a16:creationId xmlns:a16="http://schemas.microsoft.com/office/drawing/2014/main" id="{E7651414-50AE-4519-A327-85CA61BD13BA}"/>
              </a:ext>
            </a:extLst>
          </p:cNvPr>
          <p:cNvCxnSpPr/>
          <p:nvPr/>
        </p:nvCxnSpPr>
        <p:spPr>
          <a:xfrm flipV="1">
            <a:off x="1222561" y="2448323"/>
            <a:ext cx="2135023" cy="466003"/>
          </a:xfrm>
          <a:prstGeom prst="bentConnector3">
            <a:avLst>
              <a:gd name="adj1" fmla="val 62948"/>
            </a:avLst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98">
            <a:extLst>
              <a:ext uri="{FF2B5EF4-FFF2-40B4-BE49-F238E27FC236}">
                <a16:creationId xmlns:a16="http://schemas.microsoft.com/office/drawing/2014/main" id="{9CF5B16D-0DC7-4E64-B57B-5D05CD0C1607}"/>
              </a:ext>
            </a:extLst>
          </p:cNvPr>
          <p:cNvCxnSpPr>
            <a:cxnSpLocks/>
          </p:cNvCxnSpPr>
          <p:nvPr/>
        </p:nvCxnSpPr>
        <p:spPr>
          <a:xfrm flipV="1">
            <a:off x="1312721" y="2984546"/>
            <a:ext cx="2044863" cy="218872"/>
          </a:xfrm>
          <a:prstGeom prst="bentConnector3">
            <a:avLst>
              <a:gd name="adj1" fmla="val 66638"/>
            </a:avLst>
          </a:prstGeom>
          <a:ln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611096" y="1453144"/>
            <a:ext cx="2589170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RFID</a:t>
            </a:r>
            <a:r>
              <a:rPr lang="zh-CN" altLang="en-US" sz="1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技术的楼宇设施管理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1991401" y="4015300"/>
            <a:ext cx="1082348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034980" y="3987098"/>
            <a:ext cx="2994909" cy="448171"/>
          </a:xfrm>
          <a:prstGeom prst="ellipse">
            <a:avLst/>
          </a:prstGeom>
          <a:noFill/>
          <a:ln w="19050" cap="flat" cmpd="sng" algn="ctr">
            <a:gradFill flip="none" rotWithShape="1">
              <a:gsLst>
                <a:gs pos="0">
                  <a:srgbClr val="00B0F0"/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 defTabSz="914010">
              <a:defRPr/>
            </a:pP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0805" y="5310591"/>
            <a:ext cx="1007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性能瓶颈稳定性差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30804" y="4563011"/>
            <a:ext cx="100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复杂度高不易扩展</a:t>
            </a:r>
          </a:p>
        </p:txBody>
      </p:sp>
      <p:sp>
        <p:nvSpPr>
          <p:cNvPr id="14" name="矩形 13"/>
          <p:cNvSpPr/>
          <p:nvPr/>
        </p:nvSpPr>
        <p:spPr>
          <a:xfrm rot="16200000">
            <a:off x="972402" y="5366147"/>
            <a:ext cx="1317976" cy="45707"/>
          </a:xfrm>
          <a:prstGeom prst="rect">
            <a:avLst/>
          </a:prstGeom>
          <a:gradFill flip="none" rotWithShape="1">
            <a:gsLst>
              <a:gs pos="0">
                <a:srgbClr val="03D4A8">
                  <a:alpha val="0"/>
                </a:srgbClr>
              </a:gs>
              <a:gs pos="50000">
                <a:srgbClr val="00B0F0"/>
              </a:gs>
              <a:gs pos="100000">
                <a:srgbClr val="03D4A8">
                  <a:alpha val="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171434" indent="-171434" algn="ctr" defTabSz="914316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4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20351" y="4517399"/>
            <a:ext cx="308857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单体应用，功能耦合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新增功能影响现有业务，升级业务中断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17744" y="5152729"/>
            <a:ext cx="308857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业务增长对性能要求高，增加机器不能解决问题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defTabSz="914316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一个业务问题影响整个系统，风险高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6258862" y="1341562"/>
            <a:ext cx="4652236" cy="328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基于微服务引擎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Mesher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功能将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应用接入微服务治理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5757630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757630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5789464" y="1955279"/>
            <a:ext cx="116152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工作流服务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6905769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905769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6875449" y="1980569"/>
            <a:ext cx="1161527" cy="3139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故障处理服务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8053907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053907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8067449" y="1979188"/>
            <a:ext cx="116152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资产管理服务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9202047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9202047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9207107" y="1979188"/>
            <a:ext cx="116152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物料管理服务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10350186" y="1893388"/>
            <a:ext cx="1090107" cy="491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vert="horz" wrap="square" lIns="91416" tIns="45708" rIns="91416" bIns="45708" numCol="1" rtlCol="0" anchor="t" anchorCtr="0" compatLnSpc="1"/>
          <a:lstStyle/>
          <a:p>
            <a:pPr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0350186" y="2763404"/>
            <a:ext cx="1090107" cy="4115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rtlCol="0" anchor="ctr" anchorCtr="0" compatLnSpc="1"/>
          <a:lstStyle/>
          <a:p>
            <a:pPr algn="ctr" defTabSz="914133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11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endParaRPr lang="zh-CN" altLang="en-US" sz="11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10355245" y="1979188"/>
            <a:ext cx="116152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统计报表服务</a:t>
            </a:r>
          </a:p>
        </p:txBody>
      </p:sp>
      <p:sp>
        <p:nvSpPr>
          <p:cNvPr id="33" name="梯形 32"/>
          <p:cNvSpPr/>
          <p:nvPr/>
        </p:nvSpPr>
        <p:spPr>
          <a:xfrm>
            <a:off x="7023315" y="3884412"/>
            <a:ext cx="3069236" cy="325171"/>
          </a:xfrm>
          <a:prstGeom prst="trapezoid">
            <a:avLst>
              <a:gd name="adj" fmla="val 145564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>
            <a:gradFill flip="none" rotWithShape="1">
              <a:gsLst>
                <a:gs pos="50000">
                  <a:srgbClr val="00B0F0">
                    <a:alpha val="0"/>
                  </a:srgbClr>
                </a:gs>
                <a:gs pos="0">
                  <a:srgbClr val="00B0F0">
                    <a:alpha val="0"/>
                  </a:srgbClr>
                </a:gs>
                <a:gs pos="100000">
                  <a:srgbClr val="00B0F0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7927154" y="3834914"/>
            <a:ext cx="126188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微服务注册中心</a:t>
            </a:r>
          </a:p>
        </p:txBody>
      </p:sp>
      <p:cxnSp>
        <p:nvCxnSpPr>
          <p:cNvPr id="36" name="直接连接符 35"/>
          <p:cNvCxnSpPr>
            <a:stCxn id="19" idx="2"/>
            <a:endCxn id="35" idx="0"/>
          </p:cNvCxnSpPr>
          <p:nvPr/>
        </p:nvCxnSpPr>
        <p:spPr bwMode="auto">
          <a:xfrm>
            <a:off x="6302684" y="3174933"/>
            <a:ext cx="2255412" cy="659981"/>
          </a:xfrm>
          <a:prstGeom prst="line">
            <a:avLst/>
          </a:prstGeom>
          <a:ln w="3175" cmpd="sng">
            <a:solidFill>
              <a:srgbClr val="F66F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2" idx="2"/>
            <a:endCxn id="35" idx="0"/>
          </p:cNvCxnSpPr>
          <p:nvPr/>
        </p:nvCxnSpPr>
        <p:spPr bwMode="auto">
          <a:xfrm>
            <a:off x="7450823" y="3174933"/>
            <a:ext cx="1107273" cy="659981"/>
          </a:xfrm>
          <a:prstGeom prst="line">
            <a:avLst/>
          </a:prstGeom>
          <a:ln w="3175" cmpd="sng">
            <a:solidFill>
              <a:srgbClr val="F66F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5" idx="2"/>
            <a:endCxn id="35" idx="0"/>
          </p:cNvCxnSpPr>
          <p:nvPr/>
        </p:nvCxnSpPr>
        <p:spPr bwMode="auto">
          <a:xfrm flipH="1">
            <a:off x="8558096" y="3174933"/>
            <a:ext cx="40865" cy="659981"/>
          </a:xfrm>
          <a:prstGeom prst="line">
            <a:avLst/>
          </a:prstGeom>
          <a:ln w="3175" cmpd="sng">
            <a:solidFill>
              <a:srgbClr val="F66F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8" idx="2"/>
            <a:endCxn id="35" idx="0"/>
          </p:cNvCxnSpPr>
          <p:nvPr/>
        </p:nvCxnSpPr>
        <p:spPr bwMode="auto">
          <a:xfrm flipH="1">
            <a:off x="8558096" y="3174933"/>
            <a:ext cx="1189005" cy="659981"/>
          </a:xfrm>
          <a:prstGeom prst="line">
            <a:avLst/>
          </a:prstGeom>
          <a:ln w="3175" cmpd="sng">
            <a:solidFill>
              <a:srgbClr val="F66F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1" idx="2"/>
            <a:endCxn id="35" idx="0"/>
          </p:cNvCxnSpPr>
          <p:nvPr/>
        </p:nvCxnSpPr>
        <p:spPr bwMode="auto">
          <a:xfrm flipH="1">
            <a:off x="8558096" y="3174933"/>
            <a:ext cx="2337144" cy="659981"/>
          </a:xfrm>
          <a:prstGeom prst="line">
            <a:avLst/>
          </a:prstGeom>
          <a:ln w="3175" cmpd="sng">
            <a:solidFill>
              <a:srgbClr val="F66F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 descr="X:\品执服务客户\华为\设计+制作\2017\8月\D-201708213-UBBF2017展台展示PPT美化-任冰鑫-1组\发言人+字体设计-黄晨星\文件\丁总\link\蓝\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657" y="4284865"/>
            <a:ext cx="1094453" cy="9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X:\品执服务客户\华为\设计+制作\2017\8月\D-201708213-UBBF2017展台展示PPT美化-任冰鑫-1组\发言人+字体设计-黄晨星\文件\丁总\link\蓝\圆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0" y="4284865"/>
            <a:ext cx="1094453" cy="9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组合 42"/>
          <p:cNvGrpSpPr/>
          <p:nvPr/>
        </p:nvGrpSpPr>
        <p:grpSpPr>
          <a:xfrm>
            <a:off x="10213697" y="4281633"/>
            <a:ext cx="1143023" cy="980399"/>
            <a:chOff x="5877215" y="4201769"/>
            <a:chExt cx="1143320" cy="980654"/>
          </a:xfrm>
        </p:grpSpPr>
        <p:pic>
          <p:nvPicPr>
            <p:cNvPr id="44" name="Picture 2" descr="X:\品执服务客户\华为\设计+制作\2017\8月\D-201708213-UBBF2017展台展示PPT美化-任冰鑫-1组\发言人+字体设计-黄晨星\文件\丁总\link\蓝\圆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7215" y="4201769"/>
              <a:ext cx="1094738" cy="98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B836613-9FB3-4BA5-9746-3103370FF101}"/>
                </a:ext>
              </a:extLst>
            </p:cNvPr>
            <p:cNvSpPr/>
            <p:nvPr/>
          </p:nvSpPr>
          <p:spPr>
            <a:xfrm>
              <a:off x="6049573" y="4520719"/>
              <a:ext cx="970962" cy="295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39971" lvl="1" indent="-239971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0000"/>
                <a:defRPr/>
              </a:pPr>
              <a:r>
                <a:rPr lang="zh-CN" altLang="en-US" sz="1200" b="1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灵活扩展</a:t>
              </a: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774929" y="4587752"/>
            <a:ext cx="10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应用零改造微服务化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041836" y="4587750"/>
            <a:ext cx="111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快速迭代，加快上线速度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5397442" y="5352182"/>
            <a:ext cx="1877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非侵入式接入微服务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应用接入微服务治理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7773127" y="5352182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“更新就停机”变为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“随时更新维护”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B836613-9FB3-4BA5-9746-3103370FF101}"/>
              </a:ext>
            </a:extLst>
          </p:cNvPr>
          <p:cNvSpPr/>
          <p:nvPr/>
        </p:nvSpPr>
        <p:spPr>
          <a:xfrm>
            <a:off x="9947316" y="5356634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9971" lvl="1" indent="-239971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弹性伸缩，成本可控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39971" lvl="1" indent="-239971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0000"/>
              <a:defRPr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提升整体性能</a:t>
            </a:r>
          </a:p>
        </p:txBody>
      </p:sp>
      <p:pic>
        <p:nvPicPr>
          <p:cNvPr id="51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8409" y="2390325"/>
            <a:ext cx="551076" cy="300917"/>
          </a:xfrm>
          <a:prstGeom prst="rect">
            <a:avLst/>
          </a:prstGeom>
        </p:spPr>
      </p:pic>
      <p:pic>
        <p:nvPicPr>
          <p:cNvPr id="54" name="Picture 2" descr="C:\Users\Meiling\Desktop\华为logo 横 白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031" y="3254100"/>
            <a:ext cx="875761" cy="19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46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sz="2400" b="1" dirty="0">
                <a:solidFill>
                  <a:srgbClr val="202A4C"/>
                </a:solidFill>
              </a:rPr>
              <a:t>应用案例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4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：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ServiceStage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助力盟拓软件房企系统云化，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1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天上线</a:t>
            </a:r>
            <a:r>
              <a:rPr kumimoji="1" lang="en-US" altLang="zh-CN" sz="2400" b="1" dirty="0">
                <a:solidFill>
                  <a:srgbClr val="202A4C"/>
                </a:solidFill>
              </a:rPr>
              <a:t>1</a:t>
            </a:r>
            <a:r>
              <a:rPr kumimoji="1" lang="zh-CN" altLang="en-US" sz="2400" b="1" dirty="0">
                <a:solidFill>
                  <a:srgbClr val="202A4C"/>
                </a:solidFill>
              </a:rPr>
              <a:t>个微服务</a:t>
            </a:r>
          </a:p>
        </p:txBody>
      </p:sp>
      <p:sp>
        <p:nvSpPr>
          <p:cNvPr id="3" name="矩形 87"/>
          <p:cNvSpPr/>
          <p:nvPr/>
        </p:nvSpPr>
        <p:spPr>
          <a:xfrm>
            <a:off x="728765" y="1462493"/>
            <a:ext cx="4693096" cy="472285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9" descr="C:\Users\Meiling\Desktop\图片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85" y="1914899"/>
            <a:ext cx="965667" cy="258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eiling\Desktop\华为logo 横 白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11" y="3970433"/>
            <a:ext cx="604467" cy="1452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43"/>
          <p:cNvSpPr/>
          <p:nvPr/>
        </p:nvSpPr>
        <p:spPr>
          <a:xfrm>
            <a:off x="6110255" y="2083479"/>
            <a:ext cx="327067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666" indent="-285666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4000,000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并发用户数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666" indent="-285666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100tps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微服务应用访问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54" y="2259505"/>
            <a:ext cx="1753301" cy="984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1"/>
          <p:cNvGrpSpPr/>
          <p:nvPr/>
        </p:nvGrpSpPr>
        <p:grpSpPr>
          <a:xfrm>
            <a:off x="3068912" y="2061205"/>
            <a:ext cx="1206549" cy="1416695"/>
            <a:chOff x="4115385" y="2220062"/>
            <a:chExt cx="1717148" cy="2016224"/>
          </a:xfrm>
        </p:grpSpPr>
        <p:pic>
          <p:nvPicPr>
            <p:cNvPr id="9" name="图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385" y="2220062"/>
              <a:ext cx="1717148" cy="2016224"/>
            </a:xfrm>
            <a:prstGeom prst="rect">
              <a:avLst/>
            </a:prstGeom>
          </p:spPr>
        </p:pic>
        <p:pic>
          <p:nvPicPr>
            <p:cNvPr id="10" name="Picture 2" descr="C:\Users\z00392601\AppData\Roaming\eSpace_Desktop\UserData\z00392601\imagefiles\25C5F59D-E72F-4589-86F7-69F0F8E2E5F8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622950" y="2617406"/>
              <a:ext cx="719566" cy="1216331"/>
            </a:xfrm>
            <a:prstGeom prst="rect">
              <a:avLst/>
            </a:prstGeom>
            <a:noFill/>
          </p:spPr>
        </p:pic>
      </p:grpSp>
      <p:sp>
        <p:nvSpPr>
          <p:cNvPr id="11" name="413003712"/>
          <p:cNvSpPr txBox="1"/>
          <p:nvPr/>
        </p:nvSpPr>
        <p:spPr>
          <a:xfrm>
            <a:off x="9910306" y="4414224"/>
            <a:ext cx="144091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36"/>
          <p:cNvSpPr txBox="1"/>
          <p:nvPr/>
        </p:nvSpPr>
        <p:spPr>
          <a:xfrm>
            <a:off x="6110255" y="1607250"/>
            <a:ext cx="258361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defTabSz="801688">
              <a:defRPr sz="140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容器化应用，秒级弹性伸缩</a:t>
            </a:r>
          </a:p>
        </p:txBody>
      </p:sp>
      <p:sp>
        <p:nvSpPr>
          <p:cNvPr id="13" name="413003712"/>
          <p:cNvSpPr txBox="1"/>
          <p:nvPr/>
        </p:nvSpPr>
        <p:spPr>
          <a:xfrm>
            <a:off x="9682973" y="1583099"/>
            <a:ext cx="1940108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微服务自动化运维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1267809" y="152494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326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房企电商化：虚拟线上售楼中心</a:t>
            </a:r>
          </a:p>
        </p:txBody>
      </p:sp>
      <p:sp>
        <p:nvSpPr>
          <p:cNvPr id="15" name="TextBox 70"/>
          <p:cNvSpPr txBox="1"/>
          <p:nvPr/>
        </p:nvSpPr>
        <p:spPr>
          <a:xfrm>
            <a:off x="5952023" y="5590978"/>
            <a:ext cx="1994981" cy="3366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7819" lvl="1" indent="-179685" algn="ctr" defTabSz="567611">
              <a:lnSpc>
                <a:spcPct val="150000"/>
              </a:lnSpc>
              <a:spcAft>
                <a:spcPts val="1200"/>
              </a:spcAft>
              <a:buSzPct val="100000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运维人力节省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Lucida Grande"/>
            </a:endParaRPr>
          </a:p>
        </p:txBody>
      </p:sp>
      <p:sp>
        <p:nvSpPr>
          <p:cNvPr id="16" name="矩形 70"/>
          <p:cNvSpPr/>
          <p:nvPr/>
        </p:nvSpPr>
        <p:spPr>
          <a:xfrm>
            <a:off x="7519517" y="5180900"/>
            <a:ext cx="427489" cy="46334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52245">
                  <a:alpha val="94902"/>
                </a:srgbClr>
              </a:gs>
            </a:gsLst>
            <a:lin ang="36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01103" algn="ctr" defTabSz="914072">
              <a:spcAft>
                <a:spcPts val="1800"/>
              </a:spcAft>
              <a:buClr>
                <a:prstClr val="white"/>
              </a:buClr>
              <a:buSzPct val="60000"/>
            </a:pPr>
            <a:endParaRPr lang="zh-CN" altLang="en-US" sz="1049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7" name="直接连接符 71"/>
          <p:cNvCxnSpPr/>
          <p:nvPr/>
        </p:nvCxnSpPr>
        <p:spPr>
          <a:xfrm flipH="1">
            <a:off x="6331526" y="5636115"/>
            <a:ext cx="1914164" cy="0"/>
          </a:xfrm>
          <a:prstGeom prst="line">
            <a:avLst/>
          </a:prstGeom>
          <a:ln>
            <a:solidFill>
              <a:srgbClr val="46E8E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73"/>
          <p:cNvSpPr/>
          <p:nvPr/>
        </p:nvSpPr>
        <p:spPr>
          <a:xfrm>
            <a:off x="10091010" y="5178187"/>
            <a:ext cx="543916" cy="4638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52245">
                  <a:alpha val="94902"/>
                </a:srgbClr>
              </a:gs>
            </a:gsLst>
            <a:lin ang="3600000" scaled="0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01103" algn="ctr" defTabSz="914072">
              <a:spcAft>
                <a:spcPts val="1800"/>
              </a:spcAft>
              <a:buClr>
                <a:prstClr val="white"/>
              </a:buClr>
              <a:buSzPct val="60000"/>
            </a:pPr>
            <a:endParaRPr lang="zh-CN" altLang="en-US" sz="1049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9" name="直接连接符 74"/>
          <p:cNvCxnSpPr/>
          <p:nvPr/>
        </p:nvCxnSpPr>
        <p:spPr>
          <a:xfrm flipH="1">
            <a:off x="9196594" y="5633857"/>
            <a:ext cx="1620085" cy="2259"/>
          </a:xfrm>
          <a:prstGeom prst="line">
            <a:avLst/>
          </a:prstGeom>
          <a:ln>
            <a:solidFill>
              <a:srgbClr val="00B0F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0"/>
          <p:cNvSpPr txBox="1"/>
          <p:nvPr/>
        </p:nvSpPr>
        <p:spPr>
          <a:xfrm>
            <a:off x="8833080" y="5577117"/>
            <a:ext cx="2076249" cy="3366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637819" lvl="1" indent="-179685" algn="ctr" defTabSz="567611">
              <a:lnSpc>
                <a:spcPct val="150000"/>
              </a:lnSpc>
              <a:spcAft>
                <a:spcPts val="1200"/>
              </a:spcAft>
              <a:buSzPct val="100000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资源利用率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Lucida Grande"/>
            </a:endParaRPr>
          </a:p>
        </p:txBody>
      </p:sp>
      <p:sp>
        <p:nvSpPr>
          <p:cNvPr id="21" name="下箭头 76"/>
          <p:cNvSpPr/>
          <p:nvPr/>
        </p:nvSpPr>
        <p:spPr>
          <a:xfrm rot="10800000">
            <a:off x="9283498" y="4307087"/>
            <a:ext cx="508420" cy="1300947"/>
          </a:xfrm>
          <a:prstGeom prst="down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22C4F">
                  <a:alpha val="0"/>
                </a:srgbClr>
              </a:gs>
            </a:gsLst>
            <a:lin ang="1800000" scaled="0"/>
            <a:tileRect/>
          </a:gradFill>
          <a:ln w="3175">
            <a:gradFill>
              <a:gsLst>
                <a:gs pos="0">
                  <a:srgbClr val="00B0F0">
                    <a:alpha val="0"/>
                  </a:srgbClr>
                </a:gs>
                <a:gs pos="50000">
                  <a:srgbClr val="00B0F0">
                    <a:alpha val="25000"/>
                  </a:srgbClr>
                </a:gs>
                <a:gs pos="100000">
                  <a:srgbClr val="00B0F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01103" algn="ctr" defTabSz="914072">
              <a:spcBef>
                <a:spcPct val="20000"/>
              </a:spcBef>
              <a:spcAft>
                <a:spcPts val="1800"/>
              </a:spcAft>
              <a:buClr>
                <a:prstClr val="white"/>
              </a:buClr>
              <a:buSzPct val="60000"/>
            </a:pPr>
            <a:endParaRPr lang="zh-CN" altLang="en-US" sz="9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68"/>
          <p:cNvSpPr txBox="1"/>
          <p:nvPr/>
        </p:nvSpPr>
        <p:spPr>
          <a:xfrm>
            <a:off x="7234526" y="5160233"/>
            <a:ext cx="1152252" cy="3345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itchFamily="2" charset="2"/>
              <a:buChar char="l"/>
              <a:defRPr sz="1200" b="1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 marL="0" lvl="1" algn="ctr" defTabSz="568600" eaLnBrk="0" hangingPunct="0">
              <a:lnSpc>
                <a:spcPct val="150000"/>
              </a:lnSpc>
              <a:buClr>
                <a:srgbClr val="FFFFFF">
                  <a:lumMod val="50000"/>
                </a:srgbClr>
              </a:buClr>
              <a:defRPr/>
            </a:pPr>
            <a:r>
              <a:rPr kumimoji="1" lang="en-US" altLang="zh-CN" sz="1049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ServiceStage</a:t>
            </a:r>
          </a:p>
        </p:txBody>
      </p:sp>
      <p:sp>
        <p:nvSpPr>
          <p:cNvPr id="23" name="下箭头 83"/>
          <p:cNvSpPr/>
          <p:nvPr/>
        </p:nvSpPr>
        <p:spPr>
          <a:xfrm>
            <a:off x="6663614" y="4292873"/>
            <a:ext cx="508420" cy="1300948"/>
          </a:xfrm>
          <a:prstGeom prst="downArrow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122C4F">
                  <a:alpha val="0"/>
                </a:srgbClr>
              </a:gs>
            </a:gsLst>
            <a:lin ang="1800000" scaled="0"/>
            <a:tileRect/>
          </a:gradFill>
          <a:ln w="3175">
            <a:gradFill>
              <a:gsLst>
                <a:gs pos="0">
                  <a:srgbClr val="00B0F0">
                    <a:alpha val="0"/>
                  </a:srgbClr>
                </a:gs>
                <a:gs pos="50000">
                  <a:srgbClr val="00B0F0">
                    <a:alpha val="25000"/>
                  </a:srgbClr>
                </a:gs>
                <a:gs pos="100000">
                  <a:srgbClr val="00B0F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01103" algn="ctr" defTabSz="914072">
              <a:spcBef>
                <a:spcPct val="20000"/>
              </a:spcBef>
              <a:spcAft>
                <a:spcPts val="1800"/>
              </a:spcAft>
              <a:buClr>
                <a:prstClr val="white"/>
              </a:buClr>
              <a:buSzPct val="60000"/>
            </a:pPr>
            <a:endParaRPr lang="zh-CN" altLang="en-US" sz="9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413003712"/>
          <p:cNvSpPr txBox="1"/>
          <p:nvPr/>
        </p:nvSpPr>
        <p:spPr>
          <a:xfrm>
            <a:off x="7208054" y="4414224"/>
            <a:ext cx="77453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68"/>
          <p:cNvSpPr txBox="1"/>
          <p:nvPr/>
        </p:nvSpPr>
        <p:spPr>
          <a:xfrm>
            <a:off x="9832179" y="5242827"/>
            <a:ext cx="1152252" cy="3345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 marL="171450" indent="-1714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60000"/>
              <a:buFont typeface="Wingdings" pitchFamily="2" charset="2"/>
              <a:buChar char="l"/>
              <a:defRPr sz="1200" b="1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pPr marL="0" lvl="1" algn="ctr" defTabSz="568600" eaLnBrk="0" hangingPunct="0">
              <a:lnSpc>
                <a:spcPct val="150000"/>
              </a:lnSpc>
              <a:buClr>
                <a:srgbClr val="FFFFFF">
                  <a:lumMod val="50000"/>
                </a:srgbClr>
              </a:buClr>
              <a:defRPr/>
            </a:pPr>
            <a:r>
              <a:rPr kumimoji="1" lang="en-US" altLang="zh-CN" sz="1049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Lucida Grande"/>
              </a:rPr>
              <a:t>ServiceStage</a:t>
            </a:r>
          </a:p>
        </p:txBody>
      </p:sp>
      <p:sp>
        <p:nvSpPr>
          <p:cNvPr id="26" name="矩形 63"/>
          <p:cNvSpPr/>
          <p:nvPr/>
        </p:nvSpPr>
        <p:spPr>
          <a:xfrm>
            <a:off x="1053214" y="3921299"/>
            <a:ext cx="4006631" cy="211506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21"/>
          <p:cNvSpPr/>
          <p:nvPr/>
        </p:nvSpPr>
        <p:spPr>
          <a:xfrm>
            <a:off x="1359059" y="4569371"/>
            <a:ext cx="552395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2"/>
          <p:cNvSpPr/>
          <p:nvPr/>
        </p:nvSpPr>
        <p:spPr>
          <a:xfrm>
            <a:off x="2034672" y="4569371"/>
            <a:ext cx="575129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23"/>
          <p:cNvSpPr/>
          <p:nvPr/>
        </p:nvSpPr>
        <p:spPr>
          <a:xfrm>
            <a:off x="2739263" y="4569371"/>
            <a:ext cx="534637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6"/>
          <p:cNvSpPr/>
          <p:nvPr/>
        </p:nvSpPr>
        <p:spPr>
          <a:xfrm>
            <a:off x="3443855" y="4569371"/>
            <a:ext cx="485776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29"/>
          <p:cNvSpPr/>
          <p:nvPr/>
        </p:nvSpPr>
        <p:spPr>
          <a:xfrm>
            <a:off x="4004975" y="4569371"/>
            <a:ext cx="431733" cy="568813"/>
          </a:xfrm>
          <a:prstGeom prst="rect">
            <a:avLst/>
          </a:prstGeom>
          <a:solidFill>
            <a:srgbClr val="009EE7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2" name="708597731"/>
          <p:cNvSpPr/>
          <p:nvPr/>
        </p:nvSpPr>
        <p:spPr>
          <a:xfrm>
            <a:off x="1983047" y="4282638"/>
            <a:ext cx="1750397" cy="193585"/>
          </a:xfrm>
          <a:prstGeom prst="rect">
            <a:avLst/>
          </a:prstGeom>
          <a:solidFill>
            <a:srgbClr val="009EE7">
              <a:alpha val="10000"/>
            </a:srgb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ServiceStage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服务网关</a:t>
            </a:r>
            <a:endParaRPr lang="en-US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肘形连接符 165"/>
          <p:cNvCxnSpPr>
            <a:stCxn id="27" idx="0"/>
            <a:endCxn id="32" idx="2"/>
          </p:cNvCxnSpPr>
          <p:nvPr/>
        </p:nvCxnSpPr>
        <p:spPr>
          <a:xfrm rot="5400000" flipH="1" flipV="1">
            <a:off x="2200177" y="3911302"/>
            <a:ext cx="93148" cy="122298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肘形连接符 167"/>
          <p:cNvCxnSpPr>
            <a:stCxn id="28" idx="0"/>
            <a:endCxn id="32" idx="2"/>
          </p:cNvCxnSpPr>
          <p:nvPr/>
        </p:nvCxnSpPr>
        <p:spPr>
          <a:xfrm rot="5400000" flipH="1" flipV="1">
            <a:off x="2543666" y="4254791"/>
            <a:ext cx="93148" cy="53601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肘形连接符 169"/>
          <p:cNvCxnSpPr>
            <a:stCxn id="29" idx="0"/>
            <a:endCxn id="32" idx="2"/>
          </p:cNvCxnSpPr>
          <p:nvPr/>
        </p:nvCxnSpPr>
        <p:spPr>
          <a:xfrm rot="16200000" flipV="1">
            <a:off x="2885841" y="4448628"/>
            <a:ext cx="93148" cy="14833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肘形连接符 171"/>
          <p:cNvCxnSpPr>
            <a:stCxn id="30" idx="0"/>
            <a:endCxn id="32" idx="2"/>
          </p:cNvCxnSpPr>
          <p:nvPr/>
        </p:nvCxnSpPr>
        <p:spPr>
          <a:xfrm rot="16200000" flipV="1">
            <a:off x="3225921" y="4108549"/>
            <a:ext cx="93148" cy="82849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肘形连接符 177"/>
          <p:cNvCxnSpPr>
            <a:stCxn id="31" idx="0"/>
            <a:endCxn id="32" idx="2"/>
          </p:cNvCxnSpPr>
          <p:nvPr/>
        </p:nvCxnSpPr>
        <p:spPr>
          <a:xfrm rot="16200000" flipV="1">
            <a:off x="3492970" y="3841499"/>
            <a:ext cx="93148" cy="136259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接箭头连接符 182"/>
          <p:cNvCxnSpPr>
            <a:stCxn id="50" idx="1"/>
            <a:endCxn id="27" idx="2"/>
          </p:cNvCxnSpPr>
          <p:nvPr/>
        </p:nvCxnSpPr>
        <p:spPr>
          <a:xfrm flipH="1" flipV="1">
            <a:off x="1635257" y="5138184"/>
            <a:ext cx="426746" cy="106439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接箭头连接符 184"/>
          <p:cNvCxnSpPr>
            <a:stCxn id="50" idx="1"/>
            <a:endCxn id="28" idx="2"/>
          </p:cNvCxnSpPr>
          <p:nvPr/>
        </p:nvCxnSpPr>
        <p:spPr>
          <a:xfrm flipV="1">
            <a:off x="2062003" y="5138184"/>
            <a:ext cx="260234" cy="106439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直接箭头连接符 186"/>
          <p:cNvCxnSpPr>
            <a:stCxn id="52" idx="1"/>
          </p:cNvCxnSpPr>
          <p:nvPr/>
        </p:nvCxnSpPr>
        <p:spPr>
          <a:xfrm flipH="1" flipV="1">
            <a:off x="3032352" y="5139869"/>
            <a:ext cx="431902" cy="93758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接箭头连接符 188"/>
          <p:cNvCxnSpPr>
            <a:stCxn id="52" idx="1"/>
            <a:endCxn id="31" idx="2"/>
          </p:cNvCxnSpPr>
          <p:nvPr/>
        </p:nvCxnSpPr>
        <p:spPr>
          <a:xfrm flipV="1">
            <a:off x="3464254" y="5138184"/>
            <a:ext cx="756588" cy="95443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接箭头连接符 190"/>
          <p:cNvCxnSpPr>
            <a:stCxn id="51" idx="1"/>
            <a:endCxn id="29" idx="2"/>
          </p:cNvCxnSpPr>
          <p:nvPr/>
        </p:nvCxnSpPr>
        <p:spPr>
          <a:xfrm flipV="1">
            <a:off x="2794633" y="5138184"/>
            <a:ext cx="211949" cy="98455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等腰三角形 91"/>
          <p:cNvSpPr/>
          <p:nvPr/>
        </p:nvSpPr>
        <p:spPr>
          <a:xfrm rot="10800000">
            <a:off x="2189961" y="4167918"/>
            <a:ext cx="1537507" cy="129057"/>
          </a:xfrm>
          <a:prstGeom prst="triangle">
            <a:avLst/>
          </a:prstGeom>
          <a:gradFill>
            <a:gsLst>
              <a:gs pos="0">
                <a:srgbClr val="009EE7">
                  <a:alpha val="0"/>
                </a:srgbClr>
              </a:gs>
              <a:gs pos="100000">
                <a:srgbClr val="009EE7">
                  <a:alpha val="20000"/>
                </a:srgb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92"/>
          <p:cNvGrpSpPr/>
          <p:nvPr/>
        </p:nvGrpSpPr>
        <p:grpSpPr>
          <a:xfrm>
            <a:off x="2570170" y="4006578"/>
            <a:ext cx="777092" cy="161321"/>
            <a:chOff x="1648386" y="1761282"/>
            <a:chExt cx="1055325" cy="360000"/>
          </a:xfrm>
        </p:grpSpPr>
        <p:sp>
          <p:nvSpPr>
            <p:cNvPr id="46" name="Smiley Face 4"/>
            <p:cNvSpPr/>
            <p:nvPr/>
          </p:nvSpPr>
          <p:spPr bwMode="auto">
            <a:xfrm>
              <a:off x="1648386" y="1761282"/>
              <a:ext cx="360001" cy="360000"/>
            </a:xfrm>
            <a:prstGeom prst="smileyFace">
              <a:avLst/>
            </a:prstGeom>
            <a:solidFill>
              <a:srgbClr val="009EE7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1981" tIns="60944" rIns="71981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15">
                <a:defRPr/>
              </a:pPr>
              <a:endParaRPr kumimoji="1" lang="en-US" sz="11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  <p:sp>
          <p:nvSpPr>
            <p:cNvPr id="47" name="Smiley Face 4"/>
            <p:cNvSpPr/>
            <p:nvPr/>
          </p:nvSpPr>
          <p:spPr bwMode="auto">
            <a:xfrm>
              <a:off x="2343710" y="1761282"/>
              <a:ext cx="360001" cy="360000"/>
            </a:xfrm>
            <a:prstGeom prst="smileyFace">
              <a:avLst/>
            </a:prstGeom>
            <a:solidFill>
              <a:srgbClr val="009EE7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71981" tIns="60944" rIns="71981" bIns="6094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815">
                <a:defRPr/>
              </a:pPr>
              <a:endParaRPr kumimoji="1" lang="en-US" sz="1100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charset="0"/>
              </a:endParaRPr>
            </a:p>
          </p:txBody>
        </p:sp>
      </p:grpSp>
      <p:sp>
        <p:nvSpPr>
          <p:cNvPr id="48" name="TextBox 63"/>
          <p:cNvSpPr txBox="1"/>
          <p:nvPr/>
        </p:nvSpPr>
        <p:spPr>
          <a:xfrm>
            <a:off x="1965434" y="4851589"/>
            <a:ext cx="713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64"/>
          <p:cNvSpPr txBox="1"/>
          <p:nvPr/>
        </p:nvSpPr>
        <p:spPr>
          <a:xfrm>
            <a:off x="1328554" y="4847965"/>
            <a:ext cx="602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Can 3"/>
          <p:cNvSpPr/>
          <p:nvPr/>
        </p:nvSpPr>
        <p:spPr bwMode="auto">
          <a:xfrm>
            <a:off x="1704657" y="5244623"/>
            <a:ext cx="714691" cy="270091"/>
          </a:xfrm>
          <a:prstGeom prst="can">
            <a:avLst/>
          </a:prstGeom>
          <a:noFill/>
          <a:ln>
            <a:solidFill>
              <a:schemeClr val="bg1">
                <a:lumMod val="65000"/>
                <a:alpha val="52941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5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用户数据库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an 3"/>
          <p:cNvSpPr/>
          <p:nvPr/>
        </p:nvSpPr>
        <p:spPr bwMode="auto">
          <a:xfrm>
            <a:off x="2438400" y="5236639"/>
            <a:ext cx="712466" cy="281087"/>
          </a:xfrm>
          <a:prstGeom prst="can">
            <a:avLst/>
          </a:prstGeom>
          <a:noFill/>
          <a:ln>
            <a:solidFill>
              <a:schemeClr val="bg1">
                <a:lumMod val="65000"/>
                <a:alpha val="52941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5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房源数据库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Can 3"/>
          <p:cNvSpPr/>
          <p:nvPr/>
        </p:nvSpPr>
        <p:spPr bwMode="auto">
          <a:xfrm>
            <a:off x="3107742" y="5233627"/>
            <a:ext cx="713024" cy="281087"/>
          </a:xfrm>
          <a:prstGeom prst="can">
            <a:avLst/>
          </a:prstGeom>
          <a:noFill/>
          <a:ln>
            <a:solidFill>
              <a:schemeClr val="bg1">
                <a:lumMod val="65000"/>
                <a:alpha val="52941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551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交易数据库</a:t>
            </a:r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Can 3"/>
          <p:cNvSpPr/>
          <p:nvPr/>
        </p:nvSpPr>
        <p:spPr bwMode="auto">
          <a:xfrm>
            <a:off x="3754342" y="5232756"/>
            <a:ext cx="531605" cy="265635"/>
          </a:xfrm>
          <a:prstGeom prst="can">
            <a:avLst/>
          </a:prstGeom>
          <a:noFill/>
          <a:ln>
            <a:solidFill>
              <a:schemeClr val="bg1">
                <a:lumMod val="65000"/>
                <a:alpha val="52941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51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cxnSp>
        <p:nvCxnSpPr>
          <p:cNvPr id="54" name="直接箭头连接符 145"/>
          <p:cNvCxnSpPr>
            <a:stCxn id="50" idx="1"/>
            <a:endCxn id="30" idx="2"/>
          </p:cNvCxnSpPr>
          <p:nvPr/>
        </p:nvCxnSpPr>
        <p:spPr>
          <a:xfrm flipV="1">
            <a:off x="2062003" y="5138184"/>
            <a:ext cx="1624740" cy="106439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箭头连接符 146"/>
          <p:cNvCxnSpPr>
            <a:stCxn id="53" idx="1"/>
            <a:endCxn id="29" idx="2"/>
          </p:cNvCxnSpPr>
          <p:nvPr/>
        </p:nvCxnSpPr>
        <p:spPr>
          <a:xfrm flipH="1" flipV="1">
            <a:off x="3006581" y="5138185"/>
            <a:ext cx="1013563" cy="94572"/>
          </a:xfrm>
          <a:prstGeom prst="straightConnector1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Freeform 6"/>
          <p:cNvSpPr>
            <a:spLocks noEditPoints="1"/>
          </p:cNvSpPr>
          <p:nvPr/>
        </p:nvSpPr>
        <p:spPr bwMode="auto">
          <a:xfrm>
            <a:off x="3594956" y="4703646"/>
            <a:ext cx="165509" cy="102620"/>
          </a:xfrm>
          <a:custGeom>
            <a:avLst/>
            <a:gdLst>
              <a:gd name="T0" fmla="*/ 19 w 138"/>
              <a:gd name="T1" fmla="*/ 0 h 149"/>
              <a:gd name="T2" fmla="*/ 21 w 138"/>
              <a:gd name="T3" fmla="*/ 9 h 149"/>
              <a:gd name="T4" fmla="*/ 13 w 138"/>
              <a:gd name="T5" fmla="*/ 9 h 149"/>
              <a:gd name="T6" fmla="*/ 7 w 138"/>
              <a:gd name="T7" fmla="*/ 10 h 149"/>
              <a:gd name="T8" fmla="*/ 3 w 138"/>
              <a:gd name="T9" fmla="*/ 14 h 149"/>
              <a:gd name="T10" fmla="*/ 1 w 138"/>
              <a:gd name="T11" fmla="*/ 19 h 149"/>
              <a:gd name="T12" fmla="*/ 0 w 138"/>
              <a:gd name="T13" fmla="*/ 24 h 149"/>
              <a:gd name="T14" fmla="*/ 12 w 138"/>
              <a:gd name="T15" fmla="*/ 74 h 149"/>
              <a:gd name="T16" fmla="*/ 26 w 138"/>
              <a:gd name="T17" fmla="*/ 94 h 149"/>
              <a:gd name="T18" fmla="*/ 42 w 138"/>
              <a:gd name="T19" fmla="*/ 101 h 149"/>
              <a:gd name="T20" fmla="*/ 60 w 138"/>
              <a:gd name="T21" fmla="*/ 113 h 149"/>
              <a:gd name="T22" fmla="*/ 60 w 138"/>
              <a:gd name="T23" fmla="*/ 134 h 149"/>
              <a:gd name="T24" fmla="*/ 41 w 138"/>
              <a:gd name="T25" fmla="*/ 143 h 149"/>
              <a:gd name="T26" fmla="*/ 46 w 138"/>
              <a:gd name="T27" fmla="*/ 149 h 149"/>
              <a:gd name="T28" fmla="*/ 92 w 138"/>
              <a:gd name="T29" fmla="*/ 149 h 149"/>
              <a:gd name="T30" fmla="*/ 97 w 138"/>
              <a:gd name="T31" fmla="*/ 143 h 149"/>
              <a:gd name="T32" fmla="*/ 78 w 138"/>
              <a:gd name="T33" fmla="*/ 134 h 149"/>
              <a:gd name="T34" fmla="*/ 78 w 138"/>
              <a:gd name="T35" fmla="*/ 120 h 149"/>
              <a:gd name="T36" fmla="*/ 78 w 138"/>
              <a:gd name="T37" fmla="*/ 113 h 149"/>
              <a:gd name="T38" fmla="*/ 96 w 138"/>
              <a:gd name="T39" fmla="*/ 101 h 149"/>
              <a:gd name="T40" fmla="*/ 112 w 138"/>
              <a:gd name="T41" fmla="*/ 94 h 149"/>
              <a:gd name="T42" fmla="*/ 126 w 138"/>
              <a:gd name="T43" fmla="*/ 74 h 149"/>
              <a:gd name="T44" fmla="*/ 137 w 138"/>
              <a:gd name="T45" fmla="*/ 24 h 149"/>
              <a:gd name="T46" fmla="*/ 137 w 138"/>
              <a:gd name="T47" fmla="*/ 19 h 149"/>
              <a:gd name="T48" fmla="*/ 135 w 138"/>
              <a:gd name="T49" fmla="*/ 14 h 149"/>
              <a:gd name="T50" fmla="*/ 130 w 138"/>
              <a:gd name="T51" fmla="*/ 10 h 149"/>
              <a:gd name="T52" fmla="*/ 125 w 138"/>
              <a:gd name="T53" fmla="*/ 9 h 149"/>
              <a:gd name="T54" fmla="*/ 117 w 138"/>
              <a:gd name="T55" fmla="*/ 9 h 149"/>
              <a:gd name="T56" fmla="*/ 118 w 138"/>
              <a:gd name="T57" fmla="*/ 0 h 149"/>
              <a:gd name="T58" fmla="*/ 19 w 138"/>
              <a:gd name="T59" fmla="*/ 0 h 149"/>
              <a:gd name="T60" fmla="*/ 30 w 138"/>
              <a:gd name="T61" fmla="*/ 10 h 149"/>
              <a:gd name="T62" fmla="*/ 37 w 138"/>
              <a:gd name="T63" fmla="*/ 10 h 149"/>
              <a:gd name="T64" fmla="*/ 56 w 138"/>
              <a:gd name="T65" fmla="*/ 95 h 149"/>
              <a:gd name="T66" fmla="*/ 62 w 138"/>
              <a:gd name="T67" fmla="*/ 103 h 149"/>
              <a:gd name="T68" fmla="*/ 48 w 138"/>
              <a:gd name="T69" fmla="*/ 92 h 149"/>
              <a:gd name="T70" fmla="*/ 30 w 138"/>
              <a:gd name="T71" fmla="*/ 10 h 149"/>
              <a:gd name="T72" fmla="*/ 23 w 138"/>
              <a:gd name="T73" fmla="*/ 19 h 149"/>
              <a:gd name="T74" fmla="*/ 40 w 138"/>
              <a:gd name="T75" fmla="*/ 90 h 149"/>
              <a:gd name="T76" fmla="*/ 32 w 138"/>
              <a:gd name="T77" fmla="*/ 86 h 149"/>
              <a:gd name="T78" fmla="*/ 22 w 138"/>
              <a:gd name="T79" fmla="*/ 72 h 149"/>
              <a:gd name="T80" fmla="*/ 10 w 138"/>
              <a:gd name="T81" fmla="*/ 22 h 149"/>
              <a:gd name="T82" fmla="*/ 10 w 138"/>
              <a:gd name="T83" fmla="*/ 21 h 149"/>
              <a:gd name="T84" fmla="*/ 11 w 138"/>
              <a:gd name="T85" fmla="*/ 20 h 149"/>
              <a:gd name="T86" fmla="*/ 12 w 138"/>
              <a:gd name="T87" fmla="*/ 19 h 149"/>
              <a:gd name="T88" fmla="*/ 13 w 138"/>
              <a:gd name="T89" fmla="*/ 19 h 149"/>
              <a:gd name="T90" fmla="*/ 23 w 138"/>
              <a:gd name="T91" fmla="*/ 19 h 149"/>
              <a:gd name="T92" fmla="*/ 98 w 138"/>
              <a:gd name="T93" fmla="*/ 90 h 149"/>
              <a:gd name="T94" fmla="*/ 115 w 138"/>
              <a:gd name="T95" fmla="*/ 19 h 149"/>
              <a:gd name="T96" fmla="*/ 125 w 138"/>
              <a:gd name="T97" fmla="*/ 19 h 149"/>
              <a:gd name="T98" fmla="*/ 126 w 138"/>
              <a:gd name="T99" fmla="*/ 19 h 149"/>
              <a:gd name="T100" fmla="*/ 127 w 138"/>
              <a:gd name="T101" fmla="*/ 20 h 149"/>
              <a:gd name="T102" fmla="*/ 128 w 138"/>
              <a:gd name="T103" fmla="*/ 21 h 149"/>
              <a:gd name="T104" fmla="*/ 128 w 138"/>
              <a:gd name="T105" fmla="*/ 22 h 149"/>
              <a:gd name="T106" fmla="*/ 116 w 138"/>
              <a:gd name="T107" fmla="*/ 72 h 149"/>
              <a:gd name="T108" fmla="*/ 106 w 138"/>
              <a:gd name="T109" fmla="*/ 86 h 149"/>
              <a:gd name="T110" fmla="*/ 98 w 138"/>
              <a:gd name="T111" fmla="*/ 9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38" h="149">
                <a:moveTo>
                  <a:pt x="19" y="0"/>
                </a:moveTo>
                <a:cubicBezTo>
                  <a:pt x="21" y="9"/>
                  <a:pt x="21" y="9"/>
                  <a:pt x="21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1" y="9"/>
                  <a:pt x="9" y="9"/>
                  <a:pt x="7" y="10"/>
                </a:cubicBezTo>
                <a:cubicBezTo>
                  <a:pt x="6" y="11"/>
                  <a:pt x="4" y="12"/>
                  <a:pt x="3" y="14"/>
                </a:cubicBezTo>
                <a:cubicBezTo>
                  <a:pt x="2" y="15"/>
                  <a:pt x="1" y="17"/>
                  <a:pt x="1" y="19"/>
                </a:cubicBezTo>
                <a:cubicBezTo>
                  <a:pt x="0" y="20"/>
                  <a:pt x="0" y="22"/>
                  <a:pt x="0" y="24"/>
                </a:cubicBezTo>
                <a:cubicBezTo>
                  <a:pt x="12" y="74"/>
                  <a:pt x="12" y="74"/>
                  <a:pt x="12" y="74"/>
                </a:cubicBezTo>
                <a:cubicBezTo>
                  <a:pt x="14" y="83"/>
                  <a:pt x="19" y="90"/>
                  <a:pt x="26" y="94"/>
                </a:cubicBezTo>
                <a:cubicBezTo>
                  <a:pt x="31" y="98"/>
                  <a:pt x="36" y="100"/>
                  <a:pt x="42" y="101"/>
                </a:cubicBezTo>
                <a:cubicBezTo>
                  <a:pt x="44" y="108"/>
                  <a:pt x="52" y="113"/>
                  <a:pt x="60" y="113"/>
                </a:cubicBezTo>
                <a:cubicBezTo>
                  <a:pt x="60" y="134"/>
                  <a:pt x="60" y="134"/>
                  <a:pt x="60" y="134"/>
                </a:cubicBezTo>
                <a:cubicBezTo>
                  <a:pt x="49" y="135"/>
                  <a:pt x="41" y="138"/>
                  <a:pt x="41" y="143"/>
                </a:cubicBezTo>
                <a:cubicBezTo>
                  <a:pt x="41" y="146"/>
                  <a:pt x="43" y="149"/>
                  <a:pt x="46" y="149"/>
                </a:cubicBezTo>
                <a:cubicBezTo>
                  <a:pt x="92" y="149"/>
                  <a:pt x="92" y="149"/>
                  <a:pt x="92" y="149"/>
                </a:cubicBezTo>
                <a:cubicBezTo>
                  <a:pt x="95" y="149"/>
                  <a:pt x="97" y="146"/>
                  <a:pt x="97" y="143"/>
                </a:cubicBezTo>
                <a:cubicBezTo>
                  <a:pt x="97" y="138"/>
                  <a:pt x="88" y="135"/>
                  <a:pt x="78" y="134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86" y="113"/>
                  <a:pt x="94" y="108"/>
                  <a:pt x="96" y="101"/>
                </a:cubicBezTo>
                <a:cubicBezTo>
                  <a:pt x="102" y="100"/>
                  <a:pt x="107" y="98"/>
                  <a:pt x="112" y="94"/>
                </a:cubicBezTo>
                <a:cubicBezTo>
                  <a:pt x="119" y="90"/>
                  <a:pt x="124" y="83"/>
                  <a:pt x="126" y="74"/>
                </a:cubicBezTo>
                <a:cubicBezTo>
                  <a:pt x="137" y="24"/>
                  <a:pt x="137" y="24"/>
                  <a:pt x="137" y="24"/>
                </a:cubicBezTo>
                <a:cubicBezTo>
                  <a:pt x="138" y="22"/>
                  <a:pt x="138" y="20"/>
                  <a:pt x="137" y="19"/>
                </a:cubicBezTo>
                <a:cubicBezTo>
                  <a:pt x="137" y="17"/>
                  <a:pt x="136" y="15"/>
                  <a:pt x="135" y="14"/>
                </a:cubicBezTo>
                <a:cubicBezTo>
                  <a:pt x="134" y="12"/>
                  <a:pt x="132" y="11"/>
                  <a:pt x="130" y="10"/>
                </a:cubicBezTo>
                <a:cubicBezTo>
                  <a:pt x="129" y="9"/>
                  <a:pt x="127" y="9"/>
                  <a:pt x="125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8" y="0"/>
                  <a:pt x="118" y="0"/>
                  <a:pt x="118" y="0"/>
                </a:cubicBezTo>
                <a:cubicBezTo>
                  <a:pt x="19" y="0"/>
                  <a:pt x="19" y="0"/>
                  <a:pt x="19" y="0"/>
                </a:cubicBezTo>
                <a:close/>
                <a:moveTo>
                  <a:pt x="30" y="10"/>
                </a:moveTo>
                <a:cubicBezTo>
                  <a:pt x="37" y="10"/>
                  <a:pt x="37" y="10"/>
                  <a:pt x="37" y="10"/>
                </a:cubicBezTo>
                <a:cubicBezTo>
                  <a:pt x="56" y="95"/>
                  <a:pt x="56" y="95"/>
                  <a:pt x="56" y="95"/>
                </a:cubicBezTo>
                <a:cubicBezTo>
                  <a:pt x="57" y="98"/>
                  <a:pt x="59" y="101"/>
                  <a:pt x="62" y="103"/>
                </a:cubicBezTo>
                <a:cubicBezTo>
                  <a:pt x="55" y="102"/>
                  <a:pt x="50" y="99"/>
                  <a:pt x="48" y="92"/>
                </a:cubicBezTo>
                <a:cubicBezTo>
                  <a:pt x="30" y="10"/>
                  <a:pt x="30" y="10"/>
                  <a:pt x="30" y="10"/>
                </a:cubicBezTo>
                <a:close/>
                <a:moveTo>
                  <a:pt x="23" y="19"/>
                </a:moveTo>
                <a:cubicBezTo>
                  <a:pt x="40" y="90"/>
                  <a:pt x="40" y="90"/>
                  <a:pt x="40" y="90"/>
                </a:cubicBezTo>
                <a:cubicBezTo>
                  <a:pt x="37" y="89"/>
                  <a:pt x="34" y="88"/>
                  <a:pt x="32" y="86"/>
                </a:cubicBezTo>
                <a:cubicBezTo>
                  <a:pt x="27" y="83"/>
                  <a:pt x="23" y="78"/>
                  <a:pt x="22" y="7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1"/>
                  <a:pt x="10" y="21"/>
                </a:cubicBezTo>
                <a:cubicBezTo>
                  <a:pt x="10" y="21"/>
                  <a:pt x="10" y="20"/>
                  <a:pt x="11" y="20"/>
                </a:cubicBezTo>
                <a:cubicBezTo>
                  <a:pt x="11" y="19"/>
                  <a:pt x="11" y="19"/>
                  <a:pt x="12" y="19"/>
                </a:cubicBezTo>
                <a:cubicBezTo>
                  <a:pt x="12" y="19"/>
                  <a:pt x="12" y="19"/>
                  <a:pt x="13" y="19"/>
                </a:cubicBezTo>
                <a:cubicBezTo>
                  <a:pt x="23" y="19"/>
                  <a:pt x="23" y="19"/>
                  <a:pt x="23" y="19"/>
                </a:cubicBezTo>
                <a:close/>
                <a:moveTo>
                  <a:pt x="98" y="90"/>
                </a:moveTo>
                <a:cubicBezTo>
                  <a:pt x="115" y="19"/>
                  <a:pt x="115" y="19"/>
                  <a:pt x="115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9"/>
                  <a:pt x="126" y="19"/>
                  <a:pt x="126" y="19"/>
                </a:cubicBezTo>
                <a:cubicBezTo>
                  <a:pt x="127" y="19"/>
                  <a:pt x="127" y="19"/>
                  <a:pt x="127" y="20"/>
                </a:cubicBezTo>
                <a:cubicBezTo>
                  <a:pt x="127" y="20"/>
                  <a:pt x="128" y="21"/>
                  <a:pt x="128" y="21"/>
                </a:cubicBezTo>
                <a:cubicBezTo>
                  <a:pt x="128" y="21"/>
                  <a:pt x="128" y="22"/>
                  <a:pt x="128" y="2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5" y="78"/>
                  <a:pt x="111" y="83"/>
                  <a:pt x="106" y="86"/>
                </a:cubicBezTo>
                <a:cubicBezTo>
                  <a:pt x="104" y="88"/>
                  <a:pt x="101" y="89"/>
                  <a:pt x="98" y="90"/>
                </a:cubicBezTo>
                <a:close/>
              </a:path>
            </a:pathLst>
          </a:custGeom>
          <a:solidFill>
            <a:srgbClr val="44AE35"/>
          </a:solidFill>
          <a:ln>
            <a:solidFill>
              <a:srgbClr val="00B050"/>
            </a:solidFill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Freeform 7"/>
          <p:cNvSpPr>
            <a:spLocks noEditPoints="1"/>
          </p:cNvSpPr>
          <p:nvPr/>
        </p:nvSpPr>
        <p:spPr bwMode="auto">
          <a:xfrm>
            <a:off x="2858247" y="4705950"/>
            <a:ext cx="201051" cy="96205"/>
          </a:xfrm>
          <a:custGeom>
            <a:avLst/>
            <a:gdLst>
              <a:gd name="T0" fmla="*/ 2 w 168"/>
              <a:gd name="T1" fmla="*/ 130 h 140"/>
              <a:gd name="T2" fmla="*/ 166 w 168"/>
              <a:gd name="T3" fmla="*/ 130 h 140"/>
              <a:gd name="T4" fmla="*/ 168 w 168"/>
              <a:gd name="T5" fmla="*/ 131 h 140"/>
              <a:gd name="T6" fmla="*/ 168 w 168"/>
              <a:gd name="T7" fmla="*/ 139 h 140"/>
              <a:gd name="T8" fmla="*/ 166 w 168"/>
              <a:gd name="T9" fmla="*/ 140 h 140"/>
              <a:gd name="T10" fmla="*/ 2 w 168"/>
              <a:gd name="T11" fmla="*/ 140 h 140"/>
              <a:gd name="T12" fmla="*/ 0 w 168"/>
              <a:gd name="T13" fmla="*/ 139 h 140"/>
              <a:gd name="T14" fmla="*/ 0 w 168"/>
              <a:gd name="T15" fmla="*/ 131 h 140"/>
              <a:gd name="T16" fmla="*/ 2 w 168"/>
              <a:gd name="T17" fmla="*/ 130 h 140"/>
              <a:gd name="T18" fmla="*/ 35 w 168"/>
              <a:gd name="T19" fmla="*/ 125 h 140"/>
              <a:gd name="T20" fmla="*/ 45 w 168"/>
              <a:gd name="T21" fmla="*/ 125 h 140"/>
              <a:gd name="T22" fmla="*/ 45 w 168"/>
              <a:gd name="T23" fmla="*/ 72 h 140"/>
              <a:gd name="T24" fmla="*/ 77 w 168"/>
              <a:gd name="T25" fmla="*/ 72 h 140"/>
              <a:gd name="T26" fmla="*/ 77 w 168"/>
              <a:gd name="T27" fmla="*/ 125 h 140"/>
              <a:gd name="T28" fmla="*/ 133 w 168"/>
              <a:gd name="T29" fmla="*/ 125 h 140"/>
              <a:gd name="T30" fmla="*/ 137 w 168"/>
              <a:gd name="T31" fmla="*/ 120 h 140"/>
              <a:gd name="T32" fmla="*/ 137 w 168"/>
              <a:gd name="T33" fmla="*/ 73 h 140"/>
              <a:gd name="T34" fmla="*/ 137 w 168"/>
              <a:gd name="T35" fmla="*/ 72 h 140"/>
              <a:gd name="T36" fmla="*/ 89 w 168"/>
              <a:gd name="T37" fmla="*/ 28 h 140"/>
              <a:gd name="T38" fmla="*/ 84 w 168"/>
              <a:gd name="T39" fmla="*/ 26 h 140"/>
              <a:gd name="T40" fmla="*/ 84 w 168"/>
              <a:gd name="T41" fmla="*/ 26 h 140"/>
              <a:gd name="T42" fmla="*/ 79 w 168"/>
              <a:gd name="T43" fmla="*/ 28 h 140"/>
              <a:gd name="T44" fmla="*/ 30 w 168"/>
              <a:gd name="T45" fmla="*/ 72 h 140"/>
              <a:gd name="T46" fmla="*/ 30 w 168"/>
              <a:gd name="T47" fmla="*/ 73 h 140"/>
              <a:gd name="T48" fmla="*/ 30 w 168"/>
              <a:gd name="T49" fmla="*/ 120 h 140"/>
              <a:gd name="T50" fmla="*/ 35 w 168"/>
              <a:gd name="T51" fmla="*/ 125 h 140"/>
              <a:gd name="T52" fmla="*/ 90 w 168"/>
              <a:gd name="T53" fmla="*/ 72 h 140"/>
              <a:gd name="T54" fmla="*/ 123 w 168"/>
              <a:gd name="T55" fmla="*/ 72 h 140"/>
              <a:gd name="T56" fmla="*/ 123 w 168"/>
              <a:gd name="T57" fmla="*/ 101 h 140"/>
              <a:gd name="T58" fmla="*/ 90 w 168"/>
              <a:gd name="T59" fmla="*/ 101 h 140"/>
              <a:gd name="T60" fmla="*/ 90 w 168"/>
              <a:gd name="T61" fmla="*/ 72 h 140"/>
              <a:gd name="T62" fmla="*/ 145 w 168"/>
              <a:gd name="T63" fmla="*/ 72 h 140"/>
              <a:gd name="T64" fmla="*/ 92 w 168"/>
              <a:gd name="T65" fmla="*/ 25 h 140"/>
              <a:gd name="T66" fmla="*/ 84 w 168"/>
              <a:gd name="T67" fmla="*/ 21 h 140"/>
              <a:gd name="T68" fmla="*/ 84 w 168"/>
              <a:gd name="T69" fmla="*/ 21 h 140"/>
              <a:gd name="T70" fmla="*/ 76 w 168"/>
              <a:gd name="T71" fmla="*/ 25 h 140"/>
              <a:gd name="T72" fmla="*/ 22 w 168"/>
              <a:gd name="T73" fmla="*/ 72 h 140"/>
              <a:gd name="T74" fmla="*/ 18 w 168"/>
              <a:gd name="T75" fmla="*/ 72 h 140"/>
              <a:gd name="T76" fmla="*/ 13 w 168"/>
              <a:gd name="T77" fmla="*/ 70 h 140"/>
              <a:gd name="T78" fmla="*/ 13 w 168"/>
              <a:gd name="T79" fmla="*/ 64 h 140"/>
              <a:gd name="T80" fmla="*/ 17 w 168"/>
              <a:gd name="T81" fmla="*/ 57 h 140"/>
              <a:gd name="T82" fmla="*/ 77 w 168"/>
              <a:gd name="T83" fmla="*/ 4 h 140"/>
              <a:gd name="T84" fmla="*/ 91 w 168"/>
              <a:gd name="T85" fmla="*/ 4 h 140"/>
              <a:gd name="T86" fmla="*/ 150 w 168"/>
              <a:gd name="T87" fmla="*/ 57 h 140"/>
              <a:gd name="T88" fmla="*/ 155 w 168"/>
              <a:gd name="T89" fmla="*/ 64 h 140"/>
              <a:gd name="T90" fmla="*/ 154 w 168"/>
              <a:gd name="T91" fmla="*/ 70 h 140"/>
              <a:gd name="T92" fmla="*/ 149 w 168"/>
              <a:gd name="T93" fmla="*/ 72 h 140"/>
              <a:gd name="T94" fmla="*/ 145 w 168"/>
              <a:gd name="T95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8" h="140">
                <a:moveTo>
                  <a:pt x="2" y="130"/>
                </a:moveTo>
                <a:cubicBezTo>
                  <a:pt x="166" y="130"/>
                  <a:pt x="166" y="130"/>
                  <a:pt x="166" y="130"/>
                </a:cubicBezTo>
                <a:cubicBezTo>
                  <a:pt x="167" y="130"/>
                  <a:pt x="168" y="131"/>
                  <a:pt x="168" y="13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8" y="140"/>
                  <a:pt x="167" y="140"/>
                  <a:pt x="166" y="140"/>
                </a:cubicBezTo>
                <a:cubicBezTo>
                  <a:pt x="2" y="140"/>
                  <a:pt x="2" y="140"/>
                  <a:pt x="2" y="140"/>
                </a:cubicBezTo>
                <a:cubicBezTo>
                  <a:pt x="1" y="140"/>
                  <a:pt x="0" y="140"/>
                  <a:pt x="0" y="139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1"/>
                  <a:pt x="1" y="130"/>
                  <a:pt x="2" y="130"/>
                </a:cubicBezTo>
                <a:close/>
                <a:moveTo>
                  <a:pt x="35" y="125"/>
                </a:moveTo>
                <a:cubicBezTo>
                  <a:pt x="45" y="125"/>
                  <a:pt x="45" y="125"/>
                  <a:pt x="45" y="125"/>
                </a:cubicBezTo>
                <a:cubicBezTo>
                  <a:pt x="45" y="106"/>
                  <a:pt x="45" y="91"/>
                  <a:pt x="45" y="72"/>
                </a:cubicBezTo>
                <a:cubicBezTo>
                  <a:pt x="77" y="72"/>
                  <a:pt x="77" y="72"/>
                  <a:pt x="77" y="72"/>
                </a:cubicBezTo>
                <a:cubicBezTo>
                  <a:pt x="77" y="91"/>
                  <a:pt x="77" y="106"/>
                  <a:pt x="77" y="125"/>
                </a:cubicBezTo>
                <a:cubicBezTo>
                  <a:pt x="133" y="125"/>
                  <a:pt x="133" y="125"/>
                  <a:pt x="133" y="125"/>
                </a:cubicBezTo>
                <a:cubicBezTo>
                  <a:pt x="135" y="125"/>
                  <a:pt x="137" y="123"/>
                  <a:pt x="137" y="120"/>
                </a:cubicBezTo>
                <a:cubicBezTo>
                  <a:pt x="137" y="107"/>
                  <a:pt x="137" y="86"/>
                  <a:pt x="137" y="73"/>
                </a:cubicBezTo>
                <a:cubicBezTo>
                  <a:pt x="137" y="73"/>
                  <a:pt x="137" y="73"/>
                  <a:pt x="137" y="72"/>
                </a:cubicBezTo>
                <a:cubicBezTo>
                  <a:pt x="89" y="28"/>
                  <a:pt x="89" y="28"/>
                  <a:pt x="89" y="28"/>
                </a:cubicBezTo>
                <a:cubicBezTo>
                  <a:pt x="87" y="27"/>
                  <a:pt x="85" y="26"/>
                  <a:pt x="84" y="26"/>
                </a:cubicBezTo>
                <a:cubicBezTo>
                  <a:pt x="84" y="26"/>
                  <a:pt x="84" y="26"/>
                  <a:pt x="84" y="26"/>
                </a:cubicBezTo>
                <a:cubicBezTo>
                  <a:pt x="82" y="26"/>
                  <a:pt x="80" y="27"/>
                  <a:pt x="79" y="28"/>
                </a:cubicBezTo>
                <a:cubicBezTo>
                  <a:pt x="30" y="72"/>
                  <a:pt x="30" y="72"/>
                  <a:pt x="30" y="72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86"/>
                  <a:pt x="30" y="107"/>
                  <a:pt x="30" y="120"/>
                </a:cubicBezTo>
                <a:cubicBezTo>
                  <a:pt x="30" y="123"/>
                  <a:pt x="32" y="125"/>
                  <a:pt x="35" y="125"/>
                </a:cubicBezTo>
                <a:close/>
                <a:moveTo>
                  <a:pt x="90" y="72"/>
                </a:moveTo>
                <a:cubicBezTo>
                  <a:pt x="123" y="72"/>
                  <a:pt x="123" y="72"/>
                  <a:pt x="123" y="72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0" y="72"/>
                  <a:pt x="90" y="72"/>
                  <a:pt x="90" y="72"/>
                </a:cubicBezTo>
                <a:close/>
                <a:moveTo>
                  <a:pt x="145" y="72"/>
                </a:moveTo>
                <a:cubicBezTo>
                  <a:pt x="92" y="25"/>
                  <a:pt x="92" y="25"/>
                  <a:pt x="92" y="25"/>
                </a:cubicBezTo>
                <a:cubicBezTo>
                  <a:pt x="89" y="22"/>
                  <a:pt x="87" y="21"/>
                  <a:pt x="84" y="21"/>
                </a:cubicBezTo>
                <a:cubicBezTo>
                  <a:pt x="84" y="21"/>
                  <a:pt x="84" y="21"/>
                  <a:pt x="84" y="21"/>
                </a:cubicBezTo>
                <a:cubicBezTo>
                  <a:pt x="81" y="21"/>
                  <a:pt x="78" y="22"/>
                  <a:pt x="76" y="25"/>
                </a:cubicBezTo>
                <a:cubicBezTo>
                  <a:pt x="22" y="72"/>
                  <a:pt x="22" y="72"/>
                  <a:pt x="22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6" y="72"/>
                  <a:pt x="14" y="71"/>
                  <a:pt x="13" y="70"/>
                </a:cubicBezTo>
                <a:cubicBezTo>
                  <a:pt x="12" y="68"/>
                  <a:pt x="12" y="66"/>
                  <a:pt x="13" y="64"/>
                </a:cubicBezTo>
                <a:cubicBezTo>
                  <a:pt x="14" y="61"/>
                  <a:pt x="15" y="59"/>
                  <a:pt x="17" y="57"/>
                </a:cubicBezTo>
                <a:cubicBezTo>
                  <a:pt x="77" y="4"/>
                  <a:pt x="77" y="4"/>
                  <a:pt x="77" y="4"/>
                </a:cubicBezTo>
                <a:cubicBezTo>
                  <a:pt x="81" y="0"/>
                  <a:pt x="86" y="0"/>
                  <a:pt x="91" y="4"/>
                </a:cubicBezTo>
                <a:cubicBezTo>
                  <a:pt x="150" y="57"/>
                  <a:pt x="150" y="57"/>
                  <a:pt x="150" y="57"/>
                </a:cubicBezTo>
                <a:cubicBezTo>
                  <a:pt x="152" y="59"/>
                  <a:pt x="154" y="61"/>
                  <a:pt x="155" y="64"/>
                </a:cubicBezTo>
                <a:cubicBezTo>
                  <a:pt x="156" y="66"/>
                  <a:pt x="155" y="68"/>
                  <a:pt x="154" y="70"/>
                </a:cubicBezTo>
                <a:cubicBezTo>
                  <a:pt x="153" y="71"/>
                  <a:pt x="151" y="72"/>
                  <a:pt x="149" y="72"/>
                </a:cubicBezTo>
                <a:lnTo>
                  <a:pt x="145" y="72"/>
                </a:lnTo>
                <a:close/>
              </a:path>
            </a:pathLst>
          </a:custGeom>
          <a:solidFill>
            <a:srgbClr val="009EE7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1541924" y="4688975"/>
            <a:ext cx="213235" cy="117196"/>
          </a:xfrm>
          <a:custGeom>
            <a:avLst/>
            <a:gdLst>
              <a:gd name="T0" fmla="*/ 68 w 178"/>
              <a:gd name="T1" fmla="*/ 73 h 170"/>
              <a:gd name="T2" fmla="*/ 59 w 178"/>
              <a:gd name="T3" fmla="*/ 45 h 170"/>
              <a:gd name="T4" fmla="*/ 59 w 178"/>
              <a:gd name="T5" fmla="*/ 43 h 170"/>
              <a:gd name="T6" fmla="*/ 119 w 178"/>
              <a:gd name="T7" fmla="*/ 43 h 170"/>
              <a:gd name="T8" fmla="*/ 119 w 178"/>
              <a:gd name="T9" fmla="*/ 45 h 170"/>
              <a:gd name="T10" fmla="*/ 110 w 178"/>
              <a:gd name="T11" fmla="*/ 73 h 170"/>
              <a:gd name="T12" fmla="*/ 142 w 178"/>
              <a:gd name="T13" fmla="*/ 89 h 170"/>
              <a:gd name="T14" fmla="*/ 162 w 178"/>
              <a:gd name="T15" fmla="*/ 63 h 170"/>
              <a:gd name="T16" fmla="*/ 162 w 178"/>
              <a:gd name="T17" fmla="*/ 63 h 170"/>
              <a:gd name="T18" fmla="*/ 148 w 178"/>
              <a:gd name="T19" fmla="*/ 34 h 170"/>
              <a:gd name="T20" fmla="*/ 136 w 178"/>
              <a:gd name="T21" fmla="*/ 34 h 170"/>
              <a:gd name="T22" fmla="*/ 122 w 178"/>
              <a:gd name="T23" fmla="*/ 63 h 170"/>
              <a:gd name="T24" fmla="*/ 122 w 178"/>
              <a:gd name="T25" fmla="*/ 63 h 170"/>
              <a:gd name="T26" fmla="*/ 142 w 178"/>
              <a:gd name="T27" fmla="*/ 89 h 170"/>
              <a:gd name="T28" fmla="*/ 125 w 178"/>
              <a:gd name="T29" fmla="*/ 63 h 170"/>
              <a:gd name="T30" fmla="*/ 127 w 178"/>
              <a:gd name="T31" fmla="*/ 54 h 170"/>
              <a:gd name="T32" fmla="*/ 156 w 178"/>
              <a:gd name="T33" fmla="*/ 49 h 170"/>
              <a:gd name="T34" fmla="*/ 158 w 178"/>
              <a:gd name="T35" fmla="*/ 59 h 170"/>
              <a:gd name="T36" fmla="*/ 153 w 178"/>
              <a:gd name="T37" fmla="*/ 79 h 170"/>
              <a:gd name="T38" fmla="*/ 131 w 178"/>
              <a:gd name="T39" fmla="*/ 79 h 170"/>
              <a:gd name="T40" fmla="*/ 50 w 178"/>
              <a:gd name="T41" fmla="*/ 81 h 170"/>
              <a:gd name="T42" fmla="*/ 56 w 178"/>
              <a:gd name="T43" fmla="*/ 63 h 170"/>
              <a:gd name="T44" fmla="*/ 56 w 178"/>
              <a:gd name="T45" fmla="*/ 62 h 170"/>
              <a:gd name="T46" fmla="*/ 36 w 178"/>
              <a:gd name="T47" fmla="*/ 34 h 170"/>
              <a:gd name="T48" fmla="*/ 16 w 178"/>
              <a:gd name="T49" fmla="*/ 62 h 170"/>
              <a:gd name="T50" fmla="*/ 16 w 178"/>
              <a:gd name="T51" fmla="*/ 63 h 170"/>
              <a:gd name="T52" fmla="*/ 23 w 178"/>
              <a:gd name="T53" fmla="*/ 81 h 170"/>
              <a:gd name="T54" fmla="*/ 25 w 178"/>
              <a:gd name="T55" fmla="*/ 79 h 170"/>
              <a:gd name="T56" fmla="*/ 20 w 178"/>
              <a:gd name="T57" fmla="*/ 59 h 170"/>
              <a:gd name="T58" fmla="*/ 22 w 178"/>
              <a:gd name="T59" fmla="*/ 49 h 170"/>
              <a:gd name="T60" fmla="*/ 51 w 178"/>
              <a:gd name="T61" fmla="*/ 54 h 170"/>
              <a:gd name="T62" fmla="*/ 53 w 178"/>
              <a:gd name="T63" fmla="*/ 63 h 170"/>
              <a:gd name="T64" fmla="*/ 36 w 178"/>
              <a:gd name="T65" fmla="*/ 87 h 170"/>
              <a:gd name="T66" fmla="*/ 95 w 178"/>
              <a:gd name="T67" fmla="*/ 106 h 170"/>
              <a:gd name="T68" fmla="*/ 91 w 178"/>
              <a:gd name="T69" fmla="*/ 114 h 170"/>
              <a:gd name="T70" fmla="*/ 114 w 178"/>
              <a:gd name="T71" fmla="*/ 96 h 170"/>
              <a:gd name="T72" fmla="*/ 146 w 178"/>
              <a:gd name="T73" fmla="*/ 159 h 170"/>
              <a:gd name="T74" fmla="*/ 43 w 178"/>
              <a:gd name="T75" fmla="*/ 170 h 170"/>
              <a:gd name="T76" fmla="*/ 32 w 178"/>
              <a:gd name="T77" fmla="*/ 122 h 170"/>
              <a:gd name="T78" fmla="*/ 84 w 178"/>
              <a:gd name="T79" fmla="*/ 151 h 170"/>
              <a:gd name="T80" fmla="*/ 86 w 178"/>
              <a:gd name="T81" fmla="*/ 113 h 170"/>
              <a:gd name="T82" fmla="*/ 83 w 178"/>
              <a:gd name="T83" fmla="*/ 105 h 170"/>
              <a:gd name="T84" fmla="*/ 94 w 178"/>
              <a:gd name="T85" fmla="*/ 104 h 170"/>
              <a:gd name="T86" fmla="*/ 95 w 178"/>
              <a:gd name="T87" fmla="*/ 106 h 170"/>
              <a:gd name="T88" fmla="*/ 178 w 178"/>
              <a:gd name="T89" fmla="*/ 111 h 170"/>
              <a:gd name="T90" fmla="*/ 150 w 178"/>
              <a:gd name="T91" fmla="*/ 114 h 170"/>
              <a:gd name="T92" fmla="*/ 151 w 178"/>
              <a:gd name="T93" fmla="*/ 141 h 170"/>
              <a:gd name="T94" fmla="*/ 178 w 178"/>
              <a:gd name="T95" fmla="*/ 135 h 170"/>
              <a:gd name="T96" fmla="*/ 6 w 178"/>
              <a:gd name="T97" fmla="*/ 141 h 170"/>
              <a:gd name="T98" fmla="*/ 27 w 178"/>
              <a:gd name="T99" fmla="*/ 122 h 170"/>
              <a:gd name="T100" fmla="*/ 50 w 178"/>
              <a:gd name="T101" fmla="*/ 95 h 170"/>
              <a:gd name="T102" fmla="*/ 0 w 178"/>
              <a:gd name="T103" fmla="*/ 135 h 170"/>
              <a:gd name="T104" fmla="*/ 89 w 178"/>
              <a:gd name="T105" fmla="*/ 82 h 170"/>
              <a:gd name="T106" fmla="*/ 115 w 178"/>
              <a:gd name="T107" fmla="*/ 45 h 170"/>
              <a:gd name="T108" fmla="*/ 113 w 178"/>
              <a:gd name="T109" fmla="*/ 31 h 170"/>
              <a:gd name="T110" fmla="*/ 100 w 178"/>
              <a:gd name="T111" fmla="*/ 23 h 170"/>
              <a:gd name="T112" fmla="*/ 79 w 178"/>
              <a:gd name="T113" fmla="*/ 23 h 170"/>
              <a:gd name="T114" fmla="*/ 67 w 178"/>
              <a:gd name="T115" fmla="*/ 24 h 170"/>
              <a:gd name="T116" fmla="*/ 65 w 178"/>
              <a:gd name="T117" fmla="*/ 38 h 170"/>
              <a:gd name="T118" fmla="*/ 72 w 178"/>
              <a:gd name="T119" fmla="*/ 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8" h="170">
                <a:moveTo>
                  <a:pt x="89" y="86"/>
                </a:moveTo>
                <a:cubicBezTo>
                  <a:pt x="81" y="86"/>
                  <a:pt x="74" y="81"/>
                  <a:pt x="68" y="73"/>
                </a:cubicBezTo>
                <a:cubicBezTo>
                  <a:pt x="63" y="65"/>
                  <a:pt x="59" y="5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4"/>
                  <a:pt x="59" y="44"/>
                  <a:pt x="59" y="43"/>
                </a:cubicBezTo>
                <a:cubicBezTo>
                  <a:pt x="59" y="19"/>
                  <a:pt x="55" y="0"/>
                  <a:pt x="89" y="0"/>
                </a:cubicBezTo>
                <a:cubicBezTo>
                  <a:pt x="123" y="0"/>
                  <a:pt x="119" y="19"/>
                  <a:pt x="119" y="43"/>
                </a:cubicBezTo>
                <a:cubicBezTo>
                  <a:pt x="119" y="44"/>
                  <a:pt x="119" y="44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55"/>
                  <a:pt x="116" y="65"/>
                  <a:pt x="110" y="73"/>
                </a:cubicBezTo>
                <a:cubicBezTo>
                  <a:pt x="104" y="81"/>
                  <a:pt x="97" y="86"/>
                  <a:pt x="89" y="86"/>
                </a:cubicBezTo>
                <a:close/>
                <a:moveTo>
                  <a:pt x="142" y="89"/>
                </a:moveTo>
                <a:cubicBezTo>
                  <a:pt x="147" y="89"/>
                  <a:pt x="152" y="86"/>
                  <a:pt x="156" y="81"/>
                </a:cubicBezTo>
                <a:cubicBezTo>
                  <a:pt x="159" y="76"/>
                  <a:pt x="162" y="69"/>
                  <a:pt x="162" y="63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162" y="63"/>
                  <a:pt x="162" y="63"/>
                  <a:pt x="162" y="63"/>
                </a:cubicBezTo>
                <a:cubicBezTo>
                  <a:pt x="162" y="62"/>
                  <a:pt x="162" y="62"/>
                  <a:pt x="162" y="62"/>
                </a:cubicBezTo>
                <a:cubicBezTo>
                  <a:pt x="162" y="48"/>
                  <a:pt x="164" y="37"/>
                  <a:pt x="148" y="34"/>
                </a:cubicBezTo>
                <a:cubicBezTo>
                  <a:pt x="146" y="34"/>
                  <a:pt x="144" y="34"/>
                  <a:pt x="142" y="34"/>
                </a:cubicBezTo>
                <a:cubicBezTo>
                  <a:pt x="140" y="34"/>
                  <a:pt x="138" y="34"/>
                  <a:pt x="136" y="34"/>
                </a:cubicBezTo>
                <a:cubicBezTo>
                  <a:pt x="120" y="36"/>
                  <a:pt x="122" y="48"/>
                  <a:pt x="122" y="62"/>
                </a:cubicBezTo>
                <a:cubicBezTo>
                  <a:pt x="122" y="62"/>
                  <a:pt x="122" y="62"/>
                  <a:pt x="122" y="6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2" y="69"/>
                  <a:pt x="125" y="76"/>
                  <a:pt x="129" y="81"/>
                </a:cubicBezTo>
                <a:cubicBezTo>
                  <a:pt x="132" y="86"/>
                  <a:pt x="137" y="89"/>
                  <a:pt x="142" y="89"/>
                </a:cubicBezTo>
                <a:close/>
                <a:moveTo>
                  <a:pt x="131" y="79"/>
                </a:moveTo>
                <a:cubicBezTo>
                  <a:pt x="127" y="75"/>
                  <a:pt x="125" y="69"/>
                  <a:pt x="125" y="63"/>
                </a:cubicBezTo>
                <a:cubicBezTo>
                  <a:pt x="126" y="59"/>
                  <a:pt x="126" y="59"/>
                  <a:pt x="126" y="59"/>
                </a:cubicBezTo>
                <a:cubicBezTo>
                  <a:pt x="127" y="57"/>
                  <a:pt x="127" y="56"/>
                  <a:pt x="127" y="54"/>
                </a:cubicBezTo>
                <a:cubicBezTo>
                  <a:pt x="127" y="52"/>
                  <a:pt x="127" y="50"/>
                  <a:pt x="128" y="49"/>
                </a:cubicBezTo>
                <a:cubicBezTo>
                  <a:pt x="129" y="47"/>
                  <a:pt x="156" y="47"/>
                  <a:pt x="156" y="49"/>
                </a:cubicBezTo>
                <a:cubicBezTo>
                  <a:pt x="157" y="50"/>
                  <a:pt x="157" y="52"/>
                  <a:pt x="157" y="54"/>
                </a:cubicBezTo>
                <a:cubicBezTo>
                  <a:pt x="157" y="56"/>
                  <a:pt x="157" y="57"/>
                  <a:pt x="158" y="59"/>
                </a:cubicBezTo>
                <a:cubicBezTo>
                  <a:pt x="159" y="63"/>
                  <a:pt x="159" y="63"/>
                  <a:pt x="159" y="63"/>
                </a:cubicBezTo>
                <a:cubicBezTo>
                  <a:pt x="159" y="69"/>
                  <a:pt x="157" y="75"/>
                  <a:pt x="153" y="79"/>
                </a:cubicBezTo>
                <a:cubicBezTo>
                  <a:pt x="150" y="84"/>
                  <a:pt x="146" y="87"/>
                  <a:pt x="142" y="87"/>
                </a:cubicBezTo>
                <a:cubicBezTo>
                  <a:pt x="138" y="87"/>
                  <a:pt x="134" y="84"/>
                  <a:pt x="131" y="79"/>
                </a:cubicBezTo>
                <a:close/>
                <a:moveTo>
                  <a:pt x="36" y="89"/>
                </a:moveTo>
                <a:cubicBezTo>
                  <a:pt x="41" y="89"/>
                  <a:pt x="46" y="86"/>
                  <a:pt x="50" y="81"/>
                </a:cubicBezTo>
                <a:cubicBezTo>
                  <a:pt x="53" y="76"/>
                  <a:pt x="56" y="69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48"/>
                  <a:pt x="58" y="36"/>
                  <a:pt x="41" y="34"/>
                </a:cubicBezTo>
                <a:cubicBezTo>
                  <a:pt x="40" y="34"/>
                  <a:pt x="38" y="34"/>
                  <a:pt x="36" y="34"/>
                </a:cubicBezTo>
                <a:cubicBezTo>
                  <a:pt x="34" y="34"/>
                  <a:pt x="31" y="34"/>
                  <a:pt x="30" y="34"/>
                </a:cubicBezTo>
                <a:cubicBezTo>
                  <a:pt x="14" y="37"/>
                  <a:pt x="16" y="48"/>
                  <a:pt x="16" y="62"/>
                </a:cubicBezTo>
                <a:cubicBezTo>
                  <a:pt x="16" y="62"/>
                  <a:pt x="16" y="62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9"/>
                  <a:pt x="19" y="76"/>
                  <a:pt x="23" y="81"/>
                </a:cubicBezTo>
                <a:cubicBezTo>
                  <a:pt x="26" y="86"/>
                  <a:pt x="31" y="89"/>
                  <a:pt x="36" y="89"/>
                </a:cubicBezTo>
                <a:close/>
                <a:moveTo>
                  <a:pt x="25" y="79"/>
                </a:moveTo>
                <a:cubicBezTo>
                  <a:pt x="21" y="75"/>
                  <a:pt x="19" y="69"/>
                  <a:pt x="19" y="63"/>
                </a:cubicBezTo>
                <a:cubicBezTo>
                  <a:pt x="20" y="59"/>
                  <a:pt x="20" y="59"/>
                  <a:pt x="20" y="59"/>
                </a:cubicBezTo>
                <a:cubicBezTo>
                  <a:pt x="21" y="57"/>
                  <a:pt x="21" y="56"/>
                  <a:pt x="21" y="54"/>
                </a:cubicBezTo>
                <a:cubicBezTo>
                  <a:pt x="21" y="52"/>
                  <a:pt x="21" y="50"/>
                  <a:pt x="22" y="49"/>
                </a:cubicBezTo>
                <a:cubicBezTo>
                  <a:pt x="23" y="47"/>
                  <a:pt x="50" y="47"/>
                  <a:pt x="50" y="49"/>
                </a:cubicBezTo>
                <a:cubicBezTo>
                  <a:pt x="51" y="50"/>
                  <a:pt x="51" y="52"/>
                  <a:pt x="51" y="54"/>
                </a:cubicBezTo>
                <a:cubicBezTo>
                  <a:pt x="51" y="56"/>
                  <a:pt x="51" y="57"/>
                  <a:pt x="52" y="59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9"/>
                  <a:pt x="51" y="75"/>
                  <a:pt x="47" y="79"/>
                </a:cubicBezTo>
                <a:cubicBezTo>
                  <a:pt x="44" y="84"/>
                  <a:pt x="40" y="87"/>
                  <a:pt x="36" y="87"/>
                </a:cubicBezTo>
                <a:cubicBezTo>
                  <a:pt x="32" y="87"/>
                  <a:pt x="28" y="84"/>
                  <a:pt x="25" y="79"/>
                </a:cubicBezTo>
                <a:close/>
                <a:moveTo>
                  <a:pt x="95" y="106"/>
                </a:moveTo>
                <a:cubicBezTo>
                  <a:pt x="92" y="113"/>
                  <a:pt x="92" y="113"/>
                  <a:pt x="92" y="113"/>
                </a:cubicBezTo>
                <a:cubicBezTo>
                  <a:pt x="92" y="113"/>
                  <a:pt x="91" y="114"/>
                  <a:pt x="91" y="114"/>
                </a:cubicBezTo>
                <a:cubicBezTo>
                  <a:pt x="94" y="150"/>
                  <a:pt x="94" y="150"/>
                  <a:pt x="94" y="150"/>
                </a:cubicBezTo>
                <a:cubicBezTo>
                  <a:pt x="103" y="131"/>
                  <a:pt x="109" y="119"/>
                  <a:pt x="114" y="96"/>
                </a:cubicBezTo>
                <a:cubicBezTo>
                  <a:pt x="132" y="100"/>
                  <a:pt x="146" y="109"/>
                  <a:pt x="146" y="122"/>
                </a:cubicBezTo>
                <a:cubicBezTo>
                  <a:pt x="146" y="159"/>
                  <a:pt x="146" y="159"/>
                  <a:pt x="146" y="159"/>
                </a:cubicBezTo>
                <a:cubicBezTo>
                  <a:pt x="146" y="165"/>
                  <a:pt x="141" y="170"/>
                  <a:pt x="135" y="170"/>
                </a:cubicBezTo>
                <a:cubicBezTo>
                  <a:pt x="104" y="170"/>
                  <a:pt x="74" y="170"/>
                  <a:pt x="43" y="170"/>
                </a:cubicBezTo>
                <a:cubicBezTo>
                  <a:pt x="37" y="170"/>
                  <a:pt x="32" y="165"/>
                  <a:pt x="32" y="159"/>
                </a:cubicBezTo>
                <a:cubicBezTo>
                  <a:pt x="32" y="147"/>
                  <a:pt x="32" y="134"/>
                  <a:pt x="32" y="122"/>
                </a:cubicBezTo>
                <a:cubicBezTo>
                  <a:pt x="32" y="109"/>
                  <a:pt x="46" y="100"/>
                  <a:pt x="64" y="96"/>
                </a:cubicBezTo>
                <a:cubicBezTo>
                  <a:pt x="69" y="119"/>
                  <a:pt x="75" y="132"/>
                  <a:pt x="84" y="151"/>
                </a:cubicBezTo>
                <a:cubicBezTo>
                  <a:pt x="87" y="114"/>
                  <a:pt x="87" y="114"/>
                  <a:pt x="87" y="114"/>
                </a:cubicBezTo>
                <a:cubicBezTo>
                  <a:pt x="87" y="114"/>
                  <a:pt x="87" y="113"/>
                  <a:pt x="86" y="113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83" y="106"/>
                  <a:pt x="83" y="105"/>
                  <a:pt x="83" y="105"/>
                </a:cubicBezTo>
                <a:cubicBezTo>
                  <a:pt x="83" y="105"/>
                  <a:pt x="84" y="104"/>
                  <a:pt x="84" y="104"/>
                </a:cubicBezTo>
                <a:cubicBezTo>
                  <a:pt x="87" y="104"/>
                  <a:pt x="91" y="104"/>
                  <a:pt x="94" y="104"/>
                </a:cubicBezTo>
                <a:cubicBezTo>
                  <a:pt x="95" y="104"/>
                  <a:pt x="95" y="105"/>
                  <a:pt x="95" y="105"/>
                </a:cubicBezTo>
                <a:cubicBezTo>
                  <a:pt x="95" y="105"/>
                  <a:pt x="95" y="106"/>
                  <a:pt x="95" y="106"/>
                </a:cubicBezTo>
                <a:close/>
                <a:moveTo>
                  <a:pt x="178" y="135"/>
                </a:moveTo>
                <a:cubicBezTo>
                  <a:pt x="178" y="111"/>
                  <a:pt x="178" y="111"/>
                  <a:pt x="178" y="111"/>
                </a:cubicBezTo>
                <a:cubicBezTo>
                  <a:pt x="178" y="96"/>
                  <a:pt x="149" y="91"/>
                  <a:pt x="128" y="95"/>
                </a:cubicBezTo>
                <a:cubicBezTo>
                  <a:pt x="137" y="98"/>
                  <a:pt x="146" y="104"/>
                  <a:pt x="150" y="114"/>
                </a:cubicBezTo>
                <a:cubicBezTo>
                  <a:pt x="151" y="116"/>
                  <a:pt x="151" y="119"/>
                  <a:pt x="151" y="122"/>
                </a:cubicBezTo>
                <a:cubicBezTo>
                  <a:pt x="151" y="141"/>
                  <a:pt x="151" y="141"/>
                  <a:pt x="151" y="141"/>
                </a:cubicBezTo>
                <a:cubicBezTo>
                  <a:pt x="158" y="141"/>
                  <a:pt x="165" y="141"/>
                  <a:pt x="172" y="141"/>
                </a:cubicBezTo>
                <a:cubicBezTo>
                  <a:pt x="176" y="141"/>
                  <a:pt x="178" y="139"/>
                  <a:pt x="178" y="135"/>
                </a:cubicBezTo>
                <a:close/>
                <a:moveTo>
                  <a:pt x="0" y="135"/>
                </a:moveTo>
                <a:cubicBezTo>
                  <a:pt x="0" y="139"/>
                  <a:pt x="2" y="141"/>
                  <a:pt x="6" y="141"/>
                </a:cubicBezTo>
                <a:cubicBezTo>
                  <a:pt x="13" y="141"/>
                  <a:pt x="20" y="141"/>
                  <a:pt x="27" y="141"/>
                </a:cubicBezTo>
                <a:cubicBezTo>
                  <a:pt x="27" y="122"/>
                  <a:pt x="27" y="122"/>
                  <a:pt x="27" y="122"/>
                </a:cubicBezTo>
                <a:cubicBezTo>
                  <a:pt x="27" y="119"/>
                  <a:pt x="27" y="116"/>
                  <a:pt x="28" y="114"/>
                </a:cubicBezTo>
                <a:cubicBezTo>
                  <a:pt x="32" y="104"/>
                  <a:pt x="41" y="98"/>
                  <a:pt x="50" y="95"/>
                </a:cubicBezTo>
                <a:cubicBezTo>
                  <a:pt x="29" y="91"/>
                  <a:pt x="0" y="96"/>
                  <a:pt x="0" y="111"/>
                </a:cubicBezTo>
                <a:cubicBezTo>
                  <a:pt x="0" y="119"/>
                  <a:pt x="0" y="127"/>
                  <a:pt x="0" y="135"/>
                </a:cubicBezTo>
                <a:close/>
                <a:moveTo>
                  <a:pt x="72" y="70"/>
                </a:moveTo>
                <a:cubicBezTo>
                  <a:pt x="76" y="77"/>
                  <a:pt x="83" y="82"/>
                  <a:pt x="89" y="82"/>
                </a:cubicBezTo>
                <a:cubicBezTo>
                  <a:pt x="95" y="82"/>
                  <a:pt x="102" y="77"/>
                  <a:pt x="107" y="70"/>
                </a:cubicBezTo>
                <a:cubicBezTo>
                  <a:pt x="112" y="63"/>
                  <a:pt x="115" y="54"/>
                  <a:pt x="115" y="45"/>
                </a:cubicBezTo>
                <a:cubicBezTo>
                  <a:pt x="113" y="38"/>
                  <a:pt x="113" y="38"/>
                  <a:pt x="113" y="38"/>
                </a:cubicBezTo>
                <a:cubicBezTo>
                  <a:pt x="113" y="36"/>
                  <a:pt x="113" y="34"/>
                  <a:pt x="113" y="31"/>
                </a:cubicBezTo>
                <a:cubicBezTo>
                  <a:pt x="113" y="29"/>
                  <a:pt x="113" y="26"/>
                  <a:pt x="111" y="24"/>
                </a:cubicBezTo>
                <a:cubicBezTo>
                  <a:pt x="108" y="20"/>
                  <a:pt x="104" y="21"/>
                  <a:pt x="100" y="23"/>
                </a:cubicBezTo>
                <a:cubicBezTo>
                  <a:pt x="96" y="24"/>
                  <a:pt x="93" y="25"/>
                  <a:pt x="89" y="25"/>
                </a:cubicBezTo>
                <a:cubicBezTo>
                  <a:pt x="85" y="25"/>
                  <a:pt x="82" y="24"/>
                  <a:pt x="79" y="23"/>
                </a:cubicBezTo>
                <a:cubicBezTo>
                  <a:pt x="79" y="23"/>
                  <a:pt x="79" y="23"/>
                  <a:pt x="79" y="23"/>
                </a:cubicBezTo>
                <a:cubicBezTo>
                  <a:pt x="74" y="21"/>
                  <a:pt x="70" y="20"/>
                  <a:pt x="67" y="24"/>
                </a:cubicBezTo>
                <a:cubicBezTo>
                  <a:pt x="66" y="26"/>
                  <a:pt x="65" y="29"/>
                  <a:pt x="65" y="31"/>
                </a:cubicBezTo>
                <a:cubicBezTo>
                  <a:pt x="65" y="34"/>
                  <a:pt x="65" y="36"/>
                  <a:pt x="65" y="38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54"/>
                  <a:pt x="66" y="63"/>
                  <a:pt x="72" y="70"/>
                </a:cubicBezTo>
                <a:close/>
              </a:path>
            </a:pathLst>
          </a:custGeom>
          <a:solidFill>
            <a:srgbClr val="009EE7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Freeform 9"/>
          <p:cNvSpPr>
            <a:spLocks noEditPoints="1"/>
          </p:cNvSpPr>
          <p:nvPr/>
        </p:nvSpPr>
        <p:spPr bwMode="auto">
          <a:xfrm>
            <a:off x="2249627" y="4684203"/>
            <a:ext cx="193943" cy="130608"/>
          </a:xfrm>
          <a:custGeom>
            <a:avLst/>
            <a:gdLst>
              <a:gd name="T0" fmla="*/ 68 w 162"/>
              <a:gd name="T1" fmla="*/ 44 h 190"/>
              <a:gd name="T2" fmla="*/ 63 w 162"/>
              <a:gd name="T3" fmla="*/ 27 h 190"/>
              <a:gd name="T4" fmla="*/ 63 w 162"/>
              <a:gd name="T5" fmla="*/ 26 h 190"/>
              <a:gd name="T6" fmla="*/ 99 w 162"/>
              <a:gd name="T7" fmla="*/ 26 h 190"/>
              <a:gd name="T8" fmla="*/ 99 w 162"/>
              <a:gd name="T9" fmla="*/ 27 h 190"/>
              <a:gd name="T10" fmla="*/ 94 w 162"/>
              <a:gd name="T11" fmla="*/ 44 h 190"/>
              <a:gd name="T12" fmla="*/ 120 w 162"/>
              <a:gd name="T13" fmla="*/ 94 h 190"/>
              <a:gd name="T14" fmla="*/ 161 w 162"/>
              <a:gd name="T15" fmla="*/ 109 h 190"/>
              <a:gd name="T16" fmla="*/ 161 w 162"/>
              <a:gd name="T17" fmla="*/ 110 h 190"/>
              <a:gd name="T18" fmla="*/ 127 w 162"/>
              <a:gd name="T19" fmla="*/ 131 h 190"/>
              <a:gd name="T20" fmla="*/ 124 w 162"/>
              <a:gd name="T21" fmla="*/ 130 h 190"/>
              <a:gd name="T22" fmla="*/ 124 w 162"/>
              <a:gd name="T23" fmla="*/ 119 h 190"/>
              <a:gd name="T24" fmla="*/ 94 w 162"/>
              <a:gd name="T25" fmla="*/ 119 h 190"/>
              <a:gd name="T26" fmla="*/ 97 w 162"/>
              <a:gd name="T27" fmla="*/ 142 h 190"/>
              <a:gd name="T28" fmla="*/ 114 w 162"/>
              <a:gd name="T29" fmla="*/ 139 h 190"/>
              <a:gd name="T30" fmla="*/ 116 w 162"/>
              <a:gd name="T31" fmla="*/ 141 h 190"/>
              <a:gd name="T32" fmla="*/ 82 w 162"/>
              <a:gd name="T33" fmla="*/ 190 h 190"/>
              <a:gd name="T34" fmla="*/ 79 w 162"/>
              <a:gd name="T35" fmla="*/ 190 h 190"/>
              <a:gd name="T36" fmla="*/ 45 w 162"/>
              <a:gd name="T37" fmla="*/ 141 h 190"/>
              <a:gd name="T38" fmla="*/ 47 w 162"/>
              <a:gd name="T39" fmla="*/ 139 h 190"/>
              <a:gd name="T40" fmla="*/ 64 w 162"/>
              <a:gd name="T41" fmla="*/ 142 h 190"/>
              <a:gd name="T42" fmla="*/ 67 w 162"/>
              <a:gd name="T43" fmla="*/ 119 h 190"/>
              <a:gd name="T44" fmla="*/ 37 w 162"/>
              <a:gd name="T45" fmla="*/ 119 h 190"/>
              <a:gd name="T46" fmla="*/ 37 w 162"/>
              <a:gd name="T47" fmla="*/ 130 h 190"/>
              <a:gd name="T48" fmla="*/ 34 w 162"/>
              <a:gd name="T49" fmla="*/ 131 h 190"/>
              <a:gd name="T50" fmla="*/ 0 w 162"/>
              <a:gd name="T51" fmla="*/ 110 h 190"/>
              <a:gd name="T52" fmla="*/ 1 w 162"/>
              <a:gd name="T53" fmla="*/ 109 h 190"/>
              <a:gd name="T54" fmla="*/ 41 w 162"/>
              <a:gd name="T55" fmla="*/ 94 h 190"/>
              <a:gd name="T56" fmla="*/ 109 w 162"/>
              <a:gd name="T57" fmla="*/ 108 h 190"/>
              <a:gd name="T58" fmla="*/ 85 w 162"/>
              <a:gd name="T59" fmla="*/ 64 h 190"/>
              <a:gd name="T60" fmla="*/ 84 w 162"/>
              <a:gd name="T61" fmla="*/ 63 h 190"/>
              <a:gd name="T62" fmla="*/ 77 w 162"/>
              <a:gd name="T63" fmla="*/ 64 h 190"/>
              <a:gd name="T64" fmla="*/ 79 w 162"/>
              <a:gd name="T65" fmla="*/ 68 h 190"/>
              <a:gd name="T66" fmla="*/ 78 w 162"/>
              <a:gd name="T67" fmla="*/ 91 h 190"/>
              <a:gd name="T68" fmla="*/ 47 w 162"/>
              <a:gd name="T69" fmla="*/ 74 h 190"/>
              <a:gd name="T70" fmla="*/ 53 w 162"/>
              <a:gd name="T71" fmla="*/ 103 h 190"/>
              <a:gd name="T72" fmla="*/ 115 w 162"/>
              <a:gd name="T73" fmla="*/ 96 h 190"/>
              <a:gd name="T74" fmla="*/ 96 w 162"/>
              <a:gd name="T75" fmla="*/ 58 h 190"/>
              <a:gd name="T76" fmla="*/ 82 w 162"/>
              <a:gd name="T77" fmla="*/ 69 h 190"/>
              <a:gd name="T78" fmla="*/ 85 w 162"/>
              <a:gd name="T79" fmla="*/ 64 h 190"/>
              <a:gd name="T80" fmla="*/ 81 w 162"/>
              <a:gd name="T81" fmla="*/ 49 h 190"/>
              <a:gd name="T82" fmla="*/ 97 w 162"/>
              <a:gd name="T83" fmla="*/ 28 h 190"/>
              <a:gd name="T84" fmla="*/ 95 w 162"/>
              <a:gd name="T85" fmla="*/ 19 h 190"/>
              <a:gd name="T86" fmla="*/ 87 w 162"/>
              <a:gd name="T87" fmla="*/ 14 h 190"/>
              <a:gd name="T88" fmla="*/ 75 w 162"/>
              <a:gd name="T89" fmla="*/ 14 h 190"/>
              <a:gd name="T90" fmla="*/ 68 w 162"/>
              <a:gd name="T91" fmla="*/ 14 h 190"/>
              <a:gd name="T92" fmla="*/ 66 w 162"/>
              <a:gd name="T93" fmla="*/ 23 h 190"/>
              <a:gd name="T94" fmla="*/ 70 w 162"/>
              <a:gd name="T95" fmla="*/ 4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2" h="190">
                <a:moveTo>
                  <a:pt x="81" y="52"/>
                </a:moveTo>
                <a:cubicBezTo>
                  <a:pt x="76" y="52"/>
                  <a:pt x="72" y="49"/>
                  <a:pt x="68" y="44"/>
                </a:cubicBezTo>
                <a:cubicBezTo>
                  <a:pt x="65" y="39"/>
                  <a:pt x="63" y="33"/>
                  <a:pt x="63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7"/>
                  <a:pt x="63" y="26"/>
                  <a:pt x="63" y="26"/>
                </a:cubicBezTo>
                <a:cubicBezTo>
                  <a:pt x="63" y="12"/>
                  <a:pt x="60" y="0"/>
                  <a:pt x="81" y="0"/>
                </a:cubicBezTo>
                <a:cubicBezTo>
                  <a:pt x="102" y="0"/>
                  <a:pt x="99" y="12"/>
                  <a:pt x="99" y="26"/>
                </a:cubicBezTo>
                <a:cubicBezTo>
                  <a:pt x="99" y="26"/>
                  <a:pt x="99" y="27"/>
                  <a:pt x="99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33"/>
                  <a:pt x="97" y="39"/>
                  <a:pt x="94" y="44"/>
                </a:cubicBezTo>
                <a:cubicBezTo>
                  <a:pt x="90" y="49"/>
                  <a:pt x="86" y="52"/>
                  <a:pt x="81" y="52"/>
                </a:cubicBezTo>
                <a:close/>
                <a:moveTo>
                  <a:pt x="120" y="94"/>
                </a:moveTo>
                <a:cubicBezTo>
                  <a:pt x="137" y="101"/>
                  <a:pt x="137" y="101"/>
                  <a:pt x="137" y="101"/>
                </a:cubicBezTo>
                <a:cubicBezTo>
                  <a:pt x="145" y="103"/>
                  <a:pt x="153" y="106"/>
                  <a:pt x="161" y="109"/>
                </a:cubicBezTo>
                <a:cubicBezTo>
                  <a:pt x="161" y="109"/>
                  <a:pt x="161" y="109"/>
                  <a:pt x="162" y="110"/>
                </a:cubicBezTo>
                <a:cubicBezTo>
                  <a:pt x="162" y="110"/>
                  <a:pt x="162" y="110"/>
                  <a:pt x="161" y="110"/>
                </a:cubicBezTo>
                <a:cubicBezTo>
                  <a:pt x="156" y="114"/>
                  <a:pt x="151" y="117"/>
                  <a:pt x="145" y="120"/>
                </a:cubicBezTo>
                <a:cubicBezTo>
                  <a:pt x="140" y="124"/>
                  <a:pt x="133" y="127"/>
                  <a:pt x="127" y="131"/>
                </a:cubicBezTo>
                <a:cubicBezTo>
                  <a:pt x="127" y="132"/>
                  <a:pt x="126" y="132"/>
                  <a:pt x="125" y="131"/>
                </a:cubicBezTo>
                <a:cubicBezTo>
                  <a:pt x="125" y="131"/>
                  <a:pt x="124" y="131"/>
                  <a:pt x="124" y="130"/>
                </a:cubicBezTo>
                <a:cubicBezTo>
                  <a:pt x="124" y="127"/>
                  <a:pt x="125" y="123"/>
                  <a:pt x="125" y="120"/>
                </a:cubicBezTo>
                <a:cubicBezTo>
                  <a:pt x="125" y="120"/>
                  <a:pt x="125" y="119"/>
                  <a:pt x="124" y="119"/>
                </a:cubicBezTo>
                <a:cubicBezTo>
                  <a:pt x="124" y="119"/>
                  <a:pt x="124" y="119"/>
                  <a:pt x="123" y="119"/>
                </a:cubicBezTo>
                <a:cubicBezTo>
                  <a:pt x="117" y="119"/>
                  <a:pt x="107" y="119"/>
                  <a:pt x="94" y="119"/>
                </a:cubicBezTo>
                <a:cubicBezTo>
                  <a:pt x="95" y="127"/>
                  <a:pt x="96" y="136"/>
                  <a:pt x="97" y="141"/>
                </a:cubicBezTo>
                <a:cubicBezTo>
                  <a:pt x="97" y="141"/>
                  <a:pt x="97" y="142"/>
                  <a:pt x="97" y="142"/>
                </a:cubicBezTo>
                <a:cubicBezTo>
                  <a:pt x="98" y="142"/>
                  <a:pt x="98" y="142"/>
                  <a:pt x="99" y="142"/>
                </a:cubicBezTo>
                <a:cubicBezTo>
                  <a:pt x="104" y="141"/>
                  <a:pt x="109" y="140"/>
                  <a:pt x="114" y="139"/>
                </a:cubicBezTo>
                <a:cubicBezTo>
                  <a:pt x="115" y="139"/>
                  <a:pt x="115" y="140"/>
                  <a:pt x="116" y="140"/>
                </a:cubicBezTo>
                <a:cubicBezTo>
                  <a:pt x="116" y="140"/>
                  <a:pt x="117" y="141"/>
                  <a:pt x="116" y="141"/>
                </a:cubicBezTo>
                <a:cubicBezTo>
                  <a:pt x="112" y="148"/>
                  <a:pt x="107" y="155"/>
                  <a:pt x="101" y="163"/>
                </a:cubicBezTo>
                <a:cubicBezTo>
                  <a:pt x="96" y="171"/>
                  <a:pt x="89" y="180"/>
                  <a:pt x="82" y="190"/>
                </a:cubicBezTo>
                <a:cubicBezTo>
                  <a:pt x="82" y="190"/>
                  <a:pt x="81" y="190"/>
                  <a:pt x="81" y="190"/>
                </a:cubicBezTo>
                <a:cubicBezTo>
                  <a:pt x="80" y="190"/>
                  <a:pt x="79" y="190"/>
                  <a:pt x="79" y="190"/>
                </a:cubicBezTo>
                <a:cubicBezTo>
                  <a:pt x="72" y="180"/>
                  <a:pt x="66" y="171"/>
                  <a:pt x="60" y="163"/>
                </a:cubicBezTo>
                <a:cubicBezTo>
                  <a:pt x="55" y="155"/>
                  <a:pt x="50" y="148"/>
                  <a:pt x="45" y="141"/>
                </a:cubicBezTo>
                <a:cubicBezTo>
                  <a:pt x="45" y="141"/>
                  <a:pt x="45" y="140"/>
                  <a:pt x="46" y="140"/>
                </a:cubicBezTo>
                <a:cubicBezTo>
                  <a:pt x="46" y="139"/>
                  <a:pt x="47" y="139"/>
                  <a:pt x="47" y="139"/>
                </a:cubicBezTo>
                <a:cubicBezTo>
                  <a:pt x="52" y="140"/>
                  <a:pt x="58" y="141"/>
                  <a:pt x="63" y="142"/>
                </a:cubicBezTo>
                <a:cubicBezTo>
                  <a:pt x="63" y="142"/>
                  <a:pt x="64" y="142"/>
                  <a:pt x="64" y="142"/>
                </a:cubicBezTo>
                <a:cubicBezTo>
                  <a:pt x="65" y="142"/>
                  <a:pt x="65" y="141"/>
                  <a:pt x="65" y="141"/>
                </a:cubicBezTo>
                <a:cubicBezTo>
                  <a:pt x="66" y="136"/>
                  <a:pt x="66" y="127"/>
                  <a:pt x="67" y="119"/>
                </a:cubicBezTo>
                <a:cubicBezTo>
                  <a:pt x="55" y="119"/>
                  <a:pt x="44" y="119"/>
                  <a:pt x="38" y="119"/>
                </a:cubicBezTo>
                <a:cubicBezTo>
                  <a:pt x="38" y="119"/>
                  <a:pt x="38" y="119"/>
                  <a:pt x="37" y="119"/>
                </a:cubicBezTo>
                <a:cubicBezTo>
                  <a:pt x="37" y="119"/>
                  <a:pt x="37" y="120"/>
                  <a:pt x="37" y="120"/>
                </a:cubicBezTo>
                <a:cubicBezTo>
                  <a:pt x="37" y="123"/>
                  <a:pt x="37" y="127"/>
                  <a:pt x="37" y="130"/>
                </a:cubicBezTo>
                <a:cubicBezTo>
                  <a:pt x="37" y="131"/>
                  <a:pt x="37" y="131"/>
                  <a:pt x="36" y="131"/>
                </a:cubicBezTo>
                <a:cubicBezTo>
                  <a:pt x="36" y="132"/>
                  <a:pt x="35" y="132"/>
                  <a:pt x="34" y="131"/>
                </a:cubicBezTo>
                <a:cubicBezTo>
                  <a:pt x="28" y="127"/>
                  <a:pt x="22" y="124"/>
                  <a:pt x="16" y="120"/>
                </a:cubicBezTo>
                <a:cubicBezTo>
                  <a:pt x="11" y="117"/>
                  <a:pt x="5" y="114"/>
                  <a:pt x="0" y="110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09"/>
                  <a:pt x="0" y="109"/>
                  <a:pt x="1" y="109"/>
                </a:cubicBezTo>
                <a:cubicBezTo>
                  <a:pt x="9" y="106"/>
                  <a:pt x="17" y="103"/>
                  <a:pt x="24" y="101"/>
                </a:cubicBezTo>
                <a:cubicBezTo>
                  <a:pt x="41" y="94"/>
                  <a:pt x="41" y="94"/>
                  <a:pt x="41" y="94"/>
                </a:cubicBezTo>
                <a:cubicBezTo>
                  <a:pt x="41" y="102"/>
                  <a:pt x="45" y="108"/>
                  <a:pt x="53" y="108"/>
                </a:cubicBezTo>
                <a:cubicBezTo>
                  <a:pt x="77" y="108"/>
                  <a:pt x="85" y="108"/>
                  <a:pt x="109" y="108"/>
                </a:cubicBezTo>
                <a:cubicBezTo>
                  <a:pt x="117" y="108"/>
                  <a:pt x="120" y="102"/>
                  <a:pt x="120" y="94"/>
                </a:cubicBezTo>
                <a:close/>
                <a:moveTo>
                  <a:pt x="85" y="64"/>
                </a:moveTo>
                <a:cubicBezTo>
                  <a:pt x="85" y="64"/>
                  <a:pt x="85" y="64"/>
                  <a:pt x="85" y="64"/>
                </a:cubicBezTo>
                <a:cubicBezTo>
                  <a:pt x="85" y="63"/>
                  <a:pt x="84" y="63"/>
                  <a:pt x="84" y="63"/>
                </a:cubicBezTo>
                <a:cubicBezTo>
                  <a:pt x="82" y="63"/>
                  <a:pt x="80" y="63"/>
                  <a:pt x="78" y="63"/>
                </a:cubicBezTo>
                <a:cubicBezTo>
                  <a:pt x="78" y="63"/>
                  <a:pt x="77" y="63"/>
                  <a:pt x="77" y="64"/>
                </a:cubicBezTo>
                <a:cubicBezTo>
                  <a:pt x="77" y="64"/>
                  <a:pt x="77" y="64"/>
                  <a:pt x="77" y="64"/>
                </a:cubicBezTo>
                <a:cubicBezTo>
                  <a:pt x="79" y="68"/>
                  <a:pt x="79" y="68"/>
                  <a:pt x="79" y="68"/>
                </a:cubicBezTo>
                <a:cubicBezTo>
                  <a:pt x="80" y="68"/>
                  <a:pt x="80" y="69"/>
                  <a:pt x="80" y="69"/>
                </a:cubicBezTo>
                <a:cubicBezTo>
                  <a:pt x="78" y="91"/>
                  <a:pt x="78" y="91"/>
                  <a:pt x="78" y="91"/>
                </a:cubicBezTo>
                <a:cubicBezTo>
                  <a:pt x="72" y="80"/>
                  <a:pt x="69" y="72"/>
                  <a:pt x="66" y="58"/>
                </a:cubicBezTo>
                <a:cubicBezTo>
                  <a:pt x="55" y="61"/>
                  <a:pt x="47" y="66"/>
                  <a:pt x="47" y="74"/>
                </a:cubicBezTo>
                <a:cubicBezTo>
                  <a:pt x="47" y="81"/>
                  <a:pt x="47" y="89"/>
                  <a:pt x="47" y="96"/>
                </a:cubicBezTo>
                <a:cubicBezTo>
                  <a:pt x="47" y="100"/>
                  <a:pt x="50" y="103"/>
                  <a:pt x="53" y="103"/>
                </a:cubicBezTo>
                <a:cubicBezTo>
                  <a:pt x="72" y="103"/>
                  <a:pt x="90" y="103"/>
                  <a:pt x="109" y="103"/>
                </a:cubicBezTo>
                <a:cubicBezTo>
                  <a:pt x="112" y="103"/>
                  <a:pt x="115" y="100"/>
                  <a:pt x="115" y="96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15" y="66"/>
                  <a:pt x="107" y="61"/>
                  <a:pt x="96" y="58"/>
                </a:cubicBezTo>
                <a:cubicBezTo>
                  <a:pt x="93" y="72"/>
                  <a:pt x="90" y="79"/>
                  <a:pt x="84" y="91"/>
                </a:cubicBezTo>
                <a:cubicBezTo>
                  <a:pt x="82" y="69"/>
                  <a:pt x="82" y="69"/>
                  <a:pt x="82" y="69"/>
                </a:cubicBezTo>
                <a:cubicBezTo>
                  <a:pt x="82" y="69"/>
                  <a:pt x="82" y="68"/>
                  <a:pt x="83" y="68"/>
                </a:cubicBezTo>
                <a:cubicBezTo>
                  <a:pt x="85" y="64"/>
                  <a:pt x="85" y="64"/>
                  <a:pt x="85" y="64"/>
                </a:cubicBezTo>
                <a:close/>
                <a:moveTo>
                  <a:pt x="70" y="43"/>
                </a:moveTo>
                <a:cubicBezTo>
                  <a:pt x="73" y="47"/>
                  <a:pt x="77" y="49"/>
                  <a:pt x="81" y="49"/>
                </a:cubicBezTo>
                <a:cubicBezTo>
                  <a:pt x="85" y="49"/>
                  <a:pt x="89" y="47"/>
                  <a:pt x="92" y="43"/>
                </a:cubicBezTo>
                <a:cubicBezTo>
                  <a:pt x="95" y="38"/>
                  <a:pt x="97" y="33"/>
                  <a:pt x="97" y="28"/>
                </a:cubicBezTo>
                <a:cubicBezTo>
                  <a:pt x="96" y="23"/>
                  <a:pt x="96" y="23"/>
                  <a:pt x="96" y="23"/>
                </a:cubicBezTo>
                <a:cubicBezTo>
                  <a:pt x="95" y="22"/>
                  <a:pt x="95" y="21"/>
                  <a:pt x="95" y="19"/>
                </a:cubicBezTo>
                <a:cubicBezTo>
                  <a:pt x="95" y="17"/>
                  <a:pt x="95" y="16"/>
                  <a:pt x="94" y="14"/>
                </a:cubicBezTo>
                <a:cubicBezTo>
                  <a:pt x="93" y="12"/>
                  <a:pt x="90" y="13"/>
                  <a:pt x="87" y="14"/>
                </a:cubicBezTo>
                <a:cubicBezTo>
                  <a:pt x="85" y="14"/>
                  <a:pt x="83" y="15"/>
                  <a:pt x="81" y="15"/>
                </a:cubicBezTo>
                <a:cubicBezTo>
                  <a:pt x="79" y="15"/>
                  <a:pt x="77" y="14"/>
                  <a:pt x="75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2" y="13"/>
                  <a:pt x="69" y="12"/>
                  <a:pt x="68" y="14"/>
                </a:cubicBezTo>
                <a:cubicBezTo>
                  <a:pt x="67" y="16"/>
                  <a:pt x="67" y="17"/>
                  <a:pt x="67" y="19"/>
                </a:cubicBezTo>
                <a:cubicBezTo>
                  <a:pt x="67" y="21"/>
                  <a:pt x="67" y="22"/>
                  <a:pt x="66" y="23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33"/>
                  <a:pt x="67" y="38"/>
                  <a:pt x="70" y="43"/>
                </a:cubicBezTo>
                <a:close/>
              </a:path>
            </a:pathLst>
          </a:custGeom>
          <a:solidFill>
            <a:srgbClr val="009EE7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 sz="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89"/>
          <p:cNvSpPr/>
          <p:nvPr/>
        </p:nvSpPr>
        <p:spPr>
          <a:xfrm>
            <a:off x="1891937" y="5592122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改造后的微服务架构的后台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Picture 4" descr="C:\Users\dwx338936\Desktop\未标题-1-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77459" y="5030338"/>
            <a:ext cx="160839" cy="102092"/>
          </a:xfrm>
          <a:prstGeom prst="rect">
            <a:avLst/>
          </a:prstGeom>
          <a:noFill/>
        </p:spPr>
      </p:pic>
      <p:pic>
        <p:nvPicPr>
          <p:cNvPr id="62" name="Picture 6" descr="C:\Users\dwx338936\AppData\Roaming\eSpace_Desktop\UserData\dwx338936\ReceiveFile\docker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89101" y="4995822"/>
            <a:ext cx="239380" cy="144085"/>
          </a:xfrm>
          <a:prstGeom prst="rect">
            <a:avLst/>
          </a:prstGeom>
          <a:noFill/>
        </p:spPr>
      </p:pic>
      <p:pic>
        <p:nvPicPr>
          <p:cNvPr id="63" name="Picture 6" descr="C:\Users\dwx338936\AppData\Roaming\eSpace_Desktop\UserData\dwx338936\ReceiveFile\docker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923" y="4985947"/>
            <a:ext cx="239380" cy="144085"/>
          </a:xfrm>
          <a:prstGeom prst="rect">
            <a:avLst/>
          </a:prstGeom>
          <a:noFill/>
        </p:spPr>
      </p:pic>
      <p:sp>
        <p:nvSpPr>
          <p:cNvPr id="64" name="矩形 89"/>
          <p:cNvSpPr/>
          <p:nvPr/>
        </p:nvSpPr>
        <p:spPr>
          <a:xfrm>
            <a:off x="4671353" y="4146032"/>
            <a:ext cx="400110" cy="1887696"/>
          </a:xfrm>
          <a:prstGeom prst="rect">
            <a:avLst/>
          </a:prstGeom>
        </p:spPr>
        <p:txBody>
          <a:bodyPr vert="eaVert" wrap="none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基于华为云的应用服务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84"/>
          <p:cNvSpPr/>
          <p:nvPr/>
        </p:nvSpPr>
        <p:spPr>
          <a:xfrm>
            <a:off x="7824899" y="3265593"/>
            <a:ext cx="37161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00" indent="-171400">
              <a:buFont typeface="Arial" panose="020B0604020202020204" pitchFamily="34" charset="0"/>
              <a:buChar char="•"/>
            </a:pPr>
            <a:endParaRPr lang="en-US" altLang="zh-CN" sz="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510" indent="-18251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ServerComb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支持多语言应用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510" indent="-18251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Mesher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支持遗留应用零改造接入（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Dubbo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413003712"/>
          <p:cNvSpPr txBox="1"/>
          <p:nvPr/>
        </p:nvSpPr>
        <p:spPr>
          <a:xfrm>
            <a:off x="7718264" y="2948128"/>
            <a:ext cx="2245257" cy="3258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>
                <a:solidFill>
                  <a:srgbClr val="F5AA00"/>
                </a:solidFill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开放的微服务框架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Up-Down Arrow 82"/>
          <p:cNvSpPr/>
          <p:nvPr/>
        </p:nvSpPr>
        <p:spPr>
          <a:xfrm>
            <a:off x="2274210" y="3524295"/>
            <a:ext cx="166097" cy="2957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Up-Down Arrow 83"/>
          <p:cNvSpPr/>
          <p:nvPr/>
        </p:nvSpPr>
        <p:spPr>
          <a:xfrm>
            <a:off x="4593100" y="3555061"/>
            <a:ext cx="166097" cy="2957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Rectangle 84"/>
          <p:cNvSpPr/>
          <p:nvPr/>
        </p:nvSpPr>
        <p:spPr>
          <a:xfrm>
            <a:off x="1055176" y="2609122"/>
            <a:ext cx="1783192" cy="261610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218326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营销战图</a:t>
            </a:r>
          </a:p>
        </p:txBody>
      </p:sp>
      <p:sp>
        <p:nvSpPr>
          <p:cNvPr id="70" name="Rectangle 85"/>
          <p:cNvSpPr/>
          <p:nvPr/>
        </p:nvSpPr>
        <p:spPr>
          <a:xfrm>
            <a:off x="909236" y="2168109"/>
            <a:ext cx="1965403" cy="1200008"/>
          </a:xfrm>
          <a:prstGeom prst="rect">
            <a:avLst/>
          </a:prstGeom>
          <a:ln>
            <a:solidFill>
              <a:srgbClr val="404040">
                <a:alpha val="7843"/>
              </a:srgbClr>
            </a:solidFill>
          </a:ln>
        </p:spPr>
        <p:txBody>
          <a:bodyPr wrap="square">
            <a:spAutoFit/>
          </a:bodyPr>
          <a:lstStyle/>
          <a:p>
            <a:pPr algn="ctr" defTabSz="1218326"/>
            <a:endParaRPr lang="zh-CN" altLang="en-US" sz="7198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Rectangle 86"/>
          <p:cNvSpPr/>
          <p:nvPr/>
        </p:nvSpPr>
        <p:spPr>
          <a:xfrm>
            <a:off x="4002156" y="2614721"/>
            <a:ext cx="1057688" cy="261610"/>
          </a:xfrm>
          <a:prstGeom prst="rect">
            <a:avLst/>
          </a:prstGeom>
          <a:solidFill>
            <a:srgbClr val="0D0D0D">
              <a:alpha val="50196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 defTabSz="1218326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全民营销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6" descr="C:\Users\dwx338936\AppData\Roaming\eSpace_Desktop\UserData\dwx338936\ReceiveFile\docker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9401" y="4990023"/>
            <a:ext cx="239380" cy="144085"/>
          </a:xfrm>
          <a:prstGeom prst="rect">
            <a:avLst/>
          </a:prstGeom>
          <a:noFill/>
        </p:spPr>
      </p:pic>
      <p:pic>
        <p:nvPicPr>
          <p:cNvPr id="74" name="Picture 4" descr="C:\Users\dwx338936\Desktop\未标题-1-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4813" y="5451734"/>
            <a:ext cx="160839" cy="102092"/>
          </a:xfrm>
          <a:prstGeom prst="rect">
            <a:avLst/>
          </a:prstGeom>
          <a:noFill/>
        </p:spPr>
      </p:pic>
      <p:pic>
        <p:nvPicPr>
          <p:cNvPr id="75" name="Picture 4" descr="C:\Users\dwx338936\Desktop\未标题-1-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3371" y="5445170"/>
            <a:ext cx="160839" cy="102092"/>
          </a:xfrm>
          <a:prstGeom prst="rect">
            <a:avLst/>
          </a:prstGeom>
          <a:noFill/>
        </p:spPr>
      </p:pic>
      <p:pic>
        <p:nvPicPr>
          <p:cNvPr id="76" name="Picture 4" descr="C:\Users\dwx338936\Desktop\未标题-1-0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20273" y="5436067"/>
            <a:ext cx="160839" cy="102092"/>
          </a:xfrm>
          <a:prstGeom prst="rect">
            <a:avLst/>
          </a:prstGeom>
          <a:noFill/>
        </p:spPr>
      </p:pic>
      <p:pic>
        <p:nvPicPr>
          <p:cNvPr id="77" name="Picture 58" descr="C:\Users\Administrator\Desktop\未标题-2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686609" y="1897529"/>
            <a:ext cx="3450420" cy="14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Picture 58" descr="C:\Users\Administrator\Desktop\未标题-2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234645" y="3249547"/>
            <a:ext cx="3450420" cy="14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Picture 58" descr="C:\Users\Administrator\Desktop\未标题-2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8733814" y="1925759"/>
            <a:ext cx="3450420" cy="14036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81"/>
          <p:cNvSpPr/>
          <p:nvPr/>
        </p:nvSpPr>
        <p:spPr>
          <a:xfrm>
            <a:off x="2515513" y="4843955"/>
            <a:ext cx="9821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房源服务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97"/>
          <p:cNvSpPr/>
          <p:nvPr/>
        </p:nvSpPr>
        <p:spPr>
          <a:xfrm>
            <a:off x="3390669" y="4844355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积分服务</a:t>
            </a:r>
            <a:endParaRPr lang="en-US" altLang="en-US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43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>
                <a:solidFill>
                  <a:srgbClr val="202A4C"/>
                </a:solidFill>
              </a:rPr>
              <a:t>DAY15 </a:t>
            </a:r>
            <a:r>
              <a:rPr kumimoji="1" lang="zh-CN" altLang="en-US" b="1" dirty="0">
                <a:solidFill>
                  <a:srgbClr val="202A4C"/>
                </a:solidFill>
              </a:rPr>
              <a:t>微服务云应用平台介绍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9275" y="2277666"/>
            <a:ext cx="4897225" cy="29523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202A4C"/>
                </a:solidFill>
                <a:latin typeface="+mn-ea"/>
              </a:rPr>
              <a:t>ServiceStage</a:t>
            </a:r>
            <a:r>
              <a:rPr kumimoji="1" lang="zh-CN" altLang="en-US" sz="2000" b="1" dirty="0">
                <a:solidFill>
                  <a:srgbClr val="202A4C"/>
                </a:solidFill>
                <a:latin typeface="+mn-ea"/>
              </a:rPr>
              <a:t>是什么</a:t>
            </a:r>
            <a:endParaRPr kumimoji="1" lang="en-US" altLang="zh-CN" sz="2000" b="1" dirty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202A4C"/>
                </a:solidFill>
                <a:latin typeface="+mn-ea"/>
              </a:rPr>
              <a:t>ServiceStage</a:t>
            </a:r>
            <a:r>
              <a:rPr kumimoji="1" lang="zh-CN" altLang="en-US" sz="2000" b="1" dirty="0">
                <a:solidFill>
                  <a:srgbClr val="202A4C"/>
                </a:solidFill>
                <a:latin typeface="+mn-ea"/>
              </a:rPr>
              <a:t>的使用场景</a:t>
            </a:r>
            <a:r>
              <a:rPr kumimoji="1" lang="en-US" altLang="zh-CN" sz="2000" b="1" dirty="0">
                <a:solidFill>
                  <a:srgbClr val="202A4C"/>
                </a:solidFill>
                <a:latin typeface="+mn-ea"/>
              </a:rPr>
              <a:t> 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202A4C"/>
                </a:solidFill>
                <a:latin typeface="+mn-ea"/>
              </a:rPr>
              <a:t>ServiceStage</a:t>
            </a:r>
            <a:r>
              <a:rPr kumimoji="1" lang="zh-CN" altLang="en-US" sz="2000" b="1" dirty="0">
                <a:solidFill>
                  <a:srgbClr val="202A4C"/>
                </a:solidFill>
                <a:latin typeface="+mn-ea"/>
              </a:rPr>
              <a:t>的应用案例</a:t>
            </a:r>
            <a:endParaRPr kumimoji="1" lang="en-US" altLang="zh-CN" sz="2000" b="1" dirty="0">
              <a:solidFill>
                <a:srgbClr val="202A4C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srgbClr val="202A4C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416" y="1197546"/>
            <a:ext cx="10333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在前面的两周课程中，介绍了大量微服务相关的技术，从本节开始介绍由华为云隆重推出的微服务云应用平台：</a:t>
            </a:r>
            <a:r>
              <a:rPr lang="en-US" altLang="zh-CN" sz="1800" dirty="0"/>
              <a:t>ServiceStage</a:t>
            </a:r>
            <a:r>
              <a:rPr lang="zh-CN" altLang="en-US" sz="1800" dirty="0"/>
              <a:t>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874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2587" y="1059495"/>
            <a:ext cx="11352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ServiceStage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是集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华为全面云化转型成功经验和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技术创新成果为一体的一站式应用云平台，面向企业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EI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、区块链、微服务、移动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全栈解决方案，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帮助用户快速创建企业级云原生应用，加速业务创新。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0284" y="3285778"/>
            <a:ext cx="3639616" cy="2460144"/>
            <a:chOff x="230187" y="2740929"/>
            <a:chExt cx="3962400" cy="2799382"/>
          </a:xfrm>
        </p:grpSpPr>
        <p:sp>
          <p:nvSpPr>
            <p:cNvPr id="8" name="矩形 7"/>
            <p:cNvSpPr/>
            <p:nvPr/>
          </p:nvSpPr>
          <p:spPr>
            <a:xfrm>
              <a:off x="230187" y="4171714"/>
              <a:ext cx="1788698" cy="3546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Infrastructure</a:t>
              </a:r>
              <a:endPara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912142" y="5078668"/>
              <a:ext cx="2280445" cy="46164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物理机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115771" y="4495215"/>
              <a:ext cx="2076816" cy="4616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虚拟机服务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313364" y="3896064"/>
              <a:ext cx="1879223" cy="4616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容器服务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515979" y="3312612"/>
              <a:ext cx="1676608" cy="4616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应用服务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723620" y="2740929"/>
              <a:ext cx="1468967" cy="46164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函数服务</a:t>
              </a:r>
            </a:p>
          </p:txBody>
        </p:sp>
        <p:sp>
          <p:nvSpPr>
            <p:cNvPr id="14" name="左大括号 13"/>
            <p:cNvSpPr/>
            <p:nvPr/>
          </p:nvSpPr>
          <p:spPr>
            <a:xfrm>
              <a:off x="1912142" y="3886993"/>
              <a:ext cx="103334" cy="1069865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左大括号 14"/>
            <p:cNvSpPr/>
            <p:nvPr/>
          </p:nvSpPr>
          <p:spPr>
            <a:xfrm>
              <a:off x="1912142" y="2740929"/>
              <a:ext cx="106744" cy="1045774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30187" y="3157023"/>
              <a:ext cx="1788698" cy="3546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Serverless</a:t>
              </a:r>
              <a:endParaRPr lang="zh-CN" altLang="en-US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69900" y="2472111"/>
            <a:ext cx="675873" cy="3483137"/>
            <a:chOff x="4227872" y="2072549"/>
            <a:chExt cx="675873" cy="3483137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4227872" y="2072549"/>
              <a:ext cx="675873" cy="131607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227872" y="3794321"/>
              <a:ext cx="675873" cy="1761365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202A4C"/>
                </a:solidFill>
              </a:rPr>
              <a:t>ServiceStage</a:t>
            </a:r>
            <a:r>
              <a:rPr kumimoji="1" lang="zh-CN" altLang="en-US" b="1" dirty="0">
                <a:solidFill>
                  <a:srgbClr val="202A4C"/>
                </a:solidFill>
              </a:rPr>
              <a:t>是什么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773" y="2454396"/>
            <a:ext cx="7146607" cy="35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5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企业基于</a:t>
            </a:r>
            <a:r>
              <a:rPr kumimoji="1" lang="en-US" altLang="zh-CN" b="1" dirty="0">
                <a:solidFill>
                  <a:srgbClr val="202A4C"/>
                </a:solidFill>
              </a:rPr>
              <a:t>ServiceStage</a:t>
            </a:r>
            <a:r>
              <a:rPr kumimoji="1" lang="zh-CN" altLang="en-US" b="1" dirty="0">
                <a:solidFill>
                  <a:srgbClr val="202A4C"/>
                </a:solidFill>
              </a:rPr>
              <a:t>可以快速构建行业应用</a:t>
            </a:r>
          </a:p>
        </p:txBody>
      </p:sp>
      <p:sp>
        <p:nvSpPr>
          <p:cNvPr id="35" name="矩形 34"/>
          <p:cNvSpPr/>
          <p:nvPr/>
        </p:nvSpPr>
        <p:spPr>
          <a:xfrm>
            <a:off x="242050" y="5944394"/>
            <a:ext cx="1107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基础设施服务</a:t>
            </a:r>
          </a:p>
        </p:txBody>
      </p:sp>
      <p:sp>
        <p:nvSpPr>
          <p:cNvPr id="36" name="矩形 35"/>
          <p:cNvSpPr/>
          <p:nvPr/>
        </p:nvSpPr>
        <p:spPr>
          <a:xfrm>
            <a:off x="1328262" y="5954482"/>
            <a:ext cx="10408123" cy="3727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（计算、网络、存储）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300787" y="4876368"/>
            <a:ext cx="11435598" cy="1068027"/>
            <a:chOff x="300787" y="4876368"/>
            <a:chExt cx="11435598" cy="1068027"/>
          </a:xfrm>
        </p:grpSpPr>
        <p:sp>
          <p:nvSpPr>
            <p:cNvPr id="38" name="矩形 37"/>
            <p:cNvSpPr/>
            <p:nvPr/>
          </p:nvSpPr>
          <p:spPr>
            <a:xfrm>
              <a:off x="300787" y="5274559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中间件服务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1328032" y="4876368"/>
              <a:ext cx="10408353" cy="1068027"/>
              <a:chOff x="1328032" y="3907139"/>
              <a:chExt cx="10408353" cy="149718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328032" y="3907139"/>
                <a:ext cx="5128299" cy="14830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应用开发中间件</a:t>
                </a: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539032" y="3907139"/>
                <a:ext cx="5197353" cy="14971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应用运维中间件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390037" y="4791376"/>
                <a:ext cx="1583350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网关服务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APIGW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0425" y="4250068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分布式缓存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DCS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30425" y="4791376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分布式消息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DMS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872262" y="4250068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分布式数据库中间件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DDM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375891" y="4250068"/>
                <a:ext cx="1597496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微服务运行框架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ServiceComb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872262" y="4789270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关系数据库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RDS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624431" y="4791376"/>
                <a:ext cx="1583350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应用性能管理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APM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464819" y="4250068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容器部署服务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CCE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464819" y="4791376"/>
                <a:ext cx="1495562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应用基础运维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AOM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0106656" y="4250068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应用编排服务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AOS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610285" y="4250068"/>
                <a:ext cx="1597496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微服务治理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CSE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0106656" y="4810271"/>
                <a:ext cx="1455698" cy="49531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应用压测服务</a:t>
                </a:r>
                <a:endPara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CPTS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4" name="上箭头 53"/>
          <p:cNvSpPr/>
          <p:nvPr/>
        </p:nvSpPr>
        <p:spPr>
          <a:xfrm>
            <a:off x="1830387" y="2363396"/>
            <a:ext cx="1143000" cy="155443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77812" y="1219994"/>
            <a:ext cx="11458573" cy="1088128"/>
            <a:chOff x="329265" y="1178893"/>
            <a:chExt cx="11382375" cy="1321669"/>
          </a:xfrm>
        </p:grpSpPr>
        <p:sp>
          <p:nvSpPr>
            <p:cNvPr id="56" name="矩形 55"/>
            <p:cNvSpPr/>
            <p:nvPr/>
          </p:nvSpPr>
          <p:spPr>
            <a:xfrm>
              <a:off x="329265" y="1724428"/>
              <a:ext cx="800219" cy="336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行业应用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365256" y="1178893"/>
              <a:ext cx="10346384" cy="1321669"/>
              <a:chOff x="958362" y="1267693"/>
              <a:chExt cx="13119303" cy="1451865"/>
            </a:xfrm>
          </p:grpSpPr>
          <p:sp>
            <p:nvSpPr>
              <p:cNvPr id="66" name="圆角矩形 65"/>
              <p:cNvSpPr/>
              <p:nvPr/>
            </p:nvSpPr>
            <p:spPr bwMode="auto">
              <a:xfrm>
                <a:off x="958362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zh-CN" altLang="en-US" sz="1400" dirty="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制造行业应用</a:t>
                </a:r>
              </a:p>
            </p:txBody>
          </p:sp>
          <p:sp>
            <p:nvSpPr>
              <p:cNvPr id="67" name="圆角矩形 66"/>
              <p:cNvSpPr/>
              <p:nvPr/>
            </p:nvSpPr>
            <p:spPr bwMode="auto">
              <a:xfrm>
                <a:off x="4290690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zh-CN" altLang="en-US" sz="1400" dirty="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金融行业应用</a:t>
                </a:r>
              </a:p>
            </p:txBody>
          </p:sp>
          <p:sp>
            <p:nvSpPr>
              <p:cNvPr id="68" name="圆角矩形 67"/>
              <p:cNvSpPr/>
              <p:nvPr/>
            </p:nvSpPr>
            <p:spPr bwMode="auto">
              <a:xfrm>
                <a:off x="7623017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zh-CN" altLang="en-US" sz="1400" dirty="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政务行业应用</a:t>
                </a:r>
              </a:p>
            </p:txBody>
          </p:sp>
          <p:sp>
            <p:nvSpPr>
              <p:cNvPr id="69" name="圆角矩形 68"/>
              <p:cNvSpPr/>
              <p:nvPr/>
            </p:nvSpPr>
            <p:spPr bwMode="auto">
              <a:xfrm>
                <a:off x="10955346" y="1267693"/>
                <a:ext cx="3122319" cy="1451865"/>
              </a:xfrm>
              <a:prstGeom prst="roundRect">
                <a:avLst>
                  <a:gd name="adj" fmla="val 4114"/>
                </a:avLst>
              </a:prstGeom>
              <a:solidFill>
                <a:srgbClr val="00A69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t"/>
              <a:lstStyle/>
              <a:p>
                <a:pPr algn="ctr">
                  <a:buNone/>
                </a:pPr>
                <a:r>
                  <a:rPr lang="en-US" altLang="zh-CN" sz="1400" dirty="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XX</a:t>
                </a:r>
                <a:r>
                  <a:rPr lang="zh-CN" altLang="en-US" sz="1400" dirty="0">
                    <a:latin typeface="Arial" pitchFamily="34" charset="0"/>
                    <a:ea typeface="微软雅黑" pitchFamily="34" charset="-122"/>
                    <a:cs typeface="Arial" pitchFamily="34" charset="0"/>
                  </a:rPr>
                  <a:t>行业应用</a:t>
                </a:r>
              </a:p>
            </p:txBody>
          </p:sp>
        </p:grpSp>
        <p:sp>
          <p:nvSpPr>
            <p:cNvPr id="58" name="TextBox 122"/>
            <p:cNvSpPr txBox="1"/>
            <p:nvPr/>
          </p:nvSpPr>
          <p:spPr>
            <a:xfrm>
              <a:off x="1540337" y="2029107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>
                  <a:solidFill>
                    <a:schemeClr val="bg2">
                      <a:lumMod val="50000"/>
                    </a:schemeClr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59" name="TextBox 123"/>
            <p:cNvSpPr txBox="1"/>
            <p:nvPr/>
          </p:nvSpPr>
          <p:spPr>
            <a:xfrm>
              <a:off x="1540337" y="1570523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0" name="TextBox 133"/>
            <p:cNvSpPr txBox="1"/>
            <p:nvPr/>
          </p:nvSpPr>
          <p:spPr>
            <a:xfrm>
              <a:off x="4149881" y="2030888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>
                  <a:solidFill>
                    <a:schemeClr val="bg2">
                      <a:lumMod val="50000"/>
                    </a:schemeClr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1" name="TextBox 134"/>
            <p:cNvSpPr txBox="1"/>
            <p:nvPr/>
          </p:nvSpPr>
          <p:spPr>
            <a:xfrm>
              <a:off x="4149882" y="1570523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2" name="TextBox 135"/>
            <p:cNvSpPr txBox="1"/>
            <p:nvPr/>
          </p:nvSpPr>
          <p:spPr>
            <a:xfrm>
              <a:off x="6799336" y="2032671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>
                  <a:solidFill>
                    <a:schemeClr val="bg2">
                      <a:lumMod val="50000"/>
                    </a:schemeClr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3" name="TextBox 136"/>
            <p:cNvSpPr txBox="1"/>
            <p:nvPr/>
          </p:nvSpPr>
          <p:spPr>
            <a:xfrm>
              <a:off x="6799337" y="1570523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4" name="TextBox 137"/>
            <p:cNvSpPr txBox="1"/>
            <p:nvPr/>
          </p:nvSpPr>
          <p:spPr>
            <a:xfrm>
              <a:off x="9435489" y="2034451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</a:t>
              </a:r>
              <a:r>
                <a:rPr lang="zh-CN" altLang="en-US" sz="1200" kern="0" dirty="0">
                  <a:solidFill>
                    <a:schemeClr val="bg2">
                      <a:lumMod val="50000"/>
                    </a:schemeClr>
                  </a:solidFill>
                </a:rPr>
                <a:t>业务中台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5" name="TextBox 138"/>
            <p:cNvSpPr txBox="1"/>
            <p:nvPr/>
          </p:nvSpPr>
          <p:spPr>
            <a:xfrm>
              <a:off x="9435488" y="1570525"/>
              <a:ext cx="2112223" cy="42912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algn="ctr" defTabSz="1219006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050">
                  <a:solidFill>
                    <a:schemeClr val="bg1">
                      <a:lumMod val="95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</a:lstStyle>
            <a:p>
              <a:pPr marL="0" marR="0" lvl="0" indent="0" algn="ctr" defTabSz="1219006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领域应用</a:t>
              </a: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/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业务</a:t>
              </a:r>
              <a:endParaRPr kumimoji="0" lang="en-US" altLang="zh-CN" sz="1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70" name="上箭头 69"/>
          <p:cNvSpPr/>
          <p:nvPr/>
        </p:nvSpPr>
        <p:spPr>
          <a:xfrm>
            <a:off x="4652947" y="2362996"/>
            <a:ext cx="1143000" cy="155443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上箭头 70"/>
          <p:cNvSpPr/>
          <p:nvPr/>
        </p:nvSpPr>
        <p:spPr>
          <a:xfrm>
            <a:off x="7280948" y="2362995"/>
            <a:ext cx="1143000" cy="155443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上箭头 71"/>
          <p:cNvSpPr/>
          <p:nvPr/>
        </p:nvSpPr>
        <p:spPr>
          <a:xfrm>
            <a:off x="9908950" y="2362994"/>
            <a:ext cx="1143000" cy="155443"/>
          </a:xfrm>
          <a:prstGeom prst="upArrow">
            <a:avLst/>
          </a:prstGeom>
          <a:solidFill>
            <a:srgbClr val="40E3BE"/>
          </a:solidFill>
          <a:ln>
            <a:noFill/>
          </a:ln>
        </p:spPr>
        <p:txBody>
          <a:bodyPr wrap="square" lIns="91418" tIns="45709" rIns="91418" bIns="45709" rtlCol="0" anchor="ctr">
            <a:spAutoFit/>
          </a:bodyPr>
          <a:lstStyle/>
          <a:p>
            <a:pPr marL="302199" indent="-302199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175377" y="2597163"/>
            <a:ext cx="11561007" cy="2204232"/>
            <a:chOff x="175377" y="2754781"/>
            <a:chExt cx="11561007" cy="2046614"/>
          </a:xfrm>
        </p:grpSpPr>
        <p:sp>
          <p:nvSpPr>
            <p:cNvPr id="74" name="矩形 73"/>
            <p:cNvSpPr/>
            <p:nvPr/>
          </p:nvSpPr>
          <p:spPr>
            <a:xfrm>
              <a:off x="1320737" y="2754781"/>
              <a:ext cx="10415647" cy="18401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8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ServiceStage</a:t>
              </a:r>
              <a:endParaRPr lang="zh-CN" altLang="en-US" sz="1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516085" y="3124994"/>
              <a:ext cx="2459667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微服务应用解决方案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4019683" y="3137696"/>
              <a:ext cx="2417747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应用解决方案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6505621" y="3135838"/>
              <a:ext cx="2475027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移动应用解决方案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9024579" y="3124582"/>
              <a:ext cx="2420099" cy="34769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函数应用解决方案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1516085" y="4115594"/>
              <a:ext cx="9958569" cy="38187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Coding &gt; 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 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 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发布 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 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 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压测 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 </a:t>
              </a:r>
              <a:r>
                <a:rPr lang="en-US" altLang="zh-CN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</a:t>
              </a:r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运维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175377" y="3436596"/>
              <a:ext cx="1107996" cy="600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通用解决方案</a:t>
              </a:r>
              <a:endParaRPr lang="en-US" altLang="zh-CN" sz="1200" b="1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b="1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</a:p>
            <a:p>
              <a:pPr algn="ctr"/>
              <a:r>
                <a:rPr lang="en-US" altLang="zh-CN" sz="1200" b="1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DevOps</a:t>
              </a:r>
              <a:r>
                <a:rPr lang="zh-CN" altLang="en-US" sz="1200" b="1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</p:txBody>
        </p:sp>
        <p:sp>
          <p:nvSpPr>
            <p:cNvPr id="82" name="上箭头 81"/>
            <p:cNvSpPr/>
            <p:nvPr/>
          </p:nvSpPr>
          <p:spPr>
            <a:xfrm>
              <a:off x="3320681" y="4645952"/>
              <a:ext cx="1143000" cy="155443"/>
            </a:xfrm>
            <a:prstGeom prst="upArrow">
              <a:avLst/>
            </a:prstGeom>
            <a:solidFill>
              <a:srgbClr val="40E3BE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marL="302199" indent="-302199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上箭头 82"/>
            <p:cNvSpPr/>
            <p:nvPr/>
          </p:nvSpPr>
          <p:spPr>
            <a:xfrm>
              <a:off x="8490790" y="4641216"/>
              <a:ext cx="1143000" cy="155443"/>
            </a:xfrm>
            <a:prstGeom prst="upArrow">
              <a:avLst/>
            </a:prstGeom>
            <a:solidFill>
              <a:srgbClr val="40E3BE"/>
            </a:solidFill>
            <a:ln>
              <a:noFill/>
            </a:ln>
          </p:spPr>
          <p:txBody>
            <a:bodyPr wrap="square" lIns="91418" tIns="45709" rIns="91418" bIns="45709" rtlCol="0" anchor="ctr">
              <a:spAutoFit/>
            </a:bodyPr>
            <a:lstStyle/>
            <a:p>
              <a:pPr marL="302199" indent="-302199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520232" y="3617685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应用框架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4014238" y="3617685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运行环境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6525128" y="3621567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公共组件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9024579" y="3629550"/>
              <a:ext cx="2455520" cy="34514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服务集成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169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场景一：微服务开发和管理</a:t>
            </a:r>
          </a:p>
        </p:txBody>
      </p:sp>
      <p:sp>
        <p:nvSpPr>
          <p:cNvPr id="35" name="矩形 34"/>
          <p:cNvSpPr/>
          <p:nvPr/>
        </p:nvSpPr>
        <p:spPr>
          <a:xfrm>
            <a:off x="7165385" y="1219994"/>
            <a:ext cx="4799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基于契约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(Open API)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的开发模式：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让微服务的开发、测试、文档、协作和管控活动标准化、自动化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高性能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REST/RPC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微服务开发框架：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打包了微服务注册、发现、通信和治理等基础能力，开箱即用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一站式微服务治理控制台：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提供微服务负载均衡、限流、降级、熔断、容错、错误注入等治理能力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indent="2667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ServiceComb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Spring Cloud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Service Mesh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商业版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02471" y="1143794"/>
            <a:ext cx="6678109" cy="4769250"/>
            <a:chOff x="208097" y="1143794"/>
            <a:chExt cx="7072484" cy="5334000"/>
          </a:xfrm>
        </p:grpSpPr>
        <p:pic>
          <p:nvPicPr>
            <p:cNvPr id="37" name="Picture 5" descr="C:\Program Files (x86)\Microsoft Office\MEDIA\CAGCAT10\j0291984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96036" y="1143794"/>
              <a:ext cx="782961" cy="762203"/>
            </a:xfrm>
            <a:prstGeom prst="rect">
              <a:avLst/>
            </a:prstGeom>
            <a:noFill/>
          </p:spPr>
        </p:pic>
        <p:cxnSp>
          <p:nvCxnSpPr>
            <p:cNvPr id="38" name="直接箭头连接符 37"/>
            <p:cNvCxnSpPr>
              <a:stCxn id="37" idx="2"/>
              <a:endCxn id="55" idx="0"/>
            </p:cNvCxnSpPr>
            <p:nvPr/>
          </p:nvCxnSpPr>
          <p:spPr bwMode="auto">
            <a:xfrm flipH="1">
              <a:off x="3584961" y="1905997"/>
              <a:ext cx="2556" cy="436793"/>
            </a:xfrm>
            <a:prstGeom prst="straightConnector1">
              <a:avLst/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sp>
          <p:nvSpPr>
            <p:cNvPr id="39" name="TextBox 54"/>
            <p:cNvSpPr txBox="1"/>
            <p:nvPr/>
          </p:nvSpPr>
          <p:spPr>
            <a:xfrm>
              <a:off x="3178592" y="1905794"/>
              <a:ext cx="1122142" cy="258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DevOps</a:t>
              </a:r>
              <a:r>
                <a:rPr lang="zh-CN" altLang="en-US" sz="900" b="1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人员</a:t>
              </a:r>
            </a:p>
          </p:txBody>
        </p:sp>
        <p:cxnSp>
          <p:nvCxnSpPr>
            <p:cNvPr id="40" name="形状 43"/>
            <p:cNvCxnSpPr>
              <a:stCxn id="55" idx="2"/>
              <a:endCxn id="41" idx="0"/>
            </p:cNvCxnSpPr>
            <p:nvPr/>
          </p:nvCxnSpPr>
          <p:spPr bwMode="auto">
            <a:xfrm rot="16200000" flipH="1">
              <a:off x="3769384" y="3579325"/>
              <a:ext cx="579919" cy="94876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sp>
          <p:nvSpPr>
            <p:cNvPr id="41" name="矩形 40"/>
            <p:cNvSpPr/>
            <p:nvPr/>
          </p:nvSpPr>
          <p:spPr bwMode="auto">
            <a:xfrm>
              <a:off x="3918325" y="4343668"/>
              <a:ext cx="1230801" cy="381526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>
                <a:buClr>
                  <a:srgbClr val="CC9900"/>
                </a:buClr>
              </a:pPr>
              <a:r>
                <a:rPr lang="en-US" altLang="zh-CN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CSE Mesher</a:t>
              </a:r>
              <a:endParaRPr lang="zh-CN" alt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组合 99"/>
            <p:cNvGrpSpPr/>
            <p:nvPr/>
          </p:nvGrpSpPr>
          <p:grpSpPr>
            <a:xfrm>
              <a:off x="1433096" y="5806221"/>
              <a:ext cx="1360358" cy="671573"/>
              <a:chOff x="3291089" y="3352570"/>
              <a:chExt cx="1600200" cy="958106"/>
            </a:xfrm>
          </p:grpSpPr>
          <p:sp>
            <p:nvSpPr>
              <p:cNvPr id="82" name="矩形 81"/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 bwMode="auto">
              <a:xfrm>
                <a:off x="3595889" y="36573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.NET</a:t>
                </a:r>
              </a:p>
              <a:p>
                <a:pPr algn="ctr">
                  <a:buClr>
                    <a:srgbClr val="CC9900"/>
                  </a:buClr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</a:t>
                </a:r>
              </a:p>
            </p:txBody>
          </p:sp>
        </p:grpSp>
        <p:cxnSp>
          <p:nvCxnSpPr>
            <p:cNvPr id="43" name="形状 116"/>
            <p:cNvCxnSpPr>
              <a:stCxn id="55" idx="2"/>
              <a:endCxn id="79" idx="0"/>
            </p:cNvCxnSpPr>
            <p:nvPr/>
          </p:nvCxnSpPr>
          <p:spPr bwMode="auto">
            <a:xfrm rot="5400000">
              <a:off x="1877793" y="2644675"/>
              <a:ext cx="588095" cy="2826243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grpSp>
          <p:nvGrpSpPr>
            <p:cNvPr id="44" name="组合 183"/>
            <p:cNvGrpSpPr/>
            <p:nvPr/>
          </p:nvGrpSpPr>
          <p:grpSpPr>
            <a:xfrm>
              <a:off x="208097" y="4351844"/>
              <a:ext cx="1368455" cy="671573"/>
              <a:chOff x="635491" y="3875790"/>
              <a:chExt cx="1609725" cy="958106"/>
            </a:xfrm>
          </p:grpSpPr>
          <p:grpSp>
            <p:nvGrpSpPr>
              <p:cNvPr id="77" name="组合 97"/>
              <p:cNvGrpSpPr/>
              <p:nvPr/>
            </p:nvGrpSpPr>
            <p:grpSpPr>
              <a:xfrm>
                <a:off x="635491" y="3875790"/>
                <a:ext cx="1600200" cy="958106"/>
                <a:chOff x="1362075" y="3356671"/>
                <a:chExt cx="1600200" cy="958106"/>
              </a:xfrm>
            </p:grpSpPr>
            <p:sp>
              <p:nvSpPr>
                <p:cNvPr id="79" name="矩形 78"/>
                <p:cNvSpPr/>
                <p:nvPr/>
              </p:nvSpPr>
              <p:spPr bwMode="auto">
                <a:xfrm>
                  <a:off x="1362075" y="3356671"/>
                  <a:ext cx="1295400" cy="65330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rgbClr val="CC9900"/>
                    </a:buClr>
                  </a:pPr>
                  <a:endPara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矩形 79"/>
                <p:cNvSpPr/>
                <p:nvPr/>
              </p:nvSpPr>
              <p:spPr bwMode="auto">
                <a:xfrm>
                  <a:off x="1514475" y="3509071"/>
                  <a:ext cx="1295400" cy="65330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rgbClr val="CC9900"/>
                    </a:buClr>
                  </a:pPr>
                  <a:endPara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1" name="矩形 80"/>
                <p:cNvSpPr/>
                <p:nvPr/>
              </p:nvSpPr>
              <p:spPr bwMode="auto">
                <a:xfrm>
                  <a:off x="1666875" y="3661471"/>
                  <a:ext cx="1295400" cy="65330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rgbClr val="CC9900"/>
                    </a:buClr>
                  </a:pPr>
                  <a:r>
                    <a:rPr lang="zh-CN" altLang="en-US" sz="9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微服务</a:t>
                  </a:r>
                </a:p>
              </p:txBody>
            </p:sp>
          </p:grpSp>
          <p:sp>
            <p:nvSpPr>
              <p:cNvPr id="78" name="矩形 77"/>
              <p:cNvSpPr/>
              <p:nvPr/>
            </p:nvSpPr>
            <p:spPr bwMode="auto">
              <a:xfrm>
                <a:off x="1099398" y="4532693"/>
                <a:ext cx="1145818" cy="301203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r>
                  <a:rPr lang="en-US" altLang="zh-CN" sz="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ServiceComb</a:t>
                </a:r>
                <a:endPara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5" name="组合 183"/>
            <p:cNvGrpSpPr/>
            <p:nvPr/>
          </p:nvGrpSpPr>
          <p:grpSpPr>
            <a:xfrm>
              <a:off x="1601560" y="4358421"/>
              <a:ext cx="1368454" cy="671573"/>
              <a:chOff x="635491" y="3875790"/>
              <a:chExt cx="1609723" cy="958106"/>
            </a:xfrm>
          </p:grpSpPr>
          <p:grpSp>
            <p:nvGrpSpPr>
              <p:cNvPr id="72" name="组合 97"/>
              <p:cNvGrpSpPr/>
              <p:nvPr/>
            </p:nvGrpSpPr>
            <p:grpSpPr>
              <a:xfrm>
                <a:off x="635491" y="3875790"/>
                <a:ext cx="1600200" cy="958106"/>
                <a:chOff x="1362075" y="3356671"/>
                <a:chExt cx="1600200" cy="958106"/>
              </a:xfrm>
            </p:grpSpPr>
            <p:sp>
              <p:nvSpPr>
                <p:cNvPr id="74" name="矩形 73"/>
                <p:cNvSpPr/>
                <p:nvPr/>
              </p:nvSpPr>
              <p:spPr bwMode="auto">
                <a:xfrm>
                  <a:off x="1362075" y="3356671"/>
                  <a:ext cx="1295400" cy="65330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rgbClr val="CC9900"/>
                    </a:buClr>
                  </a:pPr>
                  <a:endPara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矩形 74"/>
                <p:cNvSpPr/>
                <p:nvPr/>
              </p:nvSpPr>
              <p:spPr bwMode="auto">
                <a:xfrm>
                  <a:off x="1514475" y="3509071"/>
                  <a:ext cx="1295400" cy="65330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rgbClr val="CC9900"/>
                    </a:buClr>
                  </a:pPr>
                  <a:endPara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矩形 75"/>
                <p:cNvSpPr/>
                <p:nvPr/>
              </p:nvSpPr>
              <p:spPr bwMode="auto">
                <a:xfrm>
                  <a:off x="1666875" y="3661471"/>
                  <a:ext cx="1295400" cy="65330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>
                    <a:buClr>
                      <a:srgbClr val="CC9900"/>
                    </a:buClr>
                  </a:pPr>
                  <a:r>
                    <a:rPr lang="zh-CN" altLang="en-US" sz="9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微服务</a:t>
                  </a:r>
                </a:p>
              </p:txBody>
            </p:sp>
          </p:grpSp>
          <p:sp>
            <p:nvSpPr>
              <p:cNvPr id="73" name="矩形 72"/>
              <p:cNvSpPr/>
              <p:nvPr/>
            </p:nvSpPr>
            <p:spPr bwMode="auto">
              <a:xfrm>
                <a:off x="1129226" y="4532693"/>
                <a:ext cx="1115988" cy="291819"/>
              </a:xfrm>
              <a:prstGeom prst="rect">
                <a:avLst/>
              </a:prstGeom>
              <a:solidFill>
                <a:srgbClr val="00B05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Spring </a:t>
                </a:r>
                <a:r>
                  <a:rPr lang="en-US" altLang="zh-CN" sz="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Cloud</a:t>
                </a:r>
                <a:endPara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组合 99"/>
            <p:cNvGrpSpPr/>
            <p:nvPr/>
          </p:nvGrpSpPr>
          <p:grpSpPr>
            <a:xfrm>
              <a:off x="2922962" y="5806220"/>
              <a:ext cx="1360358" cy="671573"/>
              <a:chOff x="3291089" y="3352570"/>
              <a:chExt cx="1600200" cy="958106"/>
            </a:xfrm>
          </p:grpSpPr>
          <p:sp>
            <p:nvSpPr>
              <p:cNvPr id="69" name="矩形 68"/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 bwMode="auto">
              <a:xfrm>
                <a:off x="3595889" y="36573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Node.js</a:t>
                </a:r>
              </a:p>
              <a:p>
                <a:pPr algn="ctr">
                  <a:buClr>
                    <a:srgbClr val="CC9900"/>
                  </a:buClr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</a:t>
                </a:r>
              </a:p>
            </p:txBody>
          </p:sp>
        </p:grpSp>
        <p:grpSp>
          <p:nvGrpSpPr>
            <p:cNvPr id="47" name="组合 99"/>
            <p:cNvGrpSpPr/>
            <p:nvPr/>
          </p:nvGrpSpPr>
          <p:grpSpPr>
            <a:xfrm>
              <a:off x="4412829" y="5793066"/>
              <a:ext cx="1360358" cy="671573"/>
              <a:chOff x="3291089" y="3352570"/>
              <a:chExt cx="1600200" cy="958106"/>
            </a:xfrm>
          </p:grpSpPr>
          <p:sp>
            <p:nvSpPr>
              <p:cNvPr id="66" name="矩形 65"/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 bwMode="auto">
              <a:xfrm>
                <a:off x="3595889" y="36573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en-US" altLang="zh-CN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PHP</a:t>
                </a:r>
              </a:p>
              <a:p>
                <a:pPr algn="ctr">
                  <a:buClr>
                    <a:srgbClr val="CC9900"/>
                  </a:buClr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</a:t>
                </a:r>
              </a:p>
            </p:txBody>
          </p:sp>
        </p:grpSp>
        <p:grpSp>
          <p:nvGrpSpPr>
            <p:cNvPr id="48" name="组合 99"/>
            <p:cNvGrpSpPr/>
            <p:nvPr/>
          </p:nvGrpSpPr>
          <p:grpSpPr>
            <a:xfrm>
              <a:off x="5920223" y="5786488"/>
              <a:ext cx="1360358" cy="671573"/>
              <a:chOff x="3291089" y="3352570"/>
              <a:chExt cx="1600200" cy="958106"/>
            </a:xfrm>
          </p:grpSpPr>
          <p:sp>
            <p:nvSpPr>
              <p:cNvPr id="63" name="矩形 62"/>
              <p:cNvSpPr/>
              <p:nvPr/>
            </p:nvSpPr>
            <p:spPr bwMode="auto">
              <a:xfrm>
                <a:off x="3291089" y="33525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 bwMode="auto">
              <a:xfrm>
                <a:off x="3443489" y="35049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>
                  <a:buClr>
                    <a:srgbClr val="CC9900"/>
                  </a:buClr>
                </a:pPr>
                <a:endPara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 bwMode="auto">
              <a:xfrm>
                <a:off x="3595889" y="3657370"/>
                <a:ext cx="1295400" cy="6533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</a:pPr>
                <a:r>
                  <a:rPr lang="zh-CN" altLang="en-US" sz="9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其他语言</a:t>
                </a:r>
                <a:endParaRPr lang="en-US" altLang="zh-CN" sz="9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buClr>
                    <a:srgbClr val="CC9900"/>
                  </a:buClr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微服务</a:t>
                </a:r>
              </a:p>
            </p:txBody>
          </p:sp>
        </p:grpSp>
        <p:cxnSp>
          <p:nvCxnSpPr>
            <p:cNvPr id="49" name="形状 43"/>
            <p:cNvCxnSpPr>
              <a:stCxn id="55" idx="2"/>
              <a:endCxn id="74" idx="0"/>
            </p:cNvCxnSpPr>
            <p:nvPr/>
          </p:nvCxnSpPr>
          <p:spPr bwMode="auto">
            <a:xfrm rot="5400000">
              <a:off x="2571235" y="3344695"/>
              <a:ext cx="594672" cy="143278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50" name="形状 43"/>
            <p:cNvCxnSpPr>
              <a:stCxn id="41" idx="2"/>
              <a:endCxn id="82" idx="0"/>
            </p:cNvCxnSpPr>
            <p:nvPr/>
          </p:nvCxnSpPr>
          <p:spPr bwMode="auto">
            <a:xfrm rot="5400000">
              <a:off x="2718209" y="3990703"/>
              <a:ext cx="1081027" cy="255000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51" name="形状 43"/>
            <p:cNvCxnSpPr>
              <a:stCxn id="41" idx="2"/>
              <a:endCxn id="69" idx="0"/>
            </p:cNvCxnSpPr>
            <p:nvPr/>
          </p:nvCxnSpPr>
          <p:spPr bwMode="auto">
            <a:xfrm rot="5400000">
              <a:off x="3463142" y="4735636"/>
              <a:ext cx="1081026" cy="1060143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52" name="形状 43"/>
            <p:cNvCxnSpPr>
              <a:stCxn id="41" idx="2"/>
              <a:endCxn id="66" idx="0"/>
            </p:cNvCxnSpPr>
            <p:nvPr/>
          </p:nvCxnSpPr>
          <p:spPr bwMode="auto">
            <a:xfrm rot="16200000" flipH="1">
              <a:off x="4214652" y="5044268"/>
              <a:ext cx="1067872" cy="429724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cxnSp>
          <p:nvCxnSpPr>
            <p:cNvPr id="53" name="形状 43"/>
            <p:cNvCxnSpPr>
              <a:stCxn id="41" idx="2"/>
              <a:endCxn id="63" idx="0"/>
            </p:cNvCxnSpPr>
            <p:nvPr/>
          </p:nvCxnSpPr>
          <p:spPr bwMode="auto">
            <a:xfrm rot="16200000" flipH="1">
              <a:off x="4971638" y="4287282"/>
              <a:ext cx="1061294" cy="1937118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00B050"/>
              </a:solidFill>
              <a:prstDash val="dash"/>
              <a:round/>
              <a:headEnd type="oval" w="med" len="med"/>
              <a:tailEnd type="arrow"/>
            </a:ln>
            <a:effectLst/>
          </p:spPr>
        </p:cxnSp>
        <p:grpSp>
          <p:nvGrpSpPr>
            <p:cNvPr id="54" name="组合 53"/>
            <p:cNvGrpSpPr/>
            <p:nvPr/>
          </p:nvGrpSpPr>
          <p:grpSpPr>
            <a:xfrm>
              <a:off x="960944" y="2342790"/>
              <a:ext cx="5248034" cy="1420959"/>
              <a:chOff x="1246450" y="4222020"/>
              <a:chExt cx="5248034" cy="1890377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1246450" y="4222020"/>
                <a:ext cx="5248034" cy="1890377"/>
              </a:xfrm>
              <a:prstGeom prst="roundRect">
                <a:avLst>
                  <a:gd name="adj" fmla="val 0"/>
                </a:avLst>
              </a:prstGeom>
              <a:solidFill>
                <a:srgbClr val="00B050"/>
              </a:solidFill>
              <a:ln w="9525" cap="flat" cmpd="sng" algn="ctr">
                <a:solidFill>
                  <a:srgbClr val="92D05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kern="0" dirty="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ServiceStage</a:t>
                </a:r>
                <a:endParaRPr lang="zh-CN" altLang="en-US" sz="1200" kern="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1383159" y="5563621"/>
                <a:ext cx="4936664" cy="448398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9525" cap="flat" cmpd="sng" algn="ctr">
                <a:noFill/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1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Calibri" panose="020F0502020204030204" pitchFamily="34" charset="0"/>
                  </a:rPr>
                  <a:t>OpenAPI</a:t>
                </a: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Calibri" panose="020F0502020204030204" pitchFamily="34" charset="0"/>
                  </a:rPr>
                  <a:t>（</a:t>
                </a:r>
                <a:r>
                  <a:rPr lang="en-US" altLang="zh-CN" sz="11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Calibri" panose="020F0502020204030204" pitchFamily="34" charset="0"/>
                  </a:rPr>
                  <a:t>Restful</a:t>
                </a: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Calibri" panose="020F0502020204030204" pitchFamily="34" charset="0"/>
                  </a:rPr>
                  <a:t>）</a:t>
                </a:r>
              </a:p>
            </p:txBody>
          </p:sp>
          <p:sp>
            <p:nvSpPr>
              <p:cNvPr id="57" name="矩形 56"/>
              <p:cNvSpPr/>
              <p:nvPr/>
            </p:nvSpPr>
            <p:spPr bwMode="auto">
              <a:xfrm>
                <a:off x="1396886" y="4719475"/>
                <a:ext cx="1281942" cy="3097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注册中心</a:t>
                </a: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>
                <a:off x="3223255" y="4710717"/>
                <a:ext cx="1281942" cy="3097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配置中心</a:t>
                </a:r>
              </a:p>
            </p:txBody>
          </p:sp>
          <p:sp>
            <p:nvSpPr>
              <p:cNvPr id="59" name="矩形 58"/>
              <p:cNvSpPr/>
              <p:nvPr/>
            </p:nvSpPr>
            <p:spPr bwMode="auto">
              <a:xfrm>
                <a:off x="5035588" y="4719475"/>
                <a:ext cx="1281942" cy="3097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治理中心</a:t>
                </a:r>
              </a:p>
            </p:txBody>
          </p:sp>
          <p:sp>
            <p:nvSpPr>
              <p:cNvPr id="60" name="矩形 59"/>
              <p:cNvSpPr/>
              <p:nvPr/>
            </p:nvSpPr>
            <p:spPr bwMode="auto">
              <a:xfrm>
                <a:off x="3229496" y="5149377"/>
                <a:ext cx="1281942" cy="3097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安全管控</a:t>
                </a:r>
                <a:endParaRPr lang="en-US" altLang="zh-CN" sz="11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1401004" y="5149377"/>
                <a:ext cx="1281942" cy="3097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服务监控</a:t>
                </a:r>
              </a:p>
            </p:txBody>
          </p:sp>
          <p:sp>
            <p:nvSpPr>
              <p:cNvPr id="62" name="矩形 61"/>
              <p:cNvSpPr/>
              <p:nvPr/>
            </p:nvSpPr>
            <p:spPr bwMode="auto">
              <a:xfrm>
                <a:off x="5035588" y="5155886"/>
                <a:ext cx="1281942" cy="309755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26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defRPr/>
                </a:pPr>
                <a:r>
                  <a:rPr lang="zh-CN" altLang="en-US" sz="1100" kern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事务管理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487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场景二：</a:t>
            </a:r>
            <a:r>
              <a:rPr kumimoji="1" lang="en-US" altLang="zh-CN" b="1" dirty="0">
                <a:solidFill>
                  <a:srgbClr val="202A4C"/>
                </a:solidFill>
              </a:rPr>
              <a:t>Web</a:t>
            </a:r>
            <a:r>
              <a:rPr kumimoji="1" lang="zh-CN" altLang="en-US" b="1" dirty="0">
                <a:solidFill>
                  <a:srgbClr val="202A4C"/>
                </a:solidFill>
              </a:rPr>
              <a:t>应用快速开发和部署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1689" y="1753394"/>
            <a:ext cx="11632758" cy="2515394"/>
            <a:chOff x="41689" y="2286794"/>
            <a:chExt cx="11632758" cy="2743200"/>
          </a:xfrm>
        </p:grpSpPr>
        <p:sp>
          <p:nvSpPr>
            <p:cNvPr id="36" name="圆角矩形 35"/>
            <p:cNvSpPr/>
            <p:nvPr/>
          </p:nvSpPr>
          <p:spPr>
            <a:xfrm>
              <a:off x="2202204" y="2286794"/>
              <a:ext cx="1690660" cy="27432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422094" y="3607722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422096" y="2591594"/>
              <a:ext cx="1288770" cy="3786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4350504" y="3613215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350506" y="2591595"/>
              <a:ext cx="1288770" cy="3840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4129782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413740" y="3147806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342150" y="3153299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422094" y="4088899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422094" y="4570076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4342150" y="4088899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342150" y="4570076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48" name="左大括号 47"/>
            <p:cNvSpPr/>
            <p:nvPr/>
          </p:nvSpPr>
          <p:spPr>
            <a:xfrm>
              <a:off x="1754187" y="3093857"/>
              <a:ext cx="224891" cy="1860409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689" y="3686931"/>
              <a:ext cx="1788698" cy="58106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ServiceStage</a:t>
              </a: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2202204" y="3068796"/>
              <a:ext cx="9472243" cy="4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6235727" y="3607370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235729" y="2591594"/>
              <a:ext cx="1288770" cy="378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034782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227373" y="3147454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223249" y="4092741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223249" y="4573918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8127332" y="3607370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.NET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8127334" y="2591594"/>
              <a:ext cx="1288770" cy="378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.NET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7926387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8118978" y="3147454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8114854" y="4092741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114854" y="4573918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10184732" y="3607370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</a:t>
              </a:r>
            </a:p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Runtime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0184734" y="2591594"/>
              <a:ext cx="1288770" cy="37824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9983787" y="2286794"/>
              <a:ext cx="1690660" cy="2743199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0176378" y="3147454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Cache/DB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0172254" y="4092741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endPara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0172254" y="4573918"/>
              <a:ext cx="1288772" cy="33889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VM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49372" y="2627311"/>
              <a:ext cx="1788698" cy="35466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客户应用</a:t>
              </a:r>
            </a:p>
          </p:txBody>
        </p:sp>
        <p:sp>
          <p:nvSpPr>
            <p:cNvPr id="70" name="左大括号 69"/>
            <p:cNvSpPr/>
            <p:nvPr/>
          </p:nvSpPr>
          <p:spPr>
            <a:xfrm>
              <a:off x="1768212" y="2591594"/>
              <a:ext cx="197074" cy="390384"/>
            </a:xfrm>
            <a:prstGeom prst="leftBrace">
              <a:avLst/>
            </a:prstGeom>
            <a:ln>
              <a:solidFill>
                <a:srgbClr val="2DC5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559812" y="1076630"/>
            <a:ext cx="10316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等等。开发者只需轻松编写代码即可。</a:t>
            </a:r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53" y="4755387"/>
            <a:ext cx="6768021" cy="1547752"/>
          </a:xfrm>
          <a:prstGeom prst="rect">
            <a:avLst/>
          </a:prstGeom>
        </p:spPr>
      </p:pic>
      <p:sp>
        <p:nvSpPr>
          <p:cNvPr id="73" name="矩形 72"/>
          <p:cNvSpPr/>
          <p:nvPr/>
        </p:nvSpPr>
        <p:spPr>
          <a:xfrm>
            <a:off x="7529134" y="4859849"/>
            <a:ext cx="434159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开发者只需使用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ServiceStage+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任意源码仓库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，通过流水线功能实现轻松部署和更新。</a:t>
            </a:r>
          </a:p>
        </p:txBody>
      </p:sp>
    </p:spTree>
    <p:extLst>
      <p:ext uri="{BB962C8B-B14F-4D97-AF65-F5344CB8AC3E}">
        <p14:creationId xmlns:p14="http://schemas.microsoft.com/office/powerpoint/2010/main" val="255589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场景三：持续集成和持续交付</a:t>
            </a:r>
          </a:p>
        </p:txBody>
      </p:sp>
      <p:sp>
        <p:nvSpPr>
          <p:cNvPr id="74" name="矩形 73"/>
          <p:cNvSpPr/>
          <p:nvPr/>
        </p:nvSpPr>
        <p:spPr>
          <a:xfrm>
            <a:off x="559812" y="1076630"/>
            <a:ext cx="10316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ServiceStage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流水线全流程“自助式”开发、集成、验证与上线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222612" y="2134394"/>
            <a:ext cx="11603753" cy="4059316"/>
            <a:chOff x="604151" y="2291570"/>
            <a:chExt cx="10778813" cy="3617047"/>
          </a:xfrm>
        </p:grpSpPr>
        <p:sp>
          <p:nvSpPr>
            <p:cNvPr id="76" name="矩形 75"/>
            <p:cNvSpPr/>
            <p:nvPr/>
          </p:nvSpPr>
          <p:spPr bwMode="auto">
            <a:xfrm>
              <a:off x="1908075" y="2318633"/>
              <a:ext cx="4518423" cy="230287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8486316" y="2318632"/>
              <a:ext cx="2880000" cy="22978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9677636" y="3145160"/>
              <a:ext cx="1540128" cy="1023893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endParaRPr lang="zh-CN" altLang="en-US" sz="1100" b="1" dirty="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6487459" y="2318633"/>
              <a:ext cx="1942837" cy="2267119"/>
            </a:xfrm>
            <a:prstGeom prst="rect">
              <a:avLst/>
            </a:prstGeom>
            <a:solidFill>
              <a:srgbClr val="CCFFCC"/>
            </a:solidFill>
            <a:ln w="57150" cap="flat" cmpd="sng" algn="ctr">
              <a:noFill/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80" name="Group 37"/>
            <p:cNvGrpSpPr>
              <a:grpSpLocks/>
            </p:cNvGrpSpPr>
            <p:nvPr/>
          </p:nvGrpSpPr>
          <p:grpSpPr bwMode="auto">
            <a:xfrm>
              <a:off x="611187" y="4005741"/>
              <a:ext cx="1011891" cy="539167"/>
              <a:chOff x="1936" y="2607"/>
              <a:chExt cx="568" cy="562"/>
            </a:xfrm>
          </p:grpSpPr>
          <p:grpSp>
            <p:nvGrpSpPr>
              <p:cNvPr id="338" name="Group 38"/>
              <p:cNvGrpSpPr>
                <a:grpSpLocks/>
              </p:cNvGrpSpPr>
              <p:nvPr/>
            </p:nvGrpSpPr>
            <p:grpSpPr bwMode="auto">
              <a:xfrm>
                <a:off x="2098" y="2607"/>
                <a:ext cx="406" cy="387"/>
                <a:chOff x="4948" y="288"/>
                <a:chExt cx="720" cy="688"/>
              </a:xfrm>
            </p:grpSpPr>
            <p:graphicFrame>
              <p:nvGraphicFramePr>
                <p:cNvPr id="340" name="Object 39"/>
                <p:cNvGraphicFramePr>
                  <a:graphicFrameLocks noChangeAspect="1"/>
                </p:cNvGraphicFramePr>
                <p:nvPr/>
              </p:nvGraphicFramePr>
              <p:xfrm>
                <a:off x="4948" y="338"/>
                <a:ext cx="720" cy="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8" name="CorelDRAW" r:id="rId3" imgW="4588560" imgH="4062240" progId="">
                        <p:embed/>
                      </p:oleObj>
                    </mc:Choice>
                    <mc:Fallback>
                      <p:oleObj name="CorelDRAW" r:id="rId3" imgW="4588560" imgH="406224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8" y="338"/>
                              <a:ext cx="720" cy="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341" name="Picture 40" descr="图形2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182" y="288"/>
                  <a:ext cx="374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39" name="Text Box 41"/>
              <p:cNvSpPr txBox="1">
                <a:spLocks noChangeArrowheads="1"/>
              </p:cNvSpPr>
              <p:nvPr/>
            </p:nvSpPr>
            <p:spPr bwMode="auto">
              <a:xfrm>
                <a:off x="1936" y="2953"/>
                <a:ext cx="539" cy="2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8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开发者</a:t>
                </a:r>
              </a:p>
            </p:txBody>
          </p:sp>
        </p:grpSp>
        <p:grpSp>
          <p:nvGrpSpPr>
            <p:cNvPr id="81" name="Group 188"/>
            <p:cNvGrpSpPr>
              <a:grpSpLocks noChangeAspect="1"/>
            </p:cNvGrpSpPr>
            <p:nvPr/>
          </p:nvGrpSpPr>
          <p:grpSpPr bwMode="auto">
            <a:xfrm>
              <a:off x="10513216" y="3361431"/>
              <a:ext cx="376814" cy="355051"/>
              <a:chOff x="3979" y="1810"/>
              <a:chExt cx="407" cy="622"/>
            </a:xfrm>
          </p:grpSpPr>
          <p:sp>
            <p:nvSpPr>
              <p:cNvPr id="317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18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19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0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1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2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3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4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5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6" name="Freeform 198"/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7" name="Freeform 199"/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8" name="Freeform 200"/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29" name="Freeform 201"/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0" name="Freeform 202"/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1" name="Freeform 203"/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2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3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4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5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6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37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82" name="Text Box 41"/>
            <p:cNvSpPr txBox="1">
              <a:spLocks noChangeArrowheads="1"/>
            </p:cNvSpPr>
            <p:nvPr/>
          </p:nvSpPr>
          <p:spPr bwMode="auto">
            <a:xfrm>
              <a:off x="9952447" y="3652637"/>
              <a:ext cx="966145" cy="3919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3398" tIns="41699" rIns="83398" bIns="41699">
              <a:spAutoFit/>
            </a:bodyPr>
            <a:lstStyle/>
            <a:p>
              <a:pPr algn="ctr" defTabSz="801688" eaLnBrk="0" fontAlgn="auto" hangingPunct="0">
                <a:spcAft>
                  <a:spcPts val="0"/>
                </a:spcAft>
                <a:defRPr/>
              </a:pPr>
              <a:endParaRPr lang="en-US" altLang="zh-CN" sz="1000" b="1" kern="0" dirty="0">
                <a:solidFill>
                  <a:srgbClr val="0000FF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ctr" defTabSz="801688" eaLnBrk="0" fontAlgn="auto" hangingPunct="0"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Product</a:t>
              </a:r>
              <a:r>
                <a:rPr lang="zh-CN" altLang="en-US" sz="1000" b="1" kern="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环境</a:t>
              </a:r>
            </a:p>
          </p:txBody>
        </p:sp>
        <p:sp>
          <p:nvSpPr>
            <p:cNvPr id="83" name="TextBox 54"/>
            <p:cNvSpPr txBox="1"/>
            <p:nvPr/>
          </p:nvSpPr>
          <p:spPr>
            <a:xfrm>
              <a:off x="3877636" y="3656283"/>
              <a:ext cx="372113" cy="2269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50" dirty="0">
                  <a:latin typeface="幼圆" pitchFamily="49" charset="-122"/>
                  <a:ea typeface="幼圆" pitchFamily="49" charset="-122"/>
                </a:rPr>
                <a:t>…</a:t>
              </a:r>
              <a:endParaRPr lang="zh-CN" altLang="en-US" sz="1050" dirty="0"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84" name="TextBox 57"/>
            <p:cNvSpPr txBox="1"/>
            <p:nvPr/>
          </p:nvSpPr>
          <p:spPr>
            <a:xfrm>
              <a:off x="3554094" y="2291570"/>
              <a:ext cx="1346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开发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测试环境</a:t>
              </a:r>
            </a:p>
          </p:txBody>
        </p:sp>
        <p:sp>
          <p:nvSpPr>
            <p:cNvPr id="85" name="TextBox 81"/>
            <p:cNvSpPr txBox="1"/>
            <p:nvPr/>
          </p:nvSpPr>
          <p:spPr>
            <a:xfrm>
              <a:off x="6934298" y="230137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预生产环境</a:t>
              </a:r>
            </a:p>
          </p:txBody>
        </p:sp>
        <p:sp>
          <p:nvSpPr>
            <p:cNvPr id="86" name="TextBox 82"/>
            <p:cNvSpPr txBox="1"/>
            <p:nvPr/>
          </p:nvSpPr>
          <p:spPr>
            <a:xfrm>
              <a:off x="8935603" y="2318633"/>
              <a:ext cx="2033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生产环境</a:t>
              </a:r>
            </a:p>
          </p:txBody>
        </p:sp>
        <p:sp>
          <p:nvSpPr>
            <p:cNvPr id="87" name="TextBox 246"/>
            <p:cNvSpPr txBox="1"/>
            <p:nvPr/>
          </p:nvSpPr>
          <p:spPr bwMode="auto">
            <a:xfrm>
              <a:off x="3485676" y="4845686"/>
              <a:ext cx="1337627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1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自验</a:t>
              </a:r>
              <a:endPara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247"/>
            <p:cNvSpPr txBox="1"/>
            <p:nvPr/>
          </p:nvSpPr>
          <p:spPr bwMode="auto">
            <a:xfrm>
              <a:off x="4998668" y="4845686"/>
              <a:ext cx="1337627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2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：集成验证</a:t>
              </a:r>
            </a:p>
          </p:txBody>
        </p:sp>
        <p:sp>
          <p:nvSpPr>
            <p:cNvPr id="89" name="TextBox 248"/>
            <p:cNvSpPr txBox="1"/>
            <p:nvPr/>
          </p:nvSpPr>
          <p:spPr bwMode="auto">
            <a:xfrm>
              <a:off x="6483031" y="4845686"/>
              <a:ext cx="2006440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3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200" kern="0" noProof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类生产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验证</a:t>
              </a:r>
              <a:r>
                <a:rPr lang="zh-CN" altLang="en-US" sz="12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（可选）</a:t>
              </a:r>
              <a:endPara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249"/>
            <p:cNvSpPr txBox="1"/>
            <p:nvPr/>
          </p:nvSpPr>
          <p:spPr bwMode="auto">
            <a:xfrm>
              <a:off x="8764310" y="4845686"/>
              <a:ext cx="2006440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4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200" kern="0" noProof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上线</a:t>
              </a:r>
              <a:endParaRPr kumimoji="0" lang="zh-CN" altLang="en-US" sz="12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1" name="Group 37"/>
            <p:cNvGrpSpPr>
              <a:grpSpLocks/>
            </p:cNvGrpSpPr>
            <p:nvPr/>
          </p:nvGrpSpPr>
          <p:grpSpPr bwMode="auto">
            <a:xfrm>
              <a:off x="651829" y="3098046"/>
              <a:ext cx="1011889" cy="539167"/>
              <a:chOff x="1936" y="2607"/>
              <a:chExt cx="568" cy="562"/>
            </a:xfrm>
          </p:grpSpPr>
          <p:grpSp>
            <p:nvGrpSpPr>
              <p:cNvPr id="313" name="Group 38"/>
              <p:cNvGrpSpPr>
                <a:grpSpLocks/>
              </p:cNvGrpSpPr>
              <p:nvPr/>
            </p:nvGrpSpPr>
            <p:grpSpPr bwMode="auto">
              <a:xfrm>
                <a:off x="2098" y="2607"/>
                <a:ext cx="406" cy="387"/>
                <a:chOff x="4948" y="288"/>
                <a:chExt cx="720" cy="688"/>
              </a:xfrm>
            </p:grpSpPr>
            <p:graphicFrame>
              <p:nvGraphicFramePr>
                <p:cNvPr id="315" name="Object 39"/>
                <p:cNvGraphicFramePr>
                  <a:graphicFrameLocks noChangeAspect="1"/>
                </p:cNvGraphicFramePr>
                <p:nvPr/>
              </p:nvGraphicFramePr>
              <p:xfrm>
                <a:off x="4948" y="338"/>
                <a:ext cx="720" cy="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59" name="CorelDRAW" r:id="rId6" imgW="4588560" imgH="4062240" progId="">
                        <p:embed/>
                      </p:oleObj>
                    </mc:Choice>
                    <mc:Fallback>
                      <p:oleObj name="CorelDRAW" r:id="rId6" imgW="4588560" imgH="4062240" progId="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8" y="338"/>
                              <a:ext cx="720" cy="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pic>
              <p:nvPicPr>
                <p:cNvPr id="316" name="Picture 40" descr="图形2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5182" y="288"/>
                  <a:ext cx="374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4" name="Text Box 41"/>
              <p:cNvSpPr txBox="1">
                <a:spLocks noChangeArrowheads="1"/>
              </p:cNvSpPr>
              <p:nvPr/>
            </p:nvSpPr>
            <p:spPr bwMode="auto">
              <a:xfrm>
                <a:off x="1936" y="2953"/>
                <a:ext cx="539" cy="2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800" b="1" kern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开发者</a:t>
                </a:r>
              </a:p>
            </p:txBody>
          </p:sp>
        </p:grpSp>
        <p:sp>
          <p:nvSpPr>
            <p:cNvPr id="92" name="TextBox 703"/>
            <p:cNvSpPr txBox="1"/>
            <p:nvPr/>
          </p:nvSpPr>
          <p:spPr>
            <a:xfrm>
              <a:off x="1125490" y="3666443"/>
              <a:ext cx="372113" cy="22698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1050" dirty="0">
                  <a:latin typeface="幼圆" pitchFamily="49" charset="-122"/>
                  <a:ea typeface="幼圆" pitchFamily="49" charset="-122"/>
                </a:rPr>
                <a:t>…</a:t>
              </a:r>
              <a:endParaRPr lang="zh-CN" altLang="en-US" sz="1050" dirty="0"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93" name="Group 188"/>
            <p:cNvGrpSpPr>
              <a:grpSpLocks noChangeAspect="1"/>
            </p:cNvGrpSpPr>
            <p:nvPr/>
          </p:nvGrpSpPr>
          <p:grpSpPr bwMode="auto">
            <a:xfrm>
              <a:off x="10278742" y="3318967"/>
              <a:ext cx="376814" cy="355051"/>
              <a:chOff x="3979" y="1810"/>
              <a:chExt cx="407" cy="622"/>
            </a:xfrm>
          </p:grpSpPr>
          <p:sp>
            <p:nvSpPr>
              <p:cNvPr id="292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3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4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5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6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7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8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9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0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1" name="Freeform 198"/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2" name="Freeform 199"/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3" name="Freeform 200"/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4" name="Freeform 201"/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5" name="Freeform 202"/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6" name="Freeform 203"/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7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8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09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10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11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312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94" name="Group 188"/>
            <p:cNvGrpSpPr>
              <a:grpSpLocks noChangeAspect="1"/>
            </p:cNvGrpSpPr>
            <p:nvPr/>
          </p:nvGrpSpPr>
          <p:grpSpPr bwMode="auto">
            <a:xfrm>
              <a:off x="9987321" y="3380044"/>
              <a:ext cx="376814" cy="355051"/>
              <a:chOff x="3979" y="1810"/>
              <a:chExt cx="407" cy="622"/>
            </a:xfrm>
          </p:grpSpPr>
          <p:sp>
            <p:nvSpPr>
              <p:cNvPr id="271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2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3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4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5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6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7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8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9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0" name="Freeform 198"/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1" name="Freeform 199"/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2" name="Freeform 200"/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3" name="Freeform 201"/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4" name="Freeform 202"/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5" name="Freeform 203"/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6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7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8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89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0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91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95" name="任意多边形 94"/>
            <p:cNvSpPr/>
            <p:nvPr/>
          </p:nvSpPr>
          <p:spPr bwMode="auto">
            <a:xfrm>
              <a:off x="1456237" y="3170787"/>
              <a:ext cx="8524240" cy="360000"/>
            </a:xfrm>
            <a:custGeom>
              <a:avLst/>
              <a:gdLst>
                <a:gd name="connsiteX0" fmla="*/ 0 w 8524240"/>
                <a:gd name="connsiteY0" fmla="*/ 0 h 518160"/>
                <a:gd name="connsiteX1" fmla="*/ 2560320 w 8524240"/>
                <a:gd name="connsiteY1" fmla="*/ 60960 h 518160"/>
                <a:gd name="connsiteX2" fmla="*/ 3962400 w 8524240"/>
                <a:gd name="connsiteY2" fmla="*/ 335280 h 518160"/>
                <a:gd name="connsiteX3" fmla="*/ 6045200 w 8524240"/>
                <a:gd name="connsiteY3" fmla="*/ 487680 h 518160"/>
                <a:gd name="connsiteX4" fmla="*/ 8524240 w 8524240"/>
                <a:gd name="connsiteY4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24240" h="518160">
                  <a:moveTo>
                    <a:pt x="0" y="0"/>
                  </a:moveTo>
                  <a:cubicBezTo>
                    <a:pt x="949960" y="2540"/>
                    <a:pt x="1899920" y="5080"/>
                    <a:pt x="2560320" y="60960"/>
                  </a:cubicBezTo>
                  <a:cubicBezTo>
                    <a:pt x="3220720" y="116840"/>
                    <a:pt x="3381587" y="264160"/>
                    <a:pt x="3962400" y="335280"/>
                  </a:cubicBezTo>
                  <a:cubicBezTo>
                    <a:pt x="4543213" y="406400"/>
                    <a:pt x="5284893" y="457200"/>
                    <a:pt x="6045200" y="487680"/>
                  </a:cubicBezTo>
                  <a:cubicBezTo>
                    <a:pt x="6805507" y="518160"/>
                    <a:pt x="7664873" y="518160"/>
                    <a:pt x="8524240" y="518160"/>
                  </a:cubicBezTo>
                </a:path>
              </a:pathLst>
            </a:custGeom>
            <a:noFill/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 bwMode="auto">
            <a:xfrm>
              <a:off x="1456237" y="3514647"/>
              <a:ext cx="8524240" cy="684000"/>
            </a:xfrm>
            <a:custGeom>
              <a:avLst/>
              <a:gdLst>
                <a:gd name="connsiteX0" fmla="*/ 0 w 8402320"/>
                <a:gd name="connsiteY0" fmla="*/ 663787 h 768774"/>
                <a:gd name="connsiteX1" fmla="*/ 2407920 w 8402320"/>
                <a:gd name="connsiteY1" fmla="*/ 673947 h 768774"/>
                <a:gd name="connsiteX2" fmla="*/ 3881120 w 8402320"/>
                <a:gd name="connsiteY2" fmla="*/ 94827 h 768774"/>
                <a:gd name="connsiteX3" fmla="*/ 5963920 w 8402320"/>
                <a:gd name="connsiteY3" fmla="*/ 104987 h 768774"/>
                <a:gd name="connsiteX4" fmla="*/ 8402320 w 8402320"/>
                <a:gd name="connsiteY4" fmla="*/ 125307 h 7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2320" h="768774">
                  <a:moveTo>
                    <a:pt x="0" y="663787"/>
                  </a:moveTo>
                  <a:cubicBezTo>
                    <a:pt x="880533" y="716280"/>
                    <a:pt x="1761067" y="768774"/>
                    <a:pt x="2407920" y="673947"/>
                  </a:cubicBezTo>
                  <a:cubicBezTo>
                    <a:pt x="3054773" y="579120"/>
                    <a:pt x="3288453" y="189654"/>
                    <a:pt x="3881120" y="94827"/>
                  </a:cubicBezTo>
                  <a:cubicBezTo>
                    <a:pt x="4473787" y="0"/>
                    <a:pt x="5963920" y="104987"/>
                    <a:pt x="5963920" y="104987"/>
                  </a:cubicBezTo>
                  <a:lnTo>
                    <a:pt x="8402320" y="125307"/>
                  </a:lnTo>
                </a:path>
              </a:pathLst>
            </a:custGeom>
            <a:noFill/>
            <a:ln w="38100" cap="flat" cmpd="dbl" algn="ctr">
              <a:solidFill>
                <a:srgbClr val="FF000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2266977" y="3000642"/>
              <a:ext cx="324000" cy="146877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36000" tIns="36000" rIns="36000" bIns="36000" rtlCol="0" anchor="ctr"/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微服务创建环境</a:t>
              </a: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2948399" y="3000642"/>
              <a:ext cx="324000" cy="146877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36000" tIns="36000" rIns="36000" bIns="36000" rtlCol="0" anchor="ctr"/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微服务编译环境</a:t>
              </a:r>
            </a:p>
          </p:txBody>
        </p:sp>
        <p:grpSp>
          <p:nvGrpSpPr>
            <p:cNvPr id="99" name="组合 859"/>
            <p:cNvGrpSpPr/>
            <p:nvPr/>
          </p:nvGrpSpPr>
          <p:grpSpPr>
            <a:xfrm>
              <a:off x="8612187" y="3170592"/>
              <a:ext cx="887811" cy="998461"/>
              <a:chOff x="8669790" y="3444045"/>
              <a:chExt cx="887811" cy="998461"/>
            </a:xfrm>
          </p:grpSpPr>
          <p:sp>
            <p:nvSpPr>
              <p:cNvPr id="269" name="椭圆 268"/>
              <p:cNvSpPr/>
              <p:nvPr/>
            </p:nvSpPr>
            <p:spPr bwMode="auto">
              <a:xfrm>
                <a:off x="8676621" y="3444045"/>
                <a:ext cx="880980" cy="998461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70" name="Text Box 41"/>
              <p:cNvSpPr txBox="1">
                <a:spLocks noChangeArrowheads="1"/>
              </p:cNvSpPr>
              <p:nvPr/>
            </p:nvSpPr>
            <p:spPr bwMode="auto">
              <a:xfrm>
                <a:off x="8669790" y="4067541"/>
                <a:ext cx="835621" cy="2381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Aft>
                    <a:spcPts val="0"/>
                  </a:spcAft>
                  <a:defRPr/>
                </a:pPr>
                <a:r>
                  <a:rPr lang="zh-CN" altLang="en-US" sz="1000" b="1" kern="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灰度环境</a:t>
                </a:r>
              </a:p>
            </p:txBody>
          </p:sp>
        </p:grpSp>
        <p:sp>
          <p:nvSpPr>
            <p:cNvPr id="100" name="椭圆 99"/>
            <p:cNvSpPr/>
            <p:nvPr/>
          </p:nvSpPr>
          <p:spPr bwMode="auto">
            <a:xfrm>
              <a:off x="5082987" y="3010802"/>
              <a:ext cx="1094250" cy="1249691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endParaRPr lang="zh-CN" altLang="en-US" sz="1100" b="1" dirty="0">
                <a:latin typeface="Arial" charset="0"/>
                <a:ea typeface="SimSun" pitchFamily="2" charset="-122"/>
              </a:endParaRPr>
            </a:p>
          </p:txBody>
        </p:sp>
        <p:sp>
          <p:nvSpPr>
            <p:cNvPr id="101" name="Text Box 41"/>
            <p:cNvSpPr txBox="1">
              <a:spLocks noChangeArrowheads="1"/>
            </p:cNvSpPr>
            <p:nvPr/>
          </p:nvSpPr>
          <p:spPr bwMode="auto">
            <a:xfrm>
              <a:off x="5200115" y="3765792"/>
              <a:ext cx="860668" cy="2381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83398" tIns="41699" rIns="83398" bIns="41699">
              <a:spAutoFit/>
            </a:bodyPr>
            <a:lstStyle/>
            <a:p>
              <a:pPr algn="ctr" defTabSz="801688" eaLnBrk="0" fontAlgn="auto" hangingPunct="0">
                <a:spcAft>
                  <a:spcPts val="0"/>
                </a:spcAft>
                <a:defRPr/>
              </a:pPr>
              <a:r>
                <a:rPr lang="en-US" altLang="zh-CN" sz="1000" b="1" kern="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Beta</a:t>
              </a:r>
              <a:r>
                <a:rPr lang="zh-CN" altLang="en-US" sz="1000" b="1" kern="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rPr>
                <a:t>环境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220435" y="3932773"/>
              <a:ext cx="8599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01688" eaLnBrk="0" hangingPunct="0">
                <a:defRPr/>
              </a:pPr>
              <a:r>
                <a:rPr lang="en-US" altLang="zh-CN" sz="800" kern="0" dirty="0">
                  <a:latin typeface="幼圆" pitchFamily="49" charset="-122"/>
                  <a:ea typeface="幼圆" pitchFamily="49" charset="-122"/>
                </a:rPr>
                <a:t>All Services</a:t>
              </a:r>
              <a:endParaRPr lang="zh-CN" altLang="en-US" sz="800" kern="0" dirty="0">
                <a:latin typeface="幼圆" pitchFamily="49" charset="-122"/>
                <a:ea typeface="幼圆" pitchFamily="49" charset="-122"/>
              </a:endParaRPr>
            </a:p>
          </p:txBody>
        </p:sp>
        <p:grpSp>
          <p:nvGrpSpPr>
            <p:cNvPr id="103" name="Group 188"/>
            <p:cNvGrpSpPr>
              <a:grpSpLocks noChangeAspect="1"/>
            </p:cNvGrpSpPr>
            <p:nvPr/>
          </p:nvGrpSpPr>
          <p:grpSpPr bwMode="auto">
            <a:xfrm>
              <a:off x="5651923" y="3295648"/>
              <a:ext cx="379050" cy="375900"/>
              <a:chOff x="3979" y="1810"/>
              <a:chExt cx="407" cy="622"/>
            </a:xfrm>
          </p:grpSpPr>
          <p:sp>
            <p:nvSpPr>
              <p:cNvPr id="254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5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6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7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8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9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0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1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2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3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4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5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6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7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68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104" name="Group 188"/>
            <p:cNvGrpSpPr>
              <a:grpSpLocks noChangeAspect="1"/>
            </p:cNvGrpSpPr>
            <p:nvPr/>
          </p:nvGrpSpPr>
          <p:grpSpPr bwMode="auto">
            <a:xfrm>
              <a:off x="5462398" y="3223229"/>
              <a:ext cx="379050" cy="375900"/>
              <a:chOff x="3979" y="1810"/>
              <a:chExt cx="407" cy="622"/>
            </a:xfrm>
          </p:grpSpPr>
          <p:sp>
            <p:nvSpPr>
              <p:cNvPr id="239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0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1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2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3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4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5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6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7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8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49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0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1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2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53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105" name="Group 188"/>
            <p:cNvGrpSpPr>
              <a:grpSpLocks noChangeAspect="1"/>
            </p:cNvGrpSpPr>
            <p:nvPr/>
          </p:nvGrpSpPr>
          <p:grpSpPr bwMode="auto">
            <a:xfrm>
              <a:off x="5246753" y="3320079"/>
              <a:ext cx="379050" cy="375900"/>
              <a:chOff x="3979" y="1810"/>
              <a:chExt cx="407" cy="622"/>
            </a:xfrm>
          </p:grpSpPr>
          <p:sp>
            <p:nvSpPr>
              <p:cNvPr id="224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5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6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7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8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29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0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1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2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3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4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5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6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7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238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106" name="组合 862"/>
            <p:cNvGrpSpPr/>
            <p:nvPr/>
          </p:nvGrpSpPr>
          <p:grpSpPr>
            <a:xfrm>
              <a:off x="6645118" y="3061968"/>
              <a:ext cx="1540128" cy="983795"/>
              <a:chOff x="-714814" y="4226867"/>
              <a:chExt cx="1540128" cy="983795"/>
            </a:xfrm>
          </p:grpSpPr>
          <p:sp>
            <p:nvSpPr>
              <p:cNvPr id="174" name="椭圆 173"/>
              <p:cNvSpPr/>
              <p:nvPr/>
            </p:nvSpPr>
            <p:spPr bwMode="auto">
              <a:xfrm>
                <a:off x="-714814" y="4226867"/>
                <a:ext cx="1540128" cy="983795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175" name="Group 188"/>
              <p:cNvGrpSpPr>
                <a:grpSpLocks noChangeAspect="1"/>
              </p:cNvGrpSpPr>
              <p:nvPr/>
            </p:nvGrpSpPr>
            <p:grpSpPr bwMode="auto">
              <a:xfrm>
                <a:off x="141114" y="4483860"/>
                <a:ext cx="379050" cy="375900"/>
                <a:chOff x="3979" y="1810"/>
                <a:chExt cx="407" cy="622"/>
              </a:xfrm>
            </p:grpSpPr>
            <p:sp>
              <p:nvSpPr>
                <p:cNvPr id="209" name="AutoShape 18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0" name="Freeform 190"/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1" name="Rectangle 191"/>
                <p:cNvSpPr>
                  <a:spLocks noChangeArrowheads="1"/>
                </p:cNvSpPr>
                <p:nvPr/>
              </p:nvSpPr>
              <p:spPr bwMode="auto">
                <a:xfrm>
                  <a:off x="3979" y="1854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2" name="Freeform 192"/>
                <p:cNvSpPr>
                  <a:spLocks/>
                </p:cNvSpPr>
                <p:nvPr/>
              </p:nvSpPr>
              <p:spPr bwMode="auto">
                <a:xfrm>
                  <a:off x="4316" y="1810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3" name="Freeform 193"/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4" name="Rectangle 194"/>
                <p:cNvSpPr>
                  <a:spLocks noChangeArrowheads="1"/>
                </p:cNvSpPr>
                <p:nvPr/>
              </p:nvSpPr>
              <p:spPr bwMode="auto">
                <a:xfrm>
                  <a:off x="3979" y="2050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5" name="Rectangle 195"/>
                <p:cNvSpPr>
                  <a:spLocks noChangeArrowheads="1"/>
                </p:cNvSpPr>
                <p:nvPr/>
              </p:nvSpPr>
              <p:spPr bwMode="auto">
                <a:xfrm>
                  <a:off x="3979" y="207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6" name="Rectangle 196"/>
                <p:cNvSpPr>
                  <a:spLocks noChangeArrowheads="1"/>
                </p:cNvSpPr>
                <p:nvPr/>
              </p:nvSpPr>
              <p:spPr bwMode="auto">
                <a:xfrm>
                  <a:off x="3979" y="1931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7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79" y="1957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8" name="Freeform 204"/>
                <p:cNvSpPr>
                  <a:spLocks/>
                </p:cNvSpPr>
                <p:nvPr/>
              </p:nvSpPr>
              <p:spPr bwMode="auto">
                <a:xfrm>
                  <a:off x="4004" y="2297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19" name="Freeform 205"/>
                <p:cNvSpPr>
                  <a:spLocks/>
                </p:cNvSpPr>
                <p:nvPr/>
              </p:nvSpPr>
              <p:spPr bwMode="auto">
                <a:xfrm>
                  <a:off x="4004" y="228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20" name="Freeform 206"/>
                <p:cNvSpPr>
                  <a:spLocks/>
                </p:cNvSpPr>
                <p:nvPr/>
              </p:nvSpPr>
              <p:spPr bwMode="auto">
                <a:xfrm>
                  <a:off x="4004" y="2262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4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20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20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21" name="Freeform 207"/>
                <p:cNvSpPr>
                  <a:spLocks/>
                </p:cNvSpPr>
                <p:nvPr/>
              </p:nvSpPr>
              <p:spPr bwMode="auto">
                <a:xfrm>
                  <a:off x="4004" y="2251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19"/>
                    </a:cxn>
                    <a:cxn ang="0">
                      <a:pos x="4358" y="2500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3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4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1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7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5"/>
                    </a:cxn>
                    <a:cxn ang="0">
                      <a:pos x="84" y="1764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19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0"/>
                      </a:lnTo>
                      <a:lnTo>
                        <a:pt x="4455" y="2457"/>
                      </a:lnTo>
                      <a:lnTo>
                        <a:pt x="4548" y="2409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5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7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7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0"/>
                      </a:lnTo>
                      <a:lnTo>
                        <a:pt x="4874" y="623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7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4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1"/>
                      </a:lnTo>
                      <a:lnTo>
                        <a:pt x="2665" y="0"/>
                      </a:lnTo>
                      <a:lnTo>
                        <a:pt x="2528" y="1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4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7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3"/>
                      </a:lnTo>
                      <a:lnTo>
                        <a:pt x="387" y="680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7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7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5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09"/>
                      </a:lnTo>
                      <a:lnTo>
                        <a:pt x="874" y="2457"/>
                      </a:lnTo>
                      <a:lnTo>
                        <a:pt x="971" y="2500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19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22" name="Freeform 208"/>
                <p:cNvSpPr>
                  <a:spLocks/>
                </p:cNvSpPr>
                <p:nvPr/>
              </p:nvSpPr>
              <p:spPr bwMode="auto">
                <a:xfrm>
                  <a:off x="4004" y="2227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8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30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1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4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9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4"/>
                      </a:lnTo>
                      <a:lnTo>
                        <a:pt x="4257" y="2544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1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8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1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1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30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30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1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1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8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1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4"/>
                      </a:lnTo>
                      <a:lnTo>
                        <a:pt x="1177" y="2584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9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23" name="Freeform 209"/>
                <p:cNvSpPr>
                  <a:spLocks/>
                </p:cNvSpPr>
                <p:nvPr/>
              </p:nvSpPr>
              <p:spPr bwMode="auto">
                <a:xfrm>
                  <a:off x="4004" y="2216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40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8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3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6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7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0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0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7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6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3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176" name="Text Box 41"/>
              <p:cNvSpPr txBox="1">
                <a:spLocks noChangeArrowheads="1"/>
              </p:cNvSpPr>
              <p:nvPr/>
            </p:nvSpPr>
            <p:spPr bwMode="auto">
              <a:xfrm>
                <a:off x="-424652" y="4860951"/>
                <a:ext cx="1015906" cy="23810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spcAft>
                    <a:spcPts val="0"/>
                  </a:spcAft>
                  <a:defRPr/>
                </a:pPr>
                <a:r>
                  <a:rPr lang="en-US" altLang="zh-CN" sz="1000" b="1" kern="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Gamma</a:t>
                </a:r>
                <a:r>
                  <a:rPr lang="zh-CN" altLang="en-US" sz="1000" b="1" kern="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环境</a:t>
                </a:r>
              </a:p>
            </p:txBody>
          </p:sp>
          <p:grpSp>
            <p:nvGrpSpPr>
              <p:cNvPr id="177" name="Group 188"/>
              <p:cNvGrpSpPr>
                <a:grpSpLocks noChangeAspect="1"/>
              </p:cNvGrpSpPr>
              <p:nvPr/>
            </p:nvGrpSpPr>
            <p:grpSpPr bwMode="auto">
              <a:xfrm>
                <a:off x="-126497" y="4433060"/>
                <a:ext cx="379050" cy="375900"/>
                <a:chOff x="3979" y="1810"/>
                <a:chExt cx="407" cy="622"/>
              </a:xfrm>
            </p:grpSpPr>
            <p:sp>
              <p:nvSpPr>
                <p:cNvPr id="194" name="AutoShape 18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5" name="Freeform 190"/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6" name="Rectangle 191"/>
                <p:cNvSpPr>
                  <a:spLocks noChangeArrowheads="1"/>
                </p:cNvSpPr>
                <p:nvPr/>
              </p:nvSpPr>
              <p:spPr bwMode="auto">
                <a:xfrm>
                  <a:off x="3979" y="1854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7" name="Freeform 192"/>
                <p:cNvSpPr>
                  <a:spLocks/>
                </p:cNvSpPr>
                <p:nvPr/>
              </p:nvSpPr>
              <p:spPr bwMode="auto">
                <a:xfrm>
                  <a:off x="4316" y="1810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8" name="Freeform 193"/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9" name="Rectangle 194"/>
                <p:cNvSpPr>
                  <a:spLocks noChangeArrowheads="1"/>
                </p:cNvSpPr>
                <p:nvPr/>
              </p:nvSpPr>
              <p:spPr bwMode="auto">
                <a:xfrm>
                  <a:off x="3979" y="2050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0" name="Rectangle 195"/>
                <p:cNvSpPr>
                  <a:spLocks noChangeArrowheads="1"/>
                </p:cNvSpPr>
                <p:nvPr/>
              </p:nvSpPr>
              <p:spPr bwMode="auto">
                <a:xfrm>
                  <a:off x="3979" y="207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1" name="Rectangle 196"/>
                <p:cNvSpPr>
                  <a:spLocks noChangeArrowheads="1"/>
                </p:cNvSpPr>
                <p:nvPr/>
              </p:nvSpPr>
              <p:spPr bwMode="auto">
                <a:xfrm>
                  <a:off x="3979" y="1931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2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79" y="1957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3" name="Freeform 204"/>
                <p:cNvSpPr>
                  <a:spLocks/>
                </p:cNvSpPr>
                <p:nvPr/>
              </p:nvSpPr>
              <p:spPr bwMode="auto">
                <a:xfrm>
                  <a:off x="4004" y="2297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4" name="Freeform 205"/>
                <p:cNvSpPr>
                  <a:spLocks/>
                </p:cNvSpPr>
                <p:nvPr/>
              </p:nvSpPr>
              <p:spPr bwMode="auto">
                <a:xfrm>
                  <a:off x="4004" y="228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5" name="Freeform 206"/>
                <p:cNvSpPr>
                  <a:spLocks/>
                </p:cNvSpPr>
                <p:nvPr/>
              </p:nvSpPr>
              <p:spPr bwMode="auto">
                <a:xfrm>
                  <a:off x="4004" y="2262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4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20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20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6" name="Freeform 207"/>
                <p:cNvSpPr>
                  <a:spLocks/>
                </p:cNvSpPr>
                <p:nvPr/>
              </p:nvSpPr>
              <p:spPr bwMode="auto">
                <a:xfrm>
                  <a:off x="4004" y="2251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19"/>
                    </a:cxn>
                    <a:cxn ang="0">
                      <a:pos x="4358" y="2500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3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4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1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7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5"/>
                    </a:cxn>
                    <a:cxn ang="0">
                      <a:pos x="84" y="1764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19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0"/>
                      </a:lnTo>
                      <a:lnTo>
                        <a:pt x="4455" y="2457"/>
                      </a:lnTo>
                      <a:lnTo>
                        <a:pt x="4548" y="2409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5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7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7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0"/>
                      </a:lnTo>
                      <a:lnTo>
                        <a:pt x="4874" y="623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7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4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1"/>
                      </a:lnTo>
                      <a:lnTo>
                        <a:pt x="2665" y="0"/>
                      </a:lnTo>
                      <a:lnTo>
                        <a:pt x="2528" y="1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4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7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3"/>
                      </a:lnTo>
                      <a:lnTo>
                        <a:pt x="387" y="680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7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7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5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09"/>
                      </a:lnTo>
                      <a:lnTo>
                        <a:pt x="874" y="2457"/>
                      </a:lnTo>
                      <a:lnTo>
                        <a:pt x="971" y="2500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19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7" name="Freeform 208"/>
                <p:cNvSpPr>
                  <a:spLocks/>
                </p:cNvSpPr>
                <p:nvPr/>
              </p:nvSpPr>
              <p:spPr bwMode="auto">
                <a:xfrm>
                  <a:off x="4004" y="2227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8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30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1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4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9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4"/>
                      </a:lnTo>
                      <a:lnTo>
                        <a:pt x="4257" y="2544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1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8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1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1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30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30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1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1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8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1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4"/>
                      </a:lnTo>
                      <a:lnTo>
                        <a:pt x="1177" y="2584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9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208" name="Freeform 209"/>
                <p:cNvSpPr>
                  <a:spLocks/>
                </p:cNvSpPr>
                <p:nvPr/>
              </p:nvSpPr>
              <p:spPr bwMode="auto">
                <a:xfrm>
                  <a:off x="4004" y="2216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40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8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3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6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7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0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0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7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6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3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grpSp>
            <p:nvGrpSpPr>
              <p:cNvPr id="178" name="Group 188"/>
              <p:cNvGrpSpPr>
                <a:grpSpLocks noChangeAspect="1"/>
              </p:cNvGrpSpPr>
              <p:nvPr/>
            </p:nvGrpSpPr>
            <p:grpSpPr bwMode="auto">
              <a:xfrm>
                <a:off x="-399854" y="4483860"/>
                <a:ext cx="379050" cy="375900"/>
                <a:chOff x="3979" y="1810"/>
                <a:chExt cx="407" cy="622"/>
              </a:xfrm>
            </p:grpSpPr>
            <p:sp>
              <p:nvSpPr>
                <p:cNvPr id="179" name="AutoShape 18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0" name="Freeform 190"/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1" name="Rectangle 191"/>
                <p:cNvSpPr>
                  <a:spLocks noChangeArrowheads="1"/>
                </p:cNvSpPr>
                <p:nvPr/>
              </p:nvSpPr>
              <p:spPr bwMode="auto">
                <a:xfrm>
                  <a:off x="3979" y="1854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2" name="Freeform 192"/>
                <p:cNvSpPr>
                  <a:spLocks/>
                </p:cNvSpPr>
                <p:nvPr/>
              </p:nvSpPr>
              <p:spPr bwMode="auto">
                <a:xfrm>
                  <a:off x="4316" y="1810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3" name="Freeform 193"/>
                <p:cNvSpPr>
                  <a:spLocks/>
                </p:cNvSpPr>
                <p:nvPr/>
              </p:nvSpPr>
              <p:spPr bwMode="auto">
                <a:xfrm>
                  <a:off x="3979" y="1810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4" name="Rectangle 194"/>
                <p:cNvSpPr>
                  <a:spLocks noChangeArrowheads="1"/>
                </p:cNvSpPr>
                <p:nvPr/>
              </p:nvSpPr>
              <p:spPr bwMode="auto">
                <a:xfrm>
                  <a:off x="3979" y="2050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5" name="Rectangle 195"/>
                <p:cNvSpPr>
                  <a:spLocks noChangeArrowheads="1"/>
                </p:cNvSpPr>
                <p:nvPr/>
              </p:nvSpPr>
              <p:spPr bwMode="auto">
                <a:xfrm>
                  <a:off x="3979" y="207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6" name="Rectangle 196"/>
                <p:cNvSpPr>
                  <a:spLocks noChangeArrowheads="1"/>
                </p:cNvSpPr>
                <p:nvPr/>
              </p:nvSpPr>
              <p:spPr bwMode="auto">
                <a:xfrm>
                  <a:off x="3979" y="1931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7" name="Rectangle 197"/>
                <p:cNvSpPr>
                  <a:spLocks noChangeArrowheads="1"/>
                </p:cNvSpPr>
                <p:nvPr/>
              </p:nvSpPr>
              <p:spPr bwMode="auto">
                <a:xfrm>
                  <a:off x="3979" y="1957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8" name="Freeform 204"/>
                <p:cNvSpPr>
                  <a:spLocks/>
                </p:cNvSpPr>
                <p:nvPr/>
              </p:nvSpPr>
              <p:spPr bwMode="auto">
                <a:xfrm>
                  <a:off x="4004" y="2297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89" name="Freeform 205"/>
                <p:cNvSpPr>
                  <a:spLocks/>
                </p:cNvSpPr>
                <p:nvPr/>
              </p:nvSpPr>
              <p:spPr bwMode="auto">
                <a:xfrm>
                  <a:off x="4004" y="228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0" name="Freeform 206"/>
                <p:cNvSpPr>
                  <a:spLocks/>
                </p:cNvSpPr>
                <p:nvPr/>
              </p:nvSpPr>
              <p:spPr bwMode="auto">
                <a:xfrm>
                  <a:off x="4004" y="2262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4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20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8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20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1" name="Freeform 207"/>
                <p:cNvSpPr>
                  <a:spLocks/>
                </p:cNvSpPr>
                <p:nvPr/>
              </p:nvSpPr>
              <p:spPr bwMode="auto">
                <a:xfrm>
                  <a:off x="4004" y="2251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79"/>
                    </a:cxn>
                    <a:cxn ang="0">
                      <a:pos x="3700" y="2713"/>
                    </a:cxn>
                    <a:cxn ang="0">
                      <a:pos x="4045" y="2619"/>
                    </a:cxn>
                    <a:cxn ang="0">
                      <a:pos x="4358" y="2500"/>
                    </a:cxn>
                    <a:cxn ang="0">
                      <a:pos x="4636" y="2361"/>
                    </a:cxn>
                    <a:cxn ang="0">
                      <a:pos x="4874" y="2200"/>
                    </a:cxn>
                    <a:cxn ang="0">
                      <a:pos x="5066" y="2023"/>
                    </a:cxn>
                    <a:cxn ang="0">
                      <a:pos x="5210" y="1831"/>
                    </a:cxn>
                    <a:cxn ang="0">
                      <a:pos x="5299" y="1626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2"/>
                    </a:cxn>
                    <a:cxn ang="0">
                      <a:pos x="5066" y="800"/>
                    </a:cxn>
                    <a:cxn ang="0">
                      <a:pos x="4874" y="623"/>
                    </a:cxn>
                    <a:cxn ang="0">
                      <a:pos x="4636" y="463"/>
                    </a:cxn>
                    <a:cxn ang="0">
                      <a:pos x="4358" y="322"/>
                    </a:cxn>
                    <a:cxn ang="0">
                      <a:pos x="4045" y="204"/>
                    </a:cxn>
                    <a:cxn ang="0">
                      <a:pos x="3700" y="111"/>
                    </a:cxn>
                    <a:cxn ang="0">
                      <a:pos x="3330" y="44"/>
                    </a:cxn>
                    <a:cxn ang="0">
                      <a:pos x="2937" y="7"/>
                    </a:cxn>
                    <a:cxn ang="0">
                      <a:pos x="2528" y="1"/>
                    </a:cxn>
                    <a:cxn ang="0">
                      <a:pos x="2129" y="28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4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7"/>
                    </a:cxn>
                    <a:cxn ang="0">
                      <a:pos x="54" y="1128"/>
                    </a:cxn>
                    <a:cxn ang="0">
                      <a:pos x="3" y="1339"/>
                    </a:cxn>
                    <a:cxn ang="0">
                      <a:pos x="13" y="1555"/>
                    </a:cxn>
                    <a:cxn ang="0">
                      <a:pos x="84" y="1764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09"/>
                    </a:cxn>
                    <a:cxn ang="0">
                      <a:pos x="874" y="2457"/>
                    </a:cxn>
                    <a:cxn ang="0">
                      <a:pos x="1177" y="2582"/>
                    </a:cxn>
                    <a:cxn ang="0">
                      <a:pos x="1511" y="2684"/>
                    </a:cxn>
                    <a:cxn ang="0">
                      <a:pos x="1873" y="2760"/>
                    </a:cxn>
                    <a:cxn ang="0">
                      <a:pos x="2260" y="2808"/>
                    </a:cxn>
                    <a:cxn ang="0">
                      <a:pos x="2665" y="2824"/>
                    </a:cxn>
                  </a:cxnLst>
                  <a:rect l="0" t="0" r="r" b="b"/>
                  <a:pathLst>
                    <a:path w="5330" h="2824">
                      <a:moveTo>
                        <a:pt x="2665" y="2824"/>
                      </a:moveTo>
                      <a:lnTo>
                        <a:pt x="2802" y="2822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79"/>
                      </a:lnTo>
                      <a:lnTo>
                        <a:pt x="3456" y="2760"/>
                      </a:lnTo>
                      <a:lnTo>
                        <a:pt x="3580" y="2738"/>
                      </a:lnTo>
                      <a:lnTo>
                        <a:pt x="3700" y="2713"/>
                      </a:lnTo>
                      <a:lnTo>
                        <a:pt x="3819" y="2684"/>
                      </a:lnTo>
                      <a:lnTo>
                        <a:pt x="3933" y="2653"/>
                      </a:lnTo>
                      <a:lnTo>
                        <a:pt x="4045" y="2619"/>
                      </a:lnTo>
                      <a:lnTo>
                        <a:pt x="4153" y="2582"/>
                      </a:lnTo>
                      <a:lnTo>
                        <a:pt x="4257" y="2543"/>
                      </a:lnTo>
                      <a:lnTo>
                        <a:pt x="4358" y="2500"/>
                      </a:lnTo>
                      <a:lnTo>
                        <a:pt x="4455" y="2457"/>
                      </a:lnTo>
                      <a:lnTo>
                        <a:pt x="4548" y="2409"/>
                      </a:lnTo>
                      <a:lnTo>
                        <a:pt x="4636" y="2361"/>
                      </a:lnTo>
                      <a:lnTo>
                        <a:pt x="4720" y="2309"/>
                      </a:lnTo>
                      <a:lnTo>
                        <a:pt x="4799" y="2256"/>
                      </a:lnTo>
                      <a:lnTo>
                        <a:pt x="4874" y="2200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3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6"/>
                      </a:lnTo>
                      <a:lnTo>
                        <a:pt x="5299" y="1626"/>
                      </a:lnTo>
                      <a:lnTo>
                        <a:pt x="5316" y="1555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39"/>
                      </a:lnTo>
                      <a:lnTo>
                        <a:pt x="5316" y="1267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2"/>
                      </a:lnTo>
                      <a:lnTo>
                        <a:pt x="5168" y="927"/>
                      </a:lnTo>
                      <a:lnTo>
                        <a:pt x="5120" y="863"/>
                      </a:lnTo>
                      <a:lnTo>
                        <a:pt x="5066" y="800"/>
                      </a:lnTo>
                      <a:lnTo>
                        <a:pt x="5008" y="740"/>
                      </a:lnTo>
                      <a:lnTo>
                        <a:pt x="4943" y="680"/>
                      </a:lnTo>
                      <a:lnTo>
                        <a:pt x="4874" y="623"/>
                      </a:lnTo>
                      <a:lnTo>
                        <a:pt x="4799" y="568"/>
                      </a:lnTo>
                      <a:lnTo>
                        <a:pt x="4720" y="514"/>
                      </a:lnTo>
                      <a:lnTo>
                        <a:pt x="4636" y="463"/>
                      </a:lnTo>
                      <a:lnTo>
                        <a:pt x="4548" y="414"/>
                      </a:lnTo>
                      <a:lnTo>
                        <a:pt x="4455" y="367"/>
                      </a:lnTo>
                      <a:lnTo>
                        <a:pt x="4358" y="322"/>
                      </a:lnTo>
                      <a:lnTo>
                        <a:pt x="4257" y="281"/>
                      </a:lnTo>
                      <a:lnTo>
                        <a:pt x="4153" y="241"/>
                      </a:lnTo>
                      <a:lnTo>
                        <a:pt x="4045" y="204"/>
                      </a:lnTo>
                      <a:lnTo>
                        <a:pt x="3933" y="171"/>
                      </a:lnTo>
                      <a:lnTo>
                        <a:pt x="3819" y="139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4"/>
                      </a:lnTo>
                      <a:lnTo>
                        <a:pt x="3201" y="28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1"/>
                      </a:lnTo>
                      <a:lnTo>
                        <a:pt x="2665" y="0"/>
                      </a:lnTo>
                      <a:lnTo>
                        <a:pt x="2528" y="1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8"/>
                      </a:lnTo>
                      <a:lnTo>
                        <a:pt x="2000" y="44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39"/>
                      </a:lnTo>
                      <a:lnTo>
                        <a:pt x="1396" y="171"/>
                      </a:lnTo>
                      <a:lnTo>
                        <a:pt x="1284" y="204"/>
                      </a:lnTo>
                      <a:lnTo>
                        <a:pt x="1177" y="241"/>
                      </a:lnTo>
                      <a:lnTo>
                        <a:pt x="1071" y="281"/>
                      </a:lnTo>
                      <a:lnTo>
                        <a:pt x="971" y="322"/>
                      </a:lnTo>
                      <a:lnTo>
                        <a:pt x="874" y="367"/>
                      </a:lnTo>
                      <a:lnTo>
                        <a:pt x="782" y="414"/>
                      </a:lnTo>
                      <a:lnTo>
                        <a:pt x="694" y="463"/>
                      </a:lnTo>
                      <a:lnTo>
                        <a:pt x="610" y="514"/>
                      </a:lnTo>
                      <a:lnTo>
                        <a:pt x="531" y="568"/>
                      </a:lnTo>
                      <a:lnTo>
                        <a:pt x="456" y="623"/>
                      </a:lnTo>
                      <a:lnTo>
                        <a:pt x="387" y="680"/>
                      </a:lnTo>
                      <a:lnTo>
                        <a:pt x="322" y="740"/>
                      </a:lnTo>
                      <a:lnTo>
                        <a:pt x="263" y="800"/>
                      </a:lnTo>
                      <a:lnTo>
                        <a:pt x="210" y="863"/>
                      </a:lnTo>
                      <a:lnTo>
                        <a:pt x="162" y="927"/>
                      </a:lnTo>
                      <a:lnTo>
                        <a:pt x="120" y="992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7"/>
                      </a:lnTo>
                      <a:lnTo>
                        <a:pt x="3" y="1339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5"/>
                      </a:lnTo>
                      <a:lnTo>
                        <a:pt x="30" y="1626"/>
                      </a:lnTo>
                      <a:lnTo>
                        <a:pt x="54" y="1696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3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0"/>
                      </a:lnTo>
                      <a:lnTo>
                        <a:pt x="531" y="2256"/>
                      </a:lnTo>
                      <a:lnTo>
                        <a:pt x="610" y="2309"/>
                      </a:lnTo>
                      <a:lnTo>
                        <a:pt x="694" y="2361"/>
                      </a:lnTo>
                      <a:lnTo>
                        <a:pt x="782" y="2409"/>
                      </a:lnTo>
                      <a:lnTo>
                        <a:pt x="874" y="2457"/>
                      </a:lnTo>
                      <a:lnTo>
                        <a:pt x="971" y="2500"/>
                      </a:lnTo>
                      <a:lnTo>
                        <a:pt x="1071" y="2543"/>
                      </a:lnTo>
                      <a:lnTo>
                        <a:pt x="1177" y="2582"/>
                      </a:lnTo>
                      <a:lnTo>
                        <a:pt x="1284" y="2619"/>
                      </a:lnTo>
                      <a:lnTo>
                        <a:pt x="1396" y="2653"/>
                      </a:lnTo>
                      <a:lnTo>
                        <a:pt x="1511" y="2684"/>
                      </a:lnTo>
                      <a:lnTo>
                        <a:pt x="1629" y="2713"/>
                      </a:lnTo>
                      <a:lnTo>
                        <a:pt x="1750" y="2738"/>
                      </a:lnTo>
                      <a:lnTo>
                        <a:pt x="1873" y="2760"/>
                      </a:lnTo>
                      <a:lnTo>
                        <a:pt x="2000" y="2779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2"/>
                      </a:lnTo>
                      <a:lnTo>
                        <a:pt x="2665" y="282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2" name="Freeform 208"/>
                <p:cNvSpPr>
                  <a:spLocks/>
                </p:cNvSpPr>
                <p:nvPr/>
              </p:nvSpPr>
              <p:spPr bwMode="auto">
                <a:xfrm>
                  <a:off x="4004" y="2227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8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30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1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4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9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4"/>
                      </a:lnTo>
                      <a:lnTo>
                        <a:pt x="4257" y="2544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1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8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1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1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30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30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1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1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8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1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4"/>
                      </a:lnTo>
                      <a:lnTo>
                        <a:pt x="1177" y="2584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9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93" name="Freeform 209"/>
                <p:cNvSpPr>
                  <a:spLocks/>
                </p:cNvSpPr>
                <p:nvPr/>
              </p:nvSpPr>
              <p:spPr bwMode="auto">
                <a:xfrm>
                  <a:off x="4004" y="2216"/>
                  <a:ext cx="205" cy="108"/>
                </a:xfrm>
                <a:custGeom>
                  <a:avLst/>
                  <a:gdLst/>
                  <a:ahLst/>
                  <a:cxnLst>
                    <a:cxn ang="0">
                      <a:pos x="2937" y="2817"/>
                    </a:cxn>
                    <a:cxn ang="0">
                      <a:pos x="3330" y="2781"/>
                    </a:cxn>
                    <a:cxn ang="0">
                      <a:pos x="3700" y="2713"/>
                    </a:cxn>
                    <a:cxn ang="0">
                      <a:pos x="4045" y="2620"/>
                    </a:cxn>
                    <a:cxn ang="0">
                      <a:pos x="4358" y="2502"/>
                    </a:cxn>
                    <a:cxn ang="0">
                      <a:pos x="4636" y="2361"/>
                    </a:cxn>
                    <a:cxn ang="0">
                      <a:pos x="4874" y="2202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2"/>
                    </a:cxn>
                    <a:cxn ang="0">
                      <a:pos x="5299" y="1198"/>
                    </a:cxn>
                    <a:cxn ang="0">
                      <a:pos x="5210" y="994"/>
                    </a:cxn>
                    <a:cxn ang="0">
                      <a:pos x="5066" y="802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4"/>
                    </a:cxn>
                    <a:cxn ang="0">
                      <a:pos x="4045" y="205"/>
                    </a:cxn>
                    <a:cxn ang="0">
                      <a:pos x="3700" y="111"/>
                    </a:cxn>
                    <a:cxn ang="0">
                      <a:pos x="3330" y="45"/>
                    </a:cxn>
                    <a:cxn ang="0">
                      <a:pos x="2937" y="7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1"/>
                    </a:cxn>
                    <a:cxn ang="0">
                      <a:pos x="1071" y="281"/>
                    </a:cxn>
                    <a:cxn ang="0">
                      <a:pos x="782" y="415"/>
                    </a:cxn>
                    <a:cxn ang="0">
                      <a:pos x="531" y="568"/>
                    </a:cxn>
                    <a:cxn ang="0">
                      <a:pos x="322" y="740"/>
                    </a:cxn>
                    <a:cxn ang="0">
                      <a:pos x="162" y="928"/>
                    </a:cxn>
                    <a:cxn ang="0">
                      <a:pos x="54" y="1128"/>
                    </a:cxn>
                    <a:cxn ang="0">
                      <a:pos x="3" y="1340"/>
                    </a:cxn>
                    <a:cxn ang="0">
                      <a:pos x="13" y="1557"/>
                    </a:cxn>
                    <a:cxn ang="0">
                      <a:pos x="84" y="1765"/>
                    </a:cxn>
                    <a:cxn ang="0">
                      <a:pos x="210" y="1961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6"/>
                    </a:cxn>
                    <a:cxn ang="0">
                      <a:pos x="1873" y="2762"/>
                    </a:cxn>
                    <a:cxn ang="0">
                      <a:pos x="2260" y="2808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7"/>
                      </a:lnTo>
                      <a:lnTo>
                        <a:pt x="3069" y="2808"/>
                      </a:lnTo>
                      <a:lnTo>
                        <a:pt x="3201" y="2796"/>
                      </a:lnTo>
                      <a:lnTo>
                        <a:pt x="3330" y="2781"/>
                      </a:lnTo>
                      <a:lnTo>
                        <a:pt x="3456" y="2762"/>
                      </a:lnTo>
                      <a:lnTo>
                        <a:pt x="3580" y="2739"/>
                      </a:lnTo>
                      <a:lnTo>
                        <a:pt x="3700" y="2713"/>
                      </a:lnTo>
                      <a:lnTo>
                        <a:pt x="3819" y="2686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3"/>
                      </a:lnTo>
                      <a:lnTo>
                        <a:pt x="4358" y="2502"/>
                      </a:lnTo>
                      <a:lnTo>
                        <a:pt x="4455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6"/>
                      </a:lnTo>
                      <a:lnTo>
                        <a:pt x="4874" y="2202"/>
                      </a:lnTo>
                      <a:lnTo>
                        <a:pt x="4943" y="2144"/>
                      </a:lnTo>
                      <a:lnTo>
                        <a:pt x="5008" y="2084"/>
                      </a:lnTo>
                      <a:lnTo>
                        <a:pt x="5066" y="2024"/>
                      </a:lnTo>
                      <a:lnTo>
                        <a:pt x="5120" y="1961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6"/>
                      </a:lnTo>
                      <a:lnTo>
                        <a:pt x="5299" y="1627"/>
                      </a:lnTo>
                      <a:lnTo>
                        <a:pt x="5316" y="1557"/>
                      </a:lnTo>
                      <a:lnTo>
                        <a:pt x="5327" y="1485"/>
                      </a:lnTo>
                      <a:lnTo>
                        <a:pt x="5330" y="1412"/>
                      </a:lnTo>
                      <a:lnTo>
                        <a:pt x="5327" y="1340"/>
                      </a:lnTo>
                      <a:lnTo>
                        <a:pt x="5316" y="1269"/>
                      </a:lnTo>
                      <a:lnTo>
                        <a:pt x="5299" y="1198"/>
                      </a:lnTo>
                      <a:lnTo>
                        <a:pt x="5276" y="1128"/>
                      </a:lnTo>
                      <a:lnTo>
                        <a:pt x="5246" y="1060"/>
                      </a:lnTo>
                      <a:lnTo>
                        <a:pt x="5210" y="994"/>
                      </a:lnTo>
                      <a:lnTo>
                        <a:pt x="5168" y="928"/>
                      </a:lnTo>
                      <a:lnTo>
                        <a:pt x="5120" y="863"/>
                      </a:lnTo>
                      <a:lnTo>
                        <a:pt x="5066" y="802"/>
                      </a:lnTo>
                      <a:lnTo>
                        <a:pt x="5008" y="740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8"/>
                      </a:lnTo>
                      <a:lnTo>
                        <a:pt x="4720" y="516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5" y="368"/>
                      </a:lnTo>
                      <a:lnTo>
                        <a:pt x="4358" y="324"/>
                      </a:lnTo>
                      <a:lnTo>
                        <a:pt x="4257" y="281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1"/>
                      </a:lnTo>
                      <a:lnTo>
                        <a:pt x="3819" y="140"/>
                      </a:lnTo>
                      <a:lnTo>
                        <a:pt x="3700" y="111"/>
                      </a:lnTo>
                      <a:lnTo>
                        <a:pt x="3580" y="86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6"/>
                      </a:lnTo>
                      <a:lnTo>
                        <a:pt x="2937" y="7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7"/>
                      </a:lnTo>
                      <a:lnTo>
                        <a:pt x="2260" y="16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6"/>
                      </a:lnTo>
                      <a:lnTo>
                        <a:pt x="1629" y="111"/>
                      </a:lnTo>
                      <a:lnTo>
                        <a:pt x="1511" y="140"/>
                      </a:lnTo>
                      <a:lnTo>
                        <a:pt x="1396" y="171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1"/>
                      </a:lnTo>
                      <a:lnTo>
                        <a:pt x="971" y="324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6"/>
                      </a:lnTo>
                      <a:lnTo>
                        <a:pt x="531" y="568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0"/>
                      </a:lnTo>
                      <a:lnTo>
                        <a:pt x="263" y="802"/>
                      </a:lnTo>
                      <a:lnTo>
                        <a:pt x="210" y="863"/>
                      </a:lnTo>
                      <a:lnTo>
                        <a:pt x="162" y="928"/>
                      </a:lnTo>
                      <a:lnTo>
                        <a:pt x="120" y="994"/>
                      </a:lnTo>
                      <a:lnTo>
                        <a:pt x="84" y="1060"/>
                      </a:lnTo>
                      <a:lnTo>
                        <a:pt x="54" y="1128"/>
                      </a:lnTo>
                      <a:lnTo>
                        <a:pt x="30" y="1198"/>
                      </a:lnTo>
                      <a:lnTo>
                        <a:pt x="13" y="1269"/>
                      </a:lnTo>
                      <a:lnTo>
                        <a:pt x="3" y="1340"/>
                      </a:lnTo>
                      <a:lnTo>
                        <a:pt x="0" y="1412"/>
                      </a:lnTo>
                      <a:lnTo>
                        <a:pt x="3" y="1485"/>
                      </a:lnTo>
                      <a:lnTo>
                        <a:pt x="13" y="1557"/>
                      </a:lnTo>
                      <a:lnTo>
                        <a:pt x="30" y="1627"/>
                      </a:lnTo>
                      <a:lnTo>
                        <a:pt x="54" y="1696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1"/>
                      </a:lnTo>
                      <a:lnTo>
                        <a:pt x="263" y="2024"/>
                      </a:lnTo>
                      <a:lnTo>
                        <a:pt x="322" y="2084"/>
                      </a:lnTo>
                      <a:lnTo>
                        <a:pt x="387" y="2144"/>
                      </a:lnTo>
                      <a:lnTo>
                        <a:pt x="456" y="2202"/>
                      </a:lnTo>
                      <a:lnTo>
                        <a:pt x="531" y="2256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2"/>
                      </a:lnTo>
                      <a:lnTo>
                        <a:pt x="1071" y="2543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6"/>
                      </a:lnTo>
                      <a:lnTo>
                        <a:pt x="1629" y="2713"/>
                      </a:lnTo>
                      <a:lnTo>
                        <a:pt x="1750" y="2739"/>
                      </a:lnTo>
                      <a:lnTo>
                        <a:pt x="1873" y="2762"/>
                      </a:lnTo>
                      <a:lnTo>
                        <a:pt x="2000" y="2781"/>
                      </a:lnTo>
                      <a:lnTo>
                        <a:pt x="2129" y="2796"/>
                      </a:lnTo>
                      <a:lnTo>
                        <a:pt x="2260" y="2808"/>
                      </a:lnTo>
                      <a:lnTo>
                        <a:pt x="2393" y="2817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914245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600">
                    <a:solidFill>
                      <a:prstClr val="black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</p:grpSp>
        <p:grpSp>
          <p:nvGrpSpPr>
            <p:cNvPr id="107" name="组合 676"/>
            <p:cNvGrpSpPr/>
            <p:nvPr/>
          </p:nvGrpSpPr>
          <p:grpSpPr>
            <a:xfrm>
              <a:off x="3602602" y="3877746"/>
              <a:ext cx="909811" cy="578282"/>
              <a:chOff x="2439522" y="4145536"/>
              <a:chExt cx="909811" cy="697371"/>
            </a:xfrm>
          </p:grpSpPr>
          <p:sp>
            <p:nvSpPr>
              <p:cNvPr id="160" name="椭圆 159"/>
              <p:cNvSpPr/>
              <p:nvPr/>
            </p:nvSpPr>
            <p:spPr bwMode="auto">
              <a:xfrm>
                <a:off x="2439523" y="4145536"/>
                <a:ext cx="909810" cy="697371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161" name="Group 83"/>
              <p:cNvGrpSpPr>
                <a:grpSpLocks noChangeAspect="1"/>
              </p:cNvGrpSpPr>
              <p:nvPr/>
            </p:nvGrpSpPr>
            <p:grpSpPr bwMode="auto">
              <a:xfrm>
                <a:off x="2757795" y="4200031"/>
                <a:ext cx="306641" cy="332045"/>
                <a:chOff x="4101" y="1008"/>
                <a:chExt cx="407" cy="622"/>
              </a:xfrm>
            </p:grpSpPr>
            <p:sp>
              <p:nvSpPr>
                <p:cNvPr id="163" name="AutoShape 8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64" name="Freeform 85"/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65" name="Rectangle 86"/>
                <p:cNvSpPr>
                  <a:spLocks noChangeArrowheads="1"/>
                </p:cNvSpPr>
                <p:nvPr/>
              </p:nvSpPr>
              <p:spPr bwMode="auto">
                <a:xfrm>
                  <a:off x="4101" y="1052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66" name="Freeform 87"/>
                <p:cNvSpPr>
                  <a:spLocks/>
                </p:cNvSpPr>
                <p:nvPr/>
              </p:nvSpPr>
              <p:spPr bwMode="auto">
                <a:xfrm>
                  <a:off x="4438" y="1008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67" name="Freeform 88"/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68" name="Rectangle 89"/>
                <p:cNvSpPr>
                  <a:spLocks noChangeArrowheads="1"/>
                </p:cNvSpPr>
                <p:nvPr/>
              </p:nvSpPr>
              <p:spPr bwMode="auto">
                <a:xfrm>
                  <a:off x="4101" y="1248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69" name="Rectangle 90"/>
                <p:cNvSpPr>
                  <a:spLocks noChangeArrowheads="1"/>
                </p:cNvSpPr>
                <p:nvPr/>
              </p:nvSpPr>
              <p:spPr bwMode="auto">
                <a:xfrm>
                  <a:off x="4101" y="1273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70" name="Rectangle 91"/>
                <p:cNvSpPr>
                  <a:spLocks noChangeArrowheads="1"/>
                </p:cNvSpPr>
                <p:nvPr/>
              </p:nvSpPr>
              <p:spPr bwMode="auto">
                <a:xfrm>
                  <a:off x="4101" y="1129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71" name="Rectangle 92"/>
                <p:cNvSpPr>
                  <a:spLocks noChangeArrowheads="1"/>
                </p:cNvSpPr>
                <p:nvPr/>
              </p:nvSpPr>
              <p:spPr bwMode="auto">
                <a:xfrm>
                  <a:off x="4101" y="115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72" name="Freeform 99"/>
                <p:cNvSpPr>
                  <a:spLocks/>
                </p:cNvSpPr>
                <p:nvPr/>
              </p:nvSpPr>
              <p:spPr bwMode="auto">
                <a:xfrm>
                  <a:off x="4146" y="1462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73" name="Freeform 100"/>
                <p:cNvSpPr>
                  <a:spLocks/>
                </p:cNvSpPr>
                <p:nvPr/>
              </p:nvSpPr>
              <p:spPr bwMode="auto">
                <a:xfrm>
                  <a:off x="4146" y="141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162" name="Text Box 41"/>
              <p:cNvSpPr txBox="1">
                <a:spLocks noChangeArrowheads="1"/>
              </p:cNvSpPr>
              <p:nvPr/>
            </p:nvSpPr>
            <p:spPr bwMode="auto">
              <a:xfrm>
                <a:off x="2439522" y="4466935"/>
                <a:ext cx="909811" cy="36879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1000" b="1" kern="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Alpha</a:t>
                </a:r>
                <a:r>
                  <a:rPr lang="zh-CN" altLang="en-US" sz="1000" b="1" kern="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环境</a:t>
                </a:r>
                <a:endParaRPr lang="en-US" altLang="zh-CN" sz="1000" b="1" kern="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800" kern="0" dirty="0">
                    <a:latin typeface="幼圆" pitchFamily="49" charset="-122"/>
                    <a:ea typeface="幼圆" pitchFamily="49" charset="-122"/>
                  </a:rPr>
                  <a:t>Service #n</a:t>
                </a:r>
                <a:endParaRPr lang="zh-CN" altLang="en-US" sz="800" kern="0" dirty="0"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grpSp>
          <p:nvGrpSpPr>
            <p:cNvPr id="108" name="组合 661"/>
            <p:cNvGrpSpPr/>
            <p:nvPr/>
          </p:nvGrpSpPr>
          <p:grpSpPr>
            <a:xfrm>
              <a:off x="3602602" y="3041281"/>
              <a:ext cx="909811" cy="582485"/>
              <a:chOff x="2439522" y="4145536"/>
              <a:chExt cx="909811" cy="702440"/>
            </a:xfrm>
          </p:grpSpPr>
          <p:sp>
            <p:nvSpPr>
              <p:cNvPr id="146" name="椭圆 145"/>
              <p:cNvSpPr/>
              <p:nvPr/>
            </p:nvSpPr>
            <p:spPr bwMode="auto">
              <a:xfrm>
                <a:off x="2439523" y="4145536"/>
                <a:ext cx="909810" cy="697371"/>
              </a:xfrm>
              <a:prstGeom prst="ellipse">
                <a:avLst/>
              </a:prstGeom>
              <a:solidFill>
                <a:schemeClr val="bg1">
                  <a:alpha val="80000"/>
                </a:schemeClr>
              </a:solidFill>
              <a:ln w="285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C9900"/>
                  </a:buClr>
                  <a:buSzTx/>
                  <a:tabLst/>
                </a:pPr>
                <a:endParaRPr lang="zh-CN" altLang="en-US" sz="1100" b="1" dirty="0">
                  <a:latin typeface="Arial" charset="0"/>
                  <a:ea typeface="SimSun" pitchFamily="2" charset="-122"/>
                </a:endParaRPr>
              </a:p>
            </p:txBody>
          </p:sp>
          <p:grpSp>
            <p:nvGrpSpPr>
              <p:cNvPr id="147" name="Group 83"/>
              <p:cNvGrpSpPr>
                <a:grpSpLocks noChangeAspect="1"/>
              </p:cNvGrpSpPr>
              <p:nvPr/>
            </p:nvGrpSpPr>
            <p:grpSpPr bwMode="auto">
              <a:xfrm>
                <a:off x="2757795" y="4200031"/>
                <a:ext cx="306641" cy="332045"/>
                <a:chOff x="4101" y="1008"/>
                <a:chExt cx="407" cy="622"/>
              </a:xfrm>
            </p:grpSpPr>
            <p:sp>
              <p:nvSpPr>
                <p:cNvPr id="149" name="AutoShape 8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0" name="Freeform 85"/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622"/>
                </a:xfrm>
                <a:custGeom>
                  <a:avLst/>
                  <a:gdLst/>
                  <a:ahLst/>
                  <a:cxnLst>
                    <a:cxn ang="0">
                      <a:pos x="10581" y="0"/>
                    </a:cxn>
                    <a:cxn ang="0">
                      <a:pos x="10581" y="15019"/>
                    </a:cxn>
                    <a:cxn ang="0">
                      <a:pos x="8762" y="16172"/>
                    </a:cxn>
                    <a:cxn ang="0">
                      <a:pos x="0" y="16172"/>
                    </a:cxn>
                    <a:cxn ang="0">
                      <a:pos x="0" y="1155"/>
                    </a:cxn>
                    <a:cxn ang="0">
                      <a:pos x="1817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  <a:cxn ang="0">
                      <a:pos x="10581" y="0"/>
                    </a:cxn>
                  </a:cxnLst>
                  <a:rect l="0" t="0" r="r" b="b"/>
                  <a:pathLst>
                    <a:path w="10581" h="16172">
                      <a:moveTo>
                        <a:pt x="10581" y="0"/>
                      </a:moveTo>
                      <a:lnTo>
                        <a:pt x="10581" y="15019"/>
                      </a:lnTo>
                      <a:lnTo>
                        <a:pt x="8762" y="16172"/>
                      </a:lnTo>
                      <a:lnTo>
                        <a:pt x="0" y="16172"/>
                      </a:lnTo>
                      <a:lnTo>
                        <a:pt x="0" y="1155"/>
                      </a:lnTo>
                      <a:lnTo>
                        <a:pt x="1817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lnTo>
                        <a:pt x="10581" y="0"/>
                      </a:lnTo>
                      <a:close/>
                    </a:path>
                  </a:pathLst>
                </a:custGeom>
                <a:solidFill>
                  <a:srgbClr val="7FA6C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1" name="Rectangle 86"/>
                <p:cNvSpPr>
                  <a:spLocks noChangeArrowheads="1"/>
                </p:cNvSpPr>
                <p:nvPr/>
              </p:nvSpPr>
              <p:spPr bwMode="auto">
                <a:xfrm>
                  <a:off x="4101" y="1052"/>
                  <a:ext cx="337" cy="578"/>
                </a:xfrm>
                <a:prstGeom prst="rect">
                  <a:avLst/>
                </a:prstGeom>
                <a:solidFill>
                  <a:srgbClr val="7FA6C8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2" name="Freeform 87"/>
                <p:cNvSpPr>
                  <a:spLocks/>
                </p:cNvSpPr>
                <p:nvPr/>
              </p:nvSpPr>
              <p:spPr bwMode="auto">
                <a:xfrm>
                  <a:off x="4438" y="1008"/>
                  <a:ext cx="70" cy="622"/>
                </a:xfrm>
                <a:custGeom>
                  <a:avLst/>
                  <a:gdLst/>
                  <a:ahLst/>
                  <a:cxnLst>
                    <a:cxn ang="0">
                      <a:pos x="1819" y="0"/>
                    </a:cxn>
                    <a:cxn ang="0">
                      <a:pos x="0" y="1155"/>
                    </a:cxn>
                    <a:cxn ang="0">
                      <a:pos x="0" y="16172"/>
                    </a:cxn>
                    <a:cxn ang="0">
                      <a:pos x="1819" y="15019"/>
                    </a:cxn>
                    <a:cxn ang="0">
                      <a:pos x="1819" y="0"/>
                    </a:cxn>
                  </a:cxnLst>
                  <a:rect l="0" t="0" r="r" b="b"/>
                  <a:pathLst>
                    <a:path w="1819" h="16172">
                      <a:moveTo>
                        <a:pt x="1819" y="0"/>
                      </a:moveTo>
                      <a:lnTo>
                        <a:pt x="0" y="1155"/>
                      </a:lnTo>
                      <a:lnTo>
                        <a:pt x="0" y="16172"/>
                      </a:lnTo>
                      <a:lnTo>
                        <a:pt x="1819" y="15019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00426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3" name="Freeform 88"/>
                <p:cNvSpPr>
                  <a:spLocks/>
                </p:cNvSpPr>
                <p:nvPr/>
              </p:nvSpPr>
              <p:spPr bwMode="auto">
                <a:xfrm>
                  <a:off x="4101" y="1008"/>
                  <a:ext cx="407" cy="44"/>
                </a:xfrm>
                <a:custGeom>
                  <a:avLst/>
                  <a:gdLst/>
                  <a:ahLst/>
                  <a:cxnLst>
                    <a:cxn ang="0">
                      <a:pos x="0" y="1155"/>
                    </a:cxn>
                    <a:cxn ang="0">
                      <a:pos x="8762" y="1155"/>
                    </a:cxn>
                    <a:cxn ang="0">
                      <a:pos x="10581" y="0"/>
                    </a:cxn>
                    <a:cxn ang="0">
                      <a:pos x="1817" y="0"/>
                    </a:cxn>
                    <a:cxn ang="0">
                      <a:pos x="0" y="1155"/>
                    </a:cxn>
                  </a:cxnLst>
                  <a:rect l="0" t="0" r="r" b="b"/>
                  <a:pathLst>
                    <a:path w="10581" h="1155">
                      <a:moveTo>
                        <a:pt x="0" y="1155"/>
                      </a:moveTo>
                      <a:lnTo>
                        <a:pt x="8762" y="1155"/>
                      </a:lnTo>
                      <a:lnTo>
                        <a:pt x="10581" y="0"/>
                      </a:lnTo>
                      <a:lnTo>
                        <a:pt x="1817" y="0"/>
                      </a:lnTo>
                      <a:lnTo>
                        <a:pt x="0" y="1155"/>
                      </a:lnTo>
                      <a:close/>
                    </a:path>
                  </a:pathLst>
                </a:custGeom>
                <a:solidFill>
                  <a:srgbClr val="4D72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4" name="Rectangle 89"/>
                <p:cNvSpPr>
                  <a:spLocks noChangeArrowheads="1"/>
                </p:cNvSpPr>
                <p:nvPr/>
              </p:nvSpPr>
              <p:spPr bwMode="auto">
                <a:xfrm>
                  <a:off x="4101" y="1248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5" name="Rectangle 90"/>
                <p:cNvSpPr>
                  <a:spLocks noChangeArrowheads="1"/>
                </p:cNvSpPr>
                <p:nvPr/>
              </p:nvSpPr>
              <p:spPr bwMode="auto">
                <a:xfrm>
                  <a:off x="4101" y="1273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6" name="Rectangle 91"/>
                <p:cNvSpPr>
                  <a:spLocks noChangeArrowheads="1"/>
                </p:cNvSpPr>
                <p:nvPr/>
              </p:nvSpPr>
              <p:spPr bwMode="auto">
                <a:xfrm>
                  <a:off x="4101" y="1129"/>
                  <a:ext cx="337" cy="26"/>
                </a:xfrm>
                <a:prstGeom prst="rect">
                  <a:avLst/>
                </a:prstGeom>
                <a:solidFill>
                  <a:srgbClr val="1F1A17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7" name="Rectangle 92"/>
                <p:cNvSpPr>
                  <a:spLocks noChangeArrowheads="1"/>
                </p:cNvSpPr>
                <p:nvPr/>
              </p:nvSpPr>
              <p:spPr bwMode="auto">
                <a:xfrm>
                  <a:off x="4101" y="1155"/>
                  <a:ext cx="337" cy="26"/>
                </a:xfrm>
                <a:prstGeom prst="rect">
                  <a:avLst/>
                </a:prstGeom>
                <a:solidFill>
                  <a:srgbClr val="A7CDE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8" name="Freeform 99"/>
                <p:cNvSpPr>
                  <a:spLocks/>
                </p:cNvSpPr>
                <p:nvPr/>
              </p:nvSpPr>
              <p:spPr bwMode="auto">
                <a:xfrm>
                  <a:off x="4146" y="1462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2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9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4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7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5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5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7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2"/>
                      </a:lnTo>
                      <a:lnTo>
                        <a:pt x="5246" y="1765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6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9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4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5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7"/>
                      </a:lnTo>
                      <a:lnTo>
                        <a:pt x="3456" y="64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4"/>
                      </a:lnTo>
                      <a:lnTo>
                        <a:pt x="1750" y="87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5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4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9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6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5"/>
                      </a:lnTo>
                      <a:lnTo>
                        <a:pt x="120" y="1832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7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1F1A1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  <p:sp>
              <p:nvSpPr>
                <p:cNvPr id="159" name="Freeform 100"/>
                <p:cNvSpPr>
                  <a:spLocks/>
                </p:cNvSpPr>
                <p:nvPr/>
              </p:nvSpPr>
              <p:spPr bwMode="auto">
                <a:xfrm>
                  <a:off x="4146" y="1416"/>
                  <a:ext cx="205" cy="109"/>
                </a:xfrm>
                <a:custGeom>
                  <a:avLst/>
                  <a:gdLst/>
                  <a:ahLst/>
                  <a:cxnLst>
                    <a:cxn ang="0">
                      <a:pos x="2937" y="2818"/>
                    </a:cxn>
                    <a:cxn ang="0">
                      <a:pos x="3330" y="2780"/>
                    </a:cxn>
                    <a:cxn ang="0">
                      <a:pos x="3700" y="2714"/>
                    </a:cxn>
                    <a:cxn ang="0">
                      <a:pos x="4045" y="2620"/>
                    </a:cxn>
                    <a:cxn ang="0">
                      <a:pos x="4358" y="2501"/>
                    </a:cxn>
                    <a:cxn ang="0">
                      <a:pos x="4636" y="2361"/>
                    </a:cxn>
                    <a:cxn ang="0">
                      <a:pos x="4874" y="2201"/>
                    </a:cxn>
                    <a:cxn ang="0">
                      <a:pos x="5066" y="2024"/>
                    </a:cxn>
                    <a:cxn ang="0">
                      <a:pos x="5210" y="1831"/>
                    </a:cxn>
                    <a:cxn ang="0">
                      <a:pos x="5299" y="1627"/>
                    </a:cxn>
                    <a:cxn ang="0">
                      <a:pos x="5330" y="1413"/>
                    </a:cxn>
                    <a:cxn ang="0">
                      <a:pos x="5299" y="1198"/>
                    </a:cxn>
                    <a:cxn ang="0">
                      <a:pos x="5210" y="993"/>
                    </a:cxn>
                    <a:cxn ang="0">
                      <a:pos x="5066" y="801"/>
                    </a:cxn>
                    <a:cxn ang="0">
                      <a:pos x="4874" y="623"/>
                    </a:cxn>
                    <a:cxn ang="0">
                      <a:pos x="4636" y="464"/>
                    </a:cxn>
                    <a:cxn ang="0">
                      <a:pos x="4358" y="323"/>
                    </a:cxn>
                    <a:cxn ang="0">
                      <a:pos x="4045" y="205"/>
                    </a:cxn>
                    <a:cxn ang="0">
                      <a:pos x="3700" y="112"/>
                    </a:cxn>
                    <a:cxn ang="0">
                      <a:pos x="3330" y="45"/>
                    </a:cxn>
                    <a:cxn ang="0">
                      <a:pos x="2937" y="8"/>
                    </a:cxn>
                    <a:cxn ang="0">
                      <a:pos x="2528" y="2"/>
                    </a:cxn>
                    <a:cxn ang="0">
                      <a:pos x="2129" y="29"/>
                    </a:cxn>
                    <a:cxn ang="0">
                      <a:pos x="1750" y="86"/>
                    </a:cxn>
                    <a:cxn ang="0">
                      <a:pos x="1396" y="172"/>
                    </a:cxn>
                    <a:cxn ang="0">
                      <a:pos x="1071" y="282"/>
                    </a:cxn>
                    <a:cxn ang="0">
                      <a:pos x="782" y="414"/>
                    </a:cxn>
                    <a:cxn ang="0">
                      <a:pos x="531" y="569"/>
                    </a:cxn>
                    <a:cxn ang="0">
                      <a:pos x="322" y="741"/>
                    </a:cxn>
                    <a:cxn ang="0">
                      <a:pos x="162" y="928"/>
                    </a:cxn>
                    <a:cxn ang="0">
                      <a:pos x="54" y="1129"/>
                    </a:cxn>
                    <a:cxn ang="0">
                      <a:pos x="3" y="1340"/>
                    </a:cxn>
                    <a:cxn ang="0">
                      <a:pos x="13" y="1556"/>
                    </a:cxn>
                    <a:cxn ang="0">
                      <a:pos x="84" y="1764"/>
                    </a:cxn>
                    <a:cxn ang="0">
                      <a:pos x="210" y="1962"/>
                    </a:cxn>
                    <a:cxn ang="0">
                      <a:pos x="387" y="2144"/>
                    </a:cxn>
                    <a:cxn ang="0">
                      <a:pos x="610" y="2310"/>
                    </a:cxn>
                    <a:cxn ang="0">
                      <a:pos x="874" y="2457"/>
                    </a:cxn>
                    <a:cxn ang="0">
                      <a:pos x="1177" y="2583"/>
                    </a:cxn>
                    <a:cxn ang="0">
                      <a:pos x="1511" y="2685"/>
                    </a:cxn>
                    <a:cxn ang="0">
                      <a:pos x="1873" y="2761"/>
                    </a:cxn>
                    <a:cxn ang="0">
                      <a:pos x="2260" y="2809"/>
                    </a:cxn>
                    <a:cxn ang="0">
                      <a:pos x="2665" y="2825"/>
                    </a:cxn>
                  </a:cxnLst>
                  <a:rect l="0" t="0" r="r" b="b"/>
                  <a:pathLst>
                    <a:path w="5330" h="2825">
                      <a:moveTo>
                        <a:pt x="2665" y="2825"/>
                      </a:moveTo>
                      <a:lnTo>
                        <a:pt x="2802" y="2823"/>
                      </a:lnTo>
                      <a:lnTo>
                        <a:pt x="2937" y="2818"/>
                      </a:lnTo>
                      <a:lnTo>
                        <a:pt x="3069" y="2809"/>
                      </a:lnTo>
                      <a:lnTo>
                        <a:pt x="3201" y="2795"/>
                      </a:lnTo>
                      <a:lnTo>
                        <a:pt x="3330" y="2780"/>
                      </a:lnTo>
                      <a:lnTo>
                        <a:pt x="3456" y="2761"/>
                      </a:lnTo>
                      <a:lnTo>
                        <a:pt x="3580" y="2739"/>
                      </a:lnTo>
                      <a:lnTo>
                        <a:pt x="3700" y="2714"/>
                      </a:lnTo>
                      <a:lnTo>
                        <a:pt x="3819" y="2685"/>
                      </a:lnTo>
                      <a:lnTo>
                        <a:pt x="3933" y="2654"/>
                      </a:lnTo>
                      <a:lnTo>
                        <a:pt x="4045" y="2620"/>
                      </a:lnTo>
                      <a:lnTo>
                        <a:pt x="4153" y="2583"/>
                      </a:lnTo>
                      <a:lnTo>
                        <a:pt x="4257" y="2544"/>
                      </a:lnTo>
                      <a:lnTo>
                        <a:pt x="4358" y="2501"/>
                      </a:lnTo>
                      <a:lnTo>
                        <a:pt x="4456" y="2457"/>
                      </a:lnTo>
                      <a:lnTo>
                        <a:pt x="4548" y="2410"/>
                      </a:lnTo>
                      <a:lnTo>
                        <a:pt x="4636" y="2361"/>
                      </a:lnTo>
                      <a:lnTo>
                        <a:pt x="4720" y="2310"/>
                      </a:lnTo>
                      <a:lnTo>
                        <a:pt x="4799" y="2257"/>
                      </a:lnTo>
                      <a:lnTo>
                        <a:pt x="4874" y="2201"/>
                      </a:lnTo>
                      <a:lnTo>
                        <a:pt x="4943" y="2144"/>
                      </a:lnTo>
                      <a:lnTo>
                        <a:pt x="5008" y="2085"/>
                      </a:lnTo>
                      <a:lnTo>
                        <a:pt x="5066" y="2024"/>
                      </a:lnTo>
                      <a:lnTo>
                        <a:pt x="5120" y="1962"/>
                      </a:lnTo>
                      <a:lnTo>
                        <a:pt x="5168" y="1897"/>
                      </a:lnTo>
                      <a:lnTo>
                        <a:pt x="5210" y="1831"/>
                      </a:lnTo>
                      <a:lnTo>
                        <a:pt x="5246" y="1764"/>
                      </a:lnTo>
                      <a:lnTo>
                        <a:pt x="5276" y="1697"/>
                      </a:lnTo>
                      <a:lnTo>
                        <a:pt x="5299" y="1627"/>
                      </a:lnTo>
                      <a:lnTo>
                        <a:pt x="5316" y="1556"/>
                      </a:lnTo>
                      <a:lnTo>
                        <a:pt x="5327" y="1485"/>
                      </a:lnTo>
                      <a:lnTo>
                        <a:pt x="5330" y="1413"/>
                      </a:lnTo>
                      <a:lnTo>
                        <a:pt x="5327" y="1340"/>
                      </a:lnTo>
                      <a:lnTo>
                        <a:pt x="5316" y="1268"/>
                      </a:lnTo>
                      <a:lnTo>
                        <a:pt x="5299" y="1198"/>
                      </a:lnTo>
                      <a:lnTo>
                        <a:pt x="5276" y="1129"/>
                      </a:lnTo>
                      <a:lnTo>
                        <a:pt x="5246" y="1060"/>
                      </a:lnTo>
                      <a:lnTo>
                        <a:pt x="5210" y="993"/>
                      </a:lnTo>
                      <a:lnTo>
                        <a:pt x="5168" y="928"/>
                      </a:lnTo>
                      <a:lnTo>
                        <a:pt x="5120" y="864"/>
                      </a:lnTo>
                      <a:lnTo>
                        <a:pt x="5066" y="801"/>
                      </a:lnTo>
                      <a:lnTo>
                        <a:pt x="5008" y="741"/>
                      </a:lnTo>
                      <a:lnTo>
                        <a:pt x="4943" y="681"/>
                      </a:lnTo>
                      <a:lnTo>
                        <a:pt x="4874" y="623"/>
                      </a:lnTo>
                      <a:lnTo>
                        <a:pt x="4799" y="569"/>
                      </a:lnTo>
                      <a:lnTo>
                        <a:pt x="4720" y="515"/>
                      </a:lnTo>
                      <a:lnTo>
                        <a:pt x="4636" y="464"/>
                      </a:lnTo>
                      <a:lnTo>
                        <a:pt x="4548" y="414"/>
                      </a:lnTo>
                      <a:lnTo>
                        <a:pt x="4456" y="368"/>
                      </a:lnTo>
                      <a:lnTo>
                        <a:pt x="4358" y="323"/>
                      </a:lnTo>
                      <a:lnTo>
                        <a:pt x="4257" y="282"/>
                      </a:lnTo>
                      <a:lnTo>
                        <a:pt x="4153" y="242"/>
                      </a:lnTo>
                      <a:lnTo>
                        <a:pt x="4045" y="205"/>
                      </a:lnTo>
                      <a:lnTo>
                        <a:pt x="3933" y="172"/>
                      </a:lnTo>
                      <a:lnTo>
                        <a:pt x="3819" y="140"/>
                      </a:lnTo>
                      <a:lnTo>
                        <a:pt x="3700" y="112"/>
                      </a:lnTo>
                      <a:lnTo>
                        <a:pt x="3580" y="86"/>
                      </a:lnTo>
                      <a:lnTo>
                        <a:pt x="3456" y="63"/>
                      </a:lnTo>
                      <a:lnTo>
                        <a:pt x="3330" y="45"/>
                      </a:lnTo>
                      <a:lnTo>
                        <a:pt x="3201" y="29"/>
                      </a:lnTo>
                      <a:lnTo>
                        <a:pt x="3069" y="17"/>
                      </a:lnTo>
                      <a:lnTo>
                        <a:pt x="2937" y="8"/>
                      </a:lnTo>
                      <a:lnTo>
                        <a:pt x="2802" y="2"/>
                      </a:lnTo>
                      <a:lnTo>
                        <a:pt x="2665" y="0"/>
                      </a:lnTo>
                      <a:lnTo>
                        <a:pt x="2528" y="2"/>
                      </a:lnTo>
                      <a:lnTo>
                        <a:pt x="2393" y="8"/>
                      </a:lnTo>
                      <a:lnTo>
                        <a:pt x="2260" y="17"/>
                      </a:lnTo>
                      <a:lnTo>
                        <a:pt x="2129" y="29"/>
                      </a:lnTo>
                      <a:lnTo>
                        <a:pt x="2000" y="45"/>
                      </a:lnTo>
                      <a:lnTo>
                        <a:pt x="1873" y="63"/>
                      </a:lnTo>
                      <a:lnTo>
                        <a:pt x="1750" y="86"/>
                      </a:lnTo>
                      <a:lnTo>
                        <a:pt x="1629" y="112"/>
                      </a:lnTo>
                      <a:lnTo>
                        <a:pt x="1511" y="140"/>
                      </a:lnTo>
                      <a:lnTo>
                        <a:pt x="1396" y="172"/>
                      </a:lnTo>
                      <a:lnTo>
                        <a:pt x="1284" y="205"/>
                      </a:lnTo>
                      <a:lnTo>
                        <a:pt x="1177" y="242"/>
                      </a:lnTo>
                      <a:lnTo>
                        <a:pt x="1071" y="282"/>
                      </a:lnTo>
                      <a:lnTo>
                        <a:pt x="971" y="323"/>
                      </a:lnTo>
                      <a:lnTo>
                        <a:pt x="874" y="368"/>
                      </a:lnTo>
                      <a:lnTo>
                        <a:pt x="782" y="414"/>
                      </a:lnTo>
                      <a:lnTo>
                        <a:pt x="694" y="464"/>
                      </a:lnTo>
                      <a:lnTo>
                        <a:pt x="610" y="515"/>
                      </a:lnTo>
                      <a:lnTo>
                        <a:pt x="531" y="569"/>
                      </a:lnTo>
                      <a:lnTo>
                        <a:pt x="456" y="623"/>
                      </a:lnTo>
                      <a:lnTo>
                        <a:pt x="387" y="681"/>
                      </a:lnTo>
                      <a:lnTo>
                        <a:pt x="322" y="741"/>
                      </a:lnTo>
                      <a:lnTo>
                        <a:pt x="263" y="801"/>
                      </a:lnTo>
                      <a:lnTo>
                        <a:pt x="210" y="864"/>
                      </a:lnTo>
                      <a:lnTo>
                        <a:pt x="162" y="928"/>
                      </a:lnTo>
                      <a:lnTo>
                        <a:pt x="120" y="993"/>
                      </a:lnTo>
                      <a:lnTo>
                        <a:pt x="84" y="1060"/>
                      </a:lnTo>
                      <a:lnTo>
                        <a:pt x="54" y="1129"/>
                      </a:lnTo>
                      <a:lnTo>
                        <a:pt x="30" y="1198"/>
                      </a:lnTo>
                      <a:lnTo>
                        <a:pt x="13" y="1268"/>
                      </a:lnTo>
                      <a:lnTo>
                        <a:pt x="3" y="1340"/>
                      </a:lnTo>
                      <a:lnTo>
                        <a:pt x="0" y="1413"/>
                      </a:lnTo>
                      <a:lnTo>
                        <a:pt x="3" y="1485"/>
                      </a:lnTo>
                      <a:lnTo>
                        <a:pt x="13" y="1556"/>
                      </a:lnTo>
                      <a:lnTo>
                        <a:pt x="30" y="1627"/>
                      </a:lnTo>
                      <a:lnTo>
                        <a:pt x="54" y="1697"/>
                      </a:lnTo>
                      <a:lnTo>
                        <a:pt x="84" y="1764"/>
                      </a:lnTo>
                      <a:lnTo>
                        <a:pt x="120" y="1831"/>
                      </a:lnTo>
                      <a:lnTo>
                        <a:pt x="162" y="1897"/>
                      </a:lnTo>
                      <a:lnTo>
                        <a:pt x="210" y="1962"/>
                      </a:lnTo>
                      <a:lnTo>
                        <a:pt x="263" y="2024"/>
                      </a:lnTo>
                      <a:lnTo>
                        <a:pt x="322" y="2085"/>
                      </a:lnTo>
                      <a:lnTo>
                        <a:pt x="387" y="2144"/>
                      </a:lnTo>
                      <a:lnTo>
                        <a:pt x="456" y="2201"/>
                      </a:lnTo>
                      <a:lnTo>
                        <a:pt x="531" y="2257"/>
                      </a:lnTo>
                      <a:lnTo>
                        <a:pt x="610" y="2310"/>
                      </a:lnTo>
                      <a:lnTo>
                        <a:pt x="694" y="2361"/>
                      </a:lnTo>
                      <a:lnTo>
                        <a:pt x="782" y="2410"/>
                      </a:lnTo>
                      <a:lnTo>
                        <a:pt x="874" y="2457"/>
                      </a:lnTo>
                      <a:lnTo>
                        <a:pt x="971" y="2501"/>
                      </a:lnTo>
                      <a:lnTo>
                        <a:pt x="1071" y="2544"/>
                      </a:lnTo>
                      <a:lnTo>
                        <a:pt x="1177" y="2583"/>
                      </a:lnTo>
                      <a:lnTo>
                        <a:pt x="1284" y="2620"/>
                      </a:lnTo>
                      <a:lnTo>
                        <a:pt x="1396" y="2654"/>
                      </a:lnTo>
                      <a:lnTo>
                        <a:pt x="1511" y="2685"/>
                      </a:lnTo>
                      <a:lnTo>
                        <a:pt x="1629" y="2714"/>
                      </a:lnTo>
                      <a:lnTo>
                        <a:pt x="1750" y="2739"/>
                      </a:lnTo>
                      <a:lnTo>
                        <a:pt x="1873" y="2761"/>
                      </a:lnTo>
                      <a:lnTo>
                        <a:pt x="2000" y="2780"/>
                      </a:lnTo>
                      <a:lnTo>
                        <a:pt x="2129" y="2795"/>
                      </a:lnTo>
                      <a:lnTo>
                        <a:pt x="2260" y="2809"/>
                      </a:lnTo>
                      <a:lnTo>
                        <a:pt x="2393" y="2818"/>
                      </a:lnTo>
                      <a:lnTo>
                        <a:pt x="2528" y="2823"/>
                      </a:lnTo>
                      <a:lnTo>
                        <a:pt x="2665" y="28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600" kern="0">
                    <a:solidFill>
                      <a:sysClr val="windowText" lastClr="000000"/>
                    </a:solidFill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  <p:sp>
            <p:nvSpPr>
              <p:cNvPr id="148" name="Text Box 41"/>
              <p:cNvSpPr txBox="1">
                <a:spLocks noChangeArrowheads="1"/>
              </p:cNvSpPr>
              <p:nvPr/>
            </p:nvSpPr>
            <p:spPr bwMode="auto">
              <a:xfrm>
                <a:off x="2439522" y="4479186"/>
                <a:ext cx="909811" cy="36879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83398" tIns="41699" rIns="83398" bIns="41699">
                <a:spAutoFit/>
              </a:bodyPr>
              <a:lstStyle/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1000" b="1" kern="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Alpha</a:t>
                </a:r>
                <a:r>
                  <a:rPr lang="zh-CN" altLang="en-US" sz="1000" b="1" kern="0" dirty="0">
                    <a:solidFill>
                      <a:srgbClr val="0000FF"/>
                    </a:solidFill>
                    <a:latin typeface="幼圆" pitchFamily="49" charset="-122"/>
                    <a:ea typeface="幼圆" pitchFamily="49" charset="-122"/>
                  </a:rPr>
                  <a:t>环境</a:t>
                </a:r>
                <a:endParaRPr lang="en-US" altLang="zh-CN" sz="1000" b="1" kern="0" dirty="0">
                  <a:solidFill>
                    <a:srgbClr val="0000FF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algn="ctr" defTabSz="801688" eaLnBrk="0" fontAlgn="auto" hangingPunct="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800" kern="0" dirty="0">
                    <a:latin typeface="幼圆" pitchFamily="49" charset="-122"/>
                    <a:ea typeface="幼圆" pitchFamily="49" charset="-122"/>
                  </a:rPr>
                  <a:t>Service #2</a:t>
                </a:r>
                <a:endParaRPr lang="zh-CN" altLang="en-US" sz="800" kern="0" dirty="0"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09" name="五边形 108"/>
            <p:cNvSpPr/>
            <p:nvPr/>
          </p:nvSpPr>
          <p:spPr bwMode="auto">
            <a:xfrm>
              <a:off x="604151" y="4792799"/>
              <a:ext cx="1224000" cy="254675"/>
            </a:xfrm>
            <a:prstGeom prst="homePlate">
              <a:avLst/>
            </a:prstGeom>
            <a:solidFill>
              <a:srgbClr val="C00000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全流程自助完成</a:t>
              </a: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2451917" y="2687370"/>
              <a:ext cx="7956000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箭头连接符 110"/>
            <p:cNvCxnSpPr>
              <a:endCxn id="97" idx="0"/>
            </p:cNvCxnSpPr>
            <p:nvPr/>
          </p:nvCxnSpPr>
          <p:spPr bwMode="auto">
            <a:xfrm>
              <a:off x="2428977" y="2687370"/>
              <a:ext cx="0" cy="31327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>
              <a:off x="3112317" y="2687370"/>
              <a:ext cx="0" cy="313272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3954779" y="2687370"/>
              <a:ext cx="0" cy="360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4249749" y="2687370"/>
              <a:ext cx="0" cy="1224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5625803" y="2687370"/>
              <a:ext cx="0" cy="324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7410249" y="2687370"/>
              <a:ext cx="0" cy="360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8938852" y="2687370"/>
              <a:ext cx="0" cy="468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10404655" y="2687370"/>
              <a:ext cx="0" cy="46800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triangle" w="sm" len="sm"/>
            </a:ln>
            <a:effectLst/>
          </p:spPr>
        </p:cxnSp>
        <p:sp>
          <p:nvSpPr>
            <p:cNvPr id="119" name="矩形 118"/>
            <p:cNvSpPr/>
            <p:nvPr/>
          </p:nvSpPr>
          <p:spPr bwMode="auto">
            <a:xfrm>
              <a:off x="1908075" y="2318631"/>
              <a:ext cx="9474889" cy="230400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TextBox 260"/>
            <p:cNvSpPr txBox="1"/>
            <p:nvPr/>
          </p:nvSpPr>
          <p:spPr bwMode="auto">
            <a:xfrm>
              <a:off x="1949574" y="4845686"/>
              <a:ext cx="1337627" cy="193056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kumimoji="0" lang="en-US" altLang="zh-CN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Stage 0</a:t>
              </a:r>
              <a:r>
                <a:rPr kumimoji="0" lang="zh-CN" altLang="en-US" sz="12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：开发</a:t>
              </a:r>
            </a:p>
          </p:txBody>
        </p:sp>
        <p:sp>
          <p:nvSpPr>
            <p:cNvPr id="121" name="左大括号 120"/>
            <p:cNvSpPr/>
            <p:nvPr/>
          </p:nvSpPr>
          <p:spPr bwMode="auto">
            <a:xfrm rot="16200000">
              <a:off x="5843918" y="1893464"/>
              <a:ext cx="135861" cy="6924765"/>
            </a:xfrm>
            <a:prstGeom prst="leftBrace">
              <a:avLst>
                <a:gd name="adj1" fmla="val 47443"/>
                <a:gd name="adj2" fmla="val 50000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22" name="Group 188"/>
            <p:cNvGrpSpPr>
              <a:grpSpLocks noChangeAspect="1"/>
            </p:cNvGrpSpPr>
            <p:nvPr/>
          </p:nvGrpSpPr>
          <p:grpSpPr bwMode="auto">
            <a:xfrm>
              <a:off x="8840787" y="3412828"/>
              <a:ext cx="376814" cy="355051"/>
              <a:chOff x="3979" y="1810"/>
              <a:chExt cx="407" cy="622"/>
            </a:xfrm>
          </p:grpSpPr>
          <p:sp>
            <p:nvSpPr>
              <p:cNvPr id="125" name="AutoShape 189"/>
              <p:cNvSpPr>
                <a:spLocks noChangeAspect="1" noChangeArrowheads="1" noTextEdit="1"/>
              </p:cNvSpPr>
              <p:nvPr/>
            </p:nvSpPr>
            <p:spPr bwMode="auto">
              <a:xfrm>
                <a:off x="3979" y="1810"/>
                <a:ext cx="407" cy="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26" name="Freeform 190"/>
              <p:cNvSpPr>
                <a:spLocks/>
              </p:cNvSpPr>
              <p:nvPr/>
            </p:nvSpPr>
            <p:spPr bwMode="auto">
              <a:xfrm>
                <a:off x="3979" y="1810"/>
                <a:ext cx="407" cy="622"/>
              </a:xfrm>
              <a:custGeom>
                <a:avLst/>
                <a:gdLst/>
                <a:ahLst/>
                <a:cxnLst>
                  <a:cxn ang="0">
                    <a:pos x="10581" y="0"/>
                  </a:cxn>
                  <a:cxn ang="0">
                    <a:pos x="10581" y="15019"/>
                  </a:cxn>
                  <a:cxn ang="0">
                    <a:pos x="8762" y="16172"/>
                  </a:cxn>
                  <a:cxn ang="0">
                    <a:pos x="0" y="16172"/>
                  </a:cxn>
                  <a:cxn ang="0">
                    <a:pos x="0" y="1155"/>
                  </a:cxn>
                  <a:cxn ang="0">
                    <a:pos x="1817" y="0"/>
                  </a:cxn>
                  <a:cxn ang="0">
                    <a:pos x="10581" y="0"/>
                  </a:cxn>
                  <a:cxn ang="0">
                    <a:pos x="10581" y="0"/>
                  </a:cxn>
                  <a:cxn ang="0">
                    <a:pos x="10581" y="0"/>
                  </a:cxn>
                </a:cxnLst>
                <a:rect l="0" t="0" r="r" b="b"/>
                <a:pathLst>
                  <a:path w="10581" h="16172">
                    <a:moveTo>
                      <a:pt x="10581" y="0"/>
                    </a:moveTo>
                    <a:lnTo>
                      <a:pt x="10581" y="15019"/>
                    </a:lnTo>
                    <a:lnTo>
                      <a:pt x="8762" y="16172"/>
                    </a:lnTo>
                    <a:lnTo>
                      <a:pt x="0" y="16172"/>
                    </a:lnTo>
                    <a:lnTo>
                      <a:pt x="0" y="1155"/>
                    </a:lnTo>
                    <a:lnTo>
                      <a:pt x="1817" y="0"/>
                    </a:lnTo>
                    <a:lnTo>
                      <a:pt x="10581" y="0"/>
                    </a:lnTo>
                    <a:lnTo>
                      <a:pt x="10581" y="0"/>
                    </a:lnTo>
                    <a:lnTo>
                      <a:pt x="10581" y="0"/>
                    </a:lnTo>
                    <a:close/>
                  </a:path>
                </a:pathLst>
              </a:custGeom>
              <a:solidFill>
                <a:srgbClr val="7FA6C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27" name="Rectangle 191"/>
              <p:cNvSpPr>
                <a:spLocks noChangeArrowheads="1"/>
              </p:cNvSpPr>
              <p:nvPr/>
            </p:nvSpPr>
            <p:spPr bwMode="auto">
              <a:xfrm>
                <a:off x="3979" y="1854"/>
                <a:ext cx="337" cy="578"/>
              </a:xfrm>
              <a:prstGeom prst="rect">
                <a:avLst/>
              </a:prstGeom>
              <a:solidFill>
                <a:srgbClr val="7FA6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28" name="Freeform 192"/>
              <p:cNvSpPr>
                <a:spLocks/>
              </p:cNvSpPr>
              <p:nvPr/>
            </p:nvSpPr>
            <p:spPr bwMode="auto">
              <a:xfrm>
                <a:off x="4316" y="1810"/>
                <a:ext cx="70" cy="622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0" y="1155"/>
                  </a:cxn>
                  <a:cxn ang="0">
                    <a:pos x="0" y="16172"/>
                  </a:cxn>
                  <a:cxn ang="0">
                    <a:pos x="1819" y="15019"/>
                  </a:cxn>
                  <a:cxn ang="0">
                    <a:pos x="1819" y="0"/>
                  </a:cxn>
                </a:cxnLst>
                <a:rect l="0" t="0" r="r" b="b"/>
                <a:pathLst>
                  <a:path w="1819" h="16172">
                    <a:moveTo>
                      <a:pt x="1819" y="0"/>
                    </a:moveTo>
                    <a:lnTo>
                      <a:pt x="0" y="1155"/>
                    </a:lnTo>
                    <a:lnTo>
                      <a:pt x="0" y="16172"/>
                    </a:lnTo>
                    <a:lnTo>
                      <a:pt x="1819" y="15019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004264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29" name="Freeform 193"/>
              <p:cNvSpPr>
                <a:spLocks/>
              </p:cNvSpPr>
              <p:nvPr/>
            </p:nvSpPr>
            <p:spPr bwMode="auto">
              <a:xfrm>
                <a:off x="3979" y="1810"/>
                <a:ext cx="407" cy="44"/>
              </a:xfrm>
              <a:custGeom>
                <a:avLst/>
                <a:gdLst/>
                <a:ahLst/>
                <a:cxnLst>
                  <a:cxn ang="0">
                    <a:pos x="0" y="1155"/>
                  </a:cxn>
                  <a:cxn ang="0">
                    <a:pos x="8762" y="1155"/>
                  </a:cxn>
                  <a:cxn ang="0">
                    <a:pos x="10581" y="0"/>
                  </a:cxn>
                  <a:cxn ang="0">
                    <a:pos x="1817" y="0"/>
                  </a:cxn>
                  <a:cxn ang="0">
                    <a:pos x="0" y="1155"/>
                  </a:cxn>
                </a:cxnLst>
                <a:rect l="0" t="0" r="r" b="b"/>
                <a:pathLst>
                  <a:path w="10581" h="1155">
                    <a:moveTo>
                      <a:pt x="0" y="1155"/>
                    </a:moveTo>
                    <a:lnTo>
                      <a:pt x="8762" y="1155"/>
                    </a:lnTo>
                    <a:lnTo>
                      <a:pt x="10581" y="0"/>
                    </a:lnTo>
                    <a:lnTo>
                      <a:pt x="1817" y="0"/>
                    </a:lnTo>
                    <a:lnTo>
                      <a:pt x="0" y="1155"/>
                    </a:lnTo>
                    <a:close/>
                  </a:path>
                </a:pathLst>
              </a:custGeom>
              <a:solidFill>
                <a:srgbClr val="4D72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0" name="Rectangle 194"/>
              <p:cNvSpPr>
                <a:spLocks noChangeArrowheads="1"/>
              </p:cNvSpPr>
              <p:nvPr/>
            </p:nvSpPr>
            <p:spPr bwMode="auto">
              <a:xfrm>
                <a:off x="3979" y="2050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1" name="Rectangle 195"/>
              <p:cNvSpPr>
                <a:spLocks noChangeArrowheads="1"/>
              </p:cNvSpPr>
              <p:nvPr/>
            </p:nvSpPr>
            <p:spPr bwMode="auto">
              <a:xfrm>
                <a:off x="3979" y="2075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2" name="Rectangle 196"/>
              <p:cNvSpPr>
                <a:spLocks noChangeArrowheads="1"/>
              </p:cNvSpPr>
              <p:nvPr/>
            </p:nvSpPr>
            <p:spPr bwMode="auto">
              <a:xfrm>
                <a:off x="3979" y="1931"/>
                <a:ext cx="337" cy="26"/>
              </a:xfrm>
              <a:prstGeom prst="rect">
                <a:avLst/>
              </a:prstGeom>
              <a:solidFill>
                <a:srgbClr val="1F1A17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3" name="Rectangle 197"/>
              <p:cNvSpPr>
                <a:spLocks noChangeArrowheads="1"/>
              </p:cNvSpPr>
              <p:nvPr/>
            </p:nvSpPr>
            <p:spPr bwMode="auto">
              <a:xfrm>
                <a:off x="3979" y="1957"/>
                <a:ext cx="337" cy="26"/>
              </a:xfrm>
              <a:prstGeom prst="rect">
                <a:avLst/>
              </a:prstGeom>
              <a:solidFill>
                <a:srgbClr val="A7CDE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4" name="Freeform 198"/>
              <p:cNvSpPr>
                <a:spLocks/>
              </p:cNvSpPr>
              <p:nvPr/>
            </p:nvSpPr>
            <p:spPr bwMode="auto">
              <a:xfrm>
                <a:off x="4115" y="2206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6"/>
                  </a:cxn>
                  <a:cxn ang="0">
                    <a:pos x="2762" y="2306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8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7"/>
                  </a:cxn>
                  <a:cxn ang="0">
                    <a:pos x="3355" y="169"/>
                  </a:cxn>
                  <a:cxn ang="0">
                    <a:pos x="3069" y="91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5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7"/>
                  </a:cxn>
                  <a:cxn ang="0">
                    <a:pos x="320" y="1777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2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29"/>
                  </a:cxn>
                  <a:cxn ang="0">
                    <a:pos x="2211" y="2342"/>
                  </a:cxn>
                </a:cxnLst>
                <a:rect l="0" t="0" r="r" b="b"/>
                <a:pathLst>
                  <a:path w="4421" h="2342">
                    <a:moveTo>
                      <a:pt x="2211" y="2342"/>
                    </a:moveTo>
                    <a:lnTo>
                      <a:pt x="2324" y="2341"/>
                    </a:lnTo>
                    <a:lnTo>
                      <a:pt x="2436" y="2336"/>
                    </a:lnTo>
                    <a:lnTo>
                      <a:pt x="2546" y="2329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0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6"/>
                    </a:lnTo>
                    <a:lnTo>
                      <a:pt x="3981" y="1871"/>
                    </a:lnTo>
                    <a:lnTo>
                      <a:pt x="4043" y="1825"/>
                    </a:lnTo>
                    <a:lnTo>
                      <a:pt x="4100" y="1777"/>
                    </a:lnTo>
                    <a:lnTo>
                      <a:pt x="4154" y="1729"/>
                    </a:lnTo>
                    <a:lnTo>
                      <a:pt x="4203" y="1678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6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5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7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69"/>
                    </a:lnTo>
                    <a:lnTo>
                      <a:pt x="3263" y="141"/>
                    </a:lnTo>
                    <a:lnTo>
                      <a:pt x="3168" y="116"/>
                    </a:lnTo>
                    <a:lnTo>
                      <a:pt x="3069" y="91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1"/>
                    </a:lnTo>
                    <a:lnTo>
                      <a:pt x="1254" y="116"/>
                    </a:lnTo>
                    <a:lnTo>
                      <a:pt x="1159" y="141"/>
                    </a:lnTo>
                    <a:lnTo>
                      <a:pt x="1065" y="169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7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5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6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8"/>
                    </a:lnTo>
                    <a:lnTo>
                      <a:pt x="268" y="1729"/>
                    </a:lnTo>
                    <a:lnTo>
                      <a:pt x="320" y="1777"/>
                    </a:lnTo>
                    <a:lnTo>
                      <a:pt x="378" y="1825"/>
                    </a:lnTo>
                    <a:lnTo>
                      <a:pt x="440" y="1871"/>
                    </a:lnTo>
                    <a:lnTo>
                      <a:pt x="506" y="1916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0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29"/>
                    </a:lnTo>
                    <a:lnTo>
                      <a:pt x="1985" y="2336"/>
                    </a:lnTo>
                    <a:lnTo>
                      <a:pt x="2097" y="2341"/>
                    </a:lnTo>
                    <a:lnTo>
                      <a:pt x="2211" y="2342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5" name="Freeform 199"/>
              <p:cNvSpPr>
                <a:spLocks/>
              </p:cNvSpPr>
              <p:nvPr/>
            </p:nvSpPr>
            <p:spPr bwMode="auto">
              <a:xfrm>
                <a:off x="4115" y="219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7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3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5"/>
                    </a:lnTo>
                    <a:lnTo>
                      <a:pt x="3615" y="268"/>
                    </a:lnTo>
                    <a:lnTo>
                      <a:pt x="3532" y="233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3"/>
                    </a:lnTo>
                    <a:lnTo>
                      <a:pt x="805" y="268"/>
                    </a:lnTo>
                    <a:lnTo>
                      <a:pt x="725" y="305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6" name="Freeform 200"/>
              <p:cNvSpPr>
                <a:spLocks/>
              </p:cNvSpPr>
              <p:nvPr/>
            </p:nvSpPr>
            <p:spPr bwMode="auto">
              <a:xfrm>
                <a:off x="4115" y="2176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50"/>
                  </a:cxn>
                  <a:cxn ang="0">
                    <a:pos x="4421" y="1172"/>
                  </a:cxn>
                  <a:cxn ang="0">
                    <a:pos x="4396" y="994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8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4"/>
                  </a:cxn>
                  <a:cxn ang="0">
                    <a:pos x="648" y="344"/>
                  </a:cxn>
                  <a:cxn ang="0">
                    <a:pos x="440" y="471"/>
                  </a:cxn>
                  <a:cxn ang="0">
                    <a:pos x="268" y="614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8"/>
                  </a:cxn>
                  <a:cxn ang="0">
                    <a:pos x="506" y="1917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1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2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1"/>
                    </a:lnTo>
                    <a:lnTo>
                      <a:pt x="2969" y="2271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2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2000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8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4"/>
                    </a:lnTo>
                    <a:lnTo>
                      <a:pt x="4322" y="1519"/>
                    </a:lnTo>
                    <a:lnTo>
                      <a:pt x="4351" y="1464"/>
                    </a:lnTo>
                    <a:lnTo>
                      <a:pt x="4377" y="1407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1"/>
                    </a:lnTo>
                    <a:lnTo>
                      <a:pt x="4421" y="1172"/>
                    </a:lnTo>
                    <a:lnTo>
                      <a:pt x="4418" y="1111"/>
                    </a:lnTo>
                    <a:lnTo>
                      <a:pt x="4410" y="1053"/>
                    </a:lnTo>
                    <a:lnTo>
                      <a:pt x="4396" y="994"/>
                    </a:lnTo>
                    <a:lnTo>
                      <a:pt x="4377" y="936"/>
                    </a:lnTo>
                    <a:lnTo>
                      <a:pt x="4351" y="880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6"/>
                    </a:lnTo>
                    <a:lnTo>
                      <a:pt x="4203" y="664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1"/>
                    </a:lnTo>
                    <a:lnTo>
                      <a:pt x="3915" y="427"/>
                    </a:lnTo>
                    <a:lnTo>
                      <a:pt x="3846" y="384"/>
                    </a:lnTo>
                    <a:lnTo>
                      <a:pt x="3772" y="344"/>
                    </a:lnTo>
                    <a:lnTo>
                      <a:pt x="3695" y="306"/>
                    </a:lnTo>
                    <a:lnTo>
                      <a:pt x="3615" y="268"/>
                    </a:lnTo>
                    <a:lnTo>
                      <a:pt x="3532" y="234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4"/>
                    </a:lnTo>
                    <a:lnTo>
                      <a:pt x="805" y="268"/>
                    </a:lnTo>
                    <a:lnTo>
                      <a:pt x="725" y="306"/>
                    </a:lnTo>
                    <a:lnTo>
                      <a:pt x="648" y="344"/>
                    </a:lnTo>
                    <a:lnTo>
                      <a:pt x="575" y="384"/>
                    </a:lnTo>
                    <a:lnTo>
                      <a:pt x="506" y="427"/>
                    </a:lnTo>
                    <a:lnTo>
                      <a:pt x="440" y="471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4"/>
                    </a:lnTo>
                    <a:lnTo>
                      <a:pt x="174" y="716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80"/>
                    </a:lnTo>
                    <a:lnTo>
                      <a:pt x="45" y="936"/>
                    </a:lnTo>
                    <a:lnTo>
                      <a:pt x="26" y="994"/>
                    </a:lnTo>
                    <a:lnTo>
                      <a:pt x="11" y="1053"/>
                    </a:lnTo>
                    <a:lnTo>
                      <a:pt x="2" y="1111"/>
                    </a:lnTo>
                    <a:lnTo>
                      <a:pt x="0" y="1172"/>
                    </a:lnTo>
                    <a:lnTo>
                      <a:pt x="2" y="1231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7"/>
                    </a:lnTo>
                    <a:lnTo>
                      <a:pt x="69" y="1464"/>
                    </a:lnTo>
                    <a:lnTo>
                      <a:pt x="99" y="1519"/>
                    </a:lnTo>
                    <a:lnTo>
                      <a:pt x="134" y="1574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8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0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2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1"/>
                    </a:lnTo>
                    <a:lnTo>
                      <a:pt x="1555" y="2291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2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7" name="Freeform 201"/>
              <p:cNvSpPr>
                <a:spLocks/>
              </p:cNvSpPr>
              <p:nvPr/>
            </p:nvSpPr>
            <p:spPr bwMode="auto">
              <a:xfrm>
                <a:off x="4115" y="2167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7"/>
                  </a:cxn>
                  <a:cxn ang="0">
                    <a:pos x="2762" y="2305"/>
                  </a:cxn>
                  <a:cxn ang="0">
                    <a:pos x="3069" y="2250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8"/>
                  </a:cxn>
                  <a:cxn ang="0">
                    <a:pos x="4043" y="1825"/>
                  </a:cxn>
                  <a:cxn ang="0">
                    <a:pos x="4203" y="1679"/>
                  </a:cxn>
                  <a:cxn ang="0">
                    <a:pos x="4322" y="1519"/>
                  </a:cxn>
                  <a:cxn ang="0">
                    <a:pos x="4396" y="1349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4"/>
                  </a:cxn>
                  <a:cxn ang="0">
                    <a:pos x="4203" y="664"/>
                  </a:cxn>
                  <a:cxn ang="0">
                    <a:pos x="4043" y="516"/>
                  </a:cxn>
                  <a:cxn ang="0">
                    <a:pos x="3846" y="384"/>
                  </a:cxn>
                  <a:cxn ang="0">
                    <a:pos x="3615" y="268"/>
                  </a:cxn>
                  <a:cxn ang="0">
                    <a:pos x="3355" y="170"/>
                  </a:cxn>
                  <a:cxn ang="0">
                    <a:pos x="3069" y="92"/>
                  </a:cxn>
                  <a:cxn ang="0">
                    <a:pos x="2762" y="36"/>
                  </a:cxn>
                  <a:cxn ang="0">
                    <a:pos x="2436" y="6"/>
                  </a:cxn>
                  <a:cxn ang="0">
                    <a:pos x="2097" y="1"/>
                  </a:cxn>
                  <a:cxn ang="0">
                    <a:pos x="1766" y="23"/>
                  </a:cxn>
                  <a:cxn ang="0">
                    <a:pos x="1451" y="71"/>
                  </a:cxn>
                  <a:cxn ang="0">
                    <a:pos x="1159" y="141"/>
                  </a:cxn>
                  <a:cxn ang="0">
                    <a:pos x="889" y="232"/>
                  </a:cxn>
                  <a:cxn ang="0">
                    <a:pos x="648" y="343"/>
                  </a:cxn>
                  <a:cxn ang="0">
                    <a:pos x="440" y="471"/>
                  </a:cxn>
                  <a:cxn ang="0">
                    <a:pos x="268" y="613"/>
                  </a:cxn>
                  <a:cxn ang="0">
                    <a:pos x="134" y="769"/>
                  </a:cxn>
                  <a:cxn ang="0">
                    <a:pos x="45" y="936"/>
                  </a:cxn>
                  <a:cxn ang="0">
                    <a:pos x="2" y="1111"/>
                  </a:cxn>
                  <a:cxn ang="0">
                    <a:pos x="11" y="1290"/>
                  </a:cxn>
                  <a:cxn ang="0">
                    <a:pos x="69" y="1463"/>
                  </a:cxn>
                  <a:cxn ang="0">
                    <a:pos x="174" y="1626"/>
                  </a:cxn>
                  <a:cxn ang="0">
                    <a:pos x="320" y="1778"/>
                  </a:cxn>
                  <a:cxn ang="0">
                    <a:pos x="506" y="1915"/>
                  </a:cxn>
                  <a:cxn ang="0">
                    <a:pos x="725" y="2037"/>
                  </a:cxn>
                  <a:cxn ang="0">
                    <a:pos x="976" y="2142"/>
                  </a:cxn>
                  <a:cxn ang="0">
                    <a:pos x="1254" y="2226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3"/>
                  </a:cxn>
                </a:cxnLst>
                <a:rect l="0" t="0" r="r" b="b"/>
                <a:pathLst>
                  <a:path w="4421" h="2343">
                    <a:moveTo>
                      <a:pt x="2211" y="2343"/>
                    </a:moveTo>
                    <a:lnTo>
                      <a:pt x="2324" y="2341"/>
                    </a:lnTo>
                    <a:lnTo>
                      <a:pt x="2436" y="2337"/>
                    </a:lnTo>
                    <a:lnTo>
                      <a:pt x="2546" y="2330"/>
                    </a:lnTo>
                    <a:lnTo>
                      <a:pt x="2655" y="2318"/>
                    </a:lnTo>
                    <a:lnTo>
                      <a:pt x="2762" y="2305"/>
                    </a:lnTo>
                    <a:lnTo>
                      <a:pt x="2867" y="2290"/>
                    </a:lnTo>
                    <a:lnTo>
                      <a:pt x="2969" y="2271"/>
                    </a:lnTo>
                    <a:lnTo>
                      <a:pt x="3069" y="2250"/>
                    </a:lnTo>
                    <a:lnTo>
                      <a:pt x="3168" y="2226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2"/>
                    </a:lnTo>
                    <a:lnTo>
                      <a:pt x="3532" y="2109"/>
                    </a:lnTo>
                    <a:lnTo>
                      <a:pt x="3615" y="2075"/>
                    </a:lnTo>
                    <a:lnTo>
                      <a:pt x="3695" y="2037"/>
                    </a:lnTo>
                    <a:lnTo>
                      <a:pt x="3772" y="1999"/>
                    </a:lnTo>
                    <a:lnTo>
                      <a:pt x="3846" y="1958"/>
                    </a:lnTo>
                    <a:lnTo>
                      <a:pt x="3915" y="1915"/>
                    </a:lnTo>
                    <a:lnTo>
                      <a:pt x="3981" y="1872"/>
                    </a:lnTo>
                    <a:lnTo>
                      <a:pt x="4043" y="1825"/>
                    </a:lnTo>
                    <a:lnTo>
                      <a:pt x="4100" y="1778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6"/>
                    </a:lnTo>
                    <a:lnTo>
                      <a:pt x="4287" y="1573"/>
                    </a:lnTo>
                    <a:lnTo>
                      <a:pt x="4322" y="1519"/>
                    </a:lnTo>
                    <a:lnTo>
                      <a:pt x="4351" y="1463"/>
                    </a:lnTo>
                    <a:lnTo>
                      <a:pt x="4377" y="1407"/>
                    </a:lnTo>
                    <a:lnTo>
                      <a:pt x="4396" y="1349"/>
                    </a:lnTo>
                    <a:lnTo>
                      <a:pt x="4410" y="1290"/>
                    </a:lnTo>
                    <a:lnTo>
                      <a:pt x="4418" y="1231"/>
                    </a:lnTo>
                    <a:lnTo>
                      <a:pt x="4421" y="1171"/>
                    </a:lnTo>
                    <a:lnTo>
                      <a:pt x="4418" y="1111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4"/>
                    </a:lnTo>
                    <a:lnTo>
                      <a:pt x="4287" y="769"/>
                    </a:lnTo>
                    <a:lnTo>
                      <a:pt x="4247" y="715"/>
                    </a:lnTo>
                    <a:lnTo>
                      <a:pt x="4203" y="664"/>
                    </a:lnTo>
                    <a:lnTo>
                      <a:pt x="4154" y="613"/>
                    </a:lnTo>
                    <a:lnTo>
                      <a:pt x="4100" y="565"/>
                    </a:lnTo>
                    <a:lnTo>
                      <a:pt x="4043" y="516"/>
                    </a:lnTo>
                    <a:lnTo>
                      <a:pt x="3981" y="471"/>
                    </a:lnTo>
                    <a:lnTo>
                      <a:pt x="3915" y="426"/>
                    </a:lnTo>
                    <a:lnTo>
                      <a:pt x="3846" y="384"/>
                    </a:lnTo>
                    <a:lnTo>
                      <a:pt x="3772" y="343"/>
                    </a:lnTo>
                    <a:lnTo>
                      <a:pt x="3695" y="304"/>
                    </a:lnTo>
                    <a:lnTo>
                      <a:pt x="3615" y="268"/>
                    </a:lnTo>
                    <a:lnTo>
                      <a:pt x="3532" y="232"/>
                    </a:lnTo>
                    <a:lnTo>
                      <a:pt x="3445" y="200"/>
                    </a:lnTo>
                    <a:lnTo>
                      <a:pt x="3355" y="170"/>
                    </a:lnTo>
                    <a:lnTo>
                      <a:pt x="3263" y="141"/>
                    </a:lnTo>
                    <a:lnTo>
                      <a:pt x="3168" y="115"/>
                    </a:lnTo>
                    <a:lnTo>
                      <a:pt x="3069" y="92"/>
                    </a:lnTo>
                    <a:lnTo>
                      <a:pt x="2969" y="71"/>
                    </a:lnTo>
                    <a:lnTo>
                      <a:pt x="2867" y="52"/>
                    </a:lnTo>
                    <a:lnTo>
                      <a:pt x="2762" y="36"/>
                    </a:lnTo>
                    <a:lnTo>
                      <a:pt x="2655" y="23"/>
                    </a:lnTo>
                    <a:lnTo>
                      <a:pt x="2546" y="13"/>
                    </a:lnTo>
                    <a:lnTo>
                      <a:pt x="2436" y="6"/>
                    </a:lnTo>
                    <a:lnTo>
                      <a:pt x="2324" y="1"/>
                    </a:lnTo>
                    <a:lnTo>
                      <a:pt x="2211" y="0"/>
                    </a:lnTo>
                    <a:lnTo>
                      <a:pt x="2097" y="1"/>
                    </a:lnTo>
                    <a:lnTo>
                      <a:pt x="1985" y="6"/>
                    </a:lnTo>
                    <a:lnTo>
                      <a:pt x="1875" y="13"/>
                    </a:lnTo>
                    <a:lnTo>
                      <a:pt x="1766" y="23"/>
                    </a:lnTo>
                    <a:lnTo>
                      <a:pt x="1659" y="36"/>
                    </a:lnTo>
                    <a:lnTo>
                      <a:pt x="1555" y="52"/>
                    </a:lnTo>
                    <a:lnTo>
                      <a:pt x="1451" y="71"/>
                    </a:lnTo>
                    <a:lnTo>
                      <a:pt x="1351" y="92"/>
                    </a:lnTo>
                    <a:lnTo>
                      <a:pt x="1254" y="115"/>
                    </a:lnTo>
                    <a:lnTo>
                      <a:pt x="1159" y="141"/>
                    </a:lnTo>
                    <a:lnTo>
                      <a:pt x="1065" y="170"/>
                    </a:lnTo>
                    <a:lnTo>
                      <a:pt x="976" y="200"/>
                    </a:lnTo>
                    <a:lnTo>
                      <a:pt x="889" y="232"/>
                    </a:lnTo>
                    <a:lnTo>
                      <a:pt x="805" y="268"/>
                    </a:lnTo>
                    <a:lnTo>
                      <a:pt x="725" y="304"/>
                    </a:lnTo>
                    <a:lnTo>
                      <a:pt x="648" y="343"/>
                    </a:lnTo>
                    <a:lnTo>
                      <a:pt x="575" y="384"/>
                    </a:lnTo>
                    <a:lnTo>
                      <a:pt x="506" y="426"/>
                    </a:lnTo>
                    <a:lnTo>
                      <a:pt x="440" y="471"/>
                    </a:lnTo>
                    <a:lnTo>
                      <a:pt x="378" y="516"/>
                    </a:lnTo>
                    <a:lnTo>
                      <a:pt x="320" y="565"/>
                    </a:lnTo>
                    <a:lnTo>
                      <a:pt x="268" y="613"/>
                    </a:lnTo>
                    <a:lnTo>
                      <a:pt x="218" y="664"/>
                    </a:lnTo>
                    <a:lnTo>
                      <a:pt x="174" y="715"/>
                    </a:lnTo>
                    <a:lnTo>
                      <a:pt x="134" y="769"/>
                    </a:lnTo>
                    <a:lnTo>
                      <a:pt x="99" y="824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1"/>
                    </a:lnTo>
                    <a:lnTo>
                      <a:pt x="0" y="1171"/>
                    </a:lnTo>
                    <a:lnTo>
                      <a:pt x="2" y="1231"/>
                    </a:lnTo>
                    <a:lnTo>
                      <a:pt x="11" y="1290"/>
                    </a:lnTo>
                    <a:lnTo>
                      <a:pt x="26" y="1349"/>
                    </a:lnTo>
                    <a:lnTo>
                      <a:pt x="45" y="1407"/>
                    </a:lnTo>
                    <a:lnTo>
                      <a:pt x="69" y="1463"/>
                    </a:lnTo>
                    <a:lnTo>
                      <a:pt x="99" y="1519"/>
                    </a:lnTo>
                    <a:lnTo>
                      <a:pt x="134" y="1573"/>
                    </a:lnTo>
                    <a:lnTo>
                      <a:pt x="174" y="1626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8"/>
                    </a:lnTo>
                    <a:lnTo>
                      <a:pt x="378" y="1825"/>
                    </a:lnTo>
                    <a:lnTo>
                      <a:pt x="440" y="1872"/>
                    </a:lnTo>
                    <a:lnTo>
                      <a:pt x="506" y="1915"/>
                    </a:lnTo>
                    <a:lnTo>
                      <a:pt x="575" y="1958"/>
                    </a:lnTo>
                    <a:lnTo>
                      <a:pt x="648" y="1999"/>
                    </a:lnTo>
                    <a:lnTo>
                      <a:pt x="725" y="2037"/>
                    </a:lnTo>
                    <a:lnTo>
                      <a:pt x="805" y="2075"/>
                    </a:lnTo>
                    <a:lnTo>
                      <a:pt x="889" y="2109"/>
                    </a:lnTo>
                    <a:lnTo>
                      <a:pt x="976" y="2142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6"/>
                    </a:lnTo>
                    <a:lnTo>
                      <a:pt x="1351" y="2250"/>
                    </a:lnTo>
                    <a:lnTo>
                      <a:pt x="1451" y="2271"/>
                    </a:lnTo>
                    <a:lnTo>
                      <a:pt x="1555" y="2290"/>
                    </a:lnTo>
                    <a:lnTo>
                      <a:pt x="1659" y="2305"/>
                    </a:lnTo>
                    <a:lnTo>
                      <a:pt x="1766" y="2318"/>
                    </a:lnTo>
                    <a:lnTo>
                      <a:pt x="1875" y="2330"/>
                    </a:lnTo>
                    <a:lnTo>
                      <a:pt x="1985" y="2337"/>
                    </a:lnTo>
                    <a:lnTo>
                      <a:pt x="2097" y="2341"/>
                    </a:lnTo>
                    <a:lnTo>
                      <a:pt x="2211" y="2343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8" name="Freeform 202"/>
              <p:cNvSpPr>
                <a:spLocks/>
              </p:cNvSpPr>
              <p:nvPr/>
            </p:nvSpPr>
            <p:spPr bwMode="auto">
              <a:xfrm>
                <a:off x="4115" y="2147"/>
                <a:ext cx="170" cy="91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7"/>
                  </a:cxn>
                  <a:cxn ang="0">
                    <a:pos x="3069" y="2251"/>
                  </a:cxn>
                  <a:cxn ang="0">
                    <a:pos x="3355" y="2174"/>
                  </a:cxn>
                  <a:cxn ang="0">
                    <a:pos x="3615" y="2076"/>
                  </a:cxn>
                  <a:cxn ang="0">
                    <a:pos x="3846" y="1959"/>
                  </a:cxn>
                  <a:cxn ang="0">
                    <a:pos x="4043" y="1827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1"/>
                  </a:cxn>
                  <a:cxn ang="0">
                    <a:pos x="4421" y="1173"/>
                  </a:cxn>
                  <a:cxn ang="0">
                    <a:pos x="4396" y="995"/>
                  </a:cxn>
                  <a:cxn ang="0">
                    <a:pos x="4322" y="825"/>
                  </a:cxn>
                  <a:cxn ang="0">
                    <a:pos x="4203" y="665"/>
                  </a:cxn>
                  <a:cxn ang="0">
                    <a:pos x="4043" y="518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8"/>
                  </a:cxn>
                  <a:cxn ang="0">
                    <a:pos x="2436" y="7"/>
                  </a:cxn>
                  <a:cxn ang="0">
                    <a:pos x="2097" y="2"/>
                  </a:cxn>
                  <a:cxn ang="0">
                    <a:pos x="1766" y="25"/>
                  </a:cxn>
                  <a:cxn ang="0">
                    <a:pos x="1451" y="72"/>
                  </a:cxn>
                  <a:cxn ang="0">
                    <a:pos x="1159" y="143"/>
                  </a:cxn>
                  <a:cxn ang="0">
                    <a:pos x="889" y="234"/>
                  </a:cxn>
                  <a:cxn ang="0">
                    <a:pos x="648" y="345"/>
                  </a:cxn>
                  <a:cxn ang="0">
                    <a:pos x="440" y="472"/>
                  </a:cxn>
                  <a:cxn ang="0">
                    <a:pos x="268" y="615"/>
                  </a:cxn>
                  <a:cxn ang="0">
                    <a:pos x="134" y="770"/>
                  </a:cxn>
                  <a:cxn ang="0">
                    <a:pos x="45" y="937"/>
                  </a:cxn>
                  <a:cxn ang="0">
                    <a:pos x="2" y="1112"/>
                  </a:cxn>
                  <a:cxn ang="0">
                    <a:pos x="11" y="1292"/>
                  </a:cxn>
                  <a:cxn ang="0">
                    <a:pos x="69" y="1465"/>
                  </a:cxn>
                  <a:cxn ang="0">
                    <a:pos x="174" y="1628"/>
                  </a:cxn>
                  <a:cxn ang="0">
                    <a:pos x="320" y="1779"/>
                  </a:cxn>
                  <a:cxn ang="0">
                    <a:pos x="506" y="1917"/>
                  </a:cxn>
                  <a:cxn ang="0">
                    <a:pos x="725" y="2039"/>
                  </a:cxn>
                  <a:cxn ang="0">
                    <a:pos x="976" y="2143"/>
                  </a:cxn>
                  <a:cxn ang="0">
                    <a:pos x="1254" y="2228"/>
                  </a:cxn>
                  <a:cxn ang="0">
                    <a:pos x="1555" y="2292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20"/>
                    </a:lnTo>
                    <a:lnTo>
                      <a:pt x="2762" y="2307"/>
                    </a:lnTo>
                    <a:lnTo>
                      <a:pt x="2867" y="2292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8"/>
                    </a:lnTo>
                    <a:lnTo>
                      <a:pt x="3263" y="2203"/>
                    </a:lnTo>
                    <a:lnTo>
                      <a:pt x="3355" y="2174"/>
                    </a:lnTo>
                    <a:lnTo>
                      <a:pt x="3445" y="2143"/>
                    </a:lnTo>
                    <a:lnTo>
                      <a:pt x="3532" y="2111"/>
                    </a:lnTo>
                    <a:lnTo>
                      <a:pt x="3615" y="2076"/>
                    </a:lnTo>
                    <a:lnTo>
                      <a:pt x="3695" y="2039"/>
                    </a:lnTo>
                    <a:lnTo>
                      <a:pt x="3772" y="2001"/>
                    </a:lnTo>
                    <a:lnTo>
                      <a:pt x="3846" y="1959"/>
                    </a:lnTo>
                    <a:lnTo>
                      <a:pt x="3915" y="1917"/>
                    </a:lnTo>
                    <a:lnTo>
                      <a:pt x="3981" y="1873"/>
                    </a:lnTo>
                    <a:lnTo>
                      <a:pt x="4043" y="1827"/>
                    </a:lnTo>
                    <a:lnTo>
                      <a:pt x="4100" y="1779"/>
                    </a:lnTo>
                    <a:lnTo>
                      <a:pt x="4154" y="1730"/>
                    </a:lnTo>
                    <a:lnTo>
                      <a:pt x="4203" y="1679"/>
                    </a:lnTo>
                    <a:lnTo>
                      <a:pt x="4247" y="1628"/>
                    </a:lnTo>
                    <a:lnTo>
                      <a:pt x="4287" y="1575"/>
                    </a:lnTo>
                    <a:lnTo>
                      <a:pt x="4322" y="1520"/>
                    </a:lnTo>
                    <a:lnTo>
                      <a:pt x="4351" y="1465"/>
                    </a:lnTo>
                    <a:lnTo>
                      <a:pt x="4377" y="1408"/>
                    </a:lnTo>
                    <a:lnTo>
                      <a:pt x="4396" y="1351"/>
                    </a:lnTo>
                    <a:lnTo>
                      <a:pt x="4410" y="1292"/>
                    </a:lnTo>
                    <a:lnTo>
                      <a:pt x="4418" y="1232"/>
                    </a:lnTo>
                    <a:lnTo>
                      <a:pt x="4421" y="1173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5"/>
                    </a:lnTo>
                    <a:lnTo>
                      <a:pt x="4377" y="937"/>
                    </a:lnTo>
                    <a:lnTo>
                      <a:pt x="4351" y="881"/>
                    </a:lnTo>
                    <a:lnTo>
                      <a:pt x="4322" y="825"/>
                    </a:lnTo>
                    <a:lnTo>
                      <a:pt x="4287" y="770"/>
                    </a:lnTo>
                    <a:lnTo>
                      <a:pt x="4247" y="717"/>
                    </a:lnTo>
                    <a:lnTo>
                      <a:pt x="4203" y="665"/>
                    </a:lnTo>
                    <a:lnTo>
                      <a:pt x="4154" y="615"/>
                    </a:lnTo>
                    <a:lnTo>
                      <a:pt x="4100" y="565"/>
                    </a:lnTo>
                    <a:lnTo>
                      <a:pt x="4043" y="518"/>
                    </a:lnTo>
                    <a:lnTo>
                      <a:pt x="3981" y="472"/>
                    </a:lnTo>
                    <a:lnTo>
                      <a:pt x="3915" y="428"/>
                    </a:lnTo>
                    <a:lnTo>
                      <a:pt x="3846" y="385"/>
                    </a:lnTo>
                    <a:lnTo>
                      <a:pt x="3772" y="345"/>
                    </a:lnTo>
                    <a:lnTo>
                      <a:pt x="3695" y="306"/>
                    </a:lnTo>
                    <a:lnTo>
                      <a:pt x="3615" y="269"/>
                    </a:lnTo>
                    <a:lnTo>
                      <a:pt x="3532" y="234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3"/>
                    </a:lnTo>
                    <a:lnTo>
                      <a:pt x="3168" y="117"/>
                    </a:lnTo>
                    <a:lnTo>
                      <a:pt x="3069" y="93"/>
                    </a:lnTo>
                    <a:lnTo>
                      <a:pt x="2969" y="72"/>
                    </a:lnTo>
                    <a:lnTo>
                      <a:pt x="2867" y="54"/>
                    </a:lnTo>
                    <a:lnTo>
                      <a:pt x="2762" y="38"/>
                    </a:lnTo>
                    <a:lnTo>
                      <a:pt x="2655" y="25"/>
                    </a:lnTo>
                    <a:lnTo>
                      <a:pt x="2546" y="14"/>
                    </a:lnTo>
                    <a:lnTo>
                      <a:pt x="2436" y="7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7"/>
                    </a:lnTo>
                    <a:lnTo>
                      <a:pt x="1875" y="14"/>
                    </a:lnTo>
                    <a:lnTo>
                      <a:pt x="1766" y="25"/>
                    </a:lnTo>
                    <a:lnTo>
                      <a:pt x="1659" y="38"/>
                    </a:lnTo>
                    <a:lnTo>
                      <a:pt x="1555" y="54"/>
                    </a:lnTo>
                    <a:lnTo>
                      <a:pt x="1451" y="72"/>
                    </a:lnTo>
                    <a:lnTo>
                      <a:pt x="1351" y="93"/>
                    </a:lnTo>
                    <a:lnTo>
                      <a:pt x="1254" y="117"/>
                    </a:lnTo>
                    <a:lnTo>
                      <a:pt x="1159" y="143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4"/>
                    </a:lnTo>
                    <a:lnTo>
                      <a:pt x="805" y="269"/>
                    </a:lnTo>
                    <a:lnTo>
                      <a:pt x="725" y="306"/>
                    </a:lnTo>
                    <a:lnTo>
                      <a:pt x="648" y="345"/>
                    </a:lnTo>
                    <a:lnTo>
                      <a:pt x="575" y="385"/>
                    </a:lnTo>
                    <a:lnTo>
                      <a:pt x="506" y="428"/>
                    </a:lnTo>
                    <a:lnTo>
                      <a:pt x="440" y="472"/>
                    </a:lnTo>
                    <a:lnTo>
                      <a:pt x="378" y="518"/>
                    </a:lnTo>
                    <a:lnTo>
                      <a:pt x="320" y="565"/>
                    </a:lnTo>
                    <a:lnTo>
                      <a:pt x="268" y="615"/>
                    </a:lnTo>
                    <a:lnTo>
                      <a:pt x="218" y="665"/>
                    </a:lnTo>
                    <a:lnTo>
                      <a:pt x="174" y="717"/>
                    </a:lnTo>
                    <a:lnTo>
                      <a:pt x="134" y="770"/>
                    </a:lnTo>
                    <a:lnTo>
                      <a:pt x="99" y="825"/>
                    </a:lnTo>
                    <a:lnTo>
                      <a:pt x="69" y="881"/>
                    </a:lnTo>
                    <a:lnTo>
                      <a:pt x="45" y="937"/>
                    </a:lnTo>
                    <a:lnTo>
                      <a:pt x="26" y="995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3"/>
                    </a:lnTo>
                    <a:lnTo>
                      <a:pt x="2" y="1232"/>
                    </a:lnTo>
                    <a:lnTo>
                      <a:pt x="11" y="1292"/>
                    </a:lnTo>
                    <a:lnTo>
                      <a:pt x="26" y="1351"/>
                    </a:lnTo>
                    <a:lnTo>
                      <a:pt x="45" y="1408"/>
                    </a:lnTo>
                    <a:lnTo>
                      <a:pt x="69" y="1465"/>
                    </a:lnTo>
                    <a:lnTo>
                      <a:pt x="99" y="1520"/>
                    </a:lnTo>
                    <a:lnTo>
                      <a:pt x="134" y="1575"/>
                    </a:lnTo>
                    <a:lnTo>
                      <a:pt x="174" y="1628"/>
                    </a:lnTo>
                    <a:lnTo>
                      <a:pt x="218" y="1679"/>
                    </a:lnTo>
                    <a:lnTo>
                      <a:pt x="268" y="1730"/>
                    </a:lnTo>
                    <a:lnTo>
                      <a:pt x="320" y="1779"/>
                    </a:lnTo>
                    <a:lnTo>
                      <a:pt x="378" y="1827"/>
                    </a:lnTo>
                    <a:lnTo>
                      <a:pt x="440" y="1873"/>
                    </a:lnTo>
                    <a:lnTo>
                      <a:pt x="506" y="1917"/>
                    </a:lnTo>
                    <a:lnTo>
                      <a:pt x="575" y="1959"/>
                    </a:lnTo>
                    <a:lnTo>
                      <a:pt x="648" y="2001"/>
                    </a:lnTo>
                    <a:lnTo>
                      <a:pt x="725" y="2039"/>
                    </a:lnTo>
                    <a:lnTo>
                      <a:pt x="805" y="2076"/>
                    </a:lnTo>
                    <a:lnTo>
                      <a:pt x="889" y="2111"/>
                    </a:lnTo>
                    <a:lnTo>
                      <a:pt x="976" y="2143"/>
                    </a:lnTo>
                    <a:lnTo>
                      <a:pt x="1065" y="2174"/>
                    </a:lnTo>
                    <a:lnTo>
                      <a:pt x="1159" y="2203"/>
                    </a:lnTo>
                    <a:lnTo>
                      <a:pt x="1254" y="2228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2"/>
                    </a:lnTo>
                    <a:lnTo>
                      <a:pt x="1659" y="2307"/>
                    </a:lnTo>
                    <a:lnTo>
                      <a:pt x="1766" y="2320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39" name="Freeform 203"/>
              <p:cNvSpPr>
                <a:spLocks/>
              </p:cNvSpPr>
              <p:nvPr/>
            </p:nvSpPr>
            <p:spPr bwMode="auto">
              <a:xfrm>
                <a:off x="4115" y="2138"/>
                <a:ext cx="170" cy="90"/>
              </a:xfrm>
              <a:custGeom>
                <a:avLst/>
                <a:gdLst/>
                <a:ahLst/>
                <a:cxnLst>
                  <a:cxn ang="0">
                    <a:pos x="2436" y="2338"/>
                  </a:cxn>
                  <a:cxn ang="0">
                    <a:pos x="2762" y="2306"/>
                  </a:cxn>
                  <a:cxn ang="0">
                    <a:pos x="3069" y="2251"/>
                  </a:cxn>
                  <a:cxn ang="0">
                    <a:pos x="3355" y="2173"/>
                  </a:cxn>
                  <a:cxn ang="0">
                    <a:pos x="3615" y="2075"/>
                  </a:cxn>
                  <a:cxn ang="0">
                    <a:pos x="3846" y="1959"/>
                  </a:cxn>
                  <a:cxn ang="0">
                    <a:pos x="4043" y="1826"/>
                  </a:cxn>
                  <a:cxn ang="0">
                    <a:pos x="4203" y="1679"/>
                  </a:cxn>
                  <a:cxn ang="0">
                    <a:pos x="4322" y="1520"/>
                  </a:cxn>
                  <a:cxn ang="0">
                    <a:pos x="4396" y="1350"/>
                  </a:cxn>
                  <a:cxn ang="0">
                    <a:pos x="4421" y="1171"/>
                  </a:cxn>
                  <a:cxn ang="0">
                    <a:pos x="4396" y="993"/>
                  </a:cxn>
                  <a:cxn ang="0">
                    <a:pos x="4322" y="823"/>
                  </a:cxn>
                  <a:cxn ang="0">
                    <a:pos x="4203" y="665"/>
                  </a:cxn>
                  <a:cxn ang="0">
                    <a:pos x="4043" y="517"/>
                  </a:cxn>
                  <a:cxn ang="0">
                    <a:pos x="3846" y="385"/>
                  </a:cxn>
                  <a:cxn ang="0">
                    <a:pos x="3615" y="269"/>
                  </a:cxn>
                  <a:cxn ang="0">
                    <a:pos x="3355" y="171"/>
                  </a:cxn>
                  <a:cxn ang="0">
                    <a:pos x="3069" y="93"/>
                  </a:cxn>
                  <a:cxn ang="0">
                    <a:pos x="2762" y="37"/>
                  </a:cxn>
                  <a:cxn ang="0">
                    <a:pos x="2436" y="6"/>
                  </a:cxn>
                  <a:cxn ang="0">
                    <a:pos x="2097" y="2"/>
                  </a:cxn>
                  <a:cxn ang="0">
                    <a:pos x="1766" y="24"/>
                  </a:cxn>
                  <a:cxn ang="0">
                    <a:pos x="1451" y="71"/>
                  </a:cxn>
                  <a:cxn ang="0">
                    <a:pos x="1159" y="142"/>
                  </a:cxn>
                  <a:cxn ang="0">
                    <a:pos x="889" y="233"/>
                  </a:cxn>
                  <a:cxn ang="0">
                    <a:pos x="648" y="343"/>
                  </a:cxn>
                  <a:cxn ang="0">
                    <a:pos x="440" y="472"/>
                  </a:cxn>
                  <a:cxn ang="0">
                    <a:pos x="268" y="614"/>
                  </a:cxn>
                  <a:cxn ang="0">
                    <a:pos x="134" y="770"/>
                  </a:cxn>
                  <a:cxn ang="0">
                    <a:pos x="45" y="936"/>
                  </a:cxn>
                  <a:cxn ang="0">
                    <a:pos x="2" y="1112"/>
                  </a:cxn>
                  <a:cxn ang="0">
                    <a:pos x="11" y="1291"/>
                  </a:cxn>
                  <a:cxn ang="0">
                    <a:pos x="69" y="1464"/>
                  </a:cxn>
                  <a:cxn ang="0">
                    <a:pos x="174" y="1627"/>
                  </a:cxn>
                  <a:cxn ang="0">
                    <a:pos x="320" y="1779"/>
                  </a:cxn>
                  <a:cxn ang="0">
                    <a:pos x="506" y="1916"/>
                  </a:cxn>
                  <a:cxn ang="0">
                    <a:pos x="725" y="2038"/>
                  </a:cxn>
                  <a:cxn ang="0">
                    <a:pos x="976" y="2143"/>
                  </a:cxn>
                  <a:cxn ang="0">
                    <a:pos x="1254" y="2227"/>
                  </a:cxn>
                  <a:cxn ang="0">
                    <a:pos x="1555" y="2290"/>
                  </a:cxn>
                  <a:cxn ang="0">
                    <a:pos x="1875" y="2330"/>
                  </a:cxn>
                  <a:cxn ang="0">
                    <a:pos x="2211" y="2344"/>
                  </a:cxn>
                </a:cxnLst>
                <a:rect l="0" t="0" r="r" b="b"/>
                <a:pathLst>
                  <a:path w="4421" h="2344">
                    <a:moveTo>
                      <a:pt x="2211" y="2344"/>
                    </a:moveTo>
                    <a:lnTo>
                      <a:pt x="2324" y="2342"/>
                    </a:lnTo>
                    <a:lnTo>
                      <a:pt x="2436" y="2338"/>
                    </a:lnTo>
                    <a:lnTo>
                      <a:pt x="2546" y="2330"/>
                    </a:lnTo>
                    <a:lnTo>
                      <a:pt x="2655" y="2319"/>
                    </a:lnTo>
                    <a:lnTo>
                      <a:pt x="2762" y="2306"/>
                    </a:lnTo>
                    <a:lnTo>
                      <a:pt x="2867" y="2290"/>
                    </a:lnTo>
                    <a:lnTo>
                      <a:pt x="2969" y="2272"/>
                    </a:lnTo>
                    <a:lnTo>
                      <a:pt x="3069" y="2251"/>
                    </a:lnTo>
                    <a:lnTo>
                      <a:pt x="3168" y="2227"/>
                    </a:lnTo>
                    <a:lnTo>
                      <a:pt x="3263" y="2201"/>
                    </a:lnTo>
                    <a:lnTo>
                      <a:pt x="3355" y="2173"/>
                    </a:lnTo>
                    <a:lnTo>
                      <a:pt x="3445" y="2143"/>
                    </a:lnTo>
                    <a:lnTo>
                      <a:pt x="3532" y="2110"/>
                    </a:lnTo>
                    <a:lnTo>
                      <a:pt x="3615" y="2075"/>
                    </a:lnTo>
                    <a:lnTo>
                      <a:pt x="3695" y="2038"/>
                    </a:lnTo>
                    <a:lnTo>
                      <a:pt x="3772" y="1999"/>
                    </a:lnTo>
                    <a:lnTo>
                      <a:pt x="3846" y="1959"/>
                    </a:lnTo>
                    <a:lnTo>
                      <a:pt x="3915" y="1916"/>
                    </a:lnTo>
                    <a:lnTo>
                      <a:pt x="3981" y="1872"/>
                    </a:lnTo>
                    <a:lnTo>
                      <a:pt x="4043" y="1826"/>
                    </a:lnTo>
                    <a:lnTo>
                      <a:pt x="4100" y="1779"/>
                    </a:lnTo>
                    <a:lnTo>
                      <a:pt x="4154" y="1729"/>
                    </a:lnTo>
                    <a:lnTo>
                      <a:pt x="4203" y="1679"/>
                    </a:lnTo>
                    <a:lnTo>
                      <a:pt x="4247" y="1627"/>
                    </a:lnTo>
                    <a:lnTo>
                      <a:pt x="4287" y="1573"/>
                    </a:lnTo>
                    <a:lnTo>
                      <a:pt x="4322" y="1520"/>
                    </a:lnTo>
                    <a:lnTo>
                      <a:pt x="4351" y="1464"/>
                    </a:lnTo>
                    <a:lnTo>
                      <a:pt x="4377" y="1408"/>
                    </a:lnTo>
                    <a:lnTo>
                      <a:pt x="4396" y="1350"/>
                    </a:lnTo>
                    <a:lnTo>
                      <a:pt x="4410" y="1291"/>
                    </a:lnTo>
                    <a:lnTo>
                      <a:pt x="4418" y="1232"/>
                    </a:lnTo>
                    <a:lnTo>
                      <a:pt x="4421" y="1171"/>
                    </a:lnTo>
                    <a:lnTo>
                      <a:pt x="4418" y="1112"/>
                    </a:lnTo>
                    <a:lnTo>
                      <a:pt x="4410" y="1052"/>
                    </a:lnTo>
                    <a:lnTo>
                      <a:pt x="4396" y="993"/>
                    </a:lnTo>
                    <a:lnTo>
                      <a:pt x="4377" y="936"/>
                    </a:lnTo>
                    <a:lnTo>
                      <a:pt x="4351" y="879"/>
                    </a:lnTo>
                    <a:lnTo>
                      <a:pt x="4322" y="823"/>
                    </a:lnTo>
                    <a:lnTo>
                      <a:pt x="4287" y="770"/>
                    </a:lnTo>
                    <a:lnTo>
                      <a:pt x="4247" y="716"/>
                    </a:lnTo>
                    <a:lnTo>
                      <a:pt x="4203" y="665"/>
                    </a:lnTo>
                    <a:lnTo>
                      <a:pt x="4154" y="614"/>
                    </a:lnTo>
                    <a:lnTo>
                      <a:pt x="4100" y="565"/>
                    </a:lnTo>
                    <a:lnTo>
                      <a:pt x="4043" y="517"/>
                    </a:lnTo>
                    <a:lnTo>
                      <a:pt x="3981" y="472"/>
                    </a:lnTo>
                    <a:lnTo>
                      <a:pt x="3915" y="427"/>
                    </a:lnTo>
                    <a:lnTo>
                      <a:pt x="3846" y="385"/>
                    </a:lnTo>
                    <a:lnTo>
                      <a:pt x="3772" y="343"/>
                    </a:lnTo>
                    <a:lnTo>
                      <a:pt x="3695" y="305"/>
                    </a:lnTo>
                    <a:lnTo>
                      <a:pt x="3615" y="269"/>
                    </a:lnTo>
                    <a:lnTo>
                      <a:pt x="3532" y="233"/>
                    </a:lnTo>
                    <a:lnTo>
                      <a:pt x="3445" y="201"/>
                    </a:lnTo>
                    <a:lnTo>
                      <a:pt x="3355" y="171"/>
                    </a:lnTo>
                    <a:lnTo>
                      <a:pt x="3263" y="142"/>
                    </a:lnTo>
                    <a:lnTo>
                      <a:pt x="3168" y="116"/>
                    </a:lnTo>
                    <a:lnTo>
                      <a:pt x="3069" y="93"/>
                    </a:lnTo>
                    <a:lnTo>
                      <a:pt x="2969" y="71"/>
                    </a:lnTo>
                    <a:lnTo>
                      <a:pt x="2867" y="53"/>
                    </a:lnTo>
                    <a:lnTo>
                      <a:pt x="2762" y="37"/>
                    </a:lnTo>
                    <a:lnTo>
                      <a:pt x="2655" y="24"/>
                    </a:lnTo>
                    <a:lnTo>
                      <a:pt x="2546" y="14"/>
                    </a:lnTo>
                    <a:lnTo>
                      <a:pt x="2436" y="6"/>
                    </a:lnTo>
                    <a:lnTo>
                      <a:pt x="2324" y="2"/>
                    </a:lnTo>
                    <a:lnTo>
                      <a:pt x="2211" y="0"/>
                    </a:lnTo>
                    <a:lnTo>
                      <a:pt x="2097" y="2"/>
                    </a:lnTo>
                    <a:lnTo>
                      <a:pt x="1985" y="6"/>
                    </a:lnTo>
                    <a:lnTo>
                      <a:pt x="1875" y="14"/>
                    </a:lnTo>
                    <a:lnTo>
                      <a:pt x="1766" y="24"/>
                    </a:lnTo>
                    <a:lnTo>
                      <a:pt x="1659" y="37"/>
                    </a:lnTo>
                    <a:lnTo>
                      <a:pt x="1555" y="53"/>
                    </a:lnTo>
                    <a:lnTo>
                      <a:pt x="1451" y="71"/>
                    </a:lnTo>
                    <a:lnTo>
                      <a:pt x="1351" y="93"/>
                    </a:lnTo>
                    <a:lnTo>
                      <a:pt x="1254" y="116"/>
                    </a:lnTo>
                    <a:lnTo>
                      <a:pt x="1159" y="142"/>
                    </a:lnTo>
                    <a:lnTo>
                      <a:pt x="1065" y="171"/>
                    </a:lnTo>
                    <a:lnTo>
                      <a:pt x="976" y="201"/>
                    </a:lnTo>
                    <a:lnTo>
                      <a:pt x="889" y="233"/>
                    </a:lnTo>
                    <a:lnTo>
                      <a:pt x="805" y="269"/>
                    </a:lnTo>
                    <a:lnTo>
                      <a:pt x="725" y="305"/>
                    </a:lnTo>
                    <a:lnTo>
                      <a:pt x="648" y="343"/>
                    </a:lnTo>
                    <a:lnTo>
                      <a:pt x="575" y="385"/>
                    </a:lnTo>
                    <a:lnTo>
                      <a:pt x="506" y="427"/>
                    </a:lnTo>
                    <a:lnTo>
                      <a:pt x="440" y="472"/>
                    </a:lnTo>
                    <a:lnTo>
                      <a:pt x="378" y="517"/>
                    </a:lnTo>
                    <a:lnTo>
                      <a:pt x="320" y="565"/>
                    </a:lnTo>
                    <a:lnTo>
                      <a:pt x="268" y="614"/>
                    </a:lnTo>
                    <a:lnTo>
                      <a:pt x="218" y="665"/>
                    </a:lnTo>
                    <a:lnTo>
                      <a:pt x="174" y="716"/>
                    </a:lnTo>
                    <a:lnTo>
                      <a:pt x="134" y="770"/>
                    </a:lnTo>
                    <a:lnTo>
                      <a:pt x="99" y="823"/>
                    </a:lnTo>
                    <a:lnTo>
                      <a:pt x="69" y="879"/>
                    </a:lnTo>
                    <a:lnTo>
                      <a:pt x="45" y="936"/>
                    </a:lnTo>
                    <a:lnTo>
                      <a:pt x="26" y="993"/>
                    </a:lnTo>
                    <a:lnTo>
                      <a:pt x="11" y="1052"/>
                    </a:lnTo>
                    <a:lnTo>
                      <a:pt x="2" y="1112"/>
                    </a:lnTo>
                    <a:lnTo>
                      <a:pt x="0" y="1171"/>
                    </a:lnTo>
                    <a:lnTo>
                      <a:pt x="2" y="1232"/>
                    </a:lnTo>
                    <a:lnTo>
                      <a:pt x="11" y="1291"/>
                    </a:lnTo>
                    <a:lnTo>
                      <a:pt x="26" y="1350"/>
                    </a:lnTo>
                    <a:lnTo>
                      <a:pt x="45" y="1408"/>
                    </a:lnTo>
                    <a:lnTo>
                      <a:pt x="69" y="1464"/>
                    </a:lnTo>
                    <a:lnTo>
                      <a:pt x="99" y="1520"/>
                    </a:lnTo>
                    <a:lnTo>
                      <a:pt x="134" y="1573"/>
                    </a:lnTo>
                    <a:lnTo>
                      <a:pt x="174" y="1627"/>
                    </a:lnTo>
                    <a:lnTo>
                      <a:pt x="218" y="1679"/>
                    </a:lnTo>
                    <a:lnTo>
                      <a:pt x="268" y="1729"/>
                    </a:lnTo>
                    <a:lnTo>
                      <a:pt x="320" y="1779"/>
                    </a:lnTo>
                    <a:lnTo>
                      <a:pt x="378" y="1826"/>
                    </a:lnTo>
                    <a:lnTo>
                      <a:pt x="440" y="1872"/>
                    </a:lnTo>
                    <a:lnTo>
                      <a:pt x="506" y="1916"/>
                    </a:lnTo>
                    <a:lnTo>
                      <a:pt x="575" y="1959"/>
                    </a:lnTo>
                    <a:lnTo>
                      <a:pt x="648" y="1999"/>
                    </a:lnTo>
                    <a:lnTo>
                      <a:pt x="725" y="2038"/>
                    </a:lnTo>
                    <a:lnTo>
                      <a:pt x="805" y="2075"/>
                    </a:lnTo>
                    <a:lnTo>
                      <a:pt x="889" y="2110"/>
                    </a:lnTo>
                    <a:lnTo>
                      <a:pt x="976" y="2143"/>
                    </a:lnTo>
                    <a:lnTo>
                      <a:pt x="1065" y="2173"/>
                    </a:lnTo>
                    <a:lnTo>
                      <a:pt x="1159" y="2201"/>
                    </a:lnTo>
                    <a:lnTo>
                      <a:pt x="1254" y="2227"/>
                    </a:lnTo>
                    <a:lnTo>
                      <a:pt x="1351" y="2251"/>
                    </a:lnTo>
                    <a:lnTo>
                      <a:pt x="1451" y="2272"/>
                    </a:lnTo>
                    <a:lnTo>
                      <a:pt x="1555" y="2290"/>
                    </a:lnTo>
                    <a:lnTo>
                      <a:pt x="1659" y="2306"/>
                    </a:lnTo>
                    <a:lnTo>
                      <a:pt x="1766" y="2319"/>
                    </a:lnTo>
                    <a:lnTo>
                      <a:pt x="1875" y="2330"/>
                    </a:lnTo>
                    <a:lnTo>
                      <a:pt x="1985" y="2338"/>
                    </a:lnTo>
                    <a:lnTo>
                      <a:pt x="2097" y="2342"/>
                    </a:lnTo>
                    <a:lnTo>
                      <a:pt x="2211" y="2344"/>
                    </a:lnTo>
                    <a:close/>
                  </a:path>
                </a:pathLst>
              </a:custGeom>
              <a:solidFill>
                <a:srgbClr val="B6C6D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40" name="Freeform 204"/>
              <p:cNvSpPr>
                <a:spLocks/>
              </p:cNvSpPr>
              <p:nvPr/>
            </p:nvSpPr>
            <p:spPr bwMode="auto">
              <a:xfrm>
                <a:off x="4004" y="2297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9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7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5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7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6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9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7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7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9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6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7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41" name="Freeform 205"/>
              <p:cNvSpPr>
                <a:spLocks/>
              </p:cNvSpPr>
              <p:nvPr/>
            </p:nvSpPr>
            <p:spPr bwMode="auto">
              <a:xfrm>
                <a:off x="4004" y="2286"/>
                <a:ext cx="205" cy="109"/>
              </a:xfrm>
              <a:custGeom>
                <a:avLst/>
                <a:gdLst/>
                <a:ahLst/>
                <a:cxnLst>
                  <a:cxn ang="0">
                    <a:pos x="2937" y="2818"/>
                  </a:cxn>
                  <a:cxn ang="0">
                    <a:pos x="3330" y="2780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1"/>
                  </a:cxn>
                  <a:cxn ang="0">
                    <a:pos x="4636" y="2361"/>
                  </a:cxn>
                  <a:cxn ang="0">
                    <a:pos x="4874" y="2201"/>
                  </a:cxn>
                  <a:cxn ang="0">
                    <a:pos x="5066" y="2024"/>
                  </a:cxn>
                  <a:cxn ang="0">
                    <a:pos x="5210" y="1831"/>
                  </a:cxn>
                  <a:cxn ang="0">
                    <a:pos x="5299" y="1627"/>
                  </a:cxn>
                  <a:cxn ang="0">
                    <a:pos x="5330" y="1413"/>
                  </a:cxn>
                  <a:cxn ang="0">
                    <a:pos x="5299" y="1198"/>
                  </a:cxn>
                  <a:cxn ang="0">
                    <a:pos x="5210" y="993"/>
                  </a:cxn>
                  <a:cxn ang="0">
                    <a:pos x="5066" y="801"/>
                  </a:cxn>
                  <a:cxn ang="0">
                    <a:pos x="4874" y="623"/>
                  </a:cxn>
                  <a:cxn ang="0">
                    <a:pos x="4636" y="464"/>
                  </a:cxn>
                  <a:cxn ang="0">
                    <a:pos x="4358" y="323"/>
                  </a:cxn>
                  <a:cxn ang="0">
                    <a:pos x="4045" y="205"/>
                  </a:cxn>
                  <a:cxn ang="0">
                    <a:pos x="3700" y="112"/>
                  </a:cxn>
                  <a:cxn ang="0">
                    <a:pos x="3330" y="45"/>
                  </a:cxn>
                  <a:cxn ang="0">
                    <a:pos x="2937" y="8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2"/>
                  </a:cxn>
                  <a:cxn ang="0">
                    <a:pos x="1071" y="282"/>
                  </a:cxn>
                  <a:cxn ang="0">
                    <a:pos x="782" y="414"/>
                  </a:cxn>
                  <a:cxn ang="0">
                    <a:pos x="531" y="569"/>
                  </a:cxn>
                  <a:cxn ang="0">
                    <a:pos x="322" y="741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0"/>
                  </a:cxn>
                  <a:cxn ang="0">
                    <a:pos x="13" y="1556"/>
                  </a:cxn>
                  <a:cxn ang="0">
                    <a:pos x="84" y="1764"/>
                  </a:cxn>
                  <a:cxn ang="0">
                    <a:pos x="210" y="1962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5"/>
                  </a:cxn>
                  <a:cxn ang="0">
                    <a:pos x="1873" y="2761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8"/>
                    </a:lnTo>
                    <a:lnTo>
                      <a:pt x="3069" y="2809"/>
                    </a:lnTo>
                    <a:lnTo>
                      <a:pt x="3201" y="2795"/>
                    </a:lnTo>
                    <a:lnTo>
                      <a:pt x="3330" y="2780"/>
                    </a:lnTo>
                    <a:lnTo>
                      <a:pt x="3456" y="2761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5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4"/>
                    </a:lnTo>
                    <a:lnTo>
                      <a:pt x="4358" y="2501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1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2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7"/>
                    </a:lnTo>
                    <a:lnTo>
                      <a:pt x="5299" y="1627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3"/>
                    </a:lnTo>
                    <a:lnTo>
                      <a:pt x="5327" y="1340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0"/>
                    </a:lnTo>
                    <a:lnTo>
                      <a:pt x="5210" y="993"/>
                    </a:lnTo>
                    <a:lnTo>
                      <a:pt x="5168" y="928"/>
                    </a:lnTo>
                    <a:lnTo>
                      <a:pt x="5120" y="864"/>
                    </a:lnTo>
                    <a:lnTo>
                      <a:pt x="5066" y="801"/>
                    </a:lnTo>
                    <a:lnTo>
                      <a:pt x="5008" y="741"/>
                    </a:lnTo>
                    <a:lnTo>
                      <a:pt x="4943" y="681"/>
                    </a:lnTo>
                    <a:lnTo>
                      <a:pt x="4874" y="623"/>
                    </a:lnTo>
                    <a:lnTo>
                      <a:pt x="4799" y="569"/>
                    </a:lnTo>
                    <a:lnTo>
                      <a:pt x="4720" y="515"/>
                    </a:lnTo>
                    <a:lnTo>
                      <a:pt x="4636" y="464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3"/>
                    </a:lnTo>
                    <a:lnTo>
                      <a:pt x="4257" y="282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2"/>
                    </a:lnTo>
                    <a:lnTo>
                      <a:pt x="3819" y="140"/>
                    </a:lnTo>
                    <a:lnTo>
                      <a:pt x="3700" y="112"/>
                    </a:lnTo>
                    <a:lnTo>
                      <a:pt x="3580" y="86"/>
                    </a:lnTo>
                    <a:lnTo>
                      <a:pt x="3456" y="63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7"/>
                    </a:lnTo>
                    <a:lnTo>
                      <a:pt x="2937" y="8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8"/>
                    </a:lnTo>
                    <a:lnTo>
                      <a:pt x="2260" y="17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3"/>
                    </a:lnTo>
                    <a:lnTo>
                      <a:pt x="1750" y="86"/>
                    </a:lnTo>
                    <a:lnTo>
                      <a:pt x="1629" y="112"/>
                    </a:lnTo>
                    <a:lnTo>
                      <a:pt x="1511" y="140"/>
                    </a:lnTo>
                    <a:lnTo>
                      <a:pt x="1396" y="172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2"/>
                    </a:lnTo>
                    <a:lnTo>
                      <a:pt x="971" y="323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4"/>
                    </a:lnTo>
                    <a:lnTo>
                      <a:pt x="610" y="515"/>
                    </a:lnTo>
                    <a:lnTo>
                      <a:pt x="531" y="569"/>
                    </a:lnTo>
                    <a:lnTo>
                      <a:pt x="456" y="623"/>
                    </a:lnTo>
                    <a:lnTo>
                      <a:pt x="387" y="681"/>
                    </a:lnTo>
                    <a:lnTo>
                      <a:pt x="322" y="741"/>
                    </a:lnTo>
                    <a:lnTo>
                      <a:pt x="263" y="801"/>
                    </a:lnTo>
                    <a:lnTo>
                      <a:pt x="210" y="864"/>
                    </a:lnTo>
                    <a:lnTo>
                      <a:pt x="162" y="928"/>
                    </a:lnTo>
                    <a:lnTo>
                      <a:pt x="120" y="993"/>
                    </a:lnTo>
                    <a:lnTo>
                      <a:pt x="84" y="1060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40"/>
                    </a:lnTo>
                    <a:lnTo>
                      <a:pt x="0" y="1413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7"/>
                    </a:lnTo>
                    <a:lnTo>
                      <a:pt x="54" y="1697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2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1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1"/>
                    </a:lnTo>
                    <a:lnTo>
                      <a:pt x="1071" y="2544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5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1"/>
                    </a:lnTo>
                    <a:lnTo>
                      <a:pt x="2000" y="2780"/>
                    </a:lnTo>
                    <a:lnTo>
                      <a:pt x="2129" y="2795"/>
                    </a:lnTo>
                    <a:lnTo>
                      <a:pt x="2260" y="2809"/>
                    </a:lnTo>
                    <a:lnTo>
                      <a:pt x="2393" y="2818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42" name="Freeform 206"/>
              <p:cNvSpPr>
                <a:spLocks/>
              </p:cNvSpPr>
              <p:nvPr/>
            </p:nvSpPr>
            <p:spPr bwMode="auto">
              <a:xfrm>
                <a:off x="4004" y="2262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4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6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20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6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8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8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8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8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6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20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43" name="Freeform 207"/>
              <p:cNvSpPr>
                <a:spLocks/>
              </p:cNvSpPr>
              <p:nvPr/>
            </p:nvSpPr>
            <p:spPr bwMode="auto">
              <a:xfrm>
                <a:off x="4004" y="2251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79"/>
                  </a:cxn>
                  <a:cxn ang="0">
                    <a:pos x="3700" y="2713"/>
                  </a:cxn>
                  <a:cxn ang="0">
                    <a:pos x="4045" y="2619"/>
                  </a:cxn>
                  <a:cxn ang="0">
                    <a:pos x="4358" y="2500"/>
                  </a:cxn>
                  <a:cxn ang="0">
                    <a:pos x="4636" y="2361"/>
                  </a:cxn>
                  <a:cxn ang="0">
                    <a:pos x="4874" y="2200"/>
                  </a:cxn>
                  <a:cxn ang="0">
                    <a:pos x="5066" y="2023"/>
                  </a:cxn>
                  <a:cxn ang="0">
                    <a:pos x="5210" y="1831"/>
                  </a:cxn>
                  <a:cxn ang="0">
                    <a:pos x="5299" y="1626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2"/>
                  </a:cxn>
                  <a:cxn ang="0">
                    <a:pos x="5066" y="800"/>
                  </a:cxn>
                  <a:cxn ang="0">
                    <a:pos x="4874" y="623"/>
                  </a:cxn>
                  <a:cxn ang="0">
                    <a:pos x="4636" y="463"/>
                  </a:cxn>
                  <a:cxn ang="0">
                    <a:pos x="4358" y="322"/>
                  </a:cxn>
                  <a:cxn ang="0">
                    <a:pos x="4045" y="204"/>
                  </a:cxn>
                  <a:cxn ang="0">
                    <a:pos x="3700" y="111"/>
                  </a:cxn>
                  <a:cxn ang="0">
                    <a:pos x="3330" y="44"/>
                  </a:cxn>
                  <a:cxn ang="0">
                    <a:pos x="2937" y="7"/>
                  </a:cxn>
                  <a:cxn ang="0">
                    <a:pos x="2528" y="1"/>
                  </a:cxn>
                  <a:cxn ang="0">
                    <a:pos x="2129" y="28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4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7"/>
                  </a:cxn>
                  <a:cxn ang="0">
                    <a:pos x="54" y="1128"/>
                  </a:cxn>
                  <a:cxn ang="0">
                    <a:pos x="3" y="1339"/>
                  </a:cxn>
                  <a:cxn ang="0">
                    <a:pos x="13" y="1555"/>
                  </a:cxn>
                  <a:cxn ang="0">
                    <a:pos x="84" y="1764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09"/>
                  </a:cxn>
                  <a:cxn ang="0">
                    <a:pos x="874" y="2457"/>
                  </a:cxn>
                  <a:cxn ang="0">
                    <a:pos x="1177" y="2582"/>
                  </a:cxn>
                  <a:cxn ang="0">
                    <a:pos x="1511" y="2684"/>
                  </a:cxn>
                  <a:cxn ang="0">
                    <a:pos x="1873" y="2760"/>
                  </a:cxn>
                  <a:cxn ang="0">
                    <a:pos x="2260" y="2808"/>
                  </a:cxn>
                  <a:cxn ang="0">
                    <a:pos x="2665" y="2824"/>
                  </a:cxn>
                </a:cxnLst>
                <a:rect l="0" t="0" r="r" b="b"/>
                <a:pathLst>
                  <a:path w="5330" h="2824">
                    <a:moveTo>
                      <a:pt x="2665" y="2824"/>
                    </a:moveTo>
                    <a:lnTo>
                      <a:pt x="2802" y="2822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79"/>
                    </a:lnTo>
                    <a:lnTo>
                      <a:pt x="3456" y="2760"/>
                    </a:lnTo>
                    <a:lnTo>
                      <a:pt x="3580" y="2738"/>
                    </a:lnTo>
                    <a:lnTo>
                      <a:pt x="3700" y="2713"/>
                    </a:lnTo>
                    <a:lnTo>
                      <a:pt x="3819" y="2684"/>
                    </a:lnTo>
                    <a:lnTo>
                      <a:pt x="3933" y="2653"/>
                    </a:lnTo>
                    <a:lnTo>
                      <a:pt x="4045" y="2619"/>
                    </a:lnTo>
                    <a:lnTo>
                      <a:pt x="4153" y="2582"/>
                    </a:lnTo>
                    <a:lnTo>
                      <a:pt x="4257" y="2543"/>
                    </a:lnTo>
                    <a:lnTo>
                      <a:pt x="4358" y="2500"/>
                    </a:lnTo>
                    <a:lnTo>
                      <a:pt x="4455" y="2457"/>
                    </a:lnTo>
                    <a:lnTo>
                      <a:pt x="4548" y="2409"/>
                    </a:lnTo>
                    <a:lnTo>
                      <a:pt x="4636" y="2361"/>
                    </a:lnTo>
                    <a:lnTo>
                      <a:pt x="4720" y="2309"/>
                    </a:lnTo>
                    <a:lnTo>
                      <a:pt x="4799" y="2256"/>
                    </a:lnTo>
                    <a:lnTo>
                      <a:pt x="4874" y="2200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3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1"/>
                    </a:lnTo>
                    <a:lnTo>
                      <a:pt x="5246" y="1764"/>
                    </a:lnTo>
                    <a:lnTo>
                      <a:pt x="5276" y="1696"/>
                    </a:lnTo>
                    <a:lnTo>
                      <a:pt x="5299" y="1626"/>
                    </a:lnTo>
                    <a:lnTo>
                      <a:pt x="5316" y="1555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39"/>
                    </a:lnTo>
                    <a:lnTo>
                      <a:pt x="5316" y="1267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2"/>
                    </a:lnTo>
                    <a:lnTo>
                      <a:pt x="5168" y="927"/>
                    </a:lnTo>
                    <a:lnTo>
                      <a:pt x="5120" y="863"/>
                    </a:lnTo>
                    <a:lnTo>
                      <a:pt x="5066" y="800"/>
                    </a:lnTo>
                    <a:lnTo>
                      <a:pt x="5008" y="740"/>
                    </a:lnTo>
                    <a:lnTo>
                      <a:pt x="4943" y="680"/>
                    </a:lnTo>
                    <a:lnTo>
                      <a:pt x="4874" y="623"/>
                    </a:lnTo>
                    <a:lnTo>
                      <a:pt x="4799" y="568"/>
                    </a:lnTo>
                    <a:lnTo>
                      <a:pt x="4720" y="514"/>
                    </a:lnTo>
                    <a:lnTo>
                      <a:pt x="4636" y="463"/>
                    </a:lnTo>
                    <a:lnTo>
                      <a:pt x="4548" y="414"/>
                    </a:lnTo>
                    <a:lnTo>
                      <a:pt x="4455" y="367"/>
                    </a:lnTo>
                    <a:lnTo>
                      <a:pt x="4358" y="322"/>
                    </a:lnTo>
                    <a:lnTo>
                      <a:pt x="4257" y="281"/>
                    </a:lnTo>
                    <a:lnTo>
                      <a:pt x="4153" y="241"/>
                    </a:lnTo>
                    <a:lnTo>
                      <a:pt x="4045" y="204"/>
                    </a:lnTo>
                    <a:lnTo>
                      <a:pt x="3933" y="171"/>
                    </a:lnTo>
                    <a:lnTo>
                      <a:pt x="3819" y="139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4"/>
                    </a:lnTo>
                    <a:lnTo>
                      <a:pt x="3201" y="28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1"/>
                    </a:lnTo>
                    <a:lnTo>
                      <a:pt x="2665" y="0"/>
                    </a:lnTo>
                    <a:lnTo>
                      <a:pt x="2528" y="1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8"/>
                    </a:lnTo>
                    <a:lnTo>
                      <a:pt x="2000" y="44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39"/>
                    </a:lnTo>
                    <a:lnTo>
                      <a:pt x="1396" y="171"/>
                    </a:lnTo>
                    <a:lnTo>
                      <a:pt x="1284" y="204"/>
                    </a:lnTo>
                    <a:lnTo>
                      <a:pt x="1177" y="241"/>
                    </a:lnTo>
                    <a:lnTo>
                      <a:pt x="1071" y="281"/>
                    </a:lnTo>
                    <a:lnTo>
                      <a:pt x="971" y="322"/>
                    </a:lnTo>
                    <a:lnTo>
                      <a:pt x="874" y="367"/>
                    </a:lnTo>
                    <a:lnTo>
                      <a:pt x="782" y="414"/>
                    </a:lnTo>
                    <a:lnTo>
                      <a:pt x="694" y="463"/>
                    </a:lnTo>
                    <a:lnTo>
                      <a:pt x="610" y="514"/>
                    </a:lnTo>
                    <a:lnTo>
                      <a:pt x="531" y="568"/>
                    </a:lnTo>
                    <a:lnTo>
                      <a:pt x="456" y="623"/>
                    </a:lnTo>
                    <a:lnTo>
                      <a:pt x="387" y="680"/>
                    </a:lnTo>
                    <a:lnTo>
                      <a:pt x="322" y="740"/>
                    </a:lnTo>
                    <a:lnTo>
                      <a:pt x="263" y="800"/>
                    </a:lnTo>
                    <a:lnTo>
                      <a:pt x="210" y="863"/>
                    </a:lnTo>
                    <a:lnTo>
                      <a:pt x="162" y="927"/>
                    </a:lnTo>
                    <a:lnTo>
                      <a:pt x="120" y="992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7"/>
                    </a:lnTo>
                    <a:lnTo>
                      <a:pt x="3" y="1339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5"/>
                    </a:lnTo>
                    <a:lnTo>
                      <a:pt x="30" y="1626"/>
                    </a:lnTo>
                    <a:lnTo>
                      <a:pt x="54" y="1696"/>
                    </a:lnTo>
                    <a:lnTo>
                      <a:pt x="84" y="1764"/>
                    </a:lnTo>
                    <a:lnTo>
                      <a:pt x="120" y="1831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3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0"/>
                    </a:lnTo>
                    <a:lnTo>
                      <a:pt x="531" y="2256"/>
                    </a:lnTo>
                    <a:lnTo>
                      <a:pt x="610" y="2309"/>
                    </a:lnTo>
                    <a:lnTo>
                      <a:pt x="694" y="2361"/>
                    </a:lnTo>
                    <a:lnTo>
                      <a:pt x="782" y="2409"/>
                    </a:lnTo>
                    <a:lnTo>
                      <a:pt x="874" y="2457"/>
                    </a:lnTo>
                    <a:lnTo>
                      <a:pt x="971" y="2500"/>
                    </a:lnTo>
                    <a:lnTo>
                      <a:pt x="1071" y="2543"/>
                    </a:lnTo>
                    <a:lnTo>
                      <a:pt x="1177" y="2582"/>
                    </a:lnTo>
                    <a:lnTo>
                      <a:pt x="1284" y="2619"/>
                    </a:lnTo>
                    <a:lnTo>
                      <a:pt x="1396" y="2653"/>
                    </a:lnTo>
                    <a:lnTo>
                      <a:pt x="1511" y="2684"/>
                    </a:lnTo>
                    <a:lnTo>
                      <a:pt x="1629" y="2713"/>
                    </a:lnTo>
                    <a:lnTo>
                      <a:pt x="1750" y="2738"/>
                    </a:lnTo>
                    <a:lnTo>
                      <a:pt x="1873" y="2760"/>
                    </a:lnTo>
                    <a:lnTo>
                      <a:pt x="2000" y="2779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2"/>
                    </a:lnTo>
                    <a:lnTo>
                      <a:pt x="2665" y="282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44" name="Freeform 208"/>
              <p:cNvSpPr>
                <a:spLocks/>
              </p:cNvSpPr>
              <p:nvPr/>
            </p:nvSpPr>
            <p:spPr bwMode="auto">
              <a:xfrm>
                <a:off x="4004" y="2227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4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8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30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9"/>
                  </a:cxn>
                  <a:cxn ang="0">
                    <a:pos x="3" y="1341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4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9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9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4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4"/>
                    </a:lnTo>
                    <a:lnTo>
                      <a:pt x="4257" y="2544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1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7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5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8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1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9"/>
                    </a:lnTo>
                    <a:lnTo>
                      <a:pt x="5246" y="1061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30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30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1"/>
                    </a:lnTo>
                    <a:lnTo>
                      <a:pt x="54" y="1129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1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8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5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7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1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4"/>
                    </a:lnTo>
                    <a:lnTo>
                      <a:pt x="1177" y="2584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4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9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1F1A1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  <p:sp>
            <p:nvSpPr>
              <p:cNvPr id="145" name="Freeform 209"/>
              <p:cNvSpPr>
                <a:spLocks/>
              </p:cNvSpPr>
              <p:nvPr/>
            </p:nvSpPr>
            <p:spPr bwMode="auto">
              <a:xfrm>
                <a:off x="4004" y="2216"/>
                <a:ext cx="205" cy="108"/>
              </a:xfrm>
              <a:custGeom>
                <a:avLst/>
                <a:gdLst/>
                <a:ahLst/>
                <a:cxnLst>
                  <a:cxn ang="0">
                    <a:pos x="2937" y="2817"/>
                  </a:cxn>
                  <a:cxn ang="0">
                    <a:pos x="3330" y="2781"/>
                  </a:cxn>
                  <a:cxn ang="0">
                    <a:pos x="3700" y="2713"/>
                  </a:cxn>
                  <a:cxn ang="0">
                    <a:pos x="4045" y="2620"/>
                  </a:cxn>
                  <a:cxn ang="0">
                    <a:pos x="4358" y="2502"/>
                  </a:cxn>
                  <a:cxn ang="0">
                    <a:pos x="4636" y="2361"/>
                  </a:cxn>
                  <a:cxn ang="0">
                    <a:pos x="4874" y="2202"/>
                  </a:cxn>
                  <a:cxn ang="0">
                    <a:pos x="5066" y="2024"/>
                  </a:cxn>
                  <a:cxn ang="0">
                    <a:pos x="5210" y="1832"/>
                  </a:cxn>
                  <a:cxn ang="0">
                    <a:pos x="5299" y="1627"/>
                  </a:cxn>
                  <a:cxn ang="0">
                    <a:pos x="5330" y="1412"/>
                  </a:cxn>
                  <a:cxn ang="0">
                    <a:pos x="5299" y="1198"/>
                  </a:cxn>
                  <a:cxn ang="0">
                    <a:pos x="5210" y="994"/>
                  </a:cxn>
                  <a:cxn ang="0">
                    <a:pos x="5066" y="802"/>
                  </a:cxn>
                  <a:cxn ang="0">
                    <a:pos x="4874" y="624"/>
                  </a:cxn>
                  <a:cxn ang="0">
                    <a:pos x="4636" y="464"/>
                  </a:cxn>
                  <a:cxn ang="0">
                    <a:pos x="4358" y="324"/>
                  </a:cxn>
                  <a:cxn ang="0">
                    <a:pos x="4045" y="205"/>
                  </a:cxn>
                  <a:cxn ang="0">
                    <a:pos x="3700" y="111"/>
                  </a:cxn>
                  <a:cxn ang="0">
                    <a:pos x="3330" y="45"/>
                  </a:cxn>
                  <a:cxn ang="0">
                    <a:pos x="2937" y="7"/>
                  </a:cxn>
                  <a:cxn ang="0">
                    <a:pos x="2528" y="2"/>
                  </a:cxn>
                  <a:cxn ang="0">
                    <a:pos x="2129" y="29"/>
                  </a:cxn>
                  <a:cxn ang="0">
                    <a:pos x="1750" y="86"/>
                  </a:cxn>
                  <a:cxn ang="0">
                    <a:pos x="1396" y="171"/>
                  </a:cxn>
                  <a:cxn ang="0">
                    <a:pos x="1071" y="281"/>
                  </a:cxn>
                  <a:cxn ang="0">
                    <a:pos x="782" y="415"/>
                  </a:cxn>
                  <a:cxn ang="0">
                    <a:pos x="531" y="568"/>
                  </a:cxn>
                  <a:cxn ang="0">
                    <a:pos x="322" y="740"/>
                  </a:cxn>
                  <a:cxn ang="0">
                    <a:pos x="162" y="928"/>
                  </a:cxn>
                  <a:cxn ang="0">
                    <a:pos x="54" y="1128"/>
                  </a:cxn>
                  <a:cxn ang="0">
                    <a:pos x="3" y="1340"/>
                  </a:cxn>
                  <a:cxn ang="0">
                    <a:pos x="13" y="1557"/>
                  </a:cxn>
                  <a:cxn ang="0">
                    <a:pos x="84" y="1765"/>
                  </a:cxn>
                  <a:cxn ang="0">
                    <a:pos x="210" y="1961"/>
                  </a:cxn>
                  <a:cxn ang="0">
                    <a:pos x="387" y="2144"/>
                  </a:cxn>
                  <a:cxn ang="0">
                    <a:pos x="610" y="2310"/>
                  </a:cxn>
                  <a:cxn ang="0">
                    <a:pos x="874" y="2457"/>
                  </a:cxn>
                  <a:cxn ang="0">
                    <a:pos x="1177" y="2583"/>
                  </a:cxn>
                  <a:cxn ang="0">
                    <a:pos x="1511" y="2686"/>
                  </a:cxn>
                  <a:cxn ang="0">
                    <a:pos x="1873" y="2762"/>
                  </a:cxn>
                  <a:cxn ang="0">
                    <a:pos x="2260" y="2808"/>
                  </a:cxn>
                  <a:cxn ang="0">
                    <a:pos x="2665" y="2825"/>
                  </a:cxn>
                </a:cxnLst>
                <a:rect l="0" t="0" r="r" b="b"/>
                <a:pathLst>
                  <a:path w="5330" h="2825">
                    <a:moveTo>
                      <a:pt x="2665" y="2825"/>
                    </a:moveTo>
                    <a:lnTo>
                      <a:pt x="2802" y="2823"/>
                    </a:lnTo>
                    <a:lnTo>
                      <a:pt x="2937" y="2817"/>
                    </a:lnTo>
                    <a:lnTo>
                      <a:pt x="3069" y="2808"/>
                    </a:lnTo>
                    <a:lnTo>
                      <a:pt x="3201" y="2796"/>
                    </a:lnTo>
                    <a:lnTo>
                      <a:pt x="3330" y="2781"/>
                    </a:lnTo>
                    <a:lnTo>
                      <a:pt x="3456" y="2762"/>
                    </a:lnTo>
                    <a:lnTo>
                      <a:pt x="3580" y="2739"/>
                    </a:lnTo>
                    <a:lnTo>
                      <a:pt x="3700" y="2713"/>
                    </a:lnTo>
                    <a:lnTo>
                      <a:pt x="3819" y="2686"/>
                    </a:lnTo>
                    <a:lnTo>
                      <a:pt x="3933" y="2654"/>
                    </a:lnTo>
                    <a:lnTo>
                      <a:pt x="4045" y="2620"/>
                    </a:lnTo>
                    <a:lnTo>
                      <a:pt x="4153" y="2583"/>
                    </a:lnTo>
                    <a:lnTo>
                      <a:pt x="4257" y="2543"/>
                    </a:lnTo>
                    <a:lnTo>
                      <a:pt x="4358" y="2502"/>
                    </a:lnTo>
                    <a:lnTo>
                      <a:pt x="4455" y="2457"/>
                    </a:lnTo>
                    <a:lnTo>
                      <a:pt x="4548" y="2410"/>
                    </a:lnTo>
                    <a:lnTo>
                      <a:pt x="4636" y="2361"/>
                    </a:lnTo>
                    <a:lnTo>
                      <a:pt x="4720" y="2310"/>
                    </a:lnTo>
                    <a:lnTo>
                      <a:pt x="4799" y="2256"/>
                    </a:lnTo>
                    <a:lnTo>
                      <a:pt x="4874" y="2202"/>
                    </a:lnTo>
                    <a:lnTo>
                      <a:pt x="4943" y="2144"/>
                    </a:lnTo>
                    <a:lnTo>
                      <a:pt x="5008" y="2084"/>
                    </a:lnTo>
                    <a:lnTo>
                      <a:pt x="5066" y="2024"/>
                    </a:lnTo>
                    <a:lnTo>
                      <a:pt x="5120" y="1961"/>
                    </a:lnTo>
                    <a:lnTo>
                      <a:pt x="5168" y="1897"/>
                    </a:lnTo>
                    <a:lnTo>
                      <a:pt x="5210" y="1832"/>
                    </a:lnTo>
                    <a:lnTo>
                      <a:pt x="5246" y="1765"/>
                    </a:lnTo>
                    <a:lnTo>
                      <a:pt x="5276" y="1696"/>
                    </a:lnTo>
                    <a:lnTo>
                      <a:pt x="5299" y="1627"/>
                    </a:lnTo>
                    <a:lnTo>
                      <a:pt x="5316" y="1557"/>
                    </a:lnTo>
                    <a:lnTo>
                      <a:pt x="5327" y="1485"/>
                    </a:lnTo>
                    <a:lnTo>
                      <a:pt x="5330" y="1412"/>
                    </a:lnTo>
                    <a:lnTo>
                      <a:pt x="5327" y="1340"/>
                    </a:lnTo>
                    <a:lnTo>
                      <a:pt x="5316" y="1269"/>
                    </a:lnTo>
                    <a:lnTo>
                      <a:pt x="5299" y="1198"/>
                    </a:lnTo>
                    <a:lnTo>
                      <a:pt x="5276" y="1128"/>
                    </a:lnTo>
                    <a:lnTo>
                      <a:pt x="5246" y="1060"/>
                    </a:lnTo>
                    <a:lnTo>
                      <a:pt x="5210" y="994"/>
                    </a:lnTo>
                    <a:lnTo>
                      <a:pt x="5168" y="928"/>
                    </a:lnTo>
                    <a:lnTo>
                      <a:pt x="5120" y="863"/>
                    </a:lnTo>
                    <a:lnTo>
                      <a:pt x="5066" y="802"/>
                    </a:lnTo>
                    <a:lnTo>
                      <a:pt x="5008" y="740"/>
                    </a:lnTo>
                    <a:lnTo>
                      <a:pt x="4943" y="681"/>
                    </a:lnTo>
                    <a:lnTo>
                      <a:pt x="4874" y="624"/>
                    </a:lnTo>
                    <a:lnTo>
                      <a:pt x="4799" y="568"/>
                    </a:lnTo>
                    <a:lnTo>
                      <a:pt x="4720" y="516"/>
                    </a:lnTo>
                    <a:lnTo>
                      <a:pt x="4636" y="464"/>
                    </a:lnTo>
                    <a:lnTo>
                      <a:pt x="4548" y="415"/>
                    </a:lnTo>
                    <a:lnTo>
                      <a:pt x="4455" y="368"/>
                    </a:lnTo>
                    <a:lnTo>
                      <a:pt x="4358" y="324"/>
                    </a:lnTo>
                    <a:lnTo>
                      <a:pt x="4257" y="281"/>
                    </a:lnTo>
                    <a:lnTo>
                      <a:pt x="4153" y="242"/>
                    </a:lnTo>
                    <a:lnTo>
                      <a:pt x="4045" y="205"/>
                    </a:lnTo>
                    <a:lnTo>
                      <a:pt x="3933" y="171"/>
                    </a:lnTo>
                    <a:lnTo>
                      <a:pt x="3819" y="140"/>
                    </a:lnTo>
                    <a:lnTo>
                      <a:pt x="3700" y="111"/>
                    </a:lnTo>
                    <a:lnTo>
                      <a:pt x="3580" y="86"/>
                    </a:lnTo>
                    <a:lnTo>
                      <a:pt x="3456" y="64"/>
                    </a:lnTo>
                    <a:lnTo>
                      <a:pt x="3330" y="45"/>
                    </a:lnTo>
                    <a:lnTo>
                      <a:pt x="3201" y="29"/>
                    </a:lnTo>
                    <a:lnTo>
                      <a:pt x="3069" y="16"/>
                    </a:lnTo>
                    <a:lnTo>
                      <a:pt x="2937" y="7"/>
                    </a:lnTo>
                    <a:lnTo>
                      <a:pt x="2802" y="2"/>
                    </a:lnTo>
                    <a:lnTo>
                      <a:pt x="2665" y="0"/>
                    </a:lnTo>
                    <a:lnTo>
                      <a:pt x="2528" y="2"/>
                    </a:lnTo>
                    <a:lnTo>
                      <a:pt x="2393" y="7"/>
                    </a:lnTo>
                    <a:lnTo>
                      <a:pt x="2260" y="16"/>
                    </a:lnTo>
                    <a:lnTo>
                      <a:pt x="2129" y="29"/>
                    </a:lnTo>
                    <a:lnTo>
                      <a:pt x="2000" y="45"/>
                    </a:lnTo>
                    <a:lnTo>
                      <a:pt x="1873" y="64"/>
                    </a:lnTo>
                    <a:lnTo>
                      <a:pt x="1750" y="86"/>
                    </a:lnTo>
                    <a:lnTo>
                      <a:pt x="1629" y="111"/>
                    </a:lnTo>
                    <a:lnTo>
                      <a:pt x="1511" y="140"/>
                    </a:lnTo>
                    <a:lnTo>
                      <a:pt x="1396" y="171"/>
                    </a:lnTo>
                    <a:lnTo>
                      <a:pt x="1284" y="205"/>
                    </a:lnTo>
                    <a:lnTo>
                      <a:pt x="1177" y="242"/>
                    </a:lnTo>
                    <a:lnTo>
                      <a:pt x="1071" y="281"/>
                    </a:lnTo>
                    <a:lnTo>
                      <a:pt x="971" y="324"/>
                    </a:lnTo>
                    <a:lnTo>
                      <a:pt x="874" y="368"/>
                    </a:lnTo>
                    <a:lnTo>
                      <a:pt x="782" y="415"/>
                    </a:lnTo>
                    <a:lnTo>
                      <a:pt x="694" y="464"/>
                    </a:lnTo>
                    <a:lnTo>
                      <a:pt x="610" y="516"/>
                    </a:lnTo>
                    <a:lnTo>
                      <a:pt x="531" y="568"/>
                    </a:lnTo>
                    <a:lnTo>
                      <a:pt x="456" y="624"/>
                    </a:lnTo>
                    <a:lnTo>
                      <a:pt x="387" y="681"/>
                    </a:lnTo>
                    <a:lnTo>
                      <a:pt x="322" y="740"/>
                    </a:lnTo>
                    <a:lnTo>
                      <a:pt x="263" y="802"/>
                    </a:lnTo>
                    <a:lnTo>
                      <a:pt x="210" y="863"/>
                    </a:lnTo>
                    <a:lnTo>
                      <a:pt x="162" y="928"/>
                    </a:lnTo>
                    <a:lnTo>
                      <a:pt x="120" y="994"/>
                    </a:lnTo>
                    <a:lnTo>
                      <a:pt x="84" y="1060"/>
                    </a:lnTo>
                    <a:lnTo>
                      <a:pt x="54" y="1128"/>
                    </a:lnTo>
                    <a:lnTo>
                      <a:pt x="30" y="1198"/>
                    </a:lnTo>
                    <a:lnTo>
                      <a:pt x="13" y="1269"/>
                    </a:lnTo>
                    <a:lnTo>
                      <a:pt x="3" y="1340"/>
                    </a:lnTo>
                    <a:lnTo>
                      <a:pt x="0" y="1412"/>
                    </a:lnTo>
                    <a:lnTo>
                      <a:pt x="3" y="1485"/>
                    </a:lnTo>
                    <a:lnTo>
                      <a:pt x="13" y="1557"/>
                    </a:lnTo>
                    <a:lnTo>
                      <a:pt x="30" y="1627"/>
                    </a:lnTo>
                    <a:lnTo>
                      <a:pt x="54" y="1696"/>
                    </a:lnTo>
                    <a:lnTo>
                      <a:pt x="84" y="1765"/>
                    </a:lnTo>
                    <a:lnTo>
                      <a:pt x="120" y="1832"/>
                    </a:lnTo>
                    <a:lnTo>
                      <a:pt x="162" y="1897"/>
                    </a:lnTo>
                    <a:lnTo>
                      <a:pt x="210" y="1961"/>
                    </a:lnTo>
                    <a:lnTo>
                      <a:pt x="263" y="2024"/>
                    </a:lnTo>
                    <a:lnTo>
                      <a:pt x="322" y="2084"/>
                    </a:lnTo>
                    <a:lnTo>
                      <a:pt x="387" y="2144"/>
                    </a:lnTo>
                    <a:lnTo>
                      <a:pt x="456" y="2202"/>
                    </a:lnTo>
                    <a:lnTo>
                      <a:pt x="531" y="2256"/>
                    </a:lnTo>
                    <a:lnTo>
                      <a:pt x="610" y="2310"/>
                    </a:lnTo>
                    <a:lnTo>
                      <a:pt x="694" y="2361"/>
                    </a:lnTo>
                    <a:lnTo>
                      <a:pt x="782" y="2410"/>
                    </a:lnTo>
                    <a:lnTo>
                      <a:pt x="874" y="2457"/>
                    </a:lnTo>
                    <a:lnTo>
                      <a:pt x="971" y="2502"/>
                    </a:lnTo>
                    <a:lnTo>
                      <a:pt x="1071" y="2543"/>
                    </a:lnTo>
                    <a:lnTo>
                      <a:pt x="1177" y="2583"/>
                    </a:lnTo>
                    <a:lnTo>
                      <a:pt x="1284" y="2620"/>
                    </a:lnTo>
                    <a:lnTo>
                      <a:pt x="1396" y="2654"/>
                    </a:lnTo>
                    <a:lnTo>
                      <a:pt x="1511" y="2686"/>
                    </a:lnTo>
                    <a:lnTo>
                      <a:pt x="1629" y="2713"/>
                    </a:lnTo>
                    <a:lnTo>
                      <a:pt x="1750" y="2739"/>
                    </a:lnTo>
                    <a:lnTo>
                      <a:pt x="1873" y="2762"/>
                    </a:lnTo>
                    <a:lnTo>
                      <a:pt x="2000" y="2781"/>
                    </a:lnTo>
                    <a:lnTo>
                      <a:pt x="2129" y="2796"/>
                    </a:lnTo>
                    <a:lnTo>
                      <a:pt x="2260" y="2808"/>
                    </a:lnTo>
                    <a:lnTo>
                      <a:pt x="2393" y="2817"/>
                    </a:lnTo>
                    <a:lnTo>
                      <a:pt x="2528" y="2823"/>
                    </a:lnTo>
                    <a:lnTo>
                      <a:pt x="2665" y="28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245"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600">
                  <a:solidFill>
                    <a:prstClr val="black"/>
                  </a:solidFill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123" name="TextBox 267"/>
            <p:cNvSpPr txBox="1"/>
            <p:nvPr/>
          </p:nvSpPr>
          <p:spPr bwMode="auto">
            <a:xfrm>
              <a:off x="3550028" y="5541156"/>
              <a:ext cx="5418381" cy="367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11" tIns="45706" rIns="91411" bIns="45706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r>
                <a:rPr lang="zh-CN" altLang="en-US" sz="1600" b="1" kern="0" dirty="0">
                  <a:latin typeface="微软雅黑" pitchFamily="34" charset="-122"/>
                  <a:ea typeface="微软雅黑" pitchFamily="34" charset="-122"/>
                </a:rPr>
                <a:t>以“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季度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半年”为周期 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 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以“天</a:t>
              </a: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小时”为周期</a:t>
              </a:r>
            </a:p>
          </p:txBody>
        </p:sp>
        <p:sp>
          <p:nvSpPr>
            <p:cNvPr id="124" name="TextBox 260"/>
            <p:cNvSpPr txBox="1"/>
            <p:nvPr/>
          </p:nvSpPr>
          <p:spPr bwMode="auto">
            <a:xfrm>
              <a:off x="2752194" y="4824832"/>
              <a:ext cx="59" cy="21391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268288" marR="0" indent="-268288" algn="ctr" defTabSz="876176" rtl="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70C0"/>
                </a:buClr>
                <a:buSzTx/>
                <a:tabLst/>
              </a:pP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87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场景四：灰度发布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375842" y="3661686"/>
            <a:ext cx="3575054" cy="2838091"/>
            <a:chOff x="1359255" y="2579298"/>
            <a:chExt cx="3575054" cy="2838091"/>
          </a:xfrm>
        </p:grpSpPr>
        <p:sp>
          <p:nvSpPr>
            <p:cNvPr id="75" name="椭圆 74"/>
            <p:cNvSpPr/>
            <p:nvPr/>
          </p:nvSpPr>
          <p:spPr>
            <a:xfrm>
              <a:off x="1359255" y="2579298"/>
              <a:ext cx="3575054" cy="2838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  <a:r>
                <a:rPr lang="zh-CN" altLang="en-US" sz="18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上线前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2287435" y="3534371"/>
              <a:ext cx="1784233" cy="392502"/>
            </a:xfrm>
            <a:prstGeom prst="rect">
              <a:avLst/>
            </a:prstGeom>
            <a:solidFill>
              <a:srgbClr val="415463"/>
            </a:solidFill>
            <a:ln>
              <a:solidFill>
                <a:srgbClr val="D9E3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287435" y="4106174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287435" y="4651076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220348" y="3661686"/>
            <a:ext cx="3575054" cy="2838091"/>
            <a:chOff x="1359255" y="2579298"/>
            <a:chExt cx="3575054" cy="2838091"/>
          </a:xfrm>
        </p:grpSpPr>
        <p:sp>
          <p:nvSpPr>
            <p:cNvPr id="80" name="椭圆 79"/>
            <p:cNvSpPr/>
            <p:nvPr/>
          </p:nvSpPr>
          <p:spPr>
            <a:xfrm>
              <a:off x="1359255" y="2579298"/>
              <a:ext cx="3575054" cy="2838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  <a:r>
                <a:rPr lang="zh-CN" altLang="en-US" sz="18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上线中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2287435" y="3534371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D3DD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287435" y="4106174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287435" y="4651076"/>
              <a:ext cx="1784233" cy="392502"/>
            </a:xfrm>
            <a:prstGeom prst="rect">
              <a:avLst/>
            </a:prstGeom>
            <a:solidFill>
              <a:srgbClr val="41546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V1.0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8148242" y="3661686"/>
            <a:ext cx="3575054" cy="2838091"/>
            <a:chOff x="1359255" y="2579298"/>
            <a:chExt cx="3575054" cy="2838091"/>
          </a:xfrm>
        </p:grpSpPr>
        <p:sp>
          <p:nvSpPr>
            <p:cNvPr id="85" name="椭圆 84"/>
            <p:cNvSpPr/>
            <p:nvPr/>
          </p:nvSpPr>
          <p:spPr>
            <a:xfrm>
              <a:off x="1359255" y="2579298"/>
              <a:ext cx="3575054" cy="28380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新特性</a:t>
              </a:r>
              <a:r>
                <a:rPr lang="zh-CN" altLang="en-US" sz="18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上线后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2287435" y="3534371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287435" y="4106174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287435" y="4651076"/>
              <a:ext cx="1784233" cy="392502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200" dirty="0">
                  <a:solidFill>
                    <a:srgbClr val="2906F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V1.1</a:t>
              </a:r>
              <a:endParaRPr lang="zh-CN" altLang="en-US" sz="1200" dirty="0">
                <a:solidFill>
                  <a:srgbClr val="2906F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9" name="形状 47"/>
          <p:cNvCxnSpPr>
            <a:stCxn id="95" idx="4"/>
            <a:endCxn id="76" idx="1"/>
          </p:cNvCxnSpPr>
          <p:nvPr/>
        </p:nvCxnSpPr>
        <p:spPr>
          <a:xfrm rot="16200000" flipH="1">
            <a:off x="484781" y="3993769"/>
            <a:ext cx="1250828" cy="387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形状 49"/>
          <p:cNvCxnSpPr>
            <a:stCxn id="95" idx="4"/>
            <a:endCxn id="77" idx="1"/>
          </p:cNvCxnSpPr>
          <p:nvPr/>
        </p:nvCxnSpPr>
        <p:spPr>
          <a:xfrm rot="16200000" flipH="1">
            <a:off x="198881" y="4279670"/>
            <a:ext cx="1822631" cy="387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形状 51"/>
          <p:cNvCxnSpPr>
            <a:stCxn id="95" idx="4"/>
            <a:endCxn id="78" idx="1"/>
          </p:cNvCxnSpPr>
          <p:nvPr/>
        </p:nvCxnSpPr>
        <p:spPr>
          <a:xfrm rot="16200000" flipH="1">
            <a:off x="-73571" y="4552121"/>
            <a:ext cx="2367533" cy="38765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160022" y="2509759"/>
            <a:ext cx="1512695" cy="1052422"/>
            <a:chOff x="547675" y="1639021"/>
            <a:chExt cx="1512695" cy="1052422"/>
          </a:xfrm>
        </p:grpSpPr>
        <p:grpSp>
          <p:nvGrpSpPr>
            <p:cNvPr id="93" name="组合 92"/>
            <p:cNvGrpSpPr/>
            <p:nvPr/>
          </p:nvGrpSpPr>
          <p:grpSpPr>
            <a:xfrm>
              <a:off x="790558" y="1833970"/>
              <a:ext cx="646331" cy="732958"/>
              <a:chOff x="790558" y="1833970"/>
              <a:chExt cx="646331" cy="732958"/>
            </a:xfrm>
          </p:grpSpPr>
          <p:pic>
            <p:nvPicPr>
              <p:cNvPr id="98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99" name="TextBox 33"/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华北用户</a:t>
                </a: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1292438" y="1833969"/>
              <a:ext cx="646331" cy="732958"/>
              <a:chOff x="790558" y="1833970"/>
              <a:chExt cx="646331" cy="732958"/>
            </a:xfrm>
          </p:grpSpPr>
          <p:pic>
            <p:nvPicPr>
              <p:cNvPr id="96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97" name="TextBox 33"/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华南用户</a:t>
                </a:r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547675" y="1639021"/>
              <a:ext cx="1512695" cy="10524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42"/>
          <p:cNvGrpSpPr/>
          <p:nvPr/>
        </p:nvGrpSpPr>
        <p:grpSpPr>
          <a:xfrm>
            <a:off x="4220348" y="2810758"/>
            <a:ext cx="646331" cy="732958"/>
            <a:chOff x="790558" y="1833970"/>
            <a:chExt cx="646331" cy="732958"/>
          </a:xfrm>
        </p:grpSpPr>
        <p:pic>
          <p:nvPicPr>
            <p:cNvPr id="101" name="Picture 5" descr="C:\Program Files (x86)\Microsoft Office\MEDIA\CAGCAT10\j0186348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0912" y="1833970"/>
              <a:ext cx="373110" cy="502126"/>
            </a:xfrm>
            <a:prstGeom prst="rect">
              <a:avLst/>
            </a:prstGeom>
            <a:noFill/>
          </p:spPr>
        </p:pic>
        <p:sp>
          <p:nvSpPr>
            <p:cNvPr id="102" name="TextBox 33"/>
            <p:cNvSpPr txBox="1"/>
            <p:nvPr/>
          </p:nvSpPr>
          <p:spPr>
            <a:xfrm>
              <a:off x="790558" y="2336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华北用户</a:t>
              </a:r>
            </a:p>
          </p:txBody>
        </p:sp>
      </p:grpSp>
      <p:grpSp>
        <p:nvGrpSpPr>
          <p:cNvPr id="103" name="组合 43"/>
          <p:cNvGrpSpPr/>
          <p:nvPr/>
        </p:nvGrpSpPr>
        <p:grpSpPr>
          <a:xfrm>
            <a:off x="7313359" y="2810758"/>
            <a:ext cx="646331" cy="732958"/>
            <a:chOff x="790558" y="1833970"/>
            <a:chExt cx="646331" cy="732958"/>
          </a:xfrm>
        </p:grpSpPr>
        <p:pic>
          <p:nvPicPr>
            <p:cNvPr id="104" name="Picture 5" descr="C:\Program Files (x86)\Microsoft Office\MEDIA\CAGCAT10\j0186348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0912" y="1833970"/>
              <a:ext cx="373110" cy="502126"/>
            </a:xfrm>
            <a:prstGeom prst="rect">
              <a:avLst/>
            </a:prstGeom>
            <a:noFill/>
          </p:spPr>
        </p:pic>
        <p:sp>
          <p:nvSpPr>
            <p:cNvPr id="105" name="TextBox 33"/>
            <p:cNvSpPr txBox="1"/>
            <p:nvPr/>
          </p:nvSpPr>
          <p:spPr>
            <a:xfrm>
              <a:off x="790558" y="2336096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华南用户</a:t>
              </a:r>
            </a:p>
          </p:txBody>
        </p:sp>
      </p:grpSp>
      <p:cxnSp>
        <p:nvCxnSpPr>
          <p:cNvPr id="106" name="形状 67"/>
          <p:cNvCxnSpPr>
            <a:stCxn id="102" idx="2"/>
            <a:endCxn id="81" idx="1"/>
          </p:cNvCxnSpPr>
          <p:nvPr/>
        </p:nvCxnSpPr>
        <p:spPr>
          <a:xfrm rot="16200000" flipH="1">
            <a:off x="4211374" y="3875856"/>
            <a:ext cx="1269294" cy="605014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形状 69"/>
          <p:cNvCxnSpPr>
            <a:stCxn id="105" idx="2"/>
            <a:endCxn id="82" idx="3"/>
          </p:cNvCxnSpPr>
          <p:nvPr/>
        </p:nvCxnSpPr>
        <p:spPr>
          <a:xfrm rot="5400000">
            <a:off x="6364095" y="4112384"/>
            <a:ext cx="1841096" cy="7037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形状 71"/>
          <p:cNvCxnSpPr>
            <a:stCxn id="105" idx="2"/>
            <a:endCxn id="83" idx="3"/>
          </p:cNvCxnSpPr>
          <p:nvPr/>
        </p:nvCxnSpPr>
        <p:spPr>
          <a:xfrm rot="5400000">
            <a:off x="6091644" y="4384835"/>
            <a:ext cx="2385998" cy="70376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>
            <a:off x="10529985" y="2491294"/>
            <a:ext cx="1512695" cy="1052422"/>
            <a:chOff x="547675" y="1639021"/>
            <a:chExt cx="1512695" cy="1052422"/>
          </a:xfrm>
        </p:grpSpPr>
        <p:grpSp>
          <p:nvGrpSpPr>
            <p:cNvPr id="110" name="组合 42"/>
            <p:cNvGrpSpPr/>
            <p:nvPr/>
          </p:nvGrpSpPr>
          <p:grpSpPr>
            <a:xfrm>
              <a:off x="790558" y="1833970"/>
              <a:ext cx="646331" cy="732958"/>
              <a:chOff x="790558" y="1833970"/>
              <a:chExt cx="646331" cy="732958"/>
            </a:xfrm>
          </p:grpSpPr>
          <p:pic>
            <p:nvPicPr>
              <p:cNvPr id="115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116" name="TextBox 33"/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华北用户</a:t>
                </a:r>
              </a:p>
            </p:txBody>
          </p:sp>
        </p:grpSp>
        <p:grpSp>
          <p:nvGrpSpPr>
            <p:cNvPr id="111" name="组合 43"/>
            <p:cNvGrpSpPr/>
            <p:nvPr/>
          </p:nvGrpSpPr>
          <p:grpSpPr>
            <a:xfrm>
              <a:off x="1292438" y="1833969"/>
              <a:ext cx="646331" cy="732958"/>
              <a:chOff x="790558" y="1833970"/>
              <a:chExt cx="646331" cy="732958"/>
            </a:xfrm>
          </p:grpSpPr>
          <p:pic>
            <p:nvPicPr>
              <p:cNvPr id="113" name="Picture 5" descr="C:\Program Files (x86)\Microsoft Office\MEDIA\CAGCAT10\j0186348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30912" y="1833970"/>
                <a:ext cx="373110" cy="502126"/>
              </a:xfrm>
              <a:prstGeom prst="rect">
                <a:avLst/>
              </a:prstGeom>
              <a:noFill/>
            </p:spPr>
          </p:pic>
          <p:sp>
            <p:nvSpPr>
              <p:cNvPr id="114" name="TextBox 33"/>
              <p:cNvSpPr txBox="1"/>
              <p:nvPr/>
            </p:nvSpPr>
            <p:spPr>
              <a:xfrm>
                <a:off x="790558" y="2336096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华南用户</a:t>
                </a:r>
              </a:p>
            </p:txBody>
          </p:sp>
        </p:grpSp>
        <p:sp>
          <p:nvSpPr>
            <p:cNvPr id="112" name="椭圆 111"/>
            <p:cNvSpPr/>
            <p:nvPr/>
          </p:nvSpPr>
          <p:spPr>
            <a:xfrm>
              <a:off x="547675" y="1639021"/>
              <a:ext cx="1512695" cy="10524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7" name="形状 81"/>
          <p:cNvCxnSpPr>
            <a:stCxn id="112" idx="4"/>
            <a:endCxn id="86" idx="3"/>
          </p:cNvCxnSpPr>
          <p:nvPr/>
        </p:nvCxnSpPr>
        <p:spPr>
          <a:xfrm rot="5400000">
            <a:off x="10438849" y="3965525"/>
            <a:ext cx="1269293" cy="4256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形状 83"/>
          <p:cNvCxnSpPr>
            <a:stCxn id="112" idx="4"/>
            <a:endCxn id="87" idx="3"/>
          </p:cNvCxnSpPr>
          <p:nvPr/>
        </p:nvCxnSpPr>
        <p:spPr>
          <a:xfrm rot="5400000">
            <a:off x="10152946" y="4251427"/>
            <a:ext cx="1841096" cy="4256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形状 85"/>
          <p:cNvCxnSpPr>
            <a:stCxn id="112" idx="4"/>
            <a:endCxn id="88" idx="3"/>
          </p:cNvCxnSpPr>
          <p:nvPr/>
        </p:nvCxnSpPr>
        <p:spPr>
          <a:xfrm rot="5400000">
            <a:off x="9880495" y="4523878"/>
            <a:ext cx="2385998" cy="42567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580939" y="1114515"/>
            <a:ext cx="11320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什么是灰度发布：为保障新特性能平稳上线，可以通过灰度发布功能选择少部分用户试用，降低发布风险。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43259" y="1740315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更安全的发布方式，让业务上线</a:t>
            </a:r>
            <a:r>
              <a:rPr lang="zh-CN" altLang="en-US" sz="1800" b="1">
                <a:latin typeface="微软雅黑" pitchFamily="34" charset="-122"/>
                <a:ea typeface="微软雅黑" pitchFamily="34" charset="-122"/>
              </a:rPr>
              <a:t>不仅仅是快。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7834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>
            <a:extLst>
              <a:ext uri="{FF2B5EF4-FFF2-40B4-BE49-F238E27FC236}">
                <a16:creationId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59" y="326720"/>
            <a:ext cx="11378060" cy="5837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</a:rPr>
              <a:t>场景五：应用性能分析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58788" y="1372056"/>
            <a:ext cx="6892305" cy="4605553"/>
            <a:chOff x="2211387" y="991394"/>
            <a:chExt cx="7502313" cy="4605553"/>
          </a:xfrm>
        </p:grpSpPr>
        <p:grpSp>
          <p:nvGrpSpPr>
            <p:cNvPr id="4" name="组合 3"/>
            <p:cNvGrpSpPr/>
            <p:nvPr/>
          </p:nvGrpSpPr>
          <p:grpSpPr>
            <a:xfrm>
              <a:off x="2211387" y="1391520"/>
              <a:ext cx="7502313" cy="3757464"/>
              <a:chOff x="184340" y="1494876"/>
              <a:chExt cx="5420924" cy="3019975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448083" y="2539209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503 </a:t>
                </a:r>
                <a:r>
                  <a:rPr lang="en-US" altLang="zh-CN" sz="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|568ms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184340" y="2588420"/>
                <a:ext cx="188912" cy="190500"/>
                <a:chOff x="469900" y="2446338"/>
                <a:chExt cx="188912" cy="190500"/>
              </a:xfrm>
            </p:grpSpPr>
            <p:sp>
              <p:nvSpPr>
                <p:cNvPr id="111" name="Freeform 5"/>
                <p:cNvSpPr>
                  <a:spLocks noEditPoints="1"/>
                </p:cNvSpPr>
                <p:nvPr/>
              </p:nvSpPr>
              <p:spPr bwMode="auto">
                <a:xfrm>
                  <a:off x="469900" y="2446338"/>
                  <a:ext cx="188912" cy="190500"/>
                </a:xfrm>
                <a:custGeom>
                  <a:avLst/>
                  <a:gdLst>
                    <a:gd name="T0" fmla="*/ 58 w 116"/>
                    <a:gd name="T1" fmla="*/ 0 h 116"/>
                    <a:gd name="T2" fmla="*/ 0 w 116"/>
                    <a:gd name="T3" fmla="*/ 58 h 116"/>
                    <a:gd name="T4" fmla="*/ 58 w 116"/>
                    <a:gd name="T5" fmla="*/ 116 h 116"/>
                    <a:gd name="T6" fmla="*/ 116 w 116"/>
                    <a:gd name="T7" fmla="*/ 58 h 116"/>
                    <a:gd name="T8" fmla="*/ 58 w 116"/>
                    <a:gd name="T9" fmla="*/ 0 h 116"/>
                    <a:gd name="T10" fmla="*/ 58 w 116"/>
                    <a:gd name="T11" fmla="*/ 4 h 116"/>
                    <a:gd name="T12" fmla="*/ 112 w 116"/>
                    <a:gd name="T13" fmla="*/ 58 h 116"/>
                    <a:gd name="T14" fmla="*/ 103 w 116"/>
                    <a:gd name="T15" fmla="*/ 86 h 116"/>
                    <a:gd name="T16" fmla="*/ 99 w 116"/>
                    <a:gd name="T17" fmla="*/ 87 h 116"/>
                    <a:gd name="T18" fmla="*/ 82 w 116"/>
                    <a:gd name="T19" fmla="*/ 68 h 116"/>
                    <a:gd name="T20" fmla="*/ 76 w 116"/>
                    <a:gd name="T21" fmla="*/ 67 h 116"/>
                    <a:gd name="T22" fmla="*/ 58 w 116"/>
                    <a:gd name="T23" fmla="*/ 73 h 116"/>
                    <a:gd name="T24" fmla="*/ 40 w 116"/>
                    <a:gd name="T25" fmla="*/ 67 h 116"/>
                    <a:gd name="T26" fmla="*/ 34 w 116"/>
                    <a:gd name="T27" fmla="*/ 68 h 116"/>
                    <a:gd name="T28" fmla="*/ 17 w 116"/>
                    <a:gd name="T29" fmla="*/ 87 h 116"/>
                    <a:gd name="T30" fmla="*/ 12 w 116"/>
                    <a:gd name="T31" fmla="*/ 86 h 116"/>
                    <a:gd name="T32" fmla="*/ 4 w 116"/>
                    <a:gd name="T33" fmla="*/ 58 h 116"/>
                    <a:gd name="T34" fmla="*/ 58 w 116"/>
                    <a:gd name="T35" fmla="*/ 4 h 116"/>
                    <a:gd name="T36" fmla="*/ 43 w 116"/>
                    <a:gd name="T37" fmla="*/ 109 h 116"/>
                    <a:gd name="T38" fmla="*/ 43 w 116"/>
                    <a:gd name="T39" fmla="*/ 108 h 116"/>
                    <a:gd name="T40" fmla="*/ 73 w 116"/>
                    <a:gd name="T41" fmla="*/ 108 h 116"/>
                    <a:gd name="T42" fmla="*/ 73 w 116"/>
                    <a:gd name="T43" fmla="*/ 109 h 116"/>
                    <a:gd name="T44" fmla="*/ 58 w 116"/>
                    <a:gd name="T45" fmla="*/ 112 h 116"/>
                    <a:gd name="T46" fmla="*/ 43 w 116"/>
                    <a:gd name="T47" fmla="*/ 109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16" h="116">
                      <a:moveTo>
                        <a:pt x="58" y="0"/>
                      </a:moveTo>
                      <a:cubicBezTo>
                        <a:pt x="26" y="0"/>
                        <a:pt x="0" y="26"/>
                        <a:pt x="0" y="58"/>
                      </a:cubicBezTo>
                      <a:cubicBezTo>
                        <a:pt x="0" y="90"/>
                        <a:pt x="26" y="116"/>
                        <a:pt x="58" y="116"/>
                      </a:cubicBezTo>
                      <a:cubicBezTo>
                        <a:pt x="90" y="116"/>
                        <a:pt x="116" y="90"/>
                        <a:pt x="116" y="58"/>
                      </a:cubicBezTo>
                      <a:cubicBezTo>
                        <a:pt x="116" y="26"/>
                        <a:pt x="90" y="0"/>
                        <a:pt x="58" y="0"/>
                      </a:cubicBezTo>
                      <a:close/>
                      <a:moveTo>
                        <a:pt x="58" y="4"/>
                      </a:moveTo>
                      <a:cubicBezTo>
                        <a:pt x="87" y="4"/>
                        <a:pt x="112" y="28"/>
                        <a:pt x="112" y="58"/>
                      </a:cubicBezTo>
                      <a:cubicBezTo>
                        <a:pt x="112" y="70"/>
                        <a:pt x="103" y="86"/>
                        <a:pt x="103" y="86"/>
                      </a:cubicBezTo>
                      <a:cubicBezTo>
                        <a:pt x="102" y="88"/>
                        <a:pt x="100" y="88"/>
                        <a:pt x="99" y="87"/>
                      </a:cubicBezTo>
                      <a:cubicBezTo>
                        <a:pt x="82" y="68"/>
                        <a:pt x="82" y="68"/>
                        <a:pt x="82" y="68"/>
                      </a:cubicBezTo>
                      <a:cubicBezTo>
                        <a:pt x="80" y="67"/>
                        <a:pt x="78" y="66"/>
                        <a:pt x="76" y="67"/>
                      </a:cubicBezTo>
                      <a:cubicBezTo>
                        <a:pt x="76" y="67"/>
                        <a:pt x="66" y="73"/>
                        <a:pt x="58" y="73"/>
                      </a:cubicBezTo>
                      <a:cubicBezTo>
                        <a:pt x="50" y="73"/>
                        <a:pt x="40" y="67"/>
                        <a:pt x="40" y="67"/>
                      </a:cubicBezTo>
                      <a:cubicBezTo>
                        <a:pt x="38" y="66"/>
                        <a:pt x="35" y="67"/>
                        <a:pt x="34" y="68"/>
                      </a:cubicBezTo>
                      <a:cubicBezTo>
                        <a:pt x="17" y="87"/>
                        <a:pt x="17" y="87"/>
                        <a:pt x="17" y="87"/>
                      </a:cubicBezTo>
                      <a:cubicBezTo>
                        <a:pt x="15" y="88"/>
                        <a:pt x="13" y="88"/>
                        <a:pt x="12" y="86"/>
                      </a:cubicBezTo>
                      <a:cubicBezTo>
                        <a:pt x="12" y="86"/>
                        <a:pt x="4" y="70"/>
                        <a:pt x="4" y="58"/>
                      </a:cubicBezTo>
                      <a:cubicBezTo>
                        <a:pt x="4" y="28"/>
                        <a:pt x="28" y="4"/>
                        <a:pt x="58" y="4"/>
                      </a:cubicBezTo>
                      <a:close/>
                      <a:moveTo>
                        <a:pt x="43" y="109"/>
                      </a:moveTo>
                      <a:cubicBezTo>
                        <a:pt x="41" y="109"/>
                        <a:pt x="41" y="108"/>
                        <a:pt x="43" y="108"/>
                      </a:cubicBezTo>
                      <a:cubicBezTo>
                        <a:pt x="73" y="108"/>
                        <a:pt x="73" y="108"/>
                        <a:pt x="73" y="108"/>
                      </a:cubicBezTo>
                      <a:cubicBezTo>
                        <a:pt x="75" y="108"/>
                        <a:pt x="75" y="109"/>
                        <a:pt x="73" y="109"/>
                      </a:cubicBezTo>
                      <a:cubicBezTo>
                        <a:pt x="73" y="109"/>
                        <a:pt x="64" y="112"/>
                        <a:pt x="58" y="112"/>
                      </a:cubicBezTo>
                      <a:cubicBezTo>
                        <a:pt x="51" y="112"/>
                        <a:pt x="43" y="109"/>
                        <a:pt x="43" y="109"/>
                      </a:cubicBezTo>
                      <a:close/>
                    </a:path>
                  </a:pathLst>
                </a:custGeom>
                <a:solidFill>
                  <a:srgbClr val="2906FA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800"/>
                </a:p>
              </p:txBody>
            </p:sp>
            <p:sp>
              <p:nvSpPr>
                <p:cNvPr id="112" name="Oval 7"/>
                <p:cNvSpPr>
                  <a:spLocks noChangeArrowheads="1"/>
                </p:cNvSpPr>
                <p:nvPr/>
              </p:nvSpPr>
              <p:spPr bwMode="auto">
                <a:xfrm>
                  <a:off x="520700" y="2465388"/>
                  <a:ext cx="87312" cy="87313"/>
                </a:xfrm>
                <a:prstGeom prst="ellipse">
                  <a:avLst/>
                </a:prstGeom>
                <a:solidFill>
                  <a:srgbClr val="2906FA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800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1174750" y="2454277"/>
                <a:ext cx="457200" cy="458787"/>
                <a:chOff x="1174750" y="2454276"/>
                <a:chExt cx="457200" cy="458787"/>
              </a:xfrm>
            </p:grpSpPr>
            <p:grpSp>
              <p:nvGrpSpPr>
                <p:cNvPr id="106" name="组合 105"/>
                <p:cNvGrpSpPr/>
                <p:nvPr/>
              </p:nvGrpSpPr>
              <p:grpSpPr>
                <a:xfrm>
                  <a:off x="1174750" y="2454276"/>
                  <a:ext cx="457200" cy="458787"/>
                  <a:chOff x="1174750" y="2454276"/>
                  <a:chExt cx="457200" cy="458787"/>
                </a:xfrm>
              </p:grpSpPr>
              <p:sp>
                <p:nvSpPr>
                  <p:cNvPr id="108" name="Freeform 8"/>
                  <p:cNvSpPr>
                    <a:spLocks/>
                  </p:cNvSpPr>
                  <p:nvPr/>
                </p:nvSpPr>
                <p:spPr bwMode="auto">
                  <a:xfrm>
                    <a:off x="1408113" y="2454276"/>
                    <a:ext cx="223837" cy="300038"/>
                  </a:xfrm>
                  <a:custGeom>
                    <a:avLst/>
                    <a:gdLst>
                      <a:gd name="T0" fmla="*/ 0 w 137"/>
                      <a:gd name="T1" fmla="*/ 20 h 183"/>
                      <a:gd name="T2" fmla="*/ 117 w 137"/>
                      <a:gd name="T3" fmla="*/ 140 h 183"/>
                      <a:gd name="T4" fmla="*/ 112 w 137"/>
                      <a:gd name="T5" fmla="*/ 175 h 183"/>
                      <a:gd name="T6" fmla="*/ 130 w 137"/>
                      <a:gd name="T7" fmla="*/ 183 h 183"/>
                      <a:gd name="T8" fmla="*/ 137 w 137"/>
                      <a:gd name="T9" fmla="*/ 140 h 183"/>
                      <a:gd name="T10" fmla="*/ 0 w 137"/>
                      <a:gd name="T11" fmla="*/ 0 h 183"/>
                      <a:gd name="T12" fmla="*/ 0 w 137"/>
                      <a:gd name="T13" fmla="*/ 20 h 1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7" h="183">
                        <a:moveTo>
                          <a:pt x="0" y="20"/>
                        </a:moveTo>
                        <a:cubicBezTo>
                          <a:pt x="65" y="21"/>
                          <a:pt x="117" y="74"/>
                          <a:pt x="117" y="140"/>
                        </a:cubicBezTo>
                        <a:cubicBezTo>
                          <a:pt x="117" y="152"/>
                          <a:pt x="115" y="164"/>
                          <a:pt x="112" y="175"/>
                        </a:cubicBezTo>
                        <a:cubicBezTo>
                          <a:pt x="130" y="183"/>
                          <a:pt x="130" y="183"/>
                          <a:pt x="130" y="183"/>
                        </a:cubicBezTo>
                        <a:cubicBezTo>
                          <a:pt x="134" y="169"/>
                          <a:pt x="137" y="155"/>
                          <a:pt x="137" y="140"/>
                        </a:cubicBezTo>
                        <a:cubicBezTo>
                          <a:pt x="137" y="63"/>
                          <a:pt x="76" y="1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109" name="Freeform 9"/>
                  <p:cNvSpPr>
                    <a:spLocks/>
                  </p:cNvSpPr>
                  <p:nvPr/>
                </p:nvSpPr>
                <p:spPr bwMode="auto">
                  <a:xfrm>
                    <a:off x="1174750" y="2454276"/>
                    <a:ext cx="227012" cy="412750"/>
                  </a:xfrm>
                  <a:custGeom>
                    <a:avLst/>
                    <a:gdLst>
                      <a:gd name="T0" fmla="*/ 68 w 139"/>
                      <a:gd name="T1" fmla="*/ 235 h 252"/>
                      <a:gd name="T2" fmla="*/ 20 w 139"/>
                      <a:gd name="T3" fmla="*/ 140 h 252"/>
                      <a:gd name="T4" fmla="*/ 139 w 139"/>
                      <a:gd name="T5" fmla="*/ 20 h 252"/>
                      <a:gd name="T6" fmla="*/ 139 w 139"/>
                      <a:gd name="T7" fmla="*/ 0 h 252"/>
                      <a:gd name="T8" fmla="*/ 0 w 139"/>
                      <a:gd name="T9" fmla="*/ 140 h 252"/>
                      <a:gd name="T10" fmla="*/ 57 w 139"/>
                      <a:gd name="T11" fmla="*/ 252 h 252"/>
                      <a:gd name="T12" fmla="*/ 68 w 139"/>
                      <a:gd name="T13" fmla="*/ 235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9" h="252">
                        <a:moveTo>
                          <a:pt x="68" y="235"/>
                        </a:moveTo>
                        <a:cubicBezTo>
                          <a:pt x="39" y="213"/>
                          <a:pt x="20" y="179"/>
                          <a:pt x="20" y="140"/>
                        </a:cubicBezTo>
                        <a:cubicBezTo>
                          <a:pt x="20" y="74"/>
                          <a:pt x="73" y="20"/>
                          <a:pt x="139" y="20"/>
                        </a:cubicBezTo>
                        <a:cubicBezTo>
                          <a:pt x="139" y="0"/>
                          <a:pt x="139" y="0"/>
                          <a:pt x="139" y="0"/>
                        </a:cubicBezTo>
                        <a:cubicBezTo>
                          <a:pt x="62" y="0"/>
                          <a:pt x="0" y="63"/>
                          <a:pt x="0" y="140"/>
                        </a:cubicBezTo>
                        <a:cubicBezTo>
                          <a:pt x="0" y="186"/>
                          <a:pt x="22" y="227"/>
                          <a:pt x="57" y="252"/>
                        </a:cubicBezTo>
                        <a:lnTo>
                          <a:pt x="68" y="235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110" name="Freeform 10"/>
                  <p:cNvSpPr>
                    <a:spLocks/>
                  </p:cNvSpPr>
                  <p:nvPr/>
                </p:nvSpPr>
                <p:spPr bwMode="auto">
                  <a:xfrm>
                    <a:off x="1271588" y="2747963"/>
                    <a:ext cx="346075" cy="165100"/>
                  </a:xfrm>
                  <a:custGeom>
                    <a:avLst/>
                    <a:gdLst>
                      <a:gd name="T0" fmla="*/ 193 w 212"/>
                      <a:gd name="T1" fmla="*/ 0 h 101"/>
                      <a:gd name="T2" fmla="*/ 80 w 212"/>
                      <a:gd name="T3" fmla="*/ 81 h 101"/>
                      <a:gd name="T4" fmla="*/ 11 w 212"/>
                      <a:gd name="T5" fmla="*/ 59 h 101"/>
                      <a:gd name="T6" fmla="*/ 0 w 212"/>
                      <a:gd name="T7" fmla="*/ 76 h 101"/>
                      <a:gd name="T8" fmla="*/ 80 w 212"/>
                      <a:gd name="T9" fmla="*/ 101 h 101"/>
                      <a:gd name="T10" fmla="*/ 212 w 212"/>
                      <a:gd name="T11" fmla="*/ 8 h 101"/>
                      <a:gd name="T12" fmla="*/ 193 w 212"/>
                      <a:gd name="T13" fmla="*/ 0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12" h="101">
                        <a:moveTo>
                          <a:pt x="193" y="0"/>
                        </a:moveTo>
                        <a:cubicBezTo>
                          <a:pt x="177" y="47"/>
                          <a:pt x="132" y="81"/>
                          <a:pt x="80" y="81"/>
                        </a:cubicBezTo>
                        <a:cubicBezTo>
                          <a:pt x="54" y="81"/>
                          <a:pt x="30" y="72"/>
                          <a:pt x="11" y="59"/>
                        </a:cubicBezTo>
                        <a:cubicBezTo>
                          <a:pt x="0" y="76"/>
                          <a:pt x="0" y="76"/>
                          <a:pt x="0" y="76"/>
                        </a:cubicBezTo>
                        <a:cubicBezTo>
                          <a:pt x="23" y="91"/>
                          <a:pt x="50" y="101"/>
                          <a:pt x="80" y="101"/>
                        </a:cubicBezTo>
                        <a:cubicBezTo>
                          <a:pt x="141" y="101"/>
                          <a:pt x="192" y="62"/>
                          <a:pt x="212" y="8"/>
                        </a:cubicBezTo>
                        <a:lnTo>
                          <a:pt x="193" y="0"/>
                        </a:ln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107" name="文本框 106"/>
                <p:cNvSpPr txBox="1"/>
                <p:nvPr/>
              </p:nvSpPr>
              <p:spPr>
                <a:xfrm>
                  <a:off x="1307528" y="2560856"/>
                  <a:ext cx="191641" cy="1978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Tier1</a:t>
                  </a:r>
                </a:p>
                <a:p>
                  <a:pPr algn="ctr"/>
                  <a:r>
                    <a:rPr lang="en-US" altLang="zh-CN" sz="8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2314600" y="2454276"/>
                <a:ext cx="457200" cy="458788"/>
                <a:chOff x="2135188" y="2454276"/>
                <a:chExt cx="457200" cy="458788"/>
              </a:xfrm>
            </p:grpSpPr>
            <p:grpSp>
              <p:nvGrpSpPr>
                <p:cNvPr id="101" name="组合 100"/>
                <p:cNvGrpSpPr/>
                <p:nvPr/>
              </p:nvGrpSpPr>
              <p:grpSpPr>
                <a:xfrm>
                  <a:off x="2135188" y="2454276"/>
                  <a:ext cx="457200" cy="458788"/>
                  <a:chOff x="2135188" y="2454276"/>
                  <a:chExt cx="457200" cy="458788"/>
                </a:xfrm>
              </p:grpSpPr>
              <p:sp>
                <p:nvSpPr>
                  <p:cNvPr id="103" name="Freeform 11"/>
                  <p:cNvSpPr>
                    <a:spLocks/>
                  </p:cNvSpPr>
                  <p:nvPr/>
                </p:nvSpPr>
                <p:spPr bwMode="auto">
                  <a:xfrm>
                    <a:off x="2222500" y="2454276"/>
                    <a:ext cx="138112" cy="73025"/>
                  </a:xfrm>
                  <a:custGeom>
                    <a:avLst/>
                    <a:gdLst>
                      <a:gd name="T0" fmla="*/ 83 w 84"/>
                      <a:gd name="T1" fmla="*/ 0 h 44"/>
                      <a:gd name="T2" fmla="*/ 0 w 84"/>
                      <a:gd name="T3" fmla="*/ 29 h 44"/>
                      <a:gd name="T4" fmla="*/ 13 w 84"/>
                      <a:gd name="T5" fmla="*/ 44 h 44"/>
                      <a:gd name="T6" fmla="*/ 84 w 84"/>
                      <a:gd name="T7" fmla="*/ 20 h 44"/>
                      <a:gd name="T8" fmla="*/ 83 w 84"/>
                      <a:gd name="T9" fmla="*/ 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4" h="44">
                        <a:moveTo>
                          <a:pt x="83" y="0"/>
                        </a:moveTo>
                        <a:cubicBezTo>
                          <a:pt x="52" y="0"/>
                          <a:pt x="23" y="11"/>
                          <a:pt x="0" y="29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33" y="29"/>
                          <a:pt x="57" y="20"/>
                          <a:pt x="84" y="20"/>
                        </a:cubicBezTo>
                        <a:lnTo>
                          <a:pt x="83" y="0"/>
                        </a:lnTo>
                        <a:close/>
                      </a:path>
                    </a:pathLst>
                  </a:custGeom>
                  <a:solidFill>
                    <a:srgbClr val="CA40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104" name="Freeform 12"/>
                  <p:cNvSpPr>
                    <a:spLocks/>
                  </p:cNvSpPr>
                  <p:nvPr/>
                </p:nvSpPr>
                <p:spPr bwMode="auto">
                  <a:xfrm>
                    <a:off x="2135188" y="2505076"/>
                    <a:ext cx="103187" cy="265113"/>
                  </a:xfrm>
                  <a:custGeom>
                    <a:avLst/>
                    <a:gdLst>
                      <a:gd name="T0" fmla="*/ 28 w 64"/>
                      <a:gd name="T1" fmla="*/ 153 h 162"/>
                      <a:gd name="T2" fmla="*/ 20 w 64"/>
                      <a:gd name="T3" fmla="*/ 109 h 162"/>
                      <a:gd name="T4" fmla="*/ 64 w 64"/>
                      <a:gd name="T5" fmla="*/ 16 h 162"/>
                      <a:gd name="T6" fmla="*/ 51 w 64"/>
                      <a:gd name="T7" fmla="*/ 0 h 162"/>
                      <a:gd name="T8" fmla="*/ 0 w 64"/>
                      <a:gd name="T9" fmla="*/ 109 h 162"/>
                      <a:gd name="T10" fmla="*/ 11 w 64"/>
                      <a:gd name="T11" fmla="*/ 162 h 162"/>
                      <a:gd name="T12" fmla="*/ 28 w 64"/>
                      <a:gd name="T13" fmla="*/ 153 h 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162">
                        <a:moveTo>
                          <a:pt x="28" y="153"/>
                        </a:moveTo>
                        <a:cubicBezTo>
                          <a:pt x="23" y="139"/>
                          <a:pt x="20" y="124"/>
                          <a:pt x="20" y="109"/>
                        </a:cubicBezTo>
                        <a:cubicBezTo>
                          <a:pt x="20" y="71"/>
                          <a:pt x="37" y="38"/>
                          <a:pt x="64" y="16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20" y="26"/>
                          <a:pt x="0" y="65"/>
                          <a:pt x="0" y="109"/>
                        </a:cubicBezTo>
                        <a:cubicBezTo>
                          <a:pt x="0" y="128"/>
                          <a:pt x="4" y="146"/>
                          <a:pt x="11" y="162"/>
                        </a:cubicBezTo>
                        <a:lnTo>
                          <a:pt x="28" y="153"/>
                        </a:ln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105" name="Freeform 13"/>
                  <p:cNvSpPr>
                    <a:spLocks/>
                  </p:cNvSpPr>
                  <p:nvPr/>
                </p:nvSpPr>
                <p:spPr bwMode="auto">
                  <a:xfrm>
                    <a:off x="2154238" y="2454276"/>
                    <a:ext cx="438150" cy="458788"/>
                  </a:xfrm>
                  <a:custGeom>
                    <a:avLst/>
                    <a:gdLst>
                      <a:gd name="T0" fmla="*/ 129 w 268"/>
                      <a:gd name="T1" fmla="*/ 0 h 280"/>
                      <a:gd name="T2" fmla="*/ 130 w 268"/>
                      <a:gd name="T3" fmla="*/ 20 h 280"/>
                      <a:gd name="T4" fmla="*/ 248 w 268"/>
                      <a:gd name="T5" fmla="*/ 140 h 280"/>
                      <a:gd name="T6" fmla="*/ 128 w 268"/>
                      <a:gd name="T7" fmla="*/ 260 h 280"/>
                      <a:gd name="T8" fmla="*/ 18 w 268"/>
                      <a:gd name="T9" fmla="*/ 187 h 280"/>
                      <a:gd name="T10" fmla="*/ 0 w 268"/>
                      <a:gd name="T11" fmla="*/ 197 h 280"/>
                      <a:gd name="T12" fmla="*/ 128 w 268"/>
                      <a:gd name="T13" fmla="*/ 280 h 280"/>
                      <a:gd name="T14" fmla="*/ 268 w 268"/>
                      <a:gd name="T15" fmla="*/ 140 h 280"/>
                      <a:gd name="T16" fmla="*/ 129 w 268"/>
                      <a:gd name="T17" fmla="*/ 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8" h="280">
                        <a:moveTo>
                          <a:pt x="129" y="0"/>
                        </a:move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95" y="21"/>
                          <a:pt x="248" y="74"/>
                          <a:pt x="248" y="140"/>
                        </a:cubicBezTo>
                        <a:cubicBezTo>
                          <a:pt x="248" y="206"/>
                          <a:pt x="194" y="260"/>
                          <a:pt x="128" y="260"/>
                        </a:cubicBezTo>
                        <a:cubicBezTo>
                          <a:pt x="79" y="260"/>
                          <a:pt x="36" y="230"/>
                          <a:pt x="18" y="187"/>
                        </a:cubicBezTo>
                        <a:cubicBezTo>
                          <a:pt x="0" y="197"/>
                          <a:pt x="0" y="197"/>
                          <a:pt x="0" y="197"/>
                        </a:cubicBezTo>
                        <a:cubicBezTo>
                          <a:pt x="22" y="246"/>
                          <a:pt x="71" y="280"/>
                          <a:pt x="128" y="280"/>
                        </a:cubicBezTo>
                        <a:cubicBezTo>
                          <a:pt x="205" y="280"/>
                          <a:pt x="268" y="217"/>
                          <a:pt x="268" y="140"/>
                        </a:cubicBezTo>
                        <a:cubicBezTo>
                          <a:pt x="268" y="63"/>
                          <a:pt x="206" y="0"/>
                          <a:pt x="129" y="0"/>
                        </a:cubicBez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102" name="文本框 101"/>
                <p:cNvSpPr txBox="1"/>
                <p:nvPr/>
              </p:nvSpPr>
              <p:spPr>
                <a:xfrm>
                  <a:off x="2267966" y="2560857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Tier2</a:t>
                  </a:r>
                </a:p>
                <a:p>
                  <a:pPr algn="ctr"/>
                  <a:r>
                    <a:rPr lang="en-US" altLang="zh-CN" sz="8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3203848" y="1806576"/>
                <a:ext cx="457200" cy="457200"/>
                <a:chOff x="3097392" y="1806576"/>
                <a:chExt cx="457200" cy="457200"/>
              </a:xfrm>
            </p:grpSpPr>
            <p:grpSp>
              <p:nvGrpSpPr>
                <p:cNvPr id="95" name="组合 94"/>
                <p:cNvGrpSpPr/>
                <p:nvPr/>
              </p:nvGrpSpPr>
              <p:grpSpPr>
                <a:xfrm>
                  <a:off x="3097392" y="1806576"/>
                  <a:ext cx="457200" cy="457200"/>
                  <a:chOff x="3097213" y="1806576"/>
                  <a:chExt cx="457200" cy="457200"/>
                </a:xfrm>
              </p:grpSpPr>
              <p:sp>
                <p:nvSpPr>
                  <p:cNvPr id="98" name="Freeform 19"/>
                  <p:cNvSpPr>
                    <a:spLocks/>
                  </p:cNvSpPr>
                  <p:nvPr/>
                </p:nvSpPr>
                <p:spPr bwMode="auto">
                  <a:xfrm>
                    <a:off x="3097213" y="1820863"/>
                    <a:ext cx="422275" cy="442913"/>
                  </a:xfrm>
                  <a:custGeom>
                    <a:avLst/>
                    <a:gdLst>
                      <a:gd name="T0" fmla="*/ 243 w 259"/>
                      <a:gd name="T1" fmla="*/ 193 h 271"/>
                      <a:gd name="T2" fmla="*/ 140 w 259"/>
                      <a:gd name="T3" fmla="*/ 251 h 271"/>
                      <a:gd name="T4" fmla="*/ 20 w 259"/>
                      <a:gd name="T5" fmla="*/ 131 h 271"/>
                      <a:gd name="T6" fmla="*/ 97 w 259"/>
                      <a:gd name="T7" fmla="*/ 19 h 271"/>
                      <a:gd name="T8" fmla="*/ 90 w 259"/>
                      <a:gd name="T9" fmla="*/ 0 h 271"/>
                      <a:gd name="T10" fmla="*/ 0 w 259"/>
                      <a:gd name="T11" fmla="*/ 131 h 271"/>
                      <a:gd name="T12" fmla="*/ 140 w 259"/>
                      <a:gd name="T13" fmla="*/ 271 h 271"/>
                      <a:gd name="T14" fmla="*/ 259 w 259"/>
                      <a:gd name="T15" fmla="*/ 205 h 271"/>
                      <a:gd name="T16" fmla="*/ 243 w 259"/>
                      <a:gd name="T17" fmla="*/ 193 h 2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9" h="271">
                        <a:moveTo>
                          <a:pt x="243" y="193"/>
                        </a:moveTo>
                        <a:cubicBezTo>
                          <a:pt x="222" y="228"/>
                          <a:pt x="184" y="251"/>
                          <a:pt x="140" y="251"/>
                        </a:cubicBezTo>
                        <a:cubicBezTo>
                          <a:pt x="74" y="251"/>
                          <a:pt x="20" y="197"/>
                          <a:pt x="20" y="131"/>
                        </a:cubicBezTo>
                        <a:cubicBezTo>
                          <a:pt x="20" y="80"/>
                          <a:pt x="52" y="37"/>
                          <a:pt x="97" y="19"/>
                        </a:cubicBezTo>
                        <a:cubicBezTo>
                          <a:pt x="90" y="0"/>
                          <a:pt x="90" y="0"/>
                          <a:pt x="90" y="0"/>
                        </a:cubicBezTo>
                        <a:cubicBezTo>
                          <a:pt x="38" y="21"/>
                          <a:pt x="0" y="72"/>
                          <a:pt x="0" y="131"/>
                        </a:cubicBezTo>
                        <a:cubicBezTo>
                          <a:pt x="0" y="208"/>
                          <a:pt x="63" y="271"/>
                          <a:pt x="140" y="271"/>
                        </a:cubicBezTo>
                        <a:cubicBezTo>
                          <a:pt x="191" y="271"/>
                          <a:pt x="235" y="245"/>
                          <a:pt x="259" y="205"/>
                        </a:cubicBezTo>
                        <a:lnTo>
                          <a:pt x="243" y="193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99" name="Freeform 20"/>
                  <p:cNvSpPr>
                    <a:spLocks/>
                  </p:cNvSpPr>
                  <p:nvPr/>
                </p:nvSpPr>
                <p:spPr bwMode="auto">
                  <a:xfrm>
                    <a:off x="3325813" y="1806576"/>
                    <a:ext cx="228600" cy="342900"/>
                  </a:xfrm>
                  <a:custGeom>
                    <a:avLst/>
                    <a:gdLst>
                      <a:gd name="T0" fmla="*/ 0 w 140"/>
                      <a:gd name="T1" fmla="*/ 20 h 210"/>
                      <a:gd name="T2" fmla="*/ 0 w 140"/>
                      <a:gd name="T3" fmla="*/ 20 h 210"/>
                      <a:gd name="T4" fmla="*/ 120 w 140"/>
                      <a:gd name="T5" fmla="*/ 140 h 210"/>
                      <a:gd name="T6" fmla="*/ 105 w 140"/>
                      <a:gd name="T7" fmla="*/ 199 h 210"/>
                      <a:gd name="T8" fmla="*/ 121 w 140"/>
                      <a:gd name="T9" fmla="*/ 210 h 210"/>
                      <a:gd name="T10" fmla="*/ 140 w 140"/>
                      <a:gd name="T11" fmla="*/ 140 h 210"/>
                      <a:gd name="T12" fmla="*/ 0 w 140"/>
                      <a:gd name="T13" fmla="*/ 0 h 210"/>
                      <a:gd name="T14" fmla="*/ 0 w 140"/>
                      <a:gd name="T15" fmla="*/ 0 h 210"/>
                      <a:gd name="T16" fmla="*/ 0 w 140"/>
                      <a:gd name="T17" fmla="*/ 20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0" h="210">
                        <a:moveTo>
                          <a:pt x="0" y="20"/>
                        </a:move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67" y="20"/>
                          <a:pt x="120" y="74"/>
                          <a:pt x="120" y="140"/>
                        </a:cubicBezTo>
                        <a:cubicBezTo>
                          <a:pt x="120" y="161"/>
                          <a:pt x="115" y="181"/>
                          <a:pt x="105" y="199"/>
                        </a:cubicBezTo>
                        <a:cubicBezTo>
                          <a:pt x="121" y="210"/>
                          <a:pt x="121" y="210"/>
                          <a:pt x="121" y="210"/>
                        </a:cubicBezTo>
                        <a:cubicBezTo>
                          <a:pt x="133" y="190"/>
                          <a:pt x="140" y="166"/>
                          <a:pt x="140" y="140"/>
                        </a:cubicBezTo>
                        <a:cubicBezTo>
                          <a:pt x="140" y="63"/>
                          <a:pt x="78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100" name="Freeform 21"/>
                  <p:cNvSpPr>
                    <a:spLocks/>
                  </p:cNvSpPr>
                  <p:nvPr/>
                </p:nvSpPr>
                <p:spPr bwMode="auto">
                  <a:xfrm>
                    <a:off x="3249613" y="1806576"/>
                    <a:ext cx="69850" cy="42863"/>
                  </a:xfrm>
                  <a:custGeom>
                    <a:avLst/>
                    <a:gdLst>
                      <a:gd name="T0" fmla="*/ 42 w 42"/>
                      <a:gd name="T1" fmla="*/ 0 h 27"/>
                      <a:gd name="T2" fmla="*/ 0 w 42"/>
                      <a:gd name="T3" fmla="*/ 8 h 27"/>
                      <a:gd name="T4" fmla="*/ 7 w 42"/>
                      <a:gd name="T5" fmla="*/ 27 h 27"/>
                      <a:gd name="T6" fmla="*/ 42 w 42"/>
                      <a:gd name="T7" fmla="*/ 20 h 27"/>
                      <a:gd name="T8" fmla="*/ 42 w 42"/>
                      <a:gd name="T9" fmla="*/ 0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27">
                        <a:moveTo>
                          <a:pt x="42" y="0"/>
                        </a:moveTo>
                        <a:cubicBezTo>
                          <a:pt x="27" y="1"/>
                          <a:pt x="13" y="3"/>
                          <a:pt x="0" y="8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18" y="23"/>
                          <a:pt x="30" y="21"/>
                          <a:pt x="42" y="20"/>
                        </a:cubicBez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CA40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96" name="文本框 95"/>
                <p:cNvSpPr txBox="1"/>
                <p:nvPr/>
              </p:nvSpPr>
              <p:spPr>
                <a:xfrm>
                  <a:off x="3230170" y="1851670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Tier4</a:t>
                  </a:r>
                </a:p>
                <a:p>
                  <a:pPr algn="ctr"/>
                  <a:r>
                    <a:rPr lang="en-US" altLang="zh-CN" sz="8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3188850" y="2080162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538047" y="1494876"/>
                <a:ext cx="457200" cy="457200"/>
                <a:chOff x="4307860" y="1409296"/>
                <a:chExt cx="457200" cy="457200"/>
              </a:xfrm>
            </p:grpSpPr>
            <p:grpSp>
              <p:nvGrpSpPr>
                <p:cNvPr id="90" name="组合 89"/>
                <p:cNvGrpSpPr/>
                <p:nvPr/>
              </p:nvGrpSpPr>
              <p:grpSpPr>
                <a:xfrm>
                  <a:off x="4307860" y="1409296"/>
                  <a:ext cx="457200" cy="457200"/>
                  <a:chOff x="4307860" y="1409296"/>
                  <a:chExt cx="457200" cy="457200"/>
                </a:xfrm>
              </p:grpSpPr>
              <p:sp>
                <p:nvSpPr>
                  <p:cNvPr id="93" name="Freeform 22"/>
                  <p:cNvSpPr>
                    <a:spLocks/>
                  </p:cNvSpPr>
                  <p:nvPr/>
                </p:nvSpPr>
                <p:spPr bwMode="auto">
                  <a:xfrm>
                    <a:off x="4323735" y="1409296"/>
                    <a:ext cx="209550" cy="149225"/>
                  </a:xfrm>
                  <a:custGeom>
                    <a:avLst/>
                    <a:gdLst>
                      <a:gd name="T0" fmla="*/ 20 w 128"/>
                      <a:gd name="T1" fmla="*/ 91 h 91"/>
                      <a:gd name="T2" fmla="*/ 128 w 128"/>
                      <a:gd name="T3" fmla="*/ 20 h 91"/>
                      <a:gd name="T4" fmla="*/ 128 w 128"/>
                      <a:gd name="T5" fmla="*/ 0 h 91"/>
                      <a:gd name="T6" fmla="*/ 0 w 128"/>
                      <a:gd name="T7" fmla="*/ 86 h 91"/>
                      <a:gd name="T8" fmla="*/ 20 w 128"/>
                      <a:gd name="T9" fmla="*/ 91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91">
                        <a:moveTo>
                          <a:pt x="20" y="91"/>
                        </a:moveTo>
                        <a:cubicBezTo>
                          <a:pt x="38" y="50"/>
                          <a:pt x="80" y="20"/>
                          <a:pt x="128" y="20"/>
                        </a:cubicBezTo>
                        <a:cubicBezTo>
                          <a:pt x="128" y="0"/>
                          <a:pt x="128" y="0"/>
                          <a:pt x="128" y="0"/>
                        </a:cubicBezTo>
                        <a:cubicBezTo>
                          <a:pt x="70" y="0"/>
                          <a:pt x="21" y="36"/>
                          <a:pt x="0" y="86"/>
                        </a:cubicBezTo>
                        <a:lnTo>
                          <a:pt x="20" y="91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94" name="Freeform 23"/>
                  <p:cNvSpPr>
                    <a:spLocks/>
                  </p:cNvSpPr>
                  <p:nvPr/>
                </p:nvSpPr>
                <p:spPr bwMode="auto">
                  <a:xfrm>
                    <a:off x="4307860" y="1409296"/>
                    <a:ext cx="457200" cy="457200"/>
                  </a:xfrm>
                  <a:custGeom>
                    <a:avLst/>
                    <a:gdLst>
                      <a:gd name="T0" fmla="*/ 142 w 280"/>
                      <a:gd name="T1" fmla="*/ 0 h 280"/>
                      <a:gd name="T2" fmla="*/ 142 w 280"/>
                      <a:gd name="T3" fmla="*/ 20 h 280"/>
                      <a:gd name="T4" fmla="*/ 260 w 280"/>
                      <a:gd name="T5" fmla="*/ 140 h 280"/>
                      <a:gd name="T6" fmla="*/ 140 w 280"/>
                      <a:gd name="T7" fmla="*/ 260 h 280"/>
                      <a:gd name="T8" fmla="*/ 20 w 280"/>
                      <a:gd name="T9" fmla="*/ 140 h 280"/>
                      <a:gd name="T10" fmla="*/ 28 w 280"/>
                      <a:gd name="T11" fmla="*/ 95 h 280"/>
                      <a:gd name="T12" fmla="*/ 9 w 280"/>
                      <a:gd name="T13" fmla="*/ 90 h 280"/>
                      <a:gd name="T14" fmla="*/ 0 w 280"/>
                      <a:gd name="T15" fmla="*/ 140 h 280"/>
                      <a:gd name="T16" fmla="*/ 140 w 280"/>
                      <a:gd name="T17" fmla="*/ 280 h 280"/>
                      <a:gd name="T18" fmla="*/ 280 w 280"/>
                      <a:gd name="T19" fmla="*/ 140 h 280"/>
                      <a:gd name="T20" fmla="*/ 142 w 280"/>
                      <a:gd name="T21" fmla="*/ 0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0" h="280">
                        <a:moveTo>
                          <a:pt x="142" y="0"/>
                        </a:moveTo>
                        <a:cubicBezTo>
                          <a:pt x="142" y="20"/>
                          <a:pt x="142" y="20"/>
                          <a:pt x="142" y="20"/>
                        </a:cubicBezTo>
                        <a:cubicBezTo>
                          <a:pt x="207" y="21"/>
                          <a:pt x="260" y="74"/>
                          <a:pt x="260" y="140"/>
                        </a:cubicBezTo>
                        <a:cubicBezTo>
                          <a:pt x="260" y="206"/>
                          <a:pt x="206" y="260"/>
                          <a:pt x="140" y="260"/>
                        </a:cubicBezTo>
                        <a:cubicBezTo>
                          <a:pt x="73" y="260"/>
                          <a:pt x="20" y="206"/>
                          <a:pt x="20" y="140"/>
                        </a:cubicBezTo>
                        <a:cubicBezTo>
                          <a:pt x="20" y="124"/>
                          <a:pt x="23" y="109"/>
                          <a:pt x="28" y="95"/>
                        </a:cubicBezTo>
                        <a:cubicBezTo>
                          <a:pt x="9" y="90"/>
                          <a:pt x="9" y="90"/>
                          <a:pt x="9" y="90"/>
                        </a:cubicBezTo>
                        <a:cubicBezTo>
                          <a:pt x="3" y="105"/>
                          <a:pt x="0" y="122"/>
                          <a:pt x="0" y="140"/>
                        </a:cubicBezTo>
                        <a:cubicBezTo>
                          <a:pt x="0" y="217"/>
                          <a:pt x="62" y="280"/>
                          <a:pt x="140" y="280"/>
                        </a:cubicBezTo>
                        <a:cubicBezTo>
                          <a:pt x="217" y="280"/>
                          <a:pt x="280" y="217"/>
                          <a:pt x="280" y="140"/>
                        </a:cubicBezTo>
                        <a:cubicBezTo>
                          <a:pt x="280" y="63"/>
                          <a:pt x="218" y="1"/>
                          <a:pt x="142" y="0"/>
                        </a:cubicBez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91" name="文本框 90"/>
                <p:cNvSpPr txBox="1"/>
                <p:nvPr/>
              </p:nvSpPr>
              <p:spPr>
                <a:xfrm>
                  <a:off x="4440638" y="1457515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Tier8</a:t>
                  </a:r>
                </a:p>
                <a:p>
                  <a:pPr algn="ctr"/>
                  <a:r>
                    <a:rPr lang="en-US" altLang="zh-CN" sz="8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4392099" y="1675211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284663" y="2197101"/>
                <a:ext cx="458787" cy="466725"/>
                <a:chOff x="4052888" y="2197101"/>
                <a:chExt cx="458787" cy="466725"/>
              </a:xfrm>
            </p:grpSpPr>
            <p:grpSp>
              <p:nvGrpSpPr>
                <p:cNvPr id="83" name="组合 82"/>
                <p:cNvGrpSpPr/>
                <p:nvPr/>
              </p:nvGrpSpPr>
              <p:grpSpPr>
                <a:xfrm>
                  <a:off x="4052888" y="2197101"/>
                  <a:ext cx="458787" cy="466725"/>
                  <a:chOff x="4052888" y="2197101"/>
                  <a:chExt cx="458787" cy="466725"/>
                </a:xfrm>
              </p:grpSpPr>
              <p:sp>
                <p:nvSpPr>
                  <p:cNvPr id="86" name="Freeform 24"/>
                  <p:cNvSpPr>
                    <a:spLocks/>
                  </p:cNvSpPr>
                  <p:nvPr/>
                </p:nvSpPr>
                <p:spPr bwMode="auto">
                  <a:xfrm>
                    <a:off x="4064000" y="2206626"/>
                    <a:ext cx="406400" cy="180975"/>
                  </a:xfrm>
                  <a:custGeom>
                    <a:avLst/>
                    <a:gdLst>
                      <a:gd name="T0" fmla="*/ 232 w 249"/>
                      <a:gd name="T1" fmla="*/ 71 h 111"/>
                      <a:gd name="T2" fmla="*/ 249 w 249"/>
                      <a:gd name="T3" fmla="*/ 60 h 111"/>
                      <a:gd name="T4" fmla="*/ 134 w 249"/>
                      <a:gd name="T5" fmla="*/ 0 h 111"/>
                      <a:gd name="T6" fmla="*/ 0 w 249"/>
                      <a:gd name="T7" fmla="*/ 102 h 111"/>
                      <a:gd name="T8" fmla="*/ 18 w 249"/>
                      <a:gd name="T9" fmla="*/ 111 h 111"/>
                      <a:gd name="T10" fmla="*/ 134 w 249"/>
                      <a:gd name="T11" fmla="*/ 20 h 111"/>
                      <a:gd name="T12" fmla="*/ 232 w 249"/>
                      <a:gd name="T13" fmla="*/ 7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49" h="111">
                        <a:moveTo>
                          <a:pt x="232" y="71"/>
                        </a:moveTo>
                        <a:cubicBezTo>
                          <a:pt x="249" y="60"/>
                          <a:pt x="249" y="60"/>
                          <a:pt x="249" y="60"/>
                        </a:cubicBezTo>
                        <a:cubicBezTo>
                          <a:pt x="224" y="24"/>
                          <a:pt x="182" y="0"/>
                          <a:pt x="134" y="0"/>
                        </a:cubicBezTo>
                        <a:cubicBezTo>
                          <a:pt x="70" y="0"/>
                          <a:pt x="16" y="43"/>
                          <a:pt x="0" y="102"/>
                        </a:cubicBezTo>
                        <a:cubicBezTo>
                          <a:pt x="18" y="111"/>
                          <a:pt x="18" y="111"/>
                          <a:pt x="18" y="111"/>
                        </a:cubicBezTo>
                        <a:cubicBezTo>
                          <a:pt x="31" y="59"/>
                          <a:pt x="78" y="20"/>
                          <a:pt x="134" y="20"/>
                        </a:cubicBezTo>
                        <a:cubicBezTo>
                          <a:pt x="175" y="20"/>
                          <a:pt x="211" y="40"/>
                          <a:pt x="232" y="71"/>
                        </a:cubicBezTo>
                        <a:close/>
                      </a:path>
                    </a:pathLst>
                  </a:custGeom>
                  <a:solidFill>
                    <a:srgbClr val="CC962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87" name="Freeform 25"/>
                  <p:cNvSpPr>
                    <a:spLocks/>
                  </p:cNvSpPr>
                  <p:nvPr/>
                </p:nvSpPr>
                <p:spPr bwMode="auto">
                  <a:xfrm>
                    <a:off x="4365625" y="2309813"/>
                    <a:ext cx="146050" cy="333375"/>
                  </a:xfrm>
                  <a:custGeom>
                    <a:avLst/>
                    <a:gdLst>
                      <a:gd name="T0" fmla="*/ 50 w 89"/>
                      <a:gd name="T1" fmla="*/ 11 h 204"/>
                      <a:gd name="T2" fmla="*/ 69 w 89"/>
                      <a:gd name="T3" fmla="*/ 77 h 204"/>
                      <a:gd name="T4" fmla="*/ 0 w 89"/>
                      <a:gd name="T5" fmla="*/ 186 h 204"/>
                      <a:gd name="T6" fmla="*/ 8 w 89"/>
                      <a:gd name="T7" fmla="*/ 204 h 204"/>
                      <a:gd name="T8" fmla="*/ 89 w 89"/>
                      <a:gd name="T9" fmla="*/ 77 h 204"/>
                      <a:gd name="T10" fmla="*/ 66 w 89"/>
                      <a:gd name="T11" fmla="*/ 0 h 204"/>
                      <a:gd name="T12" fmla="*/ 50 w 89"/>
                      <a:gd name="T13" fmla="*/ 11 h 2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9" h="204">
                        <a:moveTo>
                          <a:pt x="50" y="11"/>
                        </a:moveTo>
                        <a:cubicBezTo>
                          <a:pt x="62" y="30"/>
                          <a:pt x="69" y="53"/>
                          <a:pt x="69" y="77"/>
                        </a:cubicBezTo>
                        <a:cubicBezTo>
                          <a:pt x="69" y="125"/>
                          <a:pt x="41" y="167"/>
                          <a:pt x="0" y="186"/>
                        </a:cubicBezTo>
                        <a:cubicBezTo>
                          <a:pt x="8" y="204"/>
                          <a:pt x="8" y="204"/>
                          <a:pt x="8" y="204"/>
                        </a:cubicBezTo>
                        <a:cubicBezTo>
                          <a:pt x="56" y="182"/>
                          <a:pt x="89" y="134"/>
                          <a:pt x="89" y="77"/>
                        </a:cubicBezTo>
                        <a:cubicBezTo>
                          <a:pt x="89" y="49"/>
                          <a:pt x="81" y="22"/>
                          <a:pt x="66" y="0"/>
                        </a:cubicBezTo>
                        <a:lnTo>
                          <a:pt x="50" y="11"/>
                        </a:lnTo>
                        <a:close/>
                      </a:path>
                    </a:pathLst>
                  </a:custGeom>
                  <a:solidFill>
                    <a:srgbClr val="4BA33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88" name="Freeform 31"/>
                  <p:cNvSpPr>
                    <a:spLocks/>
                  </p:cNvSpPr>
                  <p:nvPr/>
                </p:nvSpPr>
                <p:spPr bwMode="auto">
                  <a:xfrm>
                    <a:off x="4054475" y="2373313"/>
                    <a:ext cx="317500" cy="290513"/>
                  </a:xfrm>
                  <a:custGeom>
                    <a:avLst/>
                    <a:gdLst>
                      <a:gd name="T0" fmla="*/ 140 w 195"/>
                      <a:gd name="T1" fmla="*/ 158 h 178"/>
                      <a:gd name="T2" fmla="*/ 20 w 195"/>
                      <a:gd name="T3" fmla="*/ 38 h 178"/>
                      <a:gd name="T4" fmla="*/ 24 w 195"/>
                      <a:gd name="T5" fmla="*/ 9 h 178"/>
                      <a:gd name="T6" fmla="*/ 6 w 195"/>
                      <a:gd name="T7" fmla="*/ 0 h 178"/>
                      <a:gd name="T8" fmla="*/ 0 w 195"/>
                      <a:gd name="T9" fmla="*/ 38 h 178"/>
                      <a:gd name="T10" fmla="*/ 140 w 195"/>
                      <a:gd name="T11" fmla="*/ 178 h 178"/>
                      <a:gd name="T12" fmla="*/ 195 w 195"/>
                      <a:gd name="T13" fmla="*/ 167 h 178"/>
                      <a:gd name="T14" fmla="*/ 187 w 195"/>
                      <a:gd name="T15" fmla="*/ 149 h 178"/>
                      <a:gd name="T16" fmla="*/ 140 w 195"/>
                      <a:gd name="T17" fmla="*/ 158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5" h="178">
                        <a:moveTo>
                          <a:pt x="140" y="158"/>
                        </a:moveTo>
                        <a:cubicBezTo>
                          <a:pt x="74" y="158"/>
                          <a:pt x="20" y="104"/>
                          <a:pt x="20" y="38"/>
                        </a:cubicBezTo>
                        <a:cubicBezTo>
                          <a:pt x="20" y="28"/>
                          <a:pt x="22" y="19"/>
                          <a:pt x="24" y="9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2" y="12"/>
                          <a:pt x="0" y="25"/>
                          <a:pt x="0" y="38"/>
                        </a:cubicBezTo>
                        <a:cubicBezTo>
                          <a:pt x="0" y="115"/>
                          <a:pt x="63" y="178"/>
                          <a:pt x="140" y="178"/>
                        </a:cubicBezTo>
                        <a:cubicBezTo>
                          <a:pt x="160" y="178"/>
                          <a:pt x="178" y="174"/>
                          <a:pt x="195" y="167"/>
                        </a:cubicBezTo>
                        <a:cubicBezTo>
                          <a:pt x="187" y="149"/>
                          <a:pt x="187" y="149"/>
                          <a:pt x="187" y="149"/>
                        </a:cubicBezTo>
                        <a:cubicBezTo>
                          <a:pt x="173" y="155"/>
                          <a:pt x="157" y="158"/>
                          <a:pt x="140" y="158"/>
                        </a:cubicBezTo>
                        <a:close/>
                      </a:path>
                    </a:pathLst>
                  </a:custGeom>
                  <a:solidFill>
                    <a:srgbClr val="CA403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89" name="Freeform 32"/>
                  <p:cNvSpPr>
                    <a:spLocks noEditPoints="1"/>
                  </p:cNvSpPr>
                  <p:nvPr/>
                </p:nvSpPr>
                <p:spPr bwMode="auto">
                  <a:xfrm>
                    <a:off x="4052888" y="2197101"/>
                    <a:ext cx="247650" cy="204788"/>
                  </a:xfrm>
                  <a:custGeom>
                    <a:avLst/>
                    <a:gdLst>
                      <a:gd name="T0" fmla="*/ 145 w 152"/>
                      <a:gd name="T1" fmla="*/ 0 h 126"/>
                      <a:gd name="T2" fmla="*/ 141 w 152"/>
                      <a:gd name="T3" fmla="*/ 0 h 126"/>
                      <a:gd name="T4" fmla="*/ 1 w 152"/>
                      <a:gd name="T5" fmla="*/ 107 h 126"/>
                      <a:gd name="T6" fmla="*/ 0 w 152"/>
                      <a:gd name="T7" fmla="*/ 111 h 126"/>
                      <a:gd name="T8" fmla="*/ 29 w 152"/>
                      <a:gd name="T9" fmla="*/ 126 h 126"/>
                      <a:gd name="T10" fmla="*/ 31 w 152"/>
                      <a:gd name="T11" fmla="*/ 119 h 126"/>
                      <a:gd name="T12" fmla="*/ 141 w 152"/>
                      <a:gd name="T13" fmla="*/ 32 h 126"/>
                      <a:gd name="T14" fmla="*/ 145 w 152"/>
                      <a:gd name="T15" fmla="*/ 32 h 126"/>
                      <a:gd name="T16" fmla="*/ 152 w 152"/>
                      <a:gd name="T17" fmla="*/ 33 h 126"/>
                      <a:gd name="T18" fmla="*/ 152 w 152"/>
                      <a:gd name="T19" fmla="*/ 1 h 126"/>
                      <a:gd name="T20" fmla="*/ 145 w 152"/>
                      <a:gd name="T21" fmla="*/ 0 h 126"/>
                      <a:gd name="T22" fmla="*/ 146 w 152"/>
                      <a:gd name="T23" fmla="*/ 26 h 126"/>
                      <a:gd name="T24" fmla="*/ 141 w 152"/>
                      <a:gd name="T25" fmla="*/ 26 h 126"/>
                      <a:gd name="T26" fmla="*/ 25 w 152"/>
                      <a:gd name="T27" fmla="*/ 117 h 126"/>
                      <a:gd name="T28" fmla="*/ 7 w 152"/>
                      <a:gd name="T29" fmla="*/ 108 h 126"/>
                      <a:gd name="T30" fmla="*/ 141 w 152"/>
                      <a:gd name="T31" fmla="*/ 6 h 126"/>
                      <a:gd name="T32" fmla="*/ 146 w 152"/>
                      <a:gd name="T33" fmla="*/ 6 h 126"/>
                      <a:gd name="T34" fmla="*/ 146 w 152"/>
                      <a:gd name="T35" fmla="*/ 26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2" h="126">
                        <a:moveTo>
                          <a:pt x="145" y="0"/>
                        </a:moveTo>
                        <a:cubicBezTo>
                          <a:pt x="144" y="0"/>
                          <a:pt x="143" y="0"/>
                          <a:pt x="141" y="0"/>
                        </a:cubicBezTo>
                        <a:cubicBezTo>
                          <a:pt x="76" y="0"/>
                          <a:pt x="19" y="44"/>
                          <a:pt x="1" y="107"/>
                        </a:cubicBezTo>
                        <a:cubicBezTo>
                          <a:pt x="0" y="111"/>
                          <a:pt x="0" y="111"/>
                          <a:pt x="0" y="111"/>
                        </a:cubicBezTo>
                        <a:cubicBezTo>
                          <a:pt x="29" y="126"/>
                          <a:pt x="29" y="126"/>
                          <a:pt x="29" y="126"/>
                        </a:cubicBezTo>
                        <a:cubicBezTo>
                          <a:pt x="31" y="119"/>
                          <a:pt x="31" y="119"/>
                          <a:pt x="31" y="119"/>
                        </a:cubicBezTo>
                        <a:cubicBezTo>
                          <a:pt x="43" y="68"/>
                          <a:pt x="89" y="32"/>
                          <a:pt x="141" y="32"/>
                        </a:cubicBezTo>
                        <a:cubicBezTo>
                          <a:pt x="143" y="32"/>
                          <a:pt x="144" y="32"/>
                          <a:pt x="145" y="32"/>
                        </a:cubicBezTo>
                        <a:cubicBezTo>
                          <a:pt x="152" y="33"/>
                          <a:pt x="152" y="33"/>
                          <a:pt x="152" y="33"/>
                        </a:cubicBezTo>
                        <a:cubicBezTo>
                          <a:pt x="152" y="1"/>
                          <a:pt x="152" y="1"/>
                          <a:pt x="152" y="1"/>
                        </a:cubicBezTo>
                        <a:lnTo>
                          <a:pt x="145" y="0"/>
                        </a:lnTo>
                        <a:close/>
                        <a:moveTo>
                          <a:pt x="146" y="26"/>
                        </a:moveTo>
                        <a:cubicBezTo>
                          <a:pt x="144" y="26"/>
                          <a:pt x="143" y="26"/>
                          <a:pt x="141" y="26"/>
                        </a:cubicBezTo>
                        <a:cubicBezTo>
                          <a:pt x="85" y="26"/>
                          <a:pt x="38" y="65"/>
                          <a:pt x="25" y="117"/>
                        </a:cubicBezTo>
                        <a:cubicBezTo>
                          <a:pt x="7" y="108"/>
                          <a:pt x="7" y="108"/>
                          <a:pt x="7" y="108"/>
                        </a:cubicBezTo>
                        <a:cubicBezTo>
                          <a:pt x="23" y="49"/>
                          <a:pt x="77" y="6"/>
                          <a:pt x="141" y="6"/>
                        </a:cubicBezTo>
                        <a:cubicBezTo>
                          <a:pt x="143" y="6"/>
                          <a:pt x="144" y="6"/>
                          <a:pt x="146" y="6"/>
                        </a:cubicBezTo>
                        <a:lnTo>
                          <a:pt x="146" y="26"/>
                        </a:lnTo>
                        <a:close/>
                      </a:path>
                    </a:pathLst>
                  </a:custGeom>
                  <a:solidFill>
                    <a:srgbClr val="42CCE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84" name="文本框 83"/>
                <p:cNvSpPr txBox="1"/>
                <p:nvPr/>
              </p:nvSpPr>
              <p:spPr>
                <a:xfrm>
                  <a:off x="4200589" y="2271876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Tier7</a:t>
                  </a:r>
                </a:p>
                <a:p>
                  <a:pPr algn="ctr"/>
                  <a:r>
                    <a:rPr lang="en-US" altLang="zh-CN" sz="8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4152050" y="2474332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5148064" y="3147814"/>
                <a:ext cx="457200" cy="457201"/>
                <a:chOff x="5019675" y="2862263"/>
                <a:chExt cx="457200" cy="457201"/>
              </a:xfrm>
            </p:grpSpPr>
            <p:grpSp>
              <p:nvGrpSpPr>
                <p:cNvPr id="75" name="组合 74"/>
                <p:cNvGrpSpPr/>
                <p:nvPr/>
              </p:nvGrpSpPr>
              <p:grpSpPr>
                <a:xfrm>
                  <a:off x="5019675" y="2862263"/>
                  <a:ext cx="457200" cy="457201"/>
                  <a:chOff x="5019675" y="2862263"/>
                  <a:chExt cx="457200" cy="457201"/>
                </a:xfrm>
              </p:grpSpPr>
              <p:sp>
                <p:nvSpPr>
                  <p:cNvPr id="78" name="Freeform 26"/>
                  <p:cNvSpPr>
                    <a:spLocks/>
                  </p:cNvSpPr>
                  <p:nvPr/>
                </p:nvSpPr>
                <p:spPr bwMode="auto">
                  <a:xfrm>
                    <a:off x="5318125" y="3246438"/>
                    <a:ext cx="66675" cy="58738"/>
                  </a:xfrm>
                  <a:custGeom>
                    <a:avLst/>
                    <a:gdLst>
                      <a:gd name="T0" fmla="*/ 5 w 41"/>
                      <a:gd name="T1" fmla="*/ 36 h 36"/>
                      <a:gd name="T2" fmla="*/ 41 w 41"/>
                      <a:gd name="T3" fmla="*/ 16 h 36"/>
                      <a:gd name="T4" fmla="*/ 30 w 41"/>
                      <a:gd name="T5" fmla="*/ 0 h 36"/>
                      <a:gd name="T6" fmla="*/ 0 w 41"/>
                      <a:gd name="T7" fmla="*/ 17 h 36"/>
                      <a:gd name="T8" fmla="*/ 5 w 41"/>
                      <a:gd name="T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36">
                        <a:moveTo>
                          <a:pt x="5" y="36"/>
                        </a:moveTo>
                        <a:cubicBezTo>
                          <a:pt x="18" y="32"/>
                          <a:pt x="30" y="25"/>
                          <a:pt x="41" y="16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21" y="7"/>
                          <a:pt x="11" y="13"/>
                          <a:pt x="0" y="17"/>
                        </a:cubicBezTo>
                        <a:lnTo>
                          <a:pt x="5" y="36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79" name="Freeform 27"/>
                  <p:cNvSpPr>
                    <a:spLocks/>
                  </p:cNvSpPr>
                  <p:nvPr/>
                </p:nvSpPr>
                <p:spPr bwMode="auto">
                  <a:xfrm>
                    <a:off x="5246688" y="2862263"/>
                    <a:ext cx="173037" cy="98425"/>
                  </a:xfrm>
                  <a:custGeom>
                    <a:avLst/>
                    <a:gdLst>
                      <a:gd name="T0" fmla="*/ 0 w 106"/>
                      <a:gd name="T1" fmla="*/ 20 h 60"/>
                      <a:gd name="T2" fmla="*/ 1 w 106"/>
                      <a:gd name="T3" fmla="*/ 20 h 60"/>
                      <a:gd name="T4" fmla="*/ 91 w 106"/>
                      <a:gd name="T5" fmla="*/ 60 h 60"/>
                      <a:gd name="T6" fmla="*/ 106 w 106"/>
                      <a:gd name="T7" fmla="*/ 47 h 60"/>
                      <a:gd name="T8" fmla="*/ 1 w 106"/>
                      <a:gd name="T9" fmla="*/ 0 h 60"/>
                      <a:gd name="T10" fmla="*/ 0 w 106"/>
                      <a:gd name="T11" fmla="*/ 0 h 60"/>
                      <a:gd name="T12" fmla="*/ 0 w 106"/>
                      <a:gd name="T13" fmla="*/ 20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06" h="60">
                        <a:moveTo>
                          <a:pt x="0" y="20"/>
                        </a:moveTo>
                        <a:cubicBezTo>
                          <a:pt x="1" y="20"/>
                          <a:pt x="1" y="20"/>
                          <a:pt x="1" y="20"/>
                        </a:cubicBezTo>
                        <a:cubicBezTo>
                          <a:pt x="37" y="20"/>
                          <a:pt x="69" y="35"/>
                          <a:pt x="91" y="60"/>
                        </a:cubicBezTo>
                        <a:cubicBezTo>
                          <a:pt x="106" y="47"/>
                          <a:pt x="106" y="47"/>
                          <a:pt x="106" y="47"/>
                        </a:cubicBezTo>
                        <a:cubicBezTo>
                          <a:pt x="80" y="18"/>
                          <a:pt x="42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80" name="Freeform 28"/>
                  <p:cNvSpPr>
                    <a:spLocks/>
                  </p:cNvSpPr>
                  <p:nvPr/>
                </p:nvSpPr>
                <p:spPr bwMode="auto">
                  <a:xfrm>
                    <a:off x="5019675" y="2862263"/>
                    <a:ext cx="220662" cy="373063"/>
                  </a:xfrm>
                  <a:custGeom>
                    <a:avLst/>
                    <a:gdLst>
                      <a:gd name="T0" fmla="*/ 46 w 135"/>
                      <a:gd name="T1" fmla="*/ 214 h 228"/>
                      <a:gd name="T2" fmla="*/ 20 w 135"/>
                      <a:gd name="T3" fmla="*/ 140 h 228"/>
                      <a:gd name="T4" fmla="*/ 135 w 135"/>
                      <a:gd name="T5" fmla="*/ 20 h 228"/>
                      <a:gd name="T6" fmla="*/ 135 w 135"/>
                      <a:gd name="T7" fmla="*/ 0 h 228"/>
                      <a:gd name="T8" fmla="*/ 0 w 135"/>
                      <a:gd name="T9" fmla="*/ 140 h 228"/>
                      <a:gd name="T10" fmla="*/ 31 w 135"/>
                      <a:gd name="T11" fmla="*/ 228 h 228"/>
                      <a:gd name="T12" fmla="*/ 46 w 135"/>
                      <a:gd name="T13" fmla="*/ 214 h 2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5" h="228">
                        <a:moveTo>
                          <a:pt x="46" y="214"/>
                        </a:moveTo>
                        <a:cubicBezTo>
                          <a:pt x="30" y="194"/>
                          <a:pt x="20" y="168"/>
                          <a:pt x="20" y="140"/>
                        </a:cubicBezTo>
                        <a:cubicBezTo>
                          <a:pt x="20" y="75"/>
                          <a:pt x="71" y="22"/>
                          <a:pt x="135" y="20"/>
                        </a:cubicBezTo>
                        <a:cubicBezTo>
                          <a:pt x="135" y="0"/>
                          <a:pt x="135" y="0"/>
                          <a:pt x="135" y="0"/>
                        </a:cubicBezTo>
                        <a:cubicBezTo>
                          <a:pt x="60" y="2"/>
                          <a:pt x="0" y="64"/>
                          <a:pt x="0" y="140"/>
                        </a:cubicBezTo>
                        <a:cubicBezTo>
                          <a:pt x="0" y="173"/>
                          <a:pt x="12" y="204"/>
                          <a:pt x="31" y="228"/>
                        </a:cubicBezTo>
                        <a:lnTo>
                          <a:pt x="46" y="214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81" name="Freeform 29"/>
                  <p:cNvSpPr>
                    <a:spLocks/>
                  </p:cNvSpPr>
                  <p:nvPr/>
                </p:nvSpPr>
                <p:spPr bwMode="auto">
                  <a:xfrm>
                    <a:off x="5372100" y="2943226"/>
                    <a:ext cx="104775" cy="325438"/>
                  </a:xfrm>
                  <a:custGeom>
                    <a:avLst/>
                    <a:gdLst>
                      <a:gd name="T0" fmla="*/ 31 w 64"/>
                      <a:gd name="T1" fmla="*/ 0 h 199"/>
                      <a:gd name="T2" fmla="*/ 16 w 64"/>
                      <a:gd name="T3" fmla="*/ 13 h 199"/>
                      <a:gd name="T4" fmla="*/ 44 w 64"/>
                      <a:gd name="T5" fmla="*/ 90 h 199"/>
                      <a:gd name="T6" fmla="*/ 0 w 64"/>
                      <a:gd name="T7" fmla="*/ 182 h 199"/>
                      <a:gd name="T8" fmla="*/ 11 w 64"/>
                      <a:gd name="T9" fmla="*/ 199 h 199"/>
                      <a:gd name="T10" fmla="*/ 64 w 64"/>
                      <a:gd name="T11" fmla="*/ 90 h 199"/>
                      <a:gd name="T12" fmla="*/ 31 w 64"/>
                      <a:gd name="T13" fmla="*/ 0 h 1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4" h="199">
                        <a:moveTo>
                          <a:pt x="31" y="0"/>
                        </a:move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34" y="34"/>
                          <a:pt x="44" y="61"/>
                          <a:pt x="44" y="90"/>
                        </a:cubicBezTo>
                        <a:cubicBezTo>
                          <a:pt x="44" y="127"/>
                          <a:pt x="27" y="160"/>
                          <a:pt x="0" y="182"/>
                        </a:cubicBezTo>
                        <a:cubicBezTo>
                          <a:pt x="11" y="199"/>
                          <a:pt x="11" y="199"/>
                          <a:pt x="11" y="199"/>
                        </a:cubicBezTo>
                        <a:cubicBezTo>
                          <a:pt x="43" y="173"/>
                          <a:pt x="64" y="134"/>
                          <a:pt x="64" y="90"/>
                        </a:cubicBezTo>
                        <a:cubicBezTo>
                          <a:pt x="64" y="55"/>
                          <a:pt x="52" y="24"/>
                          <a:pt x="31" y="0"/>
                        </a:cubicBezTo>
                        <a:close/>
                      </a:path>
                    </a:pathLst>
                  </a:custGeom>
                  <a:solidFill>
                    <a:srgbClr val="4BA33A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82" name="Freeform 30"/>
                  <p:cNvSpPr>
                    <a:spLocks/>
                  </p:cNvSpPr>
                  <p:nvPr/>
                </p:nvSpPr>
                <p:spPr bwMode="auto">
                  <a:xfrm>
                    <a:off x="5075238" y="3216276"/>
                    <a:ext cx="244475" cy="103188"/>
                  </a:xfrm>
                  <a:custGeom>
                    <a:avLst/>
                    <a:gdLst>
                      <a:gd name="T0" fmla="*/ 145 w 150"/>
                      <a:gd name="T1" fmla="*/ 36 h 63"/>
                      <a:gd name="T2" fmla="*/ 106 w 150"/>
                      <a:gd name="T3" fmla="*/ 43 h 63"/>
                      <a:gd name="T4" fmla="*/ 15 w 150"/>
                      <a:gd name="T5" fmla="*/ 0 h 63"/>
                      <a:gd name="T6" fmla="*/ 0 w 150"/>
                      <a:gd name="T7" fmla="*/ 14 h 63"/>
                      <a:gd name="T8" fmla="*/ 106 w 150"/>
                      <a:gd name="T9" fmla="*/ 63 h 63"/>
                      <a:gd name="T10" fmla="*/ 150 w 150"/>
                      <a:gd name="T11" fmla="*/ 56 h 63"/>
                      <a:gd name="T12" fmla="*/ 145 w 150"/>
                      <a:gd name="T13" fmla="*/ 36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0" h="63">
                        <a:moveTo>
                          <a:pt x="145" y="36"/>
                        </a:moveTo>
                        <a:cubicBezTo>
                          <a:pt x="133" y="40"/>
                          <a:pt x="120" y="43"/>
                          <a:pt x="106" y="43"/>
                        </a:cubicBezTo>
                        <a:cubicBezTo>
                          <a:pt x="69" y="43"/>
                          <a:pt x="37" y="26"/>
                          <a:pt x="15" y="0"/>
                        </a:cubicBezTo>
                        <a:cubicBezTo>
                          <a:pt x="0" y="14"/>
                          <a:pt x="0" y="14"/>
                          <a:pt x="0" y="14"/>
                        </a:cubicBezTo>
                        <a:cubicBezTo>
                          <a:pt x="26" y="44"/>
                          <a:pt x="64" y="63"/>
                          <a:pt x="106" y="63"/>
                        </a:cubicBezTo>
                        <a:cubicBezTo>
                          <a:pt x="121" y="63"/>
                          <a:pt x="136" y="60"/>
                          <a:pt x="150" y="56"/>
                        </a:cubicBezTo>
                        <a:lnTo>
                          <a:pt x="145" y="36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76" name="文本框 75"/>
                <p:cNvSpPr txBox="1"/>
                <p:nvPr/>
              </p:nvSpPr>
              <p:spPr>
                <a:xfrm>
                  <a:off x="5160651" y="2902541"/>
                  <a:ext cx="191641" cy="1978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Tier6</a:t>
                  </a:r>
                </a:p>
                <a:p>
                  <a:pPr algn="ctr"/>
                  <a:r>
                    <a:rPr lang="en-US" altLang="zh-CN" sz="8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5112113" y="3120237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4286250" y="4057651"/>
                <a:ext cx="457200" cy="457200"/>
                <a:chOff x="4057650" y="4057651"/>
                <a:chExt cx="457200" cy="457200"/>
              </a:xfrm>
            </p:grpSpPr>
            <p:grpSp>
              <p:nvGrpSpPr>
                <p:cNvPr id="70" name="组合 69"/>
                <p:cNvGrpSpPr/>
                <p:nvPr/>
              </p:nvGrpSpPr>
              <p:grpSpPr>
                <a:xfrm>
                  <a:off x="4057650" y="4057651"/>
                  <a:ext cx="457200" cy="457200"/>
                  <a:chOff x="4057650" y="4057651"/>
                  <a:chExt cx="457200" cy="457200"/>
                </a:xfrm>
              </p:grpSpPr>
              <p:sp>
                <p:nvSpPr>
                  <p:cNvPr id="73" name="Freeform 17"/>
                  <p:cNvSpPr>
                    <a:spLocks/>
                  </p:cNvSpPr>
                  <p:nvPr/>
                </p:nvSpPr>
                <p:spPr bwMode="auto">
                  <a:xfrm>
                    <a:off x="4281488" y="4057651"/>
                    <a:ext cx="233362" cy="361950"/>
                  </a:xfrm>
                  <a:custGeom>
                    <a:avLst/>
                    <a:gdLst>
                      <a:gd name="T0" fmla="*/ 0 w 143"/>
                      <a:gd name="T1" fmla="*/ 20 h 222"/>
                      <a:gd name="T2" fmla="*/ 3 w 143"/>
                      <a:gd name="T3" fmla="*/ 20 h 222"/>
                      <a:gd name="T4" fmla="*/ 123 w 143"/>
                      <a:gd name="T5" fmla="*/ 140 h 222"/>
                      <a:gd name="T6" fmla="*/ 101 w 143"/>
                      <a:gd name="T7" fmla="*/ 210 h 222"/>
                      <a:gd name="T8" fmla="*/ 117 w 143"/>
                      <a:gd name="T9" fmla="*/ 222 h 222"/>
                      <a:gd name="T10" fmla="*/ 143 w 143"/>
                      <a:gd name="T11" fmla="*/ 140 h 222"/>
                      <a:gd name="T12" fmla="*/ 3 w 143"/>
                      <a:gd name="T13" fmla="*/ 0 h 222"/>
                      <a:gd name="T14" fmla="*/ 0 w 143"/>
                      <a:gd name="T15" fmla="*/ 0 h 222"/>
                      <a:gd name="T16" fmla="*/ 0 w 143"/>
                      <a:gd name="T17" fmla="*/ 20 h 2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3" h="222">
                        <a:moveTo>
                          <a:pt x="0" y="20"/>
                        </a:moveTo>
                        <a:cubicBezTo>
                          <a:pt x="1" y="20"/>
                          <a:pt x="2" y="20"/>
                          <a:pt x="3" y="20"/>
                        </a:cubicBezTo>
                        <a:cubicBezTo>
                          <a:pt x="69" y="20"/>
                          <a:pt x="123" y="74"/>
                          <a:pt x="123" y="140"/>
                        </a:cubicBezTo>
                        <a:cubicBezTo>
                          <a:pt x="123" y="166"/>
                          <a:pt x="115" y="190"/>
                          <a:pt x="101" y="210"/>
                        </a:cubicBezTo>
                        <a:cubicBezTo>
                          <a:pt x="117" y="222"/>
                          <a:pt x="117" y="222"/>
                          <a:pt x="117" y="222"/>
                        </a:cubicBezTo>
                        <a:cubicBezTo>
                          <a:pt x="133" y="199"/>
                          <a:pt x="143" y="171"/>
                          <a:pt x="143" y="140"/>
                        </a:cubicBezTo>
                        <a:cubicBezTo>
                          <a:pt x="143" y="63"/>
                          <a:pt x="80" y="0"/>
                          <a:pt x="3" y="0"/>
                        </a:cubicBezTo>
                        <a:cubicBezTo>
                          <a:pt x="2" y="0"/>
                          <a:pt x="1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74" name="Freeform 18"/>
                  <p:cNvSpPr>
                    <a:spLocks/>
                  </p:cNvSpPr>
                  <p:nvPr/>
                </p:nvSpPr>
                <p:spPr bwMode="auto">
                  <a:xfrm>
                    <a:off x="4057650" y="4057651"/>
                    <a:ext cx="409575" cy="457200"/>
                  </a:xfrm>
                  <a:custGeom>
                    <a:avLst/>
                    <a:gdLst>
                      <a:gd name="T0" fmla="*/ 235 w 251"/>
                      <a:gd name="T1" fmla="*/ 213 h 280"/>
                      <a:gd name="T2" fmla="*/ 140 w 251"/>
                      <a:gd name="T3" fmla="*/ 260 h 280"/>
                      <a:gd name="T4" fmla="*/ 20 w 251"/>
                      <a:gd name="T5" fmla="*/ 140 h 280"/>
                      <a:gd name="T6" fmla="*/ 133 w 251"/>
                      <a:gd name="T7" fmla="*/ 20 h 280"/>
                      <a:gd name="T8" fmla="*/ 133 w 251"/>
                      <a:gd name="T9" fmla="*/ 0 h 280"/>
                      <a:gd name="T10" fmla="*/ 0 w 251"/>
                      <a:gd name="T11" fmla="*/ 140 h 280"/>
                      <a:gd name="T12" fmla="*/ 140 w 251"/>
                      <a:gd name="T13" fmla="*/ 280 h 280"/>
                      <a:gd name="T14" fmla="*/ 251 w 251"/>
                      <a:gd name="T15" fmla="*/ 225 h 280"/>
                      <a:gd name="T16" fmla="*/ 235 w 251"/>
                      <a:gd name="T17" fmla="*/ 213 h 2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1" h="280">
                        <a:moveTo>
                          <a:pt x="235" y="213"/>
                        </a:moveTo>
                        <a:cubicBezTo>
                          <a:pt x="213" y="242"/>
                          <a:pt x="179" y="260"/>
                          <a:pt x="140" y="260"/>
                        </a:cubicBezTo>
                        <a:cubicBezTo>
                          <a:pt x="74" y="260"/>
                          <a:pt x="20" y="206"/>
                          <a:pt x="20" y="140"/>
                        </a:cubicBezTo>
                        <a:cubicBezTo>
                          <a:pt x="20" y="76"/>
                          <a:pt x="70" y="24"/>
                          <a:pt x="133" y="20"/>
                        </a:cubicBezTo>
                        <a:cubicBezTo>
                          <a:pt x="133" y="0"/>
                          <a:pt x="133" y="0"/>
                          <a:pt x="133" y="0"/>
                        </a:cubicBezTo>
                        <a:cubicBezTo>
                          <a:pt x="59" y="4"/>
                          <a:pt x="0" y="65"/>
                          <a:pt x="0" y="140"/>
                        </a:cubicBezTo>
                        <a:cubicBezTo>
                          <a:pt x="0" y="217"/>
                          <a:pt x="63" y="280"/>
                          <a:pt x="140" y="280"/>
                        </a:cubicBezTo>
                        <a:cubicBezTo>
                          <a:pt x="185" y="280"/>
                          <a:pt x="226" y="259"/>
                          <a:pt x="251" y="225"/>
                        </a:cubicBezTo>
                        <a:lnTo>
                          <a:pt x="235" y="213"/>
                        </a:lnTo>
                        <a:close/>
                      </a:path>
                    </a:pathLst>
                  </a:custGeom>
                  <a:solidFill>
                    <a:srgbClr val="4BA33A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71" name="文本框 70"/>
                <p:cNvSpPr txBox="1"/>
                <p:nvPr/>
              </p:nvSpPr>
              <p:spPr>
                <a:xfrm>
                  <a:off x="4204716" y="4096619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Tier5</a:t>
                  </a:r>
                </a:p>
                <a:p>
                  <a:pPr algn="ctr"/>
                  <a:r>
                    <a:rPr lang="en-US" altLang="zh-CN" sz="8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4148557" y="4320030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3203848" y="3100388"/>
                <a:ext cx="457200" cy="458788"/>
                <a:chOff x="3095625" y="3100388"/>
                <a:chExt cx="457200" cy="458788"/>
              </a:xfrm>
            </p:grpSpPr>
            <p:grpSp>
              <p:nvGrpSpPr>
                <p:cNvPr id="64" name="组合 63"/>
                <p:cNvGrpSpPr/>
                <p:nvPr/>
              </p:nvGrpSpPr>
              <p:grpSpPr>
                <a:xfrm>
                  <a:off x="3095625" y="3100388"/>
                  <a:ext cx="457200" cy="458788"/>
                  <a:chOff x="3095625" y="3100388"/>
                  <a:chExt cx="457200" cy="458788"/>
                </a:xfrm>
              </p:grpSpPr>
              <p:sp>
                <p:nvSpPr>
                  <p:cNvPr id="67" name="Freeform 14"/>
                  <p:cNvSpPr>
                    <a:spLocks/>
                  </p:cNvSpPr>
                  <p:nvPr/>
                </p:nvSpPr>
                <p:spPr bwMode="auto">
                  <a:xfrm>
                    <a:off x="3322638" y="3100388"/>
                    <a:ext cx="230187" cy="336550"/>
                  </a:xfrm>
                  <a:custGeom>
                    <a:avLst/>
                    <a:gdLst>
                      <a:gd name="T0" fmla="*/ 0 w 141"/>
                      <a:gd name="T1" fmla="*/ 20 h 206"/>
                      <a:gd name="T2" fmla="*/ 1 w 141"/>
                      <a:gd name="T3" fmla="*/ 20 h 206"/>
                      <a:gd name="T4" fmla="*/ 121 w 141"/>
                      <a:gd name="T5" fmla="*/ 140 h 206"/>
                      <a:gd name="T6" fmla="*/ 107 w 141"/>
                      <a:gd name="T7" fmla="*/ 196 h 206"/>
                      <a:gd name="T8" fmla="*/ 124 w 141"/>
                      <a:gd name="T9" fmla="*/ 206 h 206"/>
                      <a:gd name="T10" fmla="*/ 141 w 141"/>
                      <a:gd name="T11" fmla="*/ 140 h 206"/>
                      <a:gd name="T12" fmla="*/ 1 w 141"/>
                      <a:gd name="T13" fmla="*/ 0 h 206"/>
                      <a:gd name="T14" fmla="*/ 0 w 141"/>
                      <a:gd name="T15" fmla="*/ 0 h 206"/>
                      <a:gd name="T16" fmla="*/ 0 w 141"/>
                      <a:gd name="T17" fmla="*/ 2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1" h="206">
                        <a:moveTo>
                          <a:pt x="0" y="20"/>
                        </a:moveTo>
                        <a:cubicBezTo>
                          <a:pt x="0" y="20"/>
                          <a:pt x="1" y="20"/>
                          <a:pt x="1" y="20"/>
                        </a:cubicBezTo>
                        <a:cubicBezTo>
                          <a:pt x="68" y="20"/>
                          <a:pt x="121" y="74"/>
                          <a:pt x="121" y="140"/>
                        </a:cubicBezTo>
                        <a:cubicBezTo>
                          <a:pt x="121" y="160"/>
                          <a:pt x="116" y="179"/>
                          <a:pt x="107" y="196"/>
                        </a:cubicBezTo>
                        <a:cubicBezTo>
                          <a:pt x="124" y="206"/>
                          <a:pt x="124" y="206"/>
                          <a:pt x="124" y="206"/>
                        </a:cubicBezTo>
                        <a:cubicBezTo>
                          <a:pt x="135" y="187"/>
                          <a:pt x="141" y="164"/>
                          <a:pt x="141" y="140"/>
                        </a:cubicBezTo>
                        <a:cubicBezTo>
                          <a:pt x="141" y="63"/>
                          <a:pt x="79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lnTo>
                          <a:pt x="0" y="20"/>
                        </a:lnTo>
                        <a:close/>
                      </a:path>
                    </a:pathLst>
                  </a:custGeom>
                  <a:solidFill>
                    <a:srgbClr val="CC9629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68" name="Freeform 15"/>
                  <p:cNvSpPr>
                    <a:spLocks/>
                  </p:cNvSpPr>
                  <p:nvPr/>
                </p:nvSpPr>
                <p:spPr bwMode="auto">
                  <a:xfrm>
                    <a:off x="3095625" y="3100388"/>
                    <a:ext cx="220662" cy="347663"/>
                  </a:xfrm>
                  <a:custGeom>
                    <a:avLst/>
                    <a:gdLst>
                      <a:gd name="T0" fmla="*/ 37 w 135"/>
                      <a:gd name="T1" fmla="*/ 200 h 212"/>
                      <a:gd name="T2" fmla="*/ 20 w 135"/>
                      <a:gd name="T3" fmla="*/ 140 h 212"/>
                      <a:gd name="T4" fmla="*/ 135 w 135"/>
                      <a:gd name="T5" fmla="*/ 20 h 212"/>
                      <a:gd name="T6" fmla="*/ 135 w 135"/>
                      <a:gd name="T7" fmla="*/ 0 h 212"/>
                      <a:gd name="T8" fmla="*/ 0 w 135"/>
                      <a:gd name="T9" fmla="*/ 140 h 212"/>
                      <a:gd name="T10" fmla="*/ 21 w 135"/>
                      <a:gd name="T11" fmla="*/ 212 h 212"/>
                      <a:gd name="T12" fmla="*/ 37 w 135"/>
                      <a:gd name="T13" fmla="*/ 200 h 2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5" h="212">
                        <a:moveTo>
                          <a:pt x="37" y="200"/>
                        </a:moveTo>
                        <a:cubicBezTo>
                          <a:pt x="26" y="182"/>
                          <a:pt x="20" y="162"/>
                          <a:pt x="20" y="140"/>
                        </a:cubicBezTo>
                        <a:cubicBezTo>
                          <a:pt x="20" y="75"/>
                          <a:pt x="71" y="23"/>
                          <a:pt x="135" y="20"/>
                        </a:cubicBezTo>
                        <a:cubicBezTo>
                          <a:pt x="135" y="0"/>
                          <a:pt x="135" y="0"/>
                          <a:pt x="135" y="0"/>
                        </a:cubicBezTo>
                        <a:cubicBezTo>
                          <a:pt x="60" y="3"/>
                          <a:pt x="0" y="64"/>
                          <a:pt x="0" y="140"/>
                        </a:cubicBezTo>
                        <a:cubicBezTo>
                          <a:pt x="0" y="166"/>
                          <a:pt x="8" y="191"/>
                          <a:pt x="21" y="212"/>
                        </a:cubicBezTo>
                        <a:lnTo>
                          <a:pt x="37" y="200"/>
                        </a:lnTo>
                        <a:close/>
                      </a:path>
                    </a:pathLst>
                  </a:custGeom>
                  <a:solidFill>
                    <a:srgbClr val="4BA33A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  <p:sp>
                <p:nvSpPr>
                  <p:cNvPr id="69" name="Freeform 16"/>
                  <p:cNvSpPr>
                    <a:spLocks/>
                  </p:cNvSpPr>
                  <p:nvPr/>
                </p:nvSpPr>
                <p:spPr bwMode="auto">
                  <a:xfrm>
                    <a:off x="3132138" y="3427413"/>
                    <a:ext cx="388937" cy="131763"/>
                  </a:xfrm>
                  <a:custGeom>
                    <a:avLst/>
                    <a:gdLst>
                      <a:gd name="T0" fmla="*/ 221 w 238"/>
                      <a:gd name="T1" fmla="*/ 0 h 80"/>
                      <a:gd name="T2" fmla="*/ 117 w 238"/>
                      <a:gd name="T3" fmla="*/ 60 h 80"/>
                      <a:gd name="T4" fmla="*/ 16 w 238"/>
                      <a:gd name="T5" fmla="*/ 3 h 80"/>
                      <a:gd name="T6" fmla="*/ 0 w 238"/>
                      <a:gd name="T7" fmla="*/ 16 h 80"/>
                      <a:gd name="T8" fmla="*/ 117 w 238"/>
                      <a:gd name="T9" fmla="*/ 80 h 80"/>
                      <a:gd name="T10" fmla="*/ 238 w 238"/>
                      <a:gd name="T11" fmla="*/ 10 h 80"/>
                      <a:gd name="T12" fmla="*/ 221 w 238"/>
                      <a:gd name="T13" fmla="*/ 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8" h="80">
                        <a:moveTo>
                          <a:pt x="221" y="0"/>
                        </a:moveTo>
                        <a:cubicBezTo>
                          <a:pt x="201" y="36"/>
                          <a:pt x="162" y="60"/>
                          <a:pt x="117" y="60"/>
                        </a:cubicBezTo>
                        <a:cubicBezTo>
                          <a:pt x="75" y="60"/>
                          <a:pt x="37" y="37"/>
                          <a:pt x="16" y="3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25" y="54"/>
                          <a:pt x="68" y="80"/>
                          <a:pt x="117" y="80"/>
                        </a:cubicBezTo>
                        <a:cubicBezTo>
                          <a:pt x="169" y="80"/>
                          <a:pt x="214" y="52"/>
                          <a:pt x="238" y="10"/>
                        </a:cubicBezTo>
                        <a:lnTo>
                          <a:pt x="221" y="0"/>
                        </a:lnTo>
                        <a:close/>
                      </a:path>
                    </a:pathLst>
                  </a:custGeom>
                  <a:solidFill>
                    <a:srgbClr val="CA4036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sz="800"/>
                  </a:p>
                </p:txBody>
              </p:sp>
            </p:grpSp>
            <p:sp>
              <p:nvSpPr>
                <p:cNvPr id="65" name="文本框 64"/>
                <p:cNvSpPr txBox="1"/>
                <p:nvPr/>
              </p:nvSpPr>
              <p:spPr>
                <a:xfrm>
                  <a:off x="3229370" y="3154105"/>
                  <a:ext cx="191641" cy="1978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Tier3</a:t>
                  </a:r>
                </a:p>
                <a:p>
                  <a:pPr algn="ctr"/>
                  <a:r>
                    <a:rPr lang="en-US" altLang="zh-CN" sz="8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3180829" y="3364181"/>
                  <a:ext cx="288721" cy="98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Tomcat</a:t>
                  </a:r>
                  <a:endPara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cxnSp>
            <p:nvCxnSpPr>
              <p:cNvPr id="43" name="直接箭头连接符 42"/>
              <p:cNvCxnSpPr>
                <a:stCxn id="111" idx="3"/>
                <a:endCxn id="109" idx="4"/>
              </p:cNvCxnSpPr>
              <p:nvPr/>
            </p:nvCxnSpPr>
            <p:spPr>
              <a:xfrm flipV="1">
                <a:off x="373252" y="2683583"/>
                <a:ext cx="801498" cy="87"/>
              </a:xfrm>
              <a:prstGeom prst="straightConnector1">
                <a:avLst/>
              </a:prstGeom>
              <a:ln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108" idx="4"/>
                <a:endCxn id="98" idx="5"/>
              </p:cNvCxnSpPr>
              <p:nvPr/>
            </p:nvCxnSpPr>
            <p:spPr>
              <a:xfrm flipV="1">
                <a:off x="1631950" y="2034965"/>
                <a:ext cx="1571898" cy="648849"/>
              </a:xfrm>
              <a:prstGeom prst="straightConnector1">
                <a:avLst/>
              </a:prstGeom>
              <a:ln>
                <a:solidFill>
                  <a:srgbClr val="4BA33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stCxn id="108" idx="4"/>
                <a:endCxn id="104" idx="4"/>
              </p:cNvCxnSpPr>
              <p:nvPr/>
            </p:nvCxnSpPr>
            <p:spPr>
              <a:xfrm flipV="1">
                <a:off x="1631950" y="2683455"/>
                <a:ext cx="682650" cy="359"/>
              </a:xfrm>
              <a:prstGeom prst="straightConnector1">
                <a:avLst/>
              </a:prstGeom>
              <a:ln>
                <a:solidFill>
                  <a:srgbClr val="CC96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08" idx="4"/>
                <a:endCxn id="68" idx="4"/>
              </p:cNvCxnSpPr>
              <p:nvPr/>
            </p:nvCxnSpPr>
            <p:spPr>
              <a:xfrm>
                <a:off x="1631950" y="2683814"/>
                <a:ext cx="1571898" cy="646163"/>
              </a:xfrm>
              <a:prstGeom prst="straightConnector1">
                <a:avLst/>
              </a:prstGeom>
              <a:ln>
                <a:solidFill>
                  <a:srgbClr val="4BA33A">
                    <a:alpha val="40000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105" idx="7"/>
                <a:endCxn id="98" idx="5"/>
              </p:cNvCxnSpPr>
              <p:nvPr/>
            </p:nvCxnSpPr>
            <p:spPr>
              <a:xfrm flipV="1">
                <a:off x="2771800" y="2034965"/>
                <a:ext cx="432048" cy="648705"/>
              </a:xfrm>
              <a:prstGeom prst="straightConnector1">
                <a:avLst/>
              </a:prstGeom>
              <a:ln>
                <a:solidFill>
                  <a:srgbClr val="CA403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105" idx="7"/>
                <a:endCxn id="68" idx="4"/>
              </p:cNvCxnSpPr>
              <p:nvPr/>
            </p:nvCxnSpPr>
            <p:spPr>
              <a:xfrm>
                <a:off x="2771800" y="2683670"/>
                <a:ext cx="432048" cy="646307"/>
              </a:xfrm>
              <a:prstGeom prst="straightConnector1">
                <a:avLst/>
              </a:prstGeom>
              <a:ln>
                <a:solidFill>
                  <a:srgbClr val="4BA33A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67" idx="4"/>
              </p:cNvCxnSpPr>
              <p:nvPr/>
            </p:nvCxnSpPr>
            <p:spPr>
              <a:xfrm>
                <a:off x="3633295" y="3436938"/>
                <a:ext cx="684819" cy="685923"/>
              </a:xfrm>
              <a:prstGeom prst="straightConnector1">
                <a:avLst/>
              </a:prstGeom>
              <a:ln>
                <a:solidFill>
                  <a:srgbClr val="CC9629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67" idx="5"/>
                <a:endCxn id="80" idx="4"/>
              </p:cNvCxnSpPr>
              <p:nvPr/>
            </p:nvCxnSpPr>
            <p:spPr>
              <a:xfrm>
                <a:off x="3661048" y="3329111"/>
                <a:ext cx="1487016" cy="47777"/>
              </a:xfrm>
              <a:prstGeom prst="straightConnector1">
                <a:avLst/>
              </a:prstGeom>
              <a:ln>
                <a:solidFill>
                  <a:srgbClr val="CA4036">
                    <a:alpha val="40000"/>
                  </a:srgb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>
                <a:stCxn id="85" idx="3"/>
              </p:cNvCxnSpPr>
              <p:nvPr/>
            </p:nvCxnSpPr>
            <p:spPr>
              <a:xfrm>
                <a:off x="4672546" y="2523806"/>
                <a:ext cx="531079" cy="706352"/>
              </a:xfrm>
              <a:prstGeom prst="straightConnector1">
                <a:avLst/>
              </a:prstGeom>
              <a:ln>
                <a:solidFill>
                  <a:srgbClr val="4BA33A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99" idx="5"/>
                <a:endCxn id="86" idx="3"/>
              </p:cNvCxnSpPr>
              <p:nvPr/>
            </p:nvCxnSpPr>
            <p:spPr>
              <a:xfrm>
                <a:off x="3661048" y="2035176"/>
                <a:ext cx="634727" cy="337751"/>
              </a:xfrm>
              <a:prstGeom prst="straightConnector1">
                <a:avLst/>
              </a:prstGeom>
              <a:ln>
                <a:solidFill>
                  <a:srgbClr val="CC9629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>
                <a:stCxn id="99" idx="5"/>
                <a:endCxn id="94" idx="4"/>
              </p:cNvCxnSpPr>
              <p:nvPr/>
            </p:nvCxnSpPr>
            <p:spPr>
              <a:xfrm flipV="1">
                <a:off x="3661048" y="1723476"/>
                <a:ext cx="909656" cy="311700"/>
              </a:xfrm>
              <a:prstGeom prst="straightConnector1">
                <a:avLst/>
              </a:prstGeom>
              <a:ln>
                <a:solidFill>
                  <a:srgbClr val="4BA33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1654344" y="2564736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133 </a:t>
                </a:r>
                <a:r>
                  <a:rPr lang="en-US" altLang="zh-CN" sz="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|200ms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 rot="20255706">
                <a:off x="2201309" y="2220195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33 </a:t>
                </a:r>
                <a:r>
                  <a:rPr lang="en-US" altLang="zh-CN" sz="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|120ms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rot="1023387">
                <a:off x="2852730" y="2405835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rot="20388255">
                <a:off x="3799309" y="1778948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 rot="1665872">
                <a:off x="3749820" y="2104790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3212656">
                <a:off x="4730561" y="2811507"/>
                <a:ext cx="592653" cy="96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 rot="2747945">
                <a:off x="3760771" y="3710822"/>
                <a:ext cx="592653" cy="96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 rot="1351927">
                <a:off x="2127862" y="3049611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503 </a:t>
                </a:r>
                <a:r>
                  <a:rPr lang="en-US" altLang="zh-CN" sz="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|568ms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2761162" y="2881849"/>
                <a:ext cx="62787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29 </a:t>
                </a:r>
                <a:r>
                  <a:rPr lang="en-US" altLang="zh-CN" sz="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|1014ms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74476">
                <a:off x="4041636" y="3223933"/>
                <a:ext cx="579964" cy="98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31 </a:t>
                </a:r>
                <a:r>
                  <a:rPr lang="en-US" altLang="zh-CN" sz="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tpm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|102ms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圆角矩形标注 4"/>
            <p:cNvSpPr/>
            <p:nvPr/>
          </p:nvSpPr>
          <p:spPr>
            <a:xfrm>
              <a:off x="2339171" y="4326981"/>
              <a:ext cx="4155826" cy="1269966"/>
            </a:xfrm>
            <a:prstGeom prst="wedgeRoundRectCallout">
              <a:avLst>
                <a:gd name="adj1" fmla="val 24130"/>
                <a:gd name="adj2" fmla="val -144133"/>
                <a:gd name="adj3" fmla="val 16667"/>
              </a:avLst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  <a:prstDash val="dash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zh-CN" altLang="en-US" sz="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401279" y="4365686"/>
              <a:ext cx="1295382" cy="1164575"/>
              <a:chOff x="411973" y="3592886"/>
              <a:chExt cx="936000" cy="93600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11973" y="3592886"/>
                <a:ext cx="936000" cy="936000"/>
              </a:xfrm>
              <a:prstGeom prst="ellipse">
                <a:avLst/>
              </a:prstGeom>
              <a:solidFill>
                <a:srgbClr val="CC9629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83973" y="3664886"/>
                <a:ext cx="792000" cy="792000"/>
              </a:xfrm>
              <a:prstGeom prst="ellipse">
                <a:avLst/>
              </a:prstGeom>
              <a:solidFill>
                <a:srgbClr val="2323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zh-CN" altLang="en-US" sz="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2736074" y="4694425"/>
              <a:ext cx="598494" cy="4847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res13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Pid:1456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762481" y="4366885"/>
              <a:ext cx="1295382" cy="1164575"/>
              <a:chOff x="411973" y="3592886"/>
              <a:chExt cx="936000" cy="93600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11973" y="3592886"/>
                <a:ext cx="936000" cy="936000"/>
              </a:xfrm>
              <a:prstGeom prst="ellipse">
                <a:avLst/>
              </a:prstGeom>
              <a:solidFill>
                <a:srgbClr val="CA4036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83973" y="3664886"/>
                <a:ext cx="792000" cy="792000"/>
              </a:xfrm>
              <a:prstGeom prst="ellipse">
                <a:avLst/>
              </a:prstGeom>
              <a:solidFill>
                <a:srgbClr val="2323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zh-CN" altLang="en-US" sz="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097273" y="4721612"/>
              <a:ext cx="598494" cy="4847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res14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Pid:1457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122079" y="4365686"/>
              <a:ext cx="1295382" cy="1164575"/>
              <a:chOff x="411973" y="3592886"/>
              <a:chExt cx="936000" cy="9360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11973" y="3592886"/>
                <a:ext cx="936000" cy="936000"/>
              </a:xfrm>
              <a:prstGeom prst="ellipse">
                <a:avLst/>
              </a:prstGeom>
              <a:solidFill>
                <a:srgbClr val="4BA33A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83973" y="3664886"/>
                <a:ext cx="792000" cy="792000"/>
              </a:xfrm>
              <a:prstGeom prst="ellipse">
                <a:avLst/>
              </a:prstGeom>
              <a:solidFill>
                <a:srgbClr val="232325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zh-CN" altLang="en-US" sz="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5467421" y="4722867"/>
              <a:ext cx="598494" cy="4847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res145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Pid:1458</a:t>
              </a:r>
            </a:p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5387938" y="2423145"/>
              <a:ext cx="158751" cy="14272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 bwMode="auto">
            <a:xfrm>
              <a:off x="2662104" y="1140116"/>
              <a:ext cx="5156276" cy="2475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994514" y="1141904"/>
              <a:ext cx="99656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 flipH="1">
              <a:off x="3882811" y="1141904"/>
              <a:ext cx="63273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effectLst/>
                <a:latin typeface="Arial" charset="0"/>
                <a:ea typeface="宋体" charset="-122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4589006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>
              <a:off x="4799921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>
              <a:off x="4536277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>
              <a:off x="4773556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4720828" y="1138102"/>
              <a:ext cx="0" cy="232609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 bwMode="auto">
            <a:xfrm>
              <a:off x="6397472" y="1141904"/>
              <a:ext cx="508366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781826" y="1141746"/>
              <a:ext cx="99656" cy="240658"/>
            </a:xfrm>
            <a:prstGeom prst="rect">
              <a:avLst/>
            </a:prstGeom>
            <a:solidFill>
              <a:srgbClr val="CA4036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000" b="0" i="0" u="none" strike="noStrike" cap="none" normalizeH="0" baseline="0">
                <a:ln>
                  <a:noFill/>
                </a:ln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491266" y="1354880"/>
              <a:ext cx="56208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05:21    06:21  07:21       12:21           18:21   20:21   23:21   01:21  04:21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505797" y="1573369"/>
              <a:ext cx="1689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选择异常时刻的快照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3757158" y="991394"/>
              <a:ext cx="352099" cy="517460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13" name="矩形标注 112"/>
          <p:cNvSpPr/>
          <p:nvPr/>
        </p:nvSpPr>
        <p:spPr>
          <a:xfrm>
            <a:off x="7702324" y="713925"/>
            <a:ext cx="2899256" cy="2022257"/>
          </a:xfrm>
          <a:prstGeom prst="wedgeRectCallout">
            <a:avLst>
              <a:gd name="adj1" fmla="val -99681"/>
              <a:gd name="adj2" fmla="val 5334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微服务名称：</a:t>
            </a:r>
            <a:r>
              <a:rPr lang="en-US" altLang="zh-CN" sz="1200" dirty="0">
                <a:solidFill>
                  <a:srgbClr val="FFFF00"/>
                </a:solidFill>
              </a:rPr>
              <a:t>Tire7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实例数量：</a:t>
            </a:r>
            <a:r>
              <a:rPr lang="en-US" altLang="zh-CN" sz="1200" dirty="0">
                <a:solidFill>
                  <a:srgbClr val="FFFF00"/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容器类型：</a:t>
            </a:r>
            <a:r>
              <a:rPr lang="en-US" altLang="zh-CN" sz="1200" dirty="0">
                <a:solidFill>
                  <a:srgbClr val="FFFF00"/>
                </a:solidFill>
              </a:rPr>
              <a:t>Tomcat</a:t>
            </a:r>
          </a:p>
          <a:p>
            <a:pPr>
              <a:lnSpc>
                <a:spcPct val="150000"/>
              </a:lnSpc>
            </a:pPr>
            <a:r>
              <a:rPr lang="zh-CN" altLang="en-US" sz="1200" dirty="0"/>
              <a:t>图例：环状图表示微服务，环按照实例数量被拆分</a:t>
            </a:r>
            <a:r>
              <a:rPr lang="en-US" altLang="zh-CN" sz="1200" dirty="0">
                <a:solidFill>
                  <a:srgbClr val="FFFF00"/>
                </a:solidFill>
              </a:rPr>
              <a:t>4</a:t>
            </a:r>
            <a:r>
              <a:rPr lang="zh-CN" altLang="en-US" sz="1200" dirty="0"/>
              <a:t>段，每段的颜色表示每实例的状态，</a:t>
            </a:r>
            <a:r>
              <a:rPr lang="zh-CN" altLang="en-US" sz="1200" dirty="0">
                <a:solidFill>
                  <a:srgbClr val="FF0000"/>
                </a:solidFill>
              </a:rPr>
              <a:t>红色</a:t>
            </a:r>
            <a:r>
              <a:rPr lang="zh-CN" altLang="en-US" sz="1200" dirty="0"/>
              <a:t>表示异常，</a:t>
            </a:r>
            <a:r>
              <a:rPr lang="zh-CN" altLang="en-US" sz="1200" dirty="0">
                <a:solidFill>
                  <a:srgbClr val="FFC000"/>
                </a:solidFill>
              </a:rPr>
              <a:t>黄色</a:t>
            </a:r>
            <a:r>
              <a:rPr lang="zh-CN" altLang="en-US" sz="1200" dirty="0"/>
              <a:t>表示警告；</a:t>
            </a:r>
          </a:p>
        </p:txBody>
      </p:sp>
      <p:sp>
        <p:nvSpPr>
          <p:cNvPr id="114" name="Rectangle 27">
            <a:extLst>
              <a:ext uri="{FF2B5EF4-FFF2-40B4-BE49-F238E27FC236}">
                <a16:creationId xmlns:a16="http://schemas.microsoft.com/office/drawing/2014/main" id="{E1BDFF9C-FC6A-42AD-885E-D8DE7A340114}"/>
              </a:ext>
            </a:extLst>
          </p:cNvPr>
          <p:cNvSpPr/>
          <p:nvPr/>
        </p:nvSpPr>
        <p:spPr>
          <a:xfrm>
            <a:off x="7392987" y="3220713"/>
            <a:ext cx="395681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应用发现与依赖关系：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非侵入采集应用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数据，并通过服务间接口自动生成依赖关系。</a:t>
            </a:r>
          </a:p>
          <a:p>
            <a:pPr marL="287914" indent="-179946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应用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KPI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anose="020B0503020204020204" pitchFamily="34" charset="-122"/>
                <a:cs typeface="Arial" pitchFamily="34" charset="0"/>
              </a:rPr>
              <a:t>汇聚：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微服务实例汇聚到应用（数字表示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个实例），</a:t>
            </a:r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数据自动汇聚到应用。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71072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31112</TotalTime>
  <Words>2120</Words>
  <Application>Microsoft Office PowerPoint</Application>
  <PresentationFormat>自定义</PresentationFormat>
  <Paragraphs>541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FrutigerNext LT Light</vt:lpstr>
      <vt:lpstr>FrutigerNext LT Medium</vt:lpstr>
      <vt:lpstr>Open Sans</vt:lpstr>
      <vt:lpstr>黑体</vt:lpstr>
      <vt:lpstr>微软雅黑</vt:lpstr>
      <vt:lpstr>幼圆</vt:lpstr>
      <vt:lpstr>Arial</vt:lpstr>
      <vt:lpstr>Calibri</vt:lpstr>
      <vt:lpstr>Wingdings</vt:lpstr>
      <vt:lpstr>Blank</vt:lpstr>
      <vt:lpstr>内容Copytext </vt:lpstr>
      <vt:lpstr>1_内容Copytext </vt:lpstr>
      <vt:lpstr>Thank you</vt:lpstr>
      <vt:lpstr>CorelDRAW</vt:lpstr>
      <vt:lpstr>21天微服务实战营</vt:lpstr>
      <vt:lpstr>DAY15 微服务云应用平台介绍</vt:lpstr>
      <vt:lpstr>ServiceStage是什么</vt:lpstr>
      <vt:lpstr>企业基于ServiceStage可以快速构建行业应用</vt:lpstr>
      <vt:lpstr>场景一：微服务开发和管理</vt:lpstr>
      <vt:lpstr>场景二：Web应用快速开发和部署</vt:lpstr>
      <vt:lpstr>场景三：持续集成和持续交付</vt:lpstr>
      <vt:lpstr>场景四：灰度发布</vt:lpstr>
      <vt:lpstr>场景五：应用性能分析</vt:lpstr>
      <vt:lpstr>场景六：调用链跟踪与监控</vt:lpstr>
      <vt:lpstr>场景七：事务分析</vt:lpstr>
      <vt:lpstr>场景八：服务治理</vt:lpstr>
      <vt:lpstr>应用案例1：华为云加速软通动力行业应用PaaS构建，无需关心基础资源与应用管理</vt:lpstr>
      <vt:lpstr>应用案例2：基于ServiceStage助力中软国际构建企业协同办公SaaS平台</vt:lpstr>
      <vt:lpstr>应用案例3：ServiceStage帮助文思海辉实现楼宇设施管理系统快速微服务化</vt:lpstr>
      <vt:lpstr>应用案例4：ServiceStage助力盟拓软件房企系统云化，1天上线1个微服务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Jason lu</cp:lastModifiedBy>
  <cp:revision>677</cp:revision>
  <dcterms:created xsi:type="dcterms:W3CDTF">2014-09-24T01:01:53Z</dcterms:created>
  <dcterms:modified xsi:type="dcterms:W3CDTF">2019-03-27T03:11:46Z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(3)w/WoC3GBefIVZh6xI0e85Jbd1za4LoSwf72tKVXSHOIuDmSbYWebxLkt7C/uhe+/7M1esGUO
Q31NVEEkIMI/LGX17zh5ZWVWc70F5OI1AEWRndVDGHWADXbFq7TI78I2ViiQw2xqvQ4cRjKv
Htzy+SzNi2P5wAPEdLbPxpsVPLexNg8kPGVCTvd8WzTFFMoSb74bi4OQs9CdYteYlt3YWfOf
tS42zUPE8c1EG9xcCb</vt:lpwstr>
  </property>
  <property fmtid="{D5CDD505-2E9C-101B-9397-08002B2CF9AE}" pid="6" name="_2015_ms_pID_7253431">
    <vt:lpwstr>INELEAGCUMZ3mOudOXhYuVJAM82ZPpVg8yMMfaryRJx7yfdbmLpdRw
MG51SHaIFz0xz7RPy5Q+PhF2nUyK+YoNWykPYN3Ry1nMgyk9mQLScwWvDGgrWvtUmoRs5m6x
cf4kIluXtZFXbnH+6Kyrga0giqYOTPM/sYEUWAMUmUQiNvVZZgo6wPCF2NtUwzH10WitadCa
EECuQmTcf4m+Xa0StHBdJgj3GaDBDntkTbo9</vt:lpwstr>
  </property>
  <property fmtid="{D5CDD505-2E9C-101B-9397-08002B2CF9AE}" pid="7" name="_2015_ms_pID_7253432">
    <vt:lpwstr>tCu8sg29aIXqCuh4SkC2QtcuV2inJF4N6Abz
iAs19pIdh5JItVmMmqERlYRWesVOOw==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1549186864</vt:lpwstr>
  </property>
</Properties>
</file>