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8"/>
  </p:notesMasterIdLst>
  <p:handoutMasterIdLst>
    <p:handoutMasterId r:id="rId19"/>
  </p:handoutMasterIdLst>
  <p:sldIdLst>
    <p:sldId id="278" r:id="rId5"/>
    <p:sldId id="423" r:id="rId6"/>
    <p:sldId id="422" r:id="rId7"/>
    <p:sldId id="424" r:id="rId8"/>
    <p:sldId id="425" r:id="rId9"/>
    <p:sldId id="429" r:id="rId10"/>
    <p:sldId id="428" r:id="rId11"/>
    <p:sldId id="427" r:id="rId12"/>
    <p:sldId id="426" r:id="rId13"/>
    <p:sldId id="430" r:id="rId14"/>
    <p:sldId id="431" r:id="rId15"/>
    <p:sldId id="432" r:id="rId16"/>
    <p:sldId id="259" r:id="rId17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72" d="100"/>
          <a:sy n="72" d="100"/>
        </p:scale>
        <p:origin x="654" y="7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21</a:t>
            </a:r>
            <a:r>
              <a:rPr lang="zh-CN" altLang="en-US" dirty="0">
                <a:solidFill>
                  <a:srgbClr val="202A4C"/>
                </a:solidFill>
              </a:rPr>
              <a:t>天微服务实战营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>
                <a:solidFill>
                  <a:srgbClr val="202A4C"/>
                </a:solidFill>
              </a:rPr>
              <a:t>ServiceStage</a:t>
            </a:r>
            <a:r>
              <a:rPr lang="zh-CN" altLang="en-US" dirty="0">
                <a:solidFill>
                  <a:srgbClr val="202A4C"/>
                </a:solidFill>
              </a:rPr>
              <a:t>服务联合出品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密钥生成工具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3011" y="1125538"/>
            <a:ext cx="9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密钥生成工具是一个加密工具包</a:t>
            </a:r>
            <a:r>
              <a:rPr lang="en-US" altLang="zh-CN" dirty="0"/>
              <a:t>,</a:t>
            </a:r>
            <a:r>
              <a:rPr lang="zh-CN" altLang="en-US" dirty="0"/>
              <a:t> 基于共享秘钥的</a:t>
            </a:r>
            <a:r>
              <a:rPr lang="en-US" altLang="zh-CN" dirty="0"/>
              <a:t>AES256</a:t>
            </a:r>
            <a:r>
              <a:rPr lang="zh-CN" altLang="en-US" dirty="0"/>
              <a:t>加解密存储方案，通过工具生成秘钥物料，然后使用工具利用秘钥文件对指定的明文进行加密。例如可以使用这种方法对数据库密码进行加密，使用的时候再使用</a:t>
            </a:r>
            <a:r>
              <a:rPr lang="en-US" altLang="zh-CN" dirty="0"/>
              <a:t>CSE SDK</a:t>
            </a:r>
            <a:r>
              <a:rPr lang="zh-CN" altLang="en-US" dirty="0"/>
              <a:t>接口进行解密。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7740" y="297146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ServiceStage</a:t>
            </a:r>
            <a:r>
              <a:rPr lang="zh-CN" altLang="en-US" dirty="0"/>
              <a:t>场景中</a:t>
            </a:r>
            <a:r>
              <a:rPr lang="en-US" altLang="zh-CN" dirty="0"/>
              <a:t>,</a:t>
            </a:r>
            <a:r>
              <a:rPr lang="zh-CN" altLang="en-US" dirty="0"/>
              <a:t>我们经常会用这个密钥生成工具对我们</a:t>
            </a:r>
            <a:r>
              <a:rPr lang="en-US" altLang="zh-CN" dirty="0"/>
              <a:t>AK/SK</a:t>
            </a:r>
            <a:r>
              <a:rPr lang="zh-CN" altLang="en-US" dirty="0"/>
              <a:t>进行加密。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13011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下载密钥生成工具并解压</a:t>
            </a:r>
            <a:endParaRPr 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4009355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执行命令</a:t>
            </a:r>
            <a:endParaRPr lang="en-US" altLang="zh-CN" sz="1400" dirty="0"/>
          </a:p>
          <a:p>
            <a:pPr algn="ctr"/>
            <a:r>
              <a:rPr lang="en-US" sz="1400" dirty="0" err="1"/>
              <a:t>keytool</a:t>
            </a:r>
            <a:r>
              <a:rPr lang="en-US" sz="1400" dirty="0"/>
              <a:t> gen -a </a:t>
            </a:r>
            <a:r>
              <a:rPr lang="en-US" sz="1400" dirty="0" err="1"/>
              <a:t>yourak</a:t>
            </a:r>
            <a:r>
              <a:rPr lang="en-US" sz="1400" dirty="0"/>
              <a:t> -s </a:t>
            </a:r>
            <a:r>
              <a:rPr lang="en-US" sz="1400" dirty="0" err="1"/>
              <a:t>yoursk</a:t>
            </a:r>
            <a:endParaRPr 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7105699" y="4725938"/>
            <a:ext cx="223224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加密完成，并生成相对应物料</a:t>
            </a:r>
            <a:endParaRPr lang="en-US" sz="1400" dirty="0"/>
          </a:p>
        </p:txBody>
      </p:sp>
      <p:sp>
        <p:nvSpPr>
          <p:cNvPr id="5" name="右箭头 4"/>
          <p:cNvSpPr/>
          <p:nvPr/>
        </p:nvSpPr>
        <p:spPr>
          <a:xfrm>
            <a:off x="3145259" y="501397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6241603" y="501397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本地轻量化微服务引擎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5019" y="126955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本地轻量化微服务引擎是集成了本地轻量化服务中心和配置中心及</a:t>
            </a:r>
            <a:r>
              <a:rPr lang="en-US" altLang="zh-CN" dirty="0"/>
              <a:t>console</a:t>
            </a:r>
            <a:r>
              <a:rPr lang="zh-CN" altLang="en-US" dirty="0"/>
              <a:t>界面</a:t>
            </a:r>
            <a:r>
              <a:rPr lang="en-US" altLang="zh-CN" dirty="0"/>
              <a:t>,</a:t>
            </a:r>
            <a:r>
              <a:rPr lang="zh-CN" altLang="en-US" dirty="0"/>
              <a:t>下载该</a:t>
            </a:r>
            <a:r>
              <a:rPr lang="en-US" altLang="zh-CN" dirty="0"/>
              <a:t>zip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解压并运行</a:t>
            </a:r>
            <a:r>
              <a:rPr lang="en-US" altLang="zh-CN" dirty="0"/>
              <a:t>,</a:t>
            </a:r>
            <a:r>
              <a:rPr lang="zh-CN" altLang="en-US" dirty="0"/>
              <a:t>我们可以直接在本地跑微服务</a:t>
            </a:r>
            <a:r>
              <a:rPr lang="en-US" altLang="zh-CN" dirty="0"/>
              <a:t>,</a:t>
            </a:r>
            <a:r>
              <a:rPr lang="zh-CN" altLang="en-US" dirty="0"/>
              <a:t>将微服务注册在本地的注册中心及配置中心</a:t>
            </a:r>
            <a:r>
              <a:rPr lang="en-US" altLang="zh-CN" dirty="0"/>
              <a:t>,</a:t>
            </a:r>
            <a:r>
              <a:rPr lang="zh-CN" altLang="en-US" dirty="0"/>
              <a:t>看到服务的注册情况及运行情况。</a:t>
            </a:r>
            <a:endParaRPr lang="en-US" altLang="zh-CN" dirty="0"/>
          </a:p>
          <a:p>
            <a:r>
              <a:rPr lang="zh-CN" altLang="en-US" dirty="0"/>
              <a:t>下图就是本地的</a:t>
            </a:r>
            <a:r>
              <a:rPr lang="en-US" altLang="zh-CN" dirty="0"/>
              <a:t>console</a:t>
            </a:r>
            <a:r>
              <a:rPr lang="zh-CN" altLang="en-US" dirty="0"/>
              <a:t>界面：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27" y="3285778"/>
            <a:ext cx="793011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3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b="1" dirty="0">
                <a:solidFill>
                  <a:srgbClr val="202A4C"/>
                </a:solidFill>
              </a:rPr>
              <a:t>Eclipse </a:t>
            </a:r>
            <a:r>
              <a:rPr kumimoji="1" lang="en-US" b="1" dirty="0" err="1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</a:rPr>
              <a:t>插件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3011" y="1125538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Eclipse </a:t>
            </a:r>
            <a:r>
              <a:rPr lang="en-US" altLang="zh-CN" dirty="0" err="1"/>
              <a:t>ServiceStage</a:t>
            </a:r>
            <a:r>
              <a:rPr lang="zh-CN" altLang="en-US" dirty="0"/>
              <a:t>插件使应用开发者能轻易实现在本地</a:t>
            </a:r>
            <a:r>
              <a:rPr lang="en-US" altLang="zh-CN" dirty="0"/>
              <a:t>eclipse</a:t>
            </a:r>
            <a:r>
              <a:rPr lang="zh-CN" altLang="en-US" dirty="0"/>
              <a:t>上与华为云微服务云应用平台的集成</a:t>
            </a:r>
            <a:r>
              <a:rPr lang="en-US" altLang="zh-CN" dirty="0"/>
              <a:t>,</a:t>
            </a:r>
            <a:r>
              <a:rPr lang="zh-CN" altLang="en-US" dirty="0"/>
              <a:t>能够在</a:t>
            </a:r>
            <a:r>
              <a:rPr lang="en-US" altLang="zh-CN" dirty="0"/>
              <a:t>eclipse</a:t>
            </a:r>
            <a:r>
              <a:rPr lang="zh-CN" altLang="en-US" dirty="0"/>
              <a:t>上对</a:t>
            </a:r>
            <a:r>
              <a:rPr lang="en-US" altLang="zh-CN" dirty="0" err="1"/>
              <a:t>servicestage</a:t>
            </a:r>
            <a:r>
              <a:rPr lang="zh-CN" altLang="en-US" dirty="0"/>
              <a:t>的应用进行配置、创建、更新及应用状态的查询。该插件暂只支持</a:t>
            </a:r>
            <a:r>
              <a:rPr lang="en-US" altLang="zh-CN" dirty="0"/>
              <a:t>Tomcat</a:t>
            </a:r>
            <a:r>
              <a:rPr lang="zh-CN" altLang="en-US" dirty="0"/>
              <a:t>和</a:t>
            </a:r>
            <a:r>
              <a:rPr lang="en-US" altLang="zh-CN" dirty="0"/>
              <a:t>Node.js</a:t>
            </a:r>
            <a:r>
              <a:rPr lang="zh-CN" altLang="en-US" dirty="0"/>
              <a:t>应用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6961683" y="1341562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下载插件</a:t>
            </a:r>
            <a:endParaRPr 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6961683" y="2420686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将该插件放在指定目录</a:t>
            </a:r>
            <a:endParaRPr lang="en-US" altLang="zh-CN" sz="1400" dirty="0"/>
          </a:p>
          <a:p>
            <a:pPr algn="ctr"/>
            <a:r>
              <a:rPr lang="en-US" sz="1400" dirty="0"/>
              <a:t>${ECLIPSE_INSTALLATION}/</a:t>
            </a:r>
            <a:r>
              <a:rPr lang="en-US" sz="1400" dirty="0" err="1"/>
              <a:t>dropins</a:t>
            </a:r>
            <a:endParaRPr 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6961683" y="352445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重启</a:t>
            </a:r>
            <a:r>
              <a:rPr lang="en-US" altLang="zh-CN" sz="1600" dirty="0"/>
              <a:t>eclipse</a:t>
            </a:r>
            <a:endParaRPr 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958737" y="455827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写一个</a:t>
            </a:r>
            <a:r>
              <a:rPr lang="en-US" altLang="zh-CN" sz="1400" dirty="0"/>
              <a:t>java</a:t>
            </a:r>
            <a:r>
              <a:rPr lang="zh-CN" altLang="en-US" sz="1400" dirty="0"/>
              <a:t>项目</a:t>
            </a:r>
            <a:r>
              <a:rPr lang="en-US" altLang="zh-CN" sz="1400" dirty="0"/>
              <a:t>,</a:t>
            </a:r>
            <a:r>
              <a:rPr lang="zh-CN" altLang="en-US" sz="1400" dirty="0"/>
              <a:t>编译成</a:t>
            </a:r>
            <a:r>
              <a:rPr lang="en-US" altLang="zh-CN" sz="1400" dirty="0"/>
              <a:t>jar/war</a:t>
            </a:r>
            <a:endParaRPr 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958737" y="5592094"/>
            <a:ext cx="259228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配置相关参数并创建</a:t>
            </a:r>
            <a:endParaRPr lang="en-US" sz="1400" dirty="0"/>
          </a:p>
        </p:txBody>
      </p:sp>
      <p:sp>
        <p:nvSpPr>
          <p:cNvPr id="4" name="下箭头 3"/>
          <p:cNvSpPr/>
          <p:nvPr/>
        </p:nvSpPr>
        <p:spPr>
          <a:xfrm>
            <a:off x="8041803" y="1989634"/>
            <a:ext cx="360040" cy="431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下箭头 9"/>
          <p:cNvSpPr/>
          <p:nvPr/>
        </p:nvSpPr>
        <p:spPr>
          <a:xfrm>
            <a:off x="8074861" y="3091658"/>
            <a:ext cx="360040" cy="431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下箭头 8"/>
          <p:cNvSpPr/>
          <p:nvPr/>
        </p:nvSpPr>
        <p:spPr>
          <a:xfrm>
            <a:off x="8074861" y="4172526"/>
            <a:ext cx="360040" cy="385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下箭头 13"/>
          <p:cNvSpPr/>
          <p:nvPr/>
        </p:nvSpPr>
        <p:spPr>
          <a:xfrm>
            <a:off x="8087866" y="5187280"/>
            <a:ext cx="360040" cy="385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202A4C"/>
                </a:solidFill>
              </a:rPr>
              <a:t>DAY17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微服务应用开发之本地工具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171" y="1989634"/>
            <a:ext cx="7992888" cy="3332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微服务框架简介</a:t>
            </a:r>
            <a:endParaRPr kumimoji="1" lang="en-US" altLang="zh-CN" sz="18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</a:rPr>
              <a:t>本地轻量化服务中心简介</a:t>
            </a:r>
            <a:endParaRPr kumimoji="1" lang="en-US" altLang="zh-CN" sz="1800" b="1" dirty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 err="1">
                <a:solidFill>
                  <a:srgbClr val="202A4C"/>
                </a:solidFill>
                <a:latin typeface="+mj-ea"/>
              </a:rPr>
              <a:t>Mesher</a:t>
            </a:r>
            <a:r>
              <a:rPr kumimoji="1" lang="zh-CN" altLang="en-US" sz="1800" b="1" dirty="0">
                <a:solidFill>
                  <a:srgbClr val="202A4C"/>
                </a:solidFill>
                <a:latin typeface="+mj-ea"/>
              </a:rPr>
              <a:t>简介</a:t>
            </a:r>
            <a:endParaRPr kumimoji="1" lang="en-US" altLang="zh-CN" sz="1800" b="1" dirty="0">
              <a:solidFill>
                <a:srgbClr val="202A4C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  <a:latin typeface="+mj-ea"/>
              </a:rPr>
              <a:t>远程调试工具简介</a:t>
            </a:r>
            <a:endParaRPr kumimoji="1" lang="en-US" altLang="zh-CN" sz="1800" b="1" dirty="0">
              <a:solidFill>
                <a:srgbClr val="202A4C"/>
              </a:solidFill>
              <a:latin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</a:rPr>
              <a:t>密钥生成工具简介</a:t>
            </a:r>
            <a:endParaRPr kumimoji="1" lang="en-US" altLang="zh-CN" sz="1800" b="1" dirty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202A4C"/>
                </a:solidFill>
              </a:rPr>
              <a:t>本地轻量化微服务引擎简介</a:t>
            </a:r>
            <a:endParaRPr kumimoji="1" lang="en-US" altLang="zh-CN" sz="1800" b="1" dirty="0">
              <a:solidFill>
                <a:srgbClr val="202A4C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>
                <a:solidFill>
                  <a:srgbClr val="202A4C"/>
                </a:solidFill>
                <a:latin typeface="+mn-ea"/>
              </a:rPr>
              <a:t>Eclipse </a:t>
            </a:r>
            <a:r>
              <a:rPr kumimoji="1" lang="en-US" altLang="zh-CN" sz="1800" b="1" dirty="0" err="1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1800" b="1" dirty="0">
                <a:solidFill>
                  <a:srgbClr val="202A4C"/>
                </a:solidFill>
                <a:latin typeface="+mn-ea"/>
              </a:rPr>
              <a:t>插件简介</a:t>
            </a:r>
            <a:endParaRPr kumimoji="1" lang="en-US" altLang="zh-CN" sz="18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8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800" b="1" dirty="0">
              <a:solidFill>
                <a:srgbClr val="202A4C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043" y="1341562"/>
            <a:ext cx="9145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 Java SDK</a:t>
            </a:r>
            <a:r>
              <a:rPr lang="zh-CN" altLang="en-US" dirty="0"/>
              <a:t>开发微服务</a:t>
            </a:r>
            <a:r>
              <a:rPr lang="en-US" altLang="zh-CN" dirty="0"/>
              <a:t>(</a:t>
            </a:r>
            <a:r>
              <a:rPr lang="zh-CN" altLang="en-US" dirty="0"/>
              <a:t>简称</a:t>
            </a:r>
            <a:r>
              <a:rPr lang="en-US" altLang="zh-CN" dirty="0"/>
              <a:t>CSE)</a:t>
            </a:r>
            <a:r>
              <a:rPr lang="zh-CN" altLang="en-US" dirty="0"/>
              <a:t>，可以最大化的简化开发门槛，提升产品上线速度。同时可以获得微服务运行时高可靠性保证、运行时动态治理等一系列开箱即用的能力。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2281163" y="3453147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灰度发布</a:t>
            </a:r>
            <a:endParaRPr 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2281163" y="4413058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2281163" y="5382163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限流</a:t>
            </a:r>
            <a:endParaRPr lang="en-US" sz="1400" dirty="0"/>
          </a:p>
        </p:txBody>
      </p:sp>
      <p:sp>
        <p:nvSpPr>
          <p:cNvPr id="7" name="椭圆 6"/>
          <p:cNvSpPr/>
          <p:nvPr/>
        </p:nvSpPr>
        <p:spPr>
          <a:xfrm>
            <a:off x="7609755" y="4413058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熔断</a:t>
            </a:r>
            <a:endParaRPr lang="en-US" sz="1400" dirty="0"/>
          </a:p>
        </p:txBody>
      </p:sp>
      <p:sp>
        <p:nvSpPr>
          <p:cNvPr id="8" name="椭圆 7"/>
          <p:cNvSpPr/>
          <p:nvPr/>
        </p:nvSpPr>
        <p:spPr>
          <a:xfrm>
            <a:off x="7609755" y="3453147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降级</a:t>
            </a:r>
            <a:endParaRPr 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7616780" y="5382163"/>
            <a:ext cx="1296144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错误注入</a:t>
            </a:r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952184" y="4413058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CSE</a:t>
            </a:r>
          </a:p>
        </p:txBody>
      </p:sp>
      <p:cxnSp>
        <p:nvCxnSpPr>
          <p:cNvPr id="15" name="直接连接符 14"/>
          <p:cNvCxnSpPr>
            <a:stCxn id="3" idx="6"/>
          </p:cNvCxnSpPr>
          <p:nvPr/>
        </p:nvCxnSpPr>
        <p:spPr>
          <a:xfrm>
            <a:off x="3577307" y="3813187"/>
            <a:ext cx="1374877" cy="59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6"/>
            <a:endCxn id="4" idx="1"/>
          </p:cNvCxnSpPr>
          <p:nvPr/>
        </p:nvCxnSpPr>
        <p:spPr>
          <a:xfrm>
            <a:off x="3577307" y="4773098"/>
            <a:ext cx="1374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6"/>
          </p:cNvCxnSpPr>
          <p:nvPr/>
        </p:nvCxnSpPr>
        <p:spPr>
          <a:xfrm flipV="1">
            <a:off x="3577307" y="5133138"/>
            <a:ext cx="1374877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2"/>
          </p:cNvCxnSpPr>
          <p:nvPr/>
        </p:nvCxnSpPr>
        <p:spPr>
          <a:xfrm flipH="1">
            <a:off x="6205599" y="3813187"/>
            <a:ext cx="1404156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2"/>
            <a:endCxn id="4" idx="3"/>
          </p:cNvCxnSpPr>
          <p:nvPr/>
        </p:nvCxnSpPr>
        <p:spPr>
          <a:xfrm flipH="1">
            <a:off x="6176320" y="4773098"/>
            <a:ext cx="1433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2"/>
          </p:cNvCxnSpPr>
          <p:nvPr/>
        </p:nvCxnSpPr>
        <p:spPr>
          <a:xfrm flipH="1" flipV="1">
            <a:off x="6205599" y="5133138"/>
            <a:ext cx="1411181" cy="6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22707" y="2838085"/>
            <a:ext cx="332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该框架主要拥有的能力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9515" y="910510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</a:t>
            </a:r>
            <a:r>
              <a:rPr lang="zh-CN" altLang="en-US" dirty="0"/>
              <a:t>支持使用调用链</a:t>
            </a:r>
            <a:r>
              <a:rPr lang="en-US" altLang="zh-CN" dirty="0"/>
              <a:t>(</a:t>
            </a:r>
            <a:r>
              <a:rPr lang="zh-CN" altLang="en-US" dirty="0"/>
              <a:t>对服务的调用进行监控</a:t>
            </a:r>
            <a:r>
              <a:rPr lang="en-US" altLang="zh-CN" dirty="0"/>
              <a:t>),</a:t>
            </a:r>
            <a:r>
              <a:rPr lang="zh-CN" altLang="en-US" dirty="0"/>
              <a:t>支持使用仪表盘</a:t>
            </a:r>
            <a:r>
              <a:rPr lang="en-US" altLang="zh-CN" dirty="0"/>
              <a:t>(</a:t>
            </a:r>
            <a:r>
              <a:rPr lang="zh-CN" altLang="en-US" dirty="0"/>
              <a:t>查看自己的运行相关数据</a:t>
            </a:r>
            <a:r>
              <a:rPr lang="en-US" altLang="zh-CN" dirty="0"/>
              <a:t>),</a:t>
            </a:r>
            <a:r>
              <a:rPr lang="zh-CN" altLang="en-US" dirty="0"/>
              <a:t>还支持使用分布式事务</a:t>
            </a:r>
            <a:r>
              <a:rPr lang="en-US" altLang="zh-CN" dirty="0"/>
              <a:t>TCC</a:t>
            </a:r>
            <a:r>
              <a:rPr lang="zh-CN" altLang="en-US" dirty="0"/>
              <a:t>、文件上传等。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不仅我们强大的</a:t>
            </a:r>
            <a:r>
              <a:rPr lang="en-US" altLang="zh-CN" dirty="0" err="1"/>
              <a:t>ServiceComb</a:t>
            </a:r>
            <a:r>
              <a:rPr lang="zh-CN" altLang="en-US" dirty="0"/>
              <a:t>应用可以接入到我们</a:t>
            </a:r>
            <a:r>
              <a:rPr lang="en-US" altLang="zh-CN" dirty="0"/>
              <a:t>CSE</a:t>
            </a:r>
            <a:r>
              <a:rPr lang="zh-CN" altLang="en-US" dirty="0"/>
              <a:t>中去</a:t>
            </a:r>
            <a:r>
              <a:rPr lang="en-US" altLang="zh-CN" dirty="0"/>
              <a:t>,</a:t>
            </a:r>
            <a:r>
              <a:rPr lang="zh-CN" altLang="en-US" dirty="0"/>
              <a:t>连我们众所周知的</a:t>
            </a:r>
            <a:r>
              <a:rPr lang="en-US" altLang="zh-CN" dirty="0"/>
              <a:t>Spring Cloud</a:t>
            </a:r>
            <a:r>
              <a:rPr lang="zh-CN" altLang="en-US" dirty="0"/>
              <a:t>应用也可以方便的接入到</a:t>
            </a:r>
            <a:r>
              <a:rPr lang="en-US" altLang="zh-CN" dirty="0"/>
              <a:t>CSE</a:t>
            </a:r>
            <a:r>
              <a:rPr lang="zh-CN" altLang="en-US" dirty="0"/>
              <a:t>提供的基础服务。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25" y="4509914"/>
            <a:ext cx="2272978" cy="198459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80963" y="1485578"/>
            <a:ext cx="165618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/>
          <p:cNvSpPr/>
          <p:nvPr/>
        </p:nvSpPr>
        <p:spPr>
          <a:xfrm>
            <a:off x="2168775" y="1485578"/>
            <a:ext cx="1656184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584599" y="1053530"/>
            <a:ext cx="316835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7067" y="1038722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</a:t>
            </a:r>
            <a:r>
              <a:rPr lang="zh-CN" altLang="en-US" dirty="0"/>
              <a:t>大门</a:t>
            </a:r>
            <a:endParaRPr lang="en-US" dirty="0"/>
          </a:p>
        </p:txBody>
      </p:sp>
      <p:sp>
        <p:nvSpPr>
          <p:cNvPr id="13" name="椭圆 12"/>
          <p:cNvSpPr/>
          <p:nvPr/>
        </p:nvSpPr>
        <p:spPr>
          <a:xfrm>
            <a:off x="1705099" y="24216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/>
          <p:cNvSpPr/>
          <p:nvPr/>
        </p:nvSpPr>
        <p:spPr>
          <a:xfrm>
            <a:off x="1777107" y="2508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/>
          <p:cNvSpPr/>
          <p:nvPr/>
        </p:nvSpPr>
        <p:spPr>
          <a:xfrm>
            <a:off x="2281163" y="24216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/>
          <p:cNvSpPr/>
          <p:nvPr/>
        </p:nvSpPr>
        <p:spPr>
          <a:xfrm>
            <a:off x="2353171" y="250849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右箭头 21"/>
          <p:cNvSpPr/>
          <p:nvPr/>
        </p:nvSpPr>
        <p:spPr>
          <a:xfrm rot="16200000">
            <a:off x="1829581" y="4202348"/>
            <a:ext cx="1551236" cy="1800200"/>
          </a:xfrm>
          <a:prstGeom prst="bentArrow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Java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83" y="3140415"/>
            <a:ext cx="7200800" cy="34563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8995" y="1197546"/>
            <a:ext cx="11017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接入</a:t>
            </a:r>
            <a:r>
              <a:rPr lang="en-US" altLang="zh-CN" dirty="0"/>
              <a:t>CSE</a:t>
            </a:r>
            <a:r>
              <a:rPr lang="zh-CN" altLang="en-US" dirty="0"/>
              <a:t>服务有如下好处：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开发者可以专注于业务系统的开发，把精力从中间件的可靠性评估、集群部署、运维监控等复杂的事情中解放出来。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实现业务快速交付和敏捷开发。利用</a:t>
            </a:r>
            <a:r>
              <a:rPr lang="en-US" altLang="zh-CN" dirty="0" err="1"/>
              <a:t>PaaS</a:t>
            </a:r>
            <a:r>
              <a:rPr lang="zh-CN" altLang="en-US" dirty="0"/>
              <a:t>平台，根据业务规模，动态的调整资源使用，降低业务风险。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7027" y="3861842"/>
            <a:ext cx="1944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</a:t>
            </a:r>
            <a:r>
              <a:rPr lang="zh-CN" altLang="en-US" dirty="0"/>
              <a:t>基础服务、</a:t>
            </a:r>
            <a:r>
              <a:rPr lang="en-US" altLang="zh-CN" dirty="0" err="1"/>
              <a:t>PaaS</a:t>
            </a:r>
            <a:r>
              <a:rPr lang="zh-CN" altLang="en-US" dirty="0"/>
              <a:t>平台服务和第三方服务的关系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6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微服务框架之</a:t>
            </a:r>
            <a:r>
              <a:rPr kumimoji="1" lang="en-US" altLang="zh-CN" b="1" dirty="0">
                <a:solidFill>
                  <a:srgbClr val="202A4C"/>
                </a:solidFill>
              </a:rPr>
              <a:t>CSE Go SDK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003" y="1053530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CSE(Cloud Service Engine) Go Chassis</a:t>
            </a:r>
            <a:r>
              <a:rPr lang="zh-CN" altLang="en-US" dirty="0"/>
              <a:t>是华为推出的产品级微服务开发框架。使用</a:t>
            </a:r>
            <a:r>
              <a:rPr lang="en-US" altLang="zh-CN" dirty="0"/>
              <a:t>CSE Go Chassis</a:t>
            </a:r>
            <a:r>
              <a:rPr lang="zh-CN" altLang="en-US" dirty="0"/>
              <a:t>开发微服务，可以最大化的简化开发门槛，提升产品上线速度。同时可以获得微服务运行时高可靠性保证、运行时动态治理等一系列开箱即用的能力。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1633091" y="2925738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注册发现</a:t>
            </a:r>
            <a:endParaRPr lang="en-US" sz="1200" dirty="0"/>
          </a:p>
        </p:txBody>
      </p:sp>
      <p:sp>
        <p:nvSpPr>
          <p:cNvPr id="5" name="椭圆 4"/>
          <p:cNvSpPr/>
          <p:nvPr/>
        </p:nvSpPr>
        <p:spPr>
          <a:xfrm>
            <a:off x="1641558" y="3861842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限流</a:t>
            </a:r>
            <a:endParaRPr lang="en-US" sz="1200" dirty="0"/>
          </a:p>
        </p:txBody>
      </p:sp>
      <p:sp>
        <p:nvSpPr>
          <p:cNvPr id="6" name="椭圆 5"/>
          <p:cNvSpPr/>
          <p:nvPr/>
        </p:nvSpPr>
        <p:spPr>
          <a:xfrm>
            <a:off x="1607472" y="479794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</a:t>
            </a:r>
            <a:endParaRPr lang="en-US" sz="1200" dirty="0"/>
          </a:p>
        </p:txBody>
      </p:sp>
      <p:sp>
        <p:nvSpPr>
          <p:cNvPr id="7" name="椭圆 6"/>
          <p:cNvSpPr/>
          <p:nvPr/>
        </p:nvSpPr>
        <p:spPr>
          <a:xfrm>
            <a:off x="1607472" y="587806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熔断</a:t>
            </a:r>
            <a:endParaRPr lang="en-US" sz="1200" dirty="0"/>
          </a:p>
        </p:txBody>
      </p:sp>
      <p:sp>
        <p:nvSpPr>
          <p:cNvPr id="8" name="椭圆 7"/>
          <p:cNvSpPr/>
          <p:nvPr/>
        </p:nvSpPr>
        <p:spPr>
          <a:xfrm>
            <a:off x="7321723" y="2924467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降级</a:t>
            </a:r>
            <a:endParaRPr 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7321723" y="3789834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处理链</a:t>
            </a:r>
            <a:endParaRPr lang="en-US" sz="1200" dirty="0"/>
          </a:p>
        </p:txBody>
      </p:sp>
      <p:sp>
        <p:nvSpPr>
          <p:cNvPr id="10" name="椭圆 9"/>
          <p:cNvSpPr/>
          <p:nvPr/>
        </p:nvSpPr>
        <p:spPr>
          <a:xfrm>
            <a:off x="7321723" y="4797946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插件化协议</a:t>
            </a:r>
            <a:endParaRPr lang="en-US" sz="1200" dirty="0"/>
          </a:p>
        </p:txBody>
      </p:sp>
      <p:sp>
        <p:nvSpPr>
          <p:cNvPr id="11" name="椭圆 10"/>
          <p:cNvSpPr/>
          <p:nvPr/>
        </p:nvSpPr>
        <p:spPr>
          <a:xfrm>
            <a:off x="7320962" y="5912605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插件化注册中心</a:t>
            </a:r>
            <a:endParaRPr 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385193" y="3061333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主要特性</a:t>
            </a:r>
            <a:endParaRPr 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941580" y="4005858"/>
            <a:ext cx="223224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CSE Go SDK</a:t>
            </a:r>
            <a:endParaRPr lang="en-US" dirty="0"/>
          </a:p>
        </p:txBody>
      </p:sp>
      <p:cxnSp>
        <p:nvCxnSpPr>
          <p:cNvPr id="19" name="直接连接符 18"/>
          <p:cNvCxnSpPr>
            <a:stCxn id="5" idx="6"/>
            <a:endCxn id="15" idx="1"/>
          </p:cNvCxnSpPr>
          <p:nvPr/>
        </p:nvCxnSpPr>
        <p:spPr>
          <a:xfrm>
            <a:off x="2793686" y="4185878"/>
            <a:ext cx="114789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6"/>
            <a:endCxn id="15" idx="1"/>
          </p:cNvCxnSpPr>
          <p:nvPr/>
        </p:nvCxnSpPr>
        <p:spPr>
          <a:xfrm flipV="1">
            <a:off x="2759600" y="4617926"/>
            <a:ext cx="11819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" idx="6"/>
            <a:endCxn id="15" idx="1"/>
          </p:cNvCxnSpPr>
          <p:nvPr/>
        </p:nvCxnSpPr>
        <p:spPr>
          <a:xfrm>
            <a:off x="2785219" y="3249774"/>
            <a:ext cx="115636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15" idx="1"/>
          </p:cNvCxnSpPr>
          <p:nvPr/>
        </p:nvCxnSpPr>
        <p:spPr>
          <a:xfrm flipV="1">
            <a:off x="2759600" y="4617926"/>
            <a:ext cx="118198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  <a:endCxn id="15" idx="3"/>
          </p:cNvCxnSpPr>
          <p:nvPr/>
        </p:nvCxnSpPr>
        <p:spPr>
          <a:xfrm flipH="1">
            <a:off x="6173828" y="3248503"/>
            <a:ext cx="1147895" cy="1369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2"/>
          </p:cNvCxnSpPr>
          <p:nvPr/>
        </p:nvCxnSpPr>
        <p:spPr>
          <a:xfrm flipH="1">
            <a:off x="6173828" y="4113870"/>
            <a:ext cx="1147895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2"/>
            <a:endCxn id="15" idx="3"/>
          </p:cNvCxnSpPr>
          <p:nvPr/>
        </p:nvCxnSpPr>
        <p:spPr>
          <a:xfrm flipH="1" flipV="1">
            <a:off x="6173828" y="4617926"/>
            <a:ext cx="1147895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2"/>
            <a:endCxn id="15" idx="3"/>
          </p:cNvCxnSpPr>
          <p:nvPr/>
        </p:nvCxnSpPr>
        <p:spPr>
          <a:xfrm flipH="1" flipV="1">
            <a:off x="6173828" y="4617926"/>
            <a:ext cx="1147134" cy="1618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本地轻量化服务中心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1043" y="1197546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LocalServiceCenter</a:t>
            </a:r>
            <a:r>
              <a:rPr lang="zh-CN" altLang="en-US" dirty="0"/>
              <a:t>是</a:t>
            </a:r>
            <a:r>
              <a:rPr lang="en-US" altLang="zh-CN" dirty="0"/>
              <a:t>CSE</a:t>
            </a:r>
            <a:r>
              <a:rPr lang="zh-CN" altLang="en-US" dirty="0"/>
              <a:t>微服务框架的注册中心</a:t>
            </a:r>
            <a:r>
              <a:rPr lang="en-US" altLang="zh-CN" dirty="0"/>
              <a:t>,</a:t>
            </a:r>
            <a:r>
              <a:rPr lang="zh-CN" altLang="en-US" dirty="0"/>
              <a:t> 记录了服务和服务地址的映射关系</a:t>
            </a:r>
            <a:r>
              <a:rPr lang="en-US" altLang="zh-CN" dirty="0"/>
              <a:t>,</a:t>
            </a:r>
            <a:r>
              <a:rPr lang="zh-CN" altLang="en-US" dirty="0"/>
              <a:t> 在分布式架构中，服务会注册到这里，当服务需要调用其它服务时，就到这里找到服务的地址，进行调用。本地轻量化服务中心可用于本地开发调试，其作用相当于是本地起的一个</a:t>
            </a:r>
            <a:r>
              <a:rPr lang="en-US" altLang="zh-CN" dirty="0"/>
              <a:t>Eureka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99" y="3614905"/>
            <a:ext cx="4733925" cy="21240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01043" y="3789834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有容器版本，</a:t>
            </a:r>
            <a:r>
              <a:rPr lang="en-US" altLang="zh-CN" dirty="0"/>
              <a:t>Windows</a:t>
            </a:r>
            <a:r>
              <a:rPr lang="zh-CN" altLang="en-US" dirty="0"/>
              <a:t>版本和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版本，用户可以根据自己的场景选择合适的版本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5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altLang="zh-CN" b="1" dirty="0" err="1">
                <a:solidFill>
                  <a:srgbClr val="202A4C"/>
                </a:solidFill>
                <a:latin typeface="+mj-ea"/>
              </a:rPr>
              <a:t>Mesher</a:t>
            </a:r>
            <a:endParaRPr kumimoji="1" lang="zh-CN" altLang="en-US" b="1" dirty="0">
              <a:solidFill>
                <a:srgbClr val="202A4C"/>
              </a:solidFill>
              <a:latin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930" y="937793"/>
            <a:ext cx="68407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Mesher</a:t>
            </a:r>
            <a:r>
              <a:rPr lang="zh-CN" altLang="en-US" dirty="0"/>
              <a:t>是</a:t>
            </a:r>
            <a:r>
              <a:rPr lang="en-US" dirty="0"/>
              <a:t>Service Mesh</a:t>
            </a:r>
            <a:r>
              <a:rPr lang="zh-CN" altLang="en-US" dirty="0"/>
              <a:t>的一个具体的实现，是一个轻量的代理服务以</a:t>
            </a:r>
            <a:r>
              <a:rPr lang="en-US" dirty="0"/>
              <a:t>Sidecar</a:t>
            </a:r>
            <a:r>
              <a:rPr lang="zh-CN" altLang="en-US" dirty="0"/>
              <a:t>的方式与微服务一起运行。</a:t>
            </a:r>
            <a:endParaRPr lang="en-US" altLang="zh-CN" dirty="0"/>
          </a:p>
          <a:p>
            <a:r>
              <a:rPr lang="en-US" altLang="zh-CN" dirty="0"/>
              <a:t>    Service Mesh</a:t>
            </a:r>
            <a:r>
              <a:rPr lang="zh-CN" altLang="en-US" dirty="0"/>
              <a:t>是一个基础设施层，用于处理服务间通信。云原生应用有着复杂的服务拓扑，</a:t>
            </a:r>
            <a:r>
              <a:rPr lang="en-US" altLang="zh-CN" dirty="0"/>
              <a:t>Service Mesh</a:t>
            </a:r>
            <a:r>
              <a:rPr lang="zh-CN" altLang="en-US" dirty="0"/>
              <a:t>保证请求可以在这些拓扑中可靠地传输。在实际应用当中，</a:t>
            </a:r>
            <a:r>
              <a:rPr lang="en-US" altLang="zh-CN" dirty="0"/>
              <a:t>Service Mesh</a:t>
            </a:r>
            <a:r>
              <a:rPr lang="zh-CN" altLang="en-US" dirty="0"/>
              <a:t>通常是由一系列轻量级的网络代理组成的，它们与应用程序部署在一起，但应用程序不需要知道它们的存在。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937793"/>
            <a:ext cx="3637217" cy="342359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345059" y="4797946"/>
            <a:ext cx="252028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Mesher</a:t>
            </a:r>
            <a:r>
              <a:rPr lang="zh-CN" altLang="en-US" sz="1400" dirty="0"/>
              <a:t>支持多协议接入</a:t>
            </a:r>
            <a:endParaRPr 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552971" y="5667788"/>
            <a:ext cx="15841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Dubbo</a:t>
            </a:r>
            <a:endParaRPr lang="en-US" sz="1600" dirty="0"/>
          </a:p>
        </p:txBody>
      </p:sp>
      <p:sp>
        <p:nvSpPr>
          <p:cNvPr id="13" name="椭圆 12"/>
          <p:cNvSpPr/>
          <p:nvPr/>
        </p:nvSpPr>
        <p:spPr>
          <a:xfrm>
            <a:off x="2551193" y="5656296"/>
            <a:ext cx="158417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gRPC</a:t>
            </a:r>
            <a:endParaRPr lang="en-US" sz="1600" dirty="0"/>
          </a:p>
        </p:txBody>
      </p:sp>
      <p:cxnSp>
        <p:nvCxnSpPr>
          <p:cNvPr id="14" name="直接连接符 13"/>
          <p:cNvCxnSpPr>
            <a:endCxn id="11" idx="0"/>
          </p:cNvCxnSpPr>
          <p:nvPr/>
        </p:nvCxnSpPr>
        <p:spPr>
          <a:xfrm flipH="1">
            <a:off x="1345059" y="5157986"/>
            <a:ext cx="1260140" cy="50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3" idx="0"/>
          </p:cNvCxnSpPr>
          <p:nvPr/>
        </p:nvCxnSpPr>
        <p:spPr>
          <a:xfrm>
            <a:off x="2551193" y="5152240"/>
            <a:ext cx="79208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187597" y="4836560"/>
            <a:ext cx="2592288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Mesher</a:t>
            </a:r>
            <a:r>
              <a:rPr lang="zh-CN" altLang="en-US" sz="1400" dirty="0"/>
              <a:t>支持多语言接入</a:t>
            </a:r>
            <a:endParaRPr lang="en-US" sz="1400" dirty="0"/>
          </a:p>
        </p:txBody>
      </p:sp>
      <p:sp>
        <p:nvSpPr>
          <p:cNvPr id="18" name="椭圆 17"/>
          <p:cNvSpPr/>
          <p:nvPr/>
        </p:nvSpPr>
        <p:spPr>
          <a:xfrm>
            <a:off x="5017467" y="5662042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Node.js</a:t>
            </a:r>
            <a:endParaRPr lang="en-US" sz="1600" dirty="0"/>
          </a:p>
        </p:txBody>
      </p:sp>
      <p:sp>
        <p:nvSpPr>
          <p:cNvPr id="20" name="椭圆 19"/>
          <p:cNvSpPr/>
          <p:nvPr/>
        </p:nvSpPr>
        <p:spPr>
          <a:xfrm>
            <a:off x="6799665" y="5656296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.Net</a:t>
            </a:r>
            <a:endParaRPr lang="en-US" sz="1600" dirty="0"/>
          </a:p>
        </p:txBody>
      </p:sp>
      <p:sp>
        <p:nvSpPr>
          <p:cNvPr id="21" name="椭圆 20"/>
          <p:cNvSpPr/>
          <p:nvPr/>
        </p:nvSpPr>
        <p:spPr>
          <a:xfrm>
            <a:off x="8581863" y="5656296"/>
            <a:ext cx="1368152" cy="653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PHP</a:t>
            </a:r>
          </a:p>
        </p:txBody>
      </p:sp>
      <p:cxnSp>
        <p:nvCxnSpPr>
          <p:cNvPr id="23" name="直接连接符 22"/>
          <p:cNvCxnSpPr>
            <a:stCxn id="17" idx="2"/>
            <a:endCxn id="18" idx="0"/>
          </p:cNvCxnSpPr>
          <p:nvPr/>
        </p:nvCxnSpPr>
        <p:spPr>
          <a:xfrm flipH="1">
            <a:off x="5701543" y="5196600"/>
            <a:ext cx="1782198" cy="46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2"/>
            <a:endCxn id="20" idx="0"/>
          </p:cNvCxnSpPr>
          <p:nvPr/>
        </p:nvCxnSpPr>
        <p:spPr>
          <a:xfrm>
            <a:off x="7483741" y="5196600"/>
            <a:ext cx="0" cy="45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2"/>
            <a:endCxn id="21" idx="0"/>
          </p:cNvCxnSpPr>
          <p:nvPr/>
        </p:nvCxnSpPr>
        <p:spPr>
          <a:xfrm>
            <a:off x="7483741" y="5196600"/>
            <a:ext cx="1782198" cy="45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2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  <a:latin typeface="+mj-ea"/>
              </a:rPr>
              <a:t>远程调试工具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1003" y="1053530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云上调试（</a:t>
            </a:r>
            <a:r>
              <a:rPr lang="en-US" altLang="zh-CN" dirty="0" err="1"/>
              <a:t>CloudDebug</a:t>
            </a:r>
            <a:r>
              <a:rPr lang="zh-CN" altLang="en-US" dirty="0"/>
              <a:t>）主要用于支撑华为云的租户调试人员对单个集群内微服务实例中的</a:t>
            </a:r>
            <a:r>
              <a:rPr lang="en-US" altLang="zh-CN" dirty="0"/>
              <a:t>Java</a:t>
            </a:r>
            <a:r>
              <a:rPr lang="zh-CN" altLang="en-US" dirty="0"/>
              <a:t>程序进行远程调试。（是一个</a:t>
            </a:r>
            <a:r>
              <a:rPr lang="en-US" altLang="zh-CN" dirty="0"/>
              <a:t>eclipse</a:t>
            </a:r>
            <a:r>
              <a:rPr lang="zh-CN" altLang="en-US" dirty="0"/>
              <a:t>插件</a:t>
            </a:r>
            <a:r>
              <a:rPr lang="en-US" altLang="zh-CN" dirty="0"/>
              <a:t>,</a:t>
            </a:r>
            <a:r>
              <a:rPr lang="zh-CN" altLang="en-US" dirty="0"/>
              <a:t>可以直接在</a:t>
            </a:r>
            <a:r>
              <a:rPr lang="en-US" altLang="zh-CN" dirty="0"/>
              <a:t>eclipse</a:t>
            </a:r>
            <a:r>
              <a:rPr lang="zh-CN" altLang="en-US" dirty="0"/>
              <a:t>上操作</a:t>
            </a:r>
            <a:r>
              <a:rPr lang="en-US" altLang="zh-CN" dirty="0"/>
              <a:t>,</a:t>
            </a:r>
            <a:r>
              <a:rPr lang="zh-CN" altLang="en-US" dirty="0"/>
              <a:t>对集群的微服务进行查询和调试）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85019" y="242168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9" y="3756047"/>
            <a:ext cx="4272440" cy="2560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63" y="3756047"/>
            <a:ext cx="5400600" cy="25563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6987" y="2421682"/>
            <a:ext cx="4493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查询功能</a:t>
            </a:r>
            <a:r>
              <a:rPr lang="zh-CN" altLang="en-US" sz="1400" dirty="0"/>
              <a:t>：可对集群内所有的微服务进行查询，查询结果展示在插件</a:t>
            </a:r>
            <a:r>
              <a:rPr lang="en-US" altLang="zh-CN" sz="1400" dirty="0"/>
              <a:t>UI</a:t>
            </a:r>
            <a:r>
              <a:rPr lang="zh-CN" altLang="en-US" sz="1400" dirty="0"/>
              <a:t>界面中的“</a:t>
            </a:r>
            <a:r>
              <a:rPr lang="en-US" altLang="zh-CN" sz="1400" dirty="0"/>
              <a:t>Service List”</a:t>
            </a:r>
            <a:r>
              <a:rPr lang="zh-CN" altLang="en-US" sz="1400" dirty="0"/>
              <a:t>中。针对某一微服务，查询属于该微服务的所有实例名和实例的集群内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地址，并将查询结果展示在插件</a:t>
            </a:r>
            <a:r>
              <a:rPr lang="en-US" altLang="zh-CN" sz="1400" dirty="0"/>
              <a:t>UI</a:t>
            </a:r>
            <a:r>
              <a:rPr lang="zh-CN" altLang="en-US" sz="1400" dirty="0"/>
              <a:t>界面中的“</a:t>
            </a:r>
            <a:r>
              <a:rPr lang="en-US" altLang="zh-CN" sz="1400" dirty="0"/>
              <a:t>Instance List”</a:t>
            </a:r>
            <a:r>
              <a:rPr lang="zh-CN" altLang="en-US" sz="1400" dirty="0"/>
              <a:t>中。</a:t>
            </a:r>
            <a:endParaRPr lang="en-US" sz="1400" dirty="0"/>
          </a:p>
        </p:txBody>
      </p:sp>
      <p:sp>
        <p:nvSpPr>
          <p:cNvPr id="8" name="文本框 7"/>
          <p:cNvSpPr txBox="1"/>
          <p:nvPr/>
        </p:nvSpPr>
        <p:spPr>
          <a:xfrm>
            <a:off x="5919832" y="2396879"/>
            <a:ext cx="5256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远程调试功能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CloudDebug</a:t>
            </a:r>
            <a:r>
              <a:rPr lang="zh-CN" altLang="en-US" sz="1400" dirty="0"/>
              <a:t>主要设计用于对华为云</a:t>
            </a:r>
            <a:r>
              <a:rPr lang="en-US" altLang="zh-CN" sz="1400" dirty="0" err="1"/>
              <a:t>ServiceStage</a:t>
            </a:r>
            <a:r>
              <a:rPr lang="zh-CN" altLang="en-US" sz="1400" dirty="0"/>
              <a:t>租户集群内微服务实例中的</a:t>
            </a:r>
            <a:r>
              <a:rPr lang="en-US" altLang="zh-CN" sz="1400" dirty="0"/>
              <a:t>Java</a:t>
            </a:r>
            <a:r>
              <a:rPr lang="zh-CN" altLang="en-US" sz="1400" dirty="0"/>
              <a:t>程序进行远程调试，支持所有通用</a:t>
            </a:r>
            <a:r>
              <a:rPr lang="en-US" altLang="zh-CN" sz="1400" dirty="0"/>
              <a:t>Java</a:t>
            </a:r>
            <a:r>
              <a:rPr lang="zh-CN" altLang="en-US" sz="1400" dirty="0"/>
              <a:t>调试功能，如程序断点、变量查看、堆栈查看等。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54850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33179</TotalTime>
  <Words>1052</Words>
  <Application>Microsoft Office PowerPoint</Application>
  <PresentationFormat>自定义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FrutigerNext LT Light</vt:lpstr>
      <vt:lpstr>FrutigerNext LT Medium</vt:lpstr>
      <vt:lpstr>Open Sans</vt:lpstr>
      <vt:lpstr>黑体</vt:lpstr>
      <vt:lpstr>微软雅黑</vt:lpstr>
      <vt:lpstr>Arial</vt:lpstr>
      <vt:lpstr>Calibri</vt:lpstr>
      <vt:lpstr>Blank</vt:lpstr>
      <vt:lpstr>内容Copytext </vt:lpstr>
      <vt:lpstr>1_内容Copytext </vt:lpstr>
      <vt:lpstr>Thank you</vt:lpstr>
      <vt:lpstr>21天微服务实战营</vt:lpstr>
      <vt:lpstr>DAY17 微服务应用开发之本地工具</vt:lpstr>
      <vt:lpstr>微服务框架之CSE Java SDK</vt:lpstr>
      <vt:lpstr>微服务框架之CSE Java SDK</vt:lpstr>
      <vt:lpstr>微服务框架之CSE Java SDK</vt:lpstr>
      <vt:lpstr>微服务框架之CSE Go SDK</vt:lpstr>
      <vt:lpstr>本地轻量化服务中心</vt:lpstr>
      <vt:lpstr>Mesher</vt:lpstr>
      <vt:lpstr>远程调试工具</vt:lpstr>
      <vt:lpstr>密钥生成工具</vt:lpstr>
      <vt:lpstr>本地轻量化微服务引擎</vt:lpstr>
      <vt:lpstr>Eclipse ServiceStage插件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Jason lu</cp:lastModifiedBy>
  <cp:revision>820</cp:revision>
  <dcterms:created xsi:type="dcterms:W3CDTF">2014-09-24T01:01:53Z</dcterms:created>
  <dcterms:modified xsi:type="dcterms:W3CDTF">2019-03-29T05:33:57Z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(3)StCOMlXr9Jz7aaFPXs7GFsPsfkj/uyBKHZjFlTTQReDqkJvi6SNKXdpS6A1nNtY6Vs5yaNEa
2ATE7mrXYxfkNo+nRtCXHHd3Fu0XEMXW5vcpOWim+tavqdf0KIptk8ZO0Z210Mg3LLDd5R7g
1ej0FB5sKCuq0ja2doXXqivWact4rw4CQ13mUjzoWB0pS5jK4ekhH+BIi9DcCuxxUTtUNfJc
/DeZ6G/DnAVsi+C+G8</vt:lpwstr>
  </property>
  <property fmtid="{D5CDD505-2E9C-101B-9397-08002B2CF9AE}" pid="6" name="_2015_ms_pID_7253431">
    <vt:lpwstr>dphXvRkelkRGSWLjW6sr+t9dlvOXS8/ZfWPosnGGkRRQKlW42tah+z
8VQQA26IJ8pTrq1aTs2CVgaWbnzZ6369bTeqbFFdY8R0D3gW+fwWmU+NmVXrYFRPhH7IvFcj
67JhEAhk3I+4Mx5YDAjQMUc54XqZqD7TovjPqud9vdxNz6SQS3RCgREptDhEmuYqWVtwE05K
nPXuxh+Zy6GMCeJgI0rw2vTspOOjGAyqrTTh</vt:lpwstr>
  </property>
  <property fmtid="{D5CDD505-2E9C-101B-9397-08002B2CF9AE}" pid="7" name="_2015_ms_pID_7253432">
    <vt:lpwstr>9Z1aljkUiCtFe/LUQto1Q6Mv2rjIGtoITK82
M3S/Kjb5zRhXyqpwhsM0P7nM//nbrO2teZwp6cCpSRKM4NubkIg=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1549933284</vt:lpwstr>
  </property>
</Properties>
</file>