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  <p:sldMasterId id="2147483689" r:id="rId3"/>
    <p:sldMasterId id="2147483700" r:id="rId4"/>
  </p:sldMasterIdLst>
  <p:notesMasterIdLst>
    <p:notesMasterId r:id="rId11"/>
  </p:notesMasterIdLst>
  <p:sldIdLst>
    <p:sldId id="258" r:id="rId5"/>
    <p:sldId id="263" r:id="rId6"/>
    <p:sldId id="266" r:id="rId7"/>
    <p:sldId id="279" r:id="rId8"/>
    <p:sldId id="269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7"/>
        <c:axId val="959319584"/>
        <c:axId val="959329920"/>
      </c:barChart>
      <c:catAx>
        <c:axId val="95931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9329920"/>
        <c:crosses val="autoZero"/>
        <c:auto val="1"/>
        <c:lblAlgn val="ctr"/>
        <c:lblOffset val="100"/>
        <c:noMultiLvlLbl val="0"/>
      </c:catAx>
      <c:valAx>
        <c:axId val="959329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31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F1C57-6D5D-4D5E-8402-0ACEBFE2DA4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9ED52-1AC0-4772-8153-D56D6C4A1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0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40CB1B-AF88-4143-BA6E-C5FF091CA5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0B495-B896-4C51-88DB-E8FA9DEC70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11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247" cy="687493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5627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2727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2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78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94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1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 userDrawn="1"/>
        </p:nvCxnSpPr>
        <p:spPr>
          <a:xfrm flipH="1">
            <a:off x="7495469" y="382437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9668417" y="2532241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975878" y="2253930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2311490" y="4604508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8880356" y="1210999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 userDrawn="1"/>
        </p:nvCxnSpPr>
        <p:spPr>
          <a:xfrm flipH="1">
            <a:off x="7166505" y="3604972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 userDrawn="1"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9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2640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635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25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1972100" y="-10076600"/>
            <a:ext cx="20477900" cy="20477900"/>
            <a:chOff x="1972100" y="-10076600"/>
            <a:chExt cx="20477900" cy="20477900"/>
          </a:xfrm>
        </p:grpSpPr>
        <p:sp>
          <p:nvSpPr>
            <p:cNvPr id="57" name="椭圆 56"/>
            <p:cNvSpPr/>
            <p:nvPr/>
          </p:nvSpPr>
          <p:spPr>
            <a:xfrm>
              <a:off x="9810750" y="-2237950"/>
              <a:ext cx="4800600" cy="4800600"/>
            </a:xfrm>
            <a:prstGeom prst="ellipse">
              <a:avLst/>
            </a:prstGeom>
            <a:noFill/>
            <a:ln w="317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258175" y="-3790525"/>
              <a:ext cx="7905750" cy="7905750"/>
            </a:xfrm>
            <a:prstGeom prst="ellipse">
              <a:avLst/>
            </a:prstGeom>
            <a:noFill/>
            <a:ln w="28575"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72400" y="-4276300"/>
              <a:ext cx="8877300" cy="8877300"/>
            </a:xfrm>
            <a:prstGeom prst="ellipse">
              <a:avLst/>
            </a:prstGeom>
            <a:noFill/>
            <a:ln w="952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257925" y="-5790775"/>
              <a:ext cx="11906250" cy="11906250"/>
            </a:xfrm>
            <a:prstGeom prst="ellipse">
              <a:avLst/>
            </a:prstGeom>
            <a:noFill/>
            <a:ln w="63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5050" y="-5933650"/>
              <a:ext cx="12192000" cy="12192000"/>
            </a:xfrm>
            <a:prstGeom prst="ellipse">
              <a:avLst/>
            </a:prstGeom>
            <a:noFill/>
            <a:ln w="3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190700" y="-6858000"/>
              <a:ext cx="14040700" cy="14040700"/>
            </a:xfrm>
            <a:prstGeom prst="ellipse">
              <a:avLst/>
            </a:prstGeom>
            <a:noFill/>
            <a:ln w="3175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38800" y="-6409900"/>
              <a:ext cx="13144500" cy="13144500"/>
            </a:xfrm>
            <a:prstGeom prst="ellipse">
              <a:avLst/>
            </a:prstGeom>
            <a:noFill/>
            <a:ln w="3175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915025" y="-6133675"/>
              <a:ext cx="12592050" cy="12592050"/>
            </a:xfrm>
            <a:prstGeom prst="ellipse">
              <a:avLst/>
            </a:prstGeom>
            <a:noFill/>
            <a:ln w="9525">
              <a:solidFill>
                <a:schemeClr val="bg1"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86200" y="-8162500"/>
              <a:ext cx="16649700" cy="16649700"/>
            </a:xfrm>
            <a:prstGeom prst="ellipse">
              <a:avLst/>
            </a:prstGeom>
            <a:noFill/>
            <a:ln w="28575"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91125" y="-3457575"/>
              <a:ext cx="7239850" cy="7239850"/>
            </a:xfrm>
            <a:prstGeom prst="ellipse">
              <a:avLst/>
            </a:prstGeom>
            <a:noFill/>
            <a:ln w="0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72100" y="-10076600"/>
              <a:ext cx="20477900" cy="20477900"/>
            </a:xfrm>
            <a:prstGeom prst="ellipse">
              <a:avLst/>
            </a:prstGeom>
            <a:noFill/>
            <a:ln w="3175">
              <a:solidFill>
                <a:schemeClr val="bg1">
                  <a:alpha val="1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0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2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9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40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275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29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 userDrawn="1"/>
        </p:nvCxnSpPr>
        <p:spPr>
          <a:xfrm flipH="1">
            <a:off x="7495469" y="382437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9668417" y="2532241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975878" y="2253930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2311490" y="4604508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8880356" y="1210999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 userDrawn="1"/>
        </p:nvCxnSpPr>
        <p:spPr>
          <a:xfrm flipH="1">
            <a:off x="7166505" y="3604972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 userDrawn="1"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52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041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389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1972100" y="-10076600"/>
            <a:ext cx="20477900" cy="20477900"/>
            <a:chOff x="1972100" y="-10076600"/>
            <a:chExt cx="20477900" cy="20477900"/>
          </a:xfrm>
        </p:grpSpPr>
        <p:sp>
          <p:nvSpPr>
            <p:cNvPr id="57" name="椭圆 56"/>
            <p:cNvSpPr/>
            <p:nvPr/>
          </p:nvSpPr>
          <p:spPr>
            <a:xfrm>
              <a:off x="9810750" y="-2237950"/>
              <a:ext cx="4800600" cy="4800600"/>
            </a:xfrm>
            <a:prstGeom prst="ellipse">
              <a:avLst/>
            </a:prstGeom>
            <a:noFill/>
            <a:ln w="317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258175" y="-3790525"/>
              <a:ext cx="7905750" cy="7905750"/>
            </a:xfrm>
            <a:prstGeom prst="ellipse">
              <a:avLst/>
            </a:prstGeom>
            <a:noFill/>
            <a:ln w="28575"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72400" y="-4276300"/>
              <a:ext cx="8877300" cy="8877300"/>
            </a:xfrm>
            <a:prstGeom prst="ellipse">
              <a:avLst/>
            </a:prstGeom>
            <a:noFill/>
            <a:ln w="952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257925" y="-5790775"/>
              <a:ext cx="11906250" cy="11906250"/>
            </a:xfrm>
            <a:prstGeom prst="ellipse">
              <a:avLst/>
            </a:prstGeom>
            <a:noFill/>
            <a:ln w="63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5050" y="-5933650"/>
              <a:ext cx="12192000" cy="12192000"/>
            </a:xfrm>
            <a:prstGeom prst="ellipse">
              <a:avLst/>
            </a:prstGeom>
            <a:noFill/>
            <a:ln w="3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190700" y="-6858000"/>
              <a:ext cx="14040700" cy="14040700"/>
            </a:xfrm>
            <a:prstGeom prst="ellipse">
              <a:avLst/>
            </a:prstGeom>
            <a:noFill/>
            <a:ln w="3175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38800" y="-6409900"/>
              <a:ext cx="13144500" cy="13144500"/>
            </a:xfrm>
            <a:prstGeom prst="ellipse">
              <a:avLst/>
            </a:prstGeom>
            <a:noFill/>
            <a:ln w="3175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915025" y="-6133675"/>
              <a:ext cx="12592050" cy="12592050"/>
            </a:xfrm>
            <a:prstGeom prst="ellipse">
              <a:avLst/>
            </a:prstGeom>
            <a:noFill/>
            <a:ln w="9525">
              <a:solidFill>
                <a:schemeClr val="bg1"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86200" y="-8162500"/>
              <a:ext cx="16649700" cy="16649700"/>
            </a:xfrm>
            <a:prstGeom prst="ellipse">
              <a:avLst/>
            </a:prstGeom>
            <a:noFill/>
            <a:ln w="28575"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91125" y="-3457575"/>
              <a:ext cx="7239850" cy="7239850"/>
            </a:xfrm>
            <a:prstGeom prst="ellipse">
              <a:avLst/>
            </a:prstGeom>
            <a:noFill/>
            <a:ln w="0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72100" y="-10076600"/>
              <a:ext cx="20477900" cy="20477900"/>
            </a:xfrm>
            <a:prstGeom prst="ellipse">
              <a:avLst/>
            </a:prstGeom>
            <a:noFill/>
            <a:ln w="3175">
              <a:solidFill>
                <a:schemeClr val="bg1">
                  <a:alpha val="1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72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7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63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5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467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3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3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04">
          <p15:clr>
            <a:srgbClr val="F26B43"/>
          </p15:clr>
        </p15:guide>
        <p15:guide id="7" orient="horz" pos="3925">
          <p15:clr>
            <a:srgbClr val="F26B43"/>
          </p15:clr>
        </p15:guide>
        <p15:guide id="8" orient="horz" pos="38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7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3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58pic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c.chinaz.com/" TargetMode="External"/><Relationship Id="rId5" Type="http://schemas.openxmlformats.org/officeDocument/2006/relationships/hyperlink" Target="http://www.qiuziti.com/" TargetMode="External"/><Relationship Id="rId4" Type="http://schemas.openxmlformats.org/officeDocument/2006/relationships/hyperlink" Target="https://www.iconfont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5045F25-56F4-4B9E-A2EE-8DBD3A56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" y="0"/>
            <a:ext cx="12192000" cy="685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 rot="284483">
            <a:off x="934255" y="4441909"/>
            <a:ext cx="534458" cy="2873900"/>
            <a:chOff x="396017" y="3366920"/>
            <a:chExt cx="400844" cy="2155425"/>
          </a:xfrm>
        </p:grpSpPr>
        <p:sp>
          <p:nvSpPr>
            <p:cNvPr id="26" name="圆角矩形 25"/>
            <p:cNvSpPr/>
            <p:nvPr/>
          </p:nvSpPr>
          <p:spPr>
            <a:xfrm rot="1096670">
              <a:off x="396017" y="3366920"/>
              <a:ext cx="211111" cy="2155425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 rot="1096670">
              <a:off x="750959" y="3854352"/>
              <a:ext cx="45902" cy="13803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378665">
            <a:off x="10648593" y="-242503"/>
            <a:ext cx="459260" cy="2873900"/>
            <a:chOff x="8047860" y="-468480"/>
            <a:chExt cx="344445" cy="2155425"/>
          </a:xfrm>
        </p:grpSpPr>
        <p:sp>
          <p:nvSpPr>
            <p:cNvPr id="27" name="圆角矩形 26"/>
            <p:cNvSpPr/>
            <p:nvPr/>
          </p:nvSpPr>
          <p:spPr>
            <a:xfrm rot="1096670">
              <a:off x="8181194" y="-468480"/>
              <a:ext cx="211111" cy="215542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 rot="1096670">
              <a:off x="8047860" y="-333386"/>
              <a:ext cx="45902" cy="13803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 descr="演讲标题">
            <a:extLst>
              <a:ext uri="{FF2B5EF4-FFF2-40B4-BE49-F238E27FC236}">
                <a16:creationId xmlns:a16="http://schemas.microsoft.com/office/drawing/2014/main" id="{7686AB46-1838-4D16-8FBC-C94D91CF4FDF}"/>
              </a:ext>
            </a:extLst>
          </p:cNvPr>
          <p:cNvSpPr txBox="1"/>
          <p:nvPr/>
        </p:nvSpPr>
        <p:spPr>
          <a:xfrm>
            <a:off x="3048540" y="2218000"/>
            <a:ext cx="696891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 defTabSz="121917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不重要，但是展示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的场合非常重要</a:t>
            </a:r>
          </a:p>
        </p:txBody>
      </p:sp>
      <p:sp>
        <p:nvSpPr>
          <p:cNvPr id="4" name="文本框 3" descr="公司名称">
            <a:extLst>
              <a:ext uri="{FF2B5EF4-FFF2-40B4-BE49-F238E27FC236}">
                <a16:creationId xmlns:a16="http://schemas.microsoft.com/office/drawing/2014/main" id="{F8B939F5-94C2-48CC-B0FE-C614E3BCF46C}"/>
              </a:ext>
            </a:extLst>
          </p:cNvPr>
          <p:cNvSpPr txBox="1"/>
          <p:nvPr/>
        </p:nvSpPr>
        <p:spPr>
          <a:xfrm>
            <a:off x="3171372" y="2961495"/>
            <a:ext cx="5849257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万门大学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学习分享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7187EA-1195-48E2-882D-3E3507EAF76F}"/>
              </a:ext>
            </a:extLst>
          </p:cNvPr>
          <p:cNvSpPr/>
          <p:nvPr/>
        </p:nvSpPr>
        <p:spPr>
          <a:xfrm>
            <a:off x="6259287" y="-26822400"/>
            <a:ext cx="1219200" cy="1219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3582F27-CCF5-4B8B-8FCE-3822214DBE36}"/>
              </a:ext>
            </a:extLst>
          </p:cNvPr>
          <p:cNvSpPr/>
          <p:nvPr/>
        </p:nvSpPr>
        <p:spPr>
          <a:xfrm>
            <a:off x="63832620" y="3884988"/>
            <a:ext cx="1219200" cy="1219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ED177BA-D6C1-4164-AF6B-2827B3E4B928}"/>
              </a:ext>
            </a:extLst>
          </p:cNvPr>
          <p:cNvSpPr/>
          <p:nvPr/>
        </p:nvSpPr>
        <p:spPr>
          <a:xfrm>
            <a:off x="4910671" y="25695121"/>
            <a:ext cx="1219200" cy="1219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9CAB09D-FFAF-4E74-AE30-1957F2A3D205}"/>
              </a:ext>
            </a:extLst>
          </p:cNvPr>
          <p:cNvSpPr/>
          <p:nvPr/>
        </p:nvSpPr>
        <p:spPr>
          <a:xfrm>
            <a:off x="-47785863" y="2409868"/>
            <a:ext cx="1219200" cy="1219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" name="文本框 4" descr="演讲人">
            <a:extLst>
              <a:ext uri="{FF2B5EF4-FFF2-40B4-BE49-F238E27FC236}">
                <a16:creationId xmlns:a16="http://schemas.microsoft.com/office/drawing/2014/main" id="{629854AF-4860-496D-991C-868E3B6C4BF6}"/>
              </a:ext>
            </a:extLst>
          </p:cNvPr>
          <p:cNvSpPr txBox="1"/>
          <p:nvPr/>
        </p:nvSpPr>
        <p:spPr>
          <a:xfrm>
            <a:off x="4910671" y="381638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吕建宏</a:t>
            </a:r>
          </a:p>
        </p:txBody>
      </p:sp>
      <p:sp>
        <p:nvSpPr>
          <p:cNvPr id="6" name="文本框 5" descr="演讲时间">
            <a:extLst>
              <a:ext uri="{FF2B5EF4-FFF2-40B4-BE49-F238E27FC236}">
                <a16:creationId xmlns:a16="http://schemas.microsoft.com/office/drawing/2014/main" id="{1DAE3C90-5F3F-4442-BEC6-1DCC0E789C1A}"/>
              </a:ext>
            </a:extLst>
          </p:cNvPr>
          <p:cNvSpPr txBox="1"/>
          <p:nvPr/>
        </p:nvSpPr>
        <p:spPr>
          <a:xfrm>
            <a:off x="6011743" y="3830025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2019.3.28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0CB3B-ACBF-40DF-A647-F6A782BB1CEC}"/>
              </a:ext>
            </a:extLst>
          </p:cNvPr>
          <p:cNvSpPr/>
          <p:nvPr/>
        </p:nvSpPr>
        <p:spPr>
          <a:xfrm flipH="1">
            <a:off x="6192874" y="3807726"/>
            <a:ext cx="840272" cy="2720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0304EF-27F1-4475-95B6-C3BDA96D2F29}"/>
              </a:ext>
            </a:extLst>
          </p:cNvPr>
          <p:cNvSpPr/>
          <p:nvPr/>
        </p:nvSpPr>
        <p:spPr>
          <a:xfrm flipH="1">
            <a:off x="5090616" y="3800992"/>
            <a:ext cx="840272" cy="27699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1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-14546" y="2705532"/>
            <a:ext cx="12214286" cy="41148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6D1306D-6610-4D40-906C-62583F50ED0D}"/>
              </a:ext>
            </a:extLst>
          </p:cNvPr>
          <p:cNvGrpSpPr/>
          <p:nvPr/>
        </p:nvGrpSpPr>
        <p:grpSpPr>
          <a:xfrm>
            <a:off x="1098678" y="887948"/>
            <a:ext cx="4900624" cy="5413902"/>
            <a:chOff x="3608070" y="806132"/>
            <a:chExt cx="5001984" cy="5525878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E2EE458-039D-4FCD-8D89-968BF3E10390}"/>
                </a:ext>
              </a:extLst>
            </p:cNvPr>
            <p:cNvSpPr/>
            <p:nvPr/>
          </p:nvSpPr>
          <p:spPr>
            <a:xfrm>
              <a:off x="3623310" y="818356"/>
              <a:ext cx="4932363" cy="4932363"/>
            </a:xfrm>
            <a:prstGeom prst="ellipse">
              <a:avLst/>
            </a:prstGeom>
            <a:noFill/>
            <a:ln w="158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8497E96-8AC5-47B4-86F9-7AE48278F710}"/>
                </a:ext>
              </a:extLst>
            </p:cNvPr>
            <p:cNvSpPr/>
            <p:nvPr/>
          </p:nvSpPr>
          <p:spPr>
            <a:xfrm>
              <a:off x="4066857" y="1257300"/>
              <a:ext cx="4054476" cy="4054476"/>
            </a:xfrm>
            <a:prstGeom prst="ellipse">
              <a:avLst/>
            </a:prstGeom>
            <a:noFill/>
            <a:ln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040B530-DBB9-4E15-885A-F43F9ABD7034}"/>
                </a:ext>
              </a:extLst>
            </p:cNvPr>
            <p:cNvSpPr/>
            <p:nvPr/>
          </p:nvSpPr>
          <p:spPr>
            <a:xfrm>
              <a:off x="4495800" y="1684338"/>
              <a:ext cx="3200400" cy="3200400"/>
            </a:xfrm>
            <a:prstGeom prst="ellipse">
              <a:avLst/>
            </a:prstGeom>
            <a:noFill/>
            <a:ln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29BBA8-193E-4C1D-9C43-E79D2EBF3EEE}"/>
                </a:ext>
              </a:extLst>
            </p:cNvPr>
            <p:cNvSpPr/>
            <p:nvPr/>
          </p:nvSpPr>
          <p:spPr>
            <a:xfrm>
              <a:off x="4956810" y="2141538"/>
              <a:ext cx="2286000" cy="2286000"/>
            </a:xfrm>
            <a:prstGeom prst="ellipse">
              <a:avLst/>
            </a:prstGeom>
            <a:solidFill>
              <a:srgbClr val="01364D"/>
            </a:solidFill>
            <a:ln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0442C896-CE47-4933-AF7F-D58169224B64}"/>
                </a:ext>
              </a:extLst>
            </p:cNvPr>
            <p:cNvSpPr/>
            <p:nvPr/>
          </p:nvSpPr>
          <p:spPr>
            <a:xfrm>
              <a:off x="3608070" y="806132"/>
              <a:ext cx="4956810" cy="4956810"/>
            </a:xfrm>
            <a:prstGeom prst="arc">
              <a:avLst>
                <a:gd name="adj1" fmla="val 19605176"/>
                <a:gd name="adj2" fmla="val 6878941"/>
              </a:avLst>
            </a:prstGeom>
            <a:ln w="25400" cap="rnd">
              <a:solidFill>
                <a:srgbClr val="43AB98"/>
              </a:solidFill>
              <a:round/>
            </a:ln>
            <a:effectLst>
              <a:glow rad="419100">
                <a:srgbClr val="43AB98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D3A6B70D-D19C-4BFD-BB46-D638947A10DF}"/>
                </a:ext>
              </a:extLst>
            </p:cNvPr>
            <p:cNvSpPr/>
            <p:nvPr/>
          </p:nvSpPr>
          <p:spPr>
            <a:xfrm>
              <a:off x="4080510" y="1265237"/>
              <a:ext cx="4038600" cy="4038600"/>
            </a:xfrm>
            <a:prstGeom prst="arc">
              <a:avLst>
                <a:gd name="adj1" fmla="val 6359088"/>
                <a:gd name="adj2" fmla="val 11782640"/>
              </a:avLst>
            </a:prstGeom>
            <a:ln w="25400" cap="rnd">
              <a:solidFill>
                <a:srgbClr val="43AB98"/>
              </a:solidFill>
              <a:round/>
            </a:ln>
            <a:effectLst>
              <a:glow rad="381000">
                <a:srgbClr val="43AB98">
                  <a:alpha val="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471A48C5-8C28-4F9C-9695-DA8AD748AD5D}"/>
                </a:ext>
              </a:extLst>
            </p:cNvPr>
            <p:cNvSpPr/>
            <p:nvPr/>
          </p:nvSpPr>
          <p:spPr>
            <a:xfrm>
              <a:off x="4488498" y="1677033"/>
              <a:ext cx="3215006" cy="3215008"/>
            </a:xfrm>
            <a:prstGeom prst="arc">
              <a:avLst>
                <a:gd name="adj1" fmla="val 10489055"/>
                <a:gd name="adj2" fmla="val 15585672"/>
              </a:avLst>
            </a:prstGeom>
            <a:ln w="25400" cap="rnd">
              <a:solidFill>
                <a:srgbClr val="43AB98"/>
              </a:solidFill>
              <a:round/>
            </a:ln>
            <a:effectLst>
              <a:glow rad="241300">
                <a:srgbClr val="43AB98">
                  <a:alpha val="1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CE7069F8-BF17-4314-A6E6-57290DC4B07C}"/>
                </a:ext>
              </a:extLst>
            </p:cNvPr>
            <p:cNvSpPr/>
            <p:nvPr/>
          </p:nvSpPr>
          <p:spPr>
            <a:xfrm>
              <a:off x="4957688" y="2148840"/>
              <a:ext cx="2272814" cy="2272816"/>
            </a:xfrm>
            <a:prstGeom prst="arc">
              <a:avLst>
                <a:gd name="adj1" fmla="val 18854166"/>
                <a:gd name="adj2" fmla="val 4567817"/>
              </a:avLst>
            </a:prstGeom>
            <a:ln w="25400" cap="rnd">
              <a:solidFill>
                <a:srgbClr val="43AB98"/>
              </a:solidFill>
              <a:round/>
            </a:ln>
            <a:effectLst>
              <a:glow rad="190500">
                <a:srgbClr val="43AB98">
                  <a:alpha val="9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graphicFrame>
          <p:nvGraphicFramePr>
            <p:cNvPr id="32" name="图表 31">
              <a:extLst>
                <a:ext uri="{FF2B5EF4-FFF2-40B4-BE49-F238E27FC236}">
                  <a16:creationId xmlns:a16="http://schemas.microsoft.com/office/drawing/2014/main" id="{425A568E-DA22-4950-9B4D-08E8A9AF306E}"/>
                </a:ext>
              </a:extLst>
            </p:cNvPr>
            <p:cNvGraphicFramePr/>
            <p:nvPr>
              <p:extLst/>
            </p:nvPr>
          </p:nvGraphicFramePr>
          <p:xfrm>
            <a:off x="5333390" y="2141538"/>
            <a:ext cx="1525220" cy="19462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5F0B50C-B191-4836-A4C3-20638DACC21E}"/>
                </a:ext>
              </a:extLst>
            </p:cNvPr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 descr="段落标题1 ">
            <a:extLst>
              <a:ext uri="{FF2B5EF4-FFF2-40B4-BE49-F238E27FC236}">
                <a16:creationId xmlns:a16="http://schemas.microsoft.com/office/drawing/2014/main" id="{35AEC7E8-A266-40C4-A16E-AE4F4574C3E7}"/>
              </a:ext>
            </a:extLst>
          </p:cNvPr>
          <p:cNvSpPr txBox="1"/>
          <p:nvPr/>
        </p:nvSpPr>
        <p:spPr>
          <a:xfrm>
            <a:off x="6407086" y="2559760"/>
            <a:ext cx="5372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" panose="020B0502040204020203" pitchFamily="34" charset="0"/>
              </a:rPr>
              <a:t>为什么要说</a:t>
            </a:r>
            <a:r>
              <a:rPr kumimoji="0" lang="en-US" altLang="zh-CN" sz="1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" panose="020B0502040204020203" pitchFamily="34" charset="0"/>
              </a:rPr>
              <a:t>PPT</a:t>
            </a:r>
            <a:r>
              <a:rPr kumimoji="0" lang="zh-CN" alt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" panose="020B0502040204020203" pitchFamily="34" charset="0"/>
              </a:rPr>
              <a:t>的场合很重要</a:t>
            </a:r>
          </a:p>
        </p:txBody>
      </p:sp>
      <p:sp>
        <p:nvSpPr>
          <p:cNvPr id="37" name="文本框 36" descr="段落内容1">
            <a:extLst>
              <a:ext uri="{FF2B5EF4-FFF2-40B4-BE49-F238E27FC236}">
                <a16:creationId xmlns:a16="http://schemas.microsoft.com/office/drawing/2014/main" id="{E6927AE7-CB92-4DC0-B5CB-16FF6FE1A406}"/>
              </a:ext>
            </a:extLst>
          </p:cNvPr>
          <p:cNvSpPr txBox="1"/>
          <p:nvPr/>
        </p:nvSpPr>
        <p:spPr>
          <a:xfrm>
            <a:off x="6380582" y="3034561"/>
            <a:ext cx="5057338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你的演讲可能代表公司的形象</a:t>
            </a:r>
            <a:endParaRPr kumimoji="0" lang="zh-CN" altLang="en-US" sz="1200" b="0" i="0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 Light" panose="020B0502040204020203" pitchFamily="34" charset="0"/>
              </a:rPr>
              <a:t>不同的场合需要设计不同风格的</a:t>
            </a:r>
            <a:r>
              <a:rPr kumimoji="0" lang="en-US" altLang="zh-CN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 Light" panose="020B0502040204020203" pitchFamily="34" charset="0"/>
              </a:rPr>
              <a:t>PPT</a:t>
            </a:r>
            <a:endParaRPr kumimoji="0" lang="zh-CN" altLang="en-US" sz="1200" b="0" i="0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Segoe UI Light" panose="020B0502040204020203" pitchFamily="34" charset="0"/>
              </a:rPr>
              <a:t>PPT</a:t>
            </a: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是你传达和交流信息的平台</a:t>
            </a:r>
            <a:endParaRPr kumimoji="0" lang="zh-CN" altLang="en-US" sz="1200" b="0" i="0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A7DE505-5AAB-46EF-B56B-778903C2D647}"/>
              </a:ext>
            </a:extLst>
          </p:cNvPr>
          <p:cNvSpPr/>
          <p:nvPr/>
        </p:nvSpPr>
        <p:spPr>
          <a:xfrm rot="9640313">
            <a:off x="3032007" y="3037919"/>
            <a:ext cx="883498" cy="761638"/>
          </a:xfrm>
          <a:prstGeom prst="triangle">
            <a:avLst/>
          </a:prstGeom>
          <a:noFill/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464D626-8A7B-4413-8738-E553399485FC}"/>
              </a:ext>
            </a:extLst>
          </p:cNvPr>
          <p:cNvSpPr/>
          <p:nvPr/>
        </p:nvSpPr>
        <p:spPr>
          <a:xfrm rot="15300000">
            <a:off x="3549881" y="2976280"/>
            <a:ext cx="425408" cy="366732"/>
          </a:xfrm>
          <a:prstGeom prst="triangle">
            <a:avLst/>
          </a:prstGeom>
          <a:noFill/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41" name="文本框 40" descr="页面标题">
            <a:extLst>
              <a:ext uri="{FF2B5EF4-FFF2-40B4-BE49-F238E27FC236}">
                <a16:creationId xmlns:a16="http://schemas.microsoft.com/office/drawing/2014/main" id="{F0633E33-ADD4-4FF4-8DAE-4DBAEF79D907}"/>
              </a:ext>
            </a:extLst>
          </p:cNvPr>
          <p:cNvSpPr txBox="1"/>
          <p:nvPr/>
        </p:nvSpPr>
        <p:spPr>
          <a:xfrm>
            <a:off x="380554" y="224166"/>
            <a:ext cx="10239656" cy="336695"/>
          </a:xfrm>
          <a:prstGeom prst="rect">
            <a:avLst/>
          </a:prstGeom>
          <a:noFill/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PPT</a:t>
            </a:r>
            <a:r>
              <a:rPr lang="zh-CN" altLang="en-US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不重要，但是展示</a:t>
            </a:r>
            <a:r>
              <a:rPr lang="en-US" altLang="zh-CN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PPT</a:t>
            </a:r>
            <a:r>
              <a:rPr lang="zh-CN" altLang="en-US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的场合非常重要</a:t>
            </a:r>
            <a:endParaRPr kumimoji="0" lang="zh-CN" altLang="en-US" sz="12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F877893-0BBB-4E40-B940-1B9D15B5F637}"/>
              </a:ext>
            </a:extLst>
          </p:cNvPr>
          <p:cNvCxnSpPr/>
          <p:nvPr/>
        </p:nvCxnSpPr>
        <p:spPr>
          <a:xfrm>
            <a:off x="487679" y="943724"/>
            <a:ext cx="1944000" cy="0"/>
          </a:xfrm>
          <a:prstGeom prst="line">
            <a:avLst/>
          </a:prstGeom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A8D31D6-4460-42A4-8FCE-FF4F78A8FF46}"/>
              </a:ext>
            </a:extLst>
          </p:cNvPr>
          <p:cNvSpPr/>
          <p:nvPr/>
        </p:nvSpPr>
        <p:spPr>
          <a:xfrm>
            <a:off x="666750" y="5804715"/>
            <a:ext cx="10858500" cy="310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 descr="页面总结">
            <a:extLst>
              <a:ext uri="{FF2B5EF4-FFF2-40B4-BE49-F238E27FC236}">
                <a16:creationId xmlns:a16="http://schemas.microsoft.com/office/drawing/2014/main" id="{9D18785E-930F-4C20-A26D-A56B368271D9}"/>
              </a:ext>
            </a:extLst>
          </p:cNvPr>
          <p:cNvSpPr/>
          <p:nvPr/>
        </p:nvSpPr>
        <p:spPr>
          <a:xfrm>
            <a:off x="1674983" y="5790480"/>
            <a:ext cx="8842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00455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00455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的场合非常重要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22C7FD0-585A-46D7-A8EB-507F1B2462EA}"/>
              </a:ext>
            </a:extLst>
          </p:cNvPr>
          <p:cNvSpPr/>
          <p:nvPr/>
        </p:nvSpPr>
        <p:spPr>
          <a:xfrm>
            <a:off x="549315" y="6316184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Teng Xiao. All Rights Reserved</a:t>
            </a:r>
          </a:p>
        </p:txBody>
      </p:sp>
      <p:sp>
        <p:nvSpPr>
          <p:cNvPr id="45" name="矩形 44" descr="页面副标题">
            <a:extLst>
              <a:ext uri="{FF2B5EF4-FFF2-40B4-BE49-F238E27FC236}">
                <a16:creationId xmlns:a16="http://schemas.microsoft.com/office/drawing/2014/main" id="{4F4F105A-586D-4FA3-84E3-E93D7B9760E8}"/>
              </a:ext>
            </a:extLst>
          </p:cNvPr>
          <p:cNvSpPr/>
          <p:nvPr/>
        </p:nvSpPr>
        <p:spPr>
          <a:xfrm>
            <a:off x="380554" y="646797"/>
            <a:ext cx="9845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万门大学</a:t>
            </a:r>
            <a:r>
              <a:rPr kumimoji="0" lang="en-US" altLang="zh-CN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PPT</a:t>
            </a: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学习分享</a:t>
            </a:r>
            <a:endParaRPr kumimoji="0" lang="en-US" altLang="zh-CN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57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673A61-4562-4285-861B-51F1F23FA654}"/>
              </a:ext>
            </a:extLst>
          </p:cNvPr>
          <p:cNvGrpSpPr/>
          <p:nvPr/>
        </p:nvGrpSpPr>
        <p:grpSpPr>
          <a:xfrm>
            <a:off x="-893106" y="-16273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558A8E6-A0E9-4611-8436-85077B00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FDAA05B-A803-47EC-9936-4E487B12D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8B84C26-1252-4116-9043-BDF5B1CD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DCC2A149-BE96-4AF9-9D71-3C3D0F13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5DC80BC-9891-4B33-8DAB-9C820D0AA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B27F47A-0D54-41E7-A3F9-284C7CDE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5CBD9344-C19D-4337-A8FF-2BABD620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18C3FFD-9EDA-4D4A-836D-9B3D2A3A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D9AEFEE5-64E6-4FFE-BC02-9F29137D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E700DED-EBFA-43A6-B437-2C67D69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3B944B0-1814-4936-9AFB-70948F849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968B0F3-A5C0-4575-AFF6-D7ED90E7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FF975B8-A5A6-42D7-8A94-DE14B39E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0415C887-1E65-4EC0-89E6-8171EAE21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28AF137D-F61E-4102-8039-D619873B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67ECBF53-4DDD-4E27-BC2C-20AE2AD1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B8DB806E-CF87-4428-AC9D-C90EBD1EA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7E9C43EF-133E-4593-9127-0273BF40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CB9EB9CC-60C3-4EFA-8ECB-B121ADCC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F42B27C4-8918-4E21-9484-BE9F521D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DDEEC06E-BE86-4907-A0A3-921894A11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0844F26-7B7C-40F2-AFEA-48FFB062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0B6101F9-76B7-41B7-B1D2-E66E5BF2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6648806-52AE-4E58-9CA2-65D8F453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A5F5FF7-0EAD-4755-BC5D-03278E92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002F7DE9-51A2-479F-AB13-807F3DEA4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1D27EDBF-990D-4DA2-AC89-810E9AC7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4FE5AA3C-E843-4758-AED8-4C02B5C2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412DC85A-EB8D-4CC9-B4FE-CF00D5D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9029652B-D599-4567-B9F0-B9794F929C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A3232829-04A9-4B50-8DC7-A167B6FF86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CDC98133-3D43-4F87-AC8B-24DDD215B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DFC50567-A536-4A0C-AC09-9CFCE5C5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E0D4CFC0-43FB-4D85-80A5-5C7A10AA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D2DCFE72-D292-4EA9-9CAE-E5E720D18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AA54C49A-536E-4101-AC77-7855CD79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50DD7F6A-5FB5-4DE2-9604-7222B67E5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899F38F8-25A6-4A15-B3BB-C49D0F31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0E4065E6-98FB-4B09-97D7-B531FF28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CA5226BD-6DF2-400B-AA33-46EA0694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CE99AEC8-4E32-4418-8F13-4DBA33A89B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103F1398-0354-4D72-A257-81FD124E97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7" name="Rectangle 51">
              <a:extLst>
                <a:ext uri="{FF2B5EF4-FFF2-40B4-BE49-F238E27FC236}">
                  <a16:creationId xmlns:a16="http://schemas.microsoft.com/office/drawing/2014/main" id="{263595FB-C5BC-4A75-B323-F94D26F8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96935CFA-21A7-4AEA-B44E-5477270B8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49" name="Rectangle 54">
              <a:extLst>
                <a:ext uri="{FF2B5EF4-FFF2-40B4-BE49-F238E27FC236}">
                  <a16:creationId xmlns:a16="http://schemas.microsoft.com/office/drawing/2014/main" id="{6020144F-7C2D-4C38-BC1D-4C08D63753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0" name="Rectangle 55">
              <a:extLst>
                <a:ext uri="{FF2B5EF4-FFF2-40B4-BE49-F238E27FC236}">
                  <a16:creationId xmlns:a16="http://schemas.microsoft.com/office/drawing/2014/main" id="{84819AAD-F46D-4EEB-A248-AB0627E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B91DE0E0-5D37-4527-868A-4B6F5B62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2" name="Rectangle 58">
              <a:extLst>
                <a:ext uri="{FF2B5EF4-FFF2-40B4-BE49-F238E27FC236}">
                  <a16:creationId xmlns:a16="http://schemas.microsoft.com/office/drawing/2014/main" id="{BEF881D9-1501-4287-B249-61CF63C4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3" name="Rectangle 60">
              <a:extLst>
                <a:ext uri="{FF2B5EF4-FFF2-40B4-BE49-F238E27FC236}">
                  <a16:creationId xmlns:a16="http://schemas.microsoft.com/office/drawing/2014/main" id="{B024F924-4817-4EED-ABE3-D4458556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5C724D36-E892-4E23-9D32-56AA1EDA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DCA59043-9001-4655-8959-EAD2F6B3F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021C193E-6DBA-4A94-8681-84B17ADED39A}"/>
              </a:ext>
            </a:extLst>
          </p:cNvPr>
          <p:cNvSpPr/>
          <p:nvPr/>
        </p:nvSpPr>
        <p:spPr>
          <a:xfrm>
            <a:off x="549315" y="6276228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Teng Xiao. All Rights Reserved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0AB1B6B-FA3E-4A3E-8583-BD1418749838}"/>
              </a:ext>
            </a:extLst>
          </p:cNvPr>
          <p:cNvGrpSpPr/>
          <p:nvPr/>
        </p:nvGrpSpPr>
        <p:grpSpPr>
          <a:xfrm>
            <a:off x="4052407" y="1514807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61" name="Freeform 567">
              <a:extLst>
                <a:ext uri="{FF2B5EF4-FFF2-40B4-BE49-F238E27FC236}">
                  <a16:creationId xmlns:a16="http://schemas.microsoft.com/office/drawing/2014/main" id="{DC982C9E-65A5-4BA5-BBE7-74CA4BF5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62" name="Freeform 568">
              <a:extLst>
                <a:ext uri="{FF2B5EF4-FFF2-40B4-BE49-F238E27FC236}">
                  <a16:creationId xmlns:a16="http://schemas.microsoft.com/office/drawing/2014/main" id="{27A4B9AF-A828-42CC-A6D3-D16442615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63" name="Freeform 569">
              <a:extLst>
                <a:ext uri="{FF2B5EF4-FFF2-40B4-BE49-F238E27FC236}">
                  <a16:creationId xmlns:a16="http://schemas.microsoft.com/office/drawing/2014/main" id="{CB86002F-FE38-456B-83C5-CCC5A11FF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64" name="Freeform 570">
              <a:extLst>
                <a:ext uri="{FF2B5EF4-FFF2-40B4-BE49-F238E27FC236}">
                  <a16:creationId xmlns:a16="http://schemas.microsoft.com/office/drawing/2014/main" id="{72BD8502-A91C-4F0E-B64D-6C9D4DA4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65" name="Freeform 571">
              <a:extLst>
                <a:ext uri="{FF2B5EF4-FFF2-40B4-BE49-F238E27FC236}">
                  <a16:creationId xmlns:a16="http://schemas.microsoft.com/office/drawing/2014/main" id="{E276D611-3775-4E34-A93C-4C2B4F5A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67" name="Freeform 77">
            <a:extLst>
              <a:ext uri="{FF2B5EF4-FFF2-40B4-BE49-F238E27FC236}">
                <a16:creationId xmlns:a16="http://schemas.microsoft.com/office/drawing/2014/main" id="{2F99BD72-C758-470D-8DEC-55718737ACCA}"/>
              </a:ext>
            </a:extLst>
          </p:cNvPr>
          <p:cNvSpPr>
            <a:spLocks/>
          </p:cNvSpPr>
          <p:nvPr/>
        </p:nvSpPr>
        <p:spPr bwMode="auto">
          <a:xfrm>
            <a:off x="6508346" y="2684626"/>
            <a:ext cx="346352" cy="344496"/>
          </a:xfrm>
          <a:custGeom>
            <a:avLst/>
            <a:gdLst>
              <a:gd name="T0" fmla="*/ 69 w 237"/>
              <a:gd name="T1" fmla="*/ 104 h 236"/>
              <a:gd name="T2" fmla="*/ 145 w 237"/>
              <a:gd name="T3" fmla="*/ 28 h 236"/>
              <a:gd name="T4" fmla="*/ 117 w 237"/>
              <a:gd name="T5" fmla="*/ 0 h 236"/>
              <a:gd name="T6" fmla="*/ 37 w 237"/>
              <a:gd name="T7" fmla="*/ 80 h 236"/>
              <a:gd name="T8" fmla="*/ 33 w 237"/>
              <a:gd name="T9" fmla="*/ 204 h 236"/>
              <a:gd name="T10" fmla="*/ 153 w 237"/>
              <a:gd name="T11" fmla="*/ 204 h 236"/>
              <a:gd name="T12" fmla="*/ 237 w 237"/>
              <a:gd name="T13" fmla="*/ 120 h 236"/>
              <a:gd name="T14" fmla="*/ 209 w 237"/>
              <a:gd name="T15" fmla="*/ 92 h 236"/>
              <a:gd name="T16" fmla="*/ 133 w 237"/>
              <a:gd name="T17" fmla="*/ 168 h 236"/>
              <a:gd name="T18" fmla="*/ 69 w 237"/>
              <a:gd name="T19" fmla="*/ 168 h 236"/>
              <a:gd name="T20" fmla="*/ 69 w 237"/>
              <a:gd name="T21" fmla="*/ 10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236">
                <a:moveTo>
                  <a:pt x="69" y="104"/>
                </a:moveTo>
                <a:cubicBezTo>
                  <a:pt x="145" y="28"/>
                  <a:pt x="145" y="28"/>
                  <a:pt x="145" y="28"/>
                </a:cubicBezTo>
                <a:cubicBezTo>
                  <a:pt x="117" y="0"/>
                  <a:pt x="117" y="0"/>
                  <a:pt x="117" y="0"/>
                </a:cubicBezTo>
                <a:cubicBezTo>
                  <a:pt x="37" y="80"/>
                  <a:pt x="37" y="80"/>
                  <a:pt x="37" y="80"/>
                </a:cubicBezTo>
                <a:cubicBezTo>
                  <a:pt x="4" y="113"/>
                  <a:pt x="0" y="171"/>
                  <a:pt x="33" y="204"/>
                </a:cubicBezTo>
                <a:cubicBezTo>
                  <a:pt x="65" y="236"/>
                  <a:pt x="121" y="236"/>
                  <a:pt x="153" y="204"/>
                </a:cubicBezTo>
                <a:cubicBezTo>
                  <a:pt x="237" y="120"/>
                  <a:pt x="237" y="120"/>
                  <a:pt x="237" y="120"/>
                </a:cubicBezTo>
                <a:cubicBezTo>
                  <a:pt x="209" y="92"/>
                  <a:pt x="209" y="92"/>
                  <a:pt x="209" y="92"/>
                </a:cubicBezTo>
                <a:cubicBezTo>
                  <a:pt x="133" y="168"/>
                  <a:pt x="133" y="168"/>
                  <a:pt x="133" y="168"/>
                </a:cubicBezTo>
                <a:cubicBezTo>
                  <a:pt x="115" y="186"/>
                  <a:pt x="87" y="186"/>
                  <a:pt x="69" y="168"/>
                </a:cubicBezTo>
                <a:cubicBezTo>
                  <a:pt x="51" y="150"/>
                  <a:pt x="51" y="122"/>
                  <a:pt x="69" y="104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9F7F5-F203-4F93-9271-A9D4F91F20DC}"/>
              </a:ext>
            </a:extLst>
          </p:cNvPr>
          <p:cNvGrpSpPr/>
          <p:nvPr/>
        </p:nvGrpSpPr>
        <p:grpSpPr>
          <a:xfrm>
            <a:off x="372431" y="1064275"/>
            <a:ext cx="3469123" cy="1260249"/>
            <a:chOff x="372431" y="1064275"/>
            <a:chExt cx="3469123" cy="1260249"/>
          </a:xfrm>
        </p:grpSpPr>
        <p:sp>
          <p:nvSpPr>
            <p:cNvPr id="68" name="文本框 67" descr="段落标题1">
              <a:extLst>
                <a:ext uri="{FF2B5EF4-FFF2-40B4-BE49-F238E27FC236}">
                  <a16:creationId xmlns:a16="http://schemas.microsoft.com/office/drawing/2014/main" id="{C496A7BA-7620-4234-B790-6FDC342BB0D9}"/>
                </a:ext>
              </a:extLst>
            </p:cNvPr>
            <p:cNvSpPr txBox="1"/>
            <p:nvPr/>
          </p:nvSpPr>
          <p:spPr>
            <a:xfrm>
              <a:off x="396567" y="1064275"/>
              <a:ext cx="344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如何做出好的</a:t>
              </a: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PPT</a:t>
              </a: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？</a:t>
              </a:r>
            </a:p>
          </p:txBody>
        </p:sp>
        <p:sp>
          <p:nvSpPr>
            <p:cNvPr id="70" name="矩形 69" descr="段落内容1">
              <a:extLst>
                <a:ext uri="{FF2B5EF4-FFF2-40B4-BE49-F238E27FC236}">
                  <a16:creationId xmlns:a16="http://schemas.microsoft.com/office/drawing/2014/main" id="{B6C5CFC6-7662-4214-AE70-1EBE9A86CE8D}"/>
                </a:ext>
              </a:extLst>
            </p:cNvPr>
            <p:cNvSpPr/>
            <p:nvPr/>
          </p:nvSpPr>
          <p:spPr>
            <a:xfrm>
              <a:off x="372431" y="1434152"/>
              <a:ext cx="3307634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好的</a:t>
              </a:r>
              <a:r>
                <a:rPr kumimoji="0" lang="en-US" altLang="zh-CN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PPT</a:t>
              </a: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字要少</a:t>
              </a:r>
            </a:p>
            <a:p>
              <a:pPr marR="0" lvl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好的</a:t>
              </a:r>
              <a:r>
                <a:rPr kumimoji="0" lang="en-US" altLang="zh-CN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PPT</a:t>
              </a: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逻辑要清晰</a:t>
              </a: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好的</a:t>
              </a:r>
              <a:r>
                <a:rPr kumimoji="0" lang="en-US" altLang="zh-CN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PPT</a:t>
              </a: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设计要漂亮</a:t>
              </a:r>
              <a:endParaRPr kumimoji="0" lang="en-US" altLang="zh-TW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43A474-F2E3-4295-999B-079B975F8B67}"/>
              </a:ext>
            </a:extLst>
          </p:cNvPr>
          <p:cNvGrpSpPr/>
          <p:nvPr/>
        </p:nvGrpSpPr>
        <p:grpSpPr>
          <a:xfrm>
            <a:off x="7349050" y="2243991"/>
            <a:ext cx="4560554" cy="1230766"/>
            <a:chOff x="7349050" y="2230739"/>
            <a:chExt cx="4560554" cy="1230766"/>
          </a:xfrm>
        </p:grpSpPr>
        <p:sp>
          <p:nvSpPr>
            <p:cNvPr id="71" name="矩形 70" descr="段落内容2 ">
              <a:extLst>
                <a:ext uri="{FF2B5EF4-FFF2-40B4-BE49-F238E27FC236}">
                  <a16:creationId xmlns:a16="http://schemas.microsoft.com/office/drawing/2014/main" id="{FEC3AB5F-5A6E-4675-8B84-84EB8CA6831C}"/>
                </a:ext>
              </a:extLst>
            </p:cNvPr>
            <p:cNvSpPr/>
            <p:nvPr/>
          </p:nvSpPr>
          <p:spPr>
            <a:xfrm>
              <a:off x="7349050" y="2569594"/>
              <a:ext cx="4470520" cy="891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TW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多看一些好的作品</a:t>
              </a:r>
              <a:r>
                <a:rPr kumimoji="0" lang="zh-CN" altLang="en-US" sz="1200" b="0" i="0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，提高自己的审美感</a:t>
              </a:r>
              <a:endParaRPr kumimoji="0" lang="en-US" altLang="zh-TW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171450" lvl="0" indent="-171450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spc="300" dirty="0">
                  <a:solidFill>
                    <a:prstClr val="white"/>
                  </a:solidFill>
                  <a:latin typeface="微软雅黑"/>
                  <a:ea typeface="微软雅黑"/>
                </a:rPr>
                <a:t>多关注一些好的题材网，积累素材</a:t>
              </a:r>
              <a:endParaRPr lang="en-US" altLang="zh-CN" sz="1200" spc="300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marL="171450" lvl="0" indent="-171450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spc="300" dirty="0">
                  <a:solidFill>
                    <a:prstClr val="white"/>
                  </a:solidFill>
                  <a:latin typeface="+mn-ea"/>
                </a:rPr>
                <a:t>巧妙利用</a:t>
              </a:r>
              <a:r>
                <a:rPr lang="en-US" altLang="zh-CN" sz="1200" spc="300">
                  <a:solidFill>
                    <a:prstClr val="white"/>
                  </a:solidFill>
                  <a:latin typeface="+mn-ea"/>
                </a:rPr>
                <a:t>PPT</a:t>
              </a:r>
              <a:r>
                <a:rPr lang="zh-CN" altLang="en-US" sz="1200" spc="300">
                  <a:solidFill>
                    <a:prstClr val="white"/>
                  </a:solidFill>
                  <a:latin typeface="+mn-ea"/>
                </a:rPr>
                <a:t>插件</a:t>
              </a:r>
              <a:r>
                <a:rPr lang="zh-CN" altLang="en-US" sz="1200" spc="300" dirty="0">
                  <a:solidFill>
                    <a:prstClr val="white"/>
                  </a:solidFill>
                  <a:latin typeface="+mn-ea"/>
                </a:rPr>
                <a:t>和模板快速开发</a:t>
              </a:r>
              <a:endParaRPr kumimoji="0" lang="en-US" altLang="zh-CN" sz="1200" b="0" i="0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2" name="文本框 71" descr="段落标题2">
              <a:extLst>
                <a:ext uri="{FF2B5EF4-FFF2-40B4-BE49-F238E27FC236}">
                  <a16:creationId xmlns:a16="http://schemas.microsoft.com/office/drawing/2014/main" id="{1F5A96FE-C8D5-4DDA-BEA4-22D902926B5F}"/>
                </a:ext>
              </a:extLst>
            </p:cNvPr>
            <p:cNvSpPr txBox="1"/>
            <p:nvPr/>
          </p:nvSpPr>
          <p:spPr>
            <a:xfrm>
              <a:off x="7374040" y="2230739"/>
              <a:ext cx="4535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微软雅黑"/>
                  <a:ea typeface="微软雅黑"/>
                </a:rPr>
                <a:t>怎样</a:t>
              </a: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提升自己</a:t>
              </a: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PPT</a:t>
              </a: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制作水平？</a:t>
              </a: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C445D16-92EA-4BDD-91CD-8BDB6A40E502}"/>
              </a:ext>
            </a:extLst>
          </p:cNvPr>
          <p:cNvCxnSpPr>
            <a:cxnSpLocks/>
          </p:cNvCxnSpPr>
          <p:nvPr/>
        </p:nvCxnSpPr>
        <p:spPr>
          <a:xfrm>
            <a:off x="9715672" y="973885"/>
            <a:ext cx="2016000" cy="0"/>
          </a:xfrm>
          <a:prstGeom prst="line">
            <a:avLst/>
          </a:prstGeom>
          <a:noFill/>
          <a:ln w="22225" cap="rnd" cmpd="sng" algn="ctr">
            <a:solidFill>
              <a:sysClr val="window" lastClr="FFFFFF"/>
            </a:solidFill>
            <a:prstDash val="solid"/>
            <a:round/>
          </a:ln>
          <a:effectLst/>
        </p:spPr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52EDCD21-F3F7-43EC-BAF7-D202AF21FA18}"/>
              </a:ext>
            </a:extLst>
          </p:cNvPr>
          <p:cNvSpPr/>
          <p:nvPr/>
        </p:nvSpPr>
        <p:spPr>
          <a:xfrm>
            <a:off x="666750" y="5772473"/>
            <a:ext cx="10858500" cy="310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 descr="页面总结">
            <a:extLst>
              <a:ext uri="{FF2B5EF4-FFF2-40B4-BE49-F238E27FC236}">
                <a16:creationId xmlns:a16="http://schemas.microsoft.com/office/drawing/2014/main" id="{1E5B941E-D63B-4D86-B1F5-3DF35BAF06C1}"/>
              </a:ext>
            </a:extLst>
          </p:cNvPr>
          <p:cNvSpPr/>
          <p:nvPr/>
        </p:nvSpPr>
        <p:spPr>
          <a:xfrm>
            <a:off x="1674983" y="5771490"/>
            <a:ext cx="8842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00455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观众是主角，站在观众角度思考问题</a:t>
            </a:r>
          </a:p>
        </p:txBody>
      </p:sp>
      <p:sp>
        <p:nvSpPr>
          <p:cNvPr id="76" name="文本框 75" descr="页面标题">
            <a:extLst>
              <a:ext uri="{FF2B5EF4-FFF2-40B4-BE49-F238E27FC236}">
                <a16:creationId xmlns:a16="http://schemas.microsoft.com/office/drawing/2014/main" id="{6F985C2F-B2A7-481F-8E34-16E6D1AD7AFA}"/>
              </a:ext>
            </a:extLst>
          </p:cNvPr>
          <p:cNvSpPr txBox="1"/>
          <p:nvPr/>
        </p:nvSpPr>
        <p:spPr>
          <a:xfrm>
            <a:off x="380554" y="263922"/>
            <a:ext cx="11529050" cy="336695"/>
          </a:xfrm>
          <a:prstGeom prst="rect">
            <a:avLst/>
          </a:prstGeom>
          <a:noFill/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提升自己</a:t>
            </a:r>
            <a:r>
              <a:rPr lang="en-US" altLang="zh-CN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PTT</a:t>
            </a:r>
            <a:r>
              <a:rPr lang="zh-CN" altLang="en-US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水平的方法</a:t>
            </a:r>
            <a:endParaRPr kumimoji="0" lang="zh-CN" altLang="en-US" sz="12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77" name="矩形 76" descr="页面副标题">
            <a:extLst>
              <a:ext uri="{FF2B5EF4-FFF2-40B4-BE49-F238E27FC236}">
                <a16:creationId xmlns:a16="http://schemas.microsoft.com/office/drawing/2014/main" id="{87751CB6-6B2C-4059-94A3-1C22FCA6CE75}"/>
              </a:ext>
            </a:extLst>
          </p:cNvPr>
          <p:cNvSpPr/>
          <p:nvPr/>
        </p:nvSpPr>
        <p:spPr>
          <a:xfrm>
            <a:off x="4309638" y="699795"/>
            <a:ext cx="7599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万</a:t>
            </a:r>
            <a:r>
              <a:rPr lang="zh-CN" altLang="en-US" sz="1000" spc="600" dirty="0">
                <a:solidFill>
                  <a:prstClr val="white"/>
                </a:solidFill>
                <a:latin typeface="微软雅黑 Light"/>
                <a:ea typeface="微软雅黑 Light"/>
              </a:rPr>
              <a:t>门</a:t>
            </a: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大学</a:t>
            </a:r>
            <a:r>
              <a:rPr kumimoji="0" lang="en-US" altLang="zh-CN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PPT</a:t>
            </a: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学习分享</a:t>
            </a:r>
            <a:endParaRPr kumimoji="0" lang="en-US" altLang="zh-CN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8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 flipH="1">
            <a:off x="39329" y="39757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50353" y="2046138"/>
            <a:ext cx="2476800" cy="2476800"/>
            <a:chOff x="1739900" y="2046138"/>
            <a:chExt cx="2476800" cy="2476800"/>
          </a:xfrm>
        </p:grpSpPr>
        <p:grpSp>
          <p:nvGrpSpPr>
            <p:cNvPr id="4" name="组合 3"/>
            <p:cNvGrpSpPr/>
            <p:nvPr/>
          </p:nvGrpSpPr>
          <p:grpSpPr>
            <a:xfrm>
              <a:off x="1739900" y="2046138"/>
              <a:ext cx="2476800" cy="2476800"/>
              <a:chOff x="1397000" y="2046138"/>
              <a:chExt cx="2476800" cy="24768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397000" y="2046138"/>
                <a:ext cx="2476500" cy="2476500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弧形 2"/>
              <p:cNvSpPr/>
              <p:nvPr/>
            </p:nvSpPr>
            <p:spPr>
              <a:xfrm>
                <a:off x="1397000" y="2046138"/>
                <a:ext cx="2476800" cy="2476800"/>
              </a:xfrm>
              <a:prstGeom prst="arc">
                <a:avLst>
                  <a:gd name="adj1" fmla="val 16200000"/>
                  <a:gd name="adj2" fmla="val 10707719"/>
                </a:avLst>
              </a:prstGeom>
              <a:ln w="28575">
                <a:solidFill>
                  <a:srgbClr val="43AB98"/>
                </a:solidFill>
              </a:ln>
              <a:effectLst>
                <a:glow rad="177800">
                  <a:srgbClr val="43AB98">
                    <a:alpha val="5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185820" y="2818498"/>
              <a:ext cx="1584960" cy="646331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+350%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259012" y="3426729"/>
              <a:ext cx="1438275" cy="0"/>
            </a:xfrm>
            <a:prstGeom prst="line">
              <a:avLst/>
            </a:prstGeom>
            <a:ln>
              <a:solidFill>
                <a:schemeClr val="bg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185820" y="3426729"/>
              <a:ext cx="1584960" cy="246221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 LOVE YOU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26853" y="3826042"/>
            <a:ext cx="1997076" cy="1997076"/>
            <a:chOff x="1739900" y="2046138"/>
            <a:chExt cx="2476800" cy="2476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739900" y="2046138"/>
              <a:ext cx="2476800" cy="2476800"/>
              <a:chOff x="1397000" y="2046138"/>
              <a:chExt cx="2476800" cy="247680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97000" y="2046138"/>
                <a:ext cx="2476500" cy="2476500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1397000" y="2046138"/>
                <a:ext cx="2476800" cy="2476800"/>
              </a:xfrm>
              <a:prstGeom prst="arc">
                <a:avLst>
                  <a:gd name="adj1" fmla="val 16200000"/>
                  <a:gd name="adj2" fmla="val 10707719"/>
                </a:avLst>
              </a:prstGeom>
              <a:ln w="28575">
                <a:solidFill>
                  <a:srgbClr val="43AB98"/>
                </a:solidFill>
              </a:ln>
              <a:effectLst>
                <a:glow rad="177800">
                  <a:srgbClr val="43AB98">
                    <a:alpha val="5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185820" y="2818498"/>
              <a:ext cx="1584960" cy="648904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+200%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259012" y="3426729"/>
              <a:ext cx="1438275" cy="0"/>
            </a:xfrm>
            <a:prstGeom prst="line">
              <a:avLst/>
            </a:prstGeom>
            <a:ln>
              <a:solidFill>
                <a:schemeClr val="bg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185820" y="3426728"/>
              <a:ext cx="1584960" cy="267196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 LOVE YOU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8570" y="974558"/>
            <a:ext cx="1251116" cy="1251116"/>
            <a:chOff x="1739900" y="2046138"/>
            <a:chExt cx="2476800" cy="247680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39900" y="2046138"/>
              <a:ext cx="2476800" cy="2476800"/>
              <a:chOff x="1397000" y="2046138"/>
              <a:chExt cx="2476800" cy="247680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397000" y="2046138"/>
                <a:ext cx="2476500" cy="2476500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弧形 22"/>
              <p:cNvSpPr/>
              <p:nvPr/>
            </p:nvSpPr>
            <p:spPr>
              <a:xfrm>
                <a:off x="1397000" y="2046138"/>
                <a:ext cx="2476800" cy="2476800"/>
              </a:xfrm>
              <a:prstGeom prst="arc">
                <a:avLst>
                  <a:gd name="adj1" fmla="val 16200000"/>
                  <a:gd name="adj2" fmla="val 10707719"/>
                </a:avLst>
              </a:prstGeom>
              <a:ln w="28575">
                <a:solidFill>
                  <a:srgbClr val="43AB98"/>
                </a:solidFill>
              </a:ln>
              <a:effectLst>
                <a:glow rad="177800">
                  <a:srgbClr val="43AB98">
                    <a:alpha val="5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185819" y="2818497"/>
              <a:ext cx="1584959" cy="670226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+200%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9012" y="3426729"/>
              <a:ext cx="1438275" cy="0"/>
            </a:xfrm>
            <a:prstGeom prst="line">
              <a:avLst/>
            </a:prstGeom>
            <a:ln>
              <a:solidFill>
                <a:schemeClr val="bg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185819" y="3426728"/>
              <a:ext cx="1584959" cy="304648"/>
            </a:xfrm>
            <a:prstGeom prst="rect">
              <a:avLst/>
            </a:prstGeom>
            <a:noFill/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 LOVE YOU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50" name="等腰三角形 49"/>
          <p:cNvSpPr/>
          <p:nvPr/>
        </p:nvSpPr>
        <p:spPr>
          <a:xfrm rot="13601290">
            <a:off x="4075838" y="4906274"/>
            <a:ext cx="401610" cy="346216"/>
          </a:xfrm>
          <a:prstGeom prst="triangle">
            <a:avLst/>
          </a:prstGeom>
          <a:noFill/>
          <a:ln>
            <a:solidFill>
              <a:schemeClr val="bg1">
                <a:alpha val="66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906885" y="2468777"/>
            <a:ext cx="3842664" cy="2875463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F25226B-B7DA-40C0-9BDF-9C51041BBAF7}"/>
              </a:ext>
            </a:extLst>
          </p:cNvPr>
          <p:cNvGrpSpPr/>
          <p:nvPr/>
        </p:nvGrpSpPr>
        <p:grpSpPr>
          <a:xfrm>
            <a:off x="5024275" y="1154605"/>
            <a:ext cx="6319999" cy="1149581"/>
            <a:chOff x="5024275" y="1154605"/>
            <a:chExt cx="6319999" cy="1149581"/>
          </a:xfrm>
        </p:grpSpPr>
        <p:sp>
          <p:nvSpPr>
            <p:cNvPr id="56" name="矩形 55" descr="段落内容1">
              <a:extLst>
                <a:ext uri="{FF2B5EF4-FFF2-40B4-BE49-F238E27FC236}">
                  <a16:creationId xmlns:a16="http://schemas.microsoft.com/office/drawing/2014/main" id="{87BB1B79-23E0-4167-9C69-A40FC46EF0C7}"/>
                </a:ext>
              </a:extLst>
            </p:cNvPr>
            <p:cNvSpPr/>
            <p:nvPr/>
          </p:nvSpPr>
          <p:spPr>
            <a:xfrm>
              <a:off x="5024275" y="1413493"/>
              <a:ext cx="6319999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选择合适的字体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字体要适当美化</a:t>
              </a: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200" spc="300" dirty="0">
                  <a:solidFill>
                    <a:prstClr val="white"/>
                  </a:solidFill>
                  <a:latin typeface="微软雅黑"/>
                  <a:ea typeface="微软雅黑"/>
                </a:rPr>
                <a:t>字体间要有呼吸感</a:t>
              </a:r>
              <a:endParaRPr lang="en-US" altLang="zh-CN" sz="1200" spc="30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" name="文本框 56" descr="段落标题1">
              <a:extLst>
                <a:ext uri="{FF2B5EF4-FFF2-40B4-BE49-F238E27FC236}">
                  <a16:creationId xmlns:a16="http://schemas.microsoft.com/office/drawing/2014/main" id="{2B5D7E1D-EABD-4067-8D1E-DCB2DDE0ED65}"/>
                </a:ext>
              </a:extLst>
            </p:cNvPr>
            <p:cNvSpPr txBox="1"/>
            <p:nvPr/>
          </p:nvSpPr>
          <p:spPr>
            <a:xfrm>
              <a:off x="5030321" y="1154605"/>
              <a:ext cx="5265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文字很重要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627511-A085-43AB-9184-A129133E172D}"/>
              </a:ext>
            </a:extLst>
          </p:cNvPr>
          <p:cNvGrpSpPr/>
          <p:nvPr/>
        </p:nvGrpSpPr>
        <p:grpSpPr>
          <a:xfrm>
            <a:off x="3891772" y="2660834"/>
            <a:ext cx="6319999" cy="876108"/>
            <a:chOff x="3891772" y="2660834"/>
            <a:chExt cx="6319999" cy="876108"/>
          </a:xfrm>
        </p:grpSpPr>
        <p:sp>
          <p:nvSpPr>
            <p:cNvPr id="58" name="矩形 57" descr="段落内容2">
              <a:extLst>
                <a:ext uri="{FF2B5EF4-FFF2-40B4-BE49-F238E27FC236}">
                  <a16:creationId xmlns:a16="http://schemas.microsoft.com/office/drawing/2014/main" id="{A1E0B1B2-4DDA-427F-B48D-28896386D968}"/>
                </a:ext>
              </a:extLst>
            </p:cNvPr>
            <p:cNvSpPr/>
            <p:nvPr/>
          </p:nvSpPr>
          <p:spPr>
            <a:xfrm>
              <a:off x="3891772" y="2919722"/>
              <a:ext cx="6319999" cy="617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界面分割，突显层次感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阅读渲染，美化视觉效果</a:t>
              </a:r>
              <a:endPara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文本框 58" descr="段落标题2">
              <a:extLst>
                <a:ext uri="{FF2B5EF4-FFF2-40B4-BE49-F238E27FC236}">
                  <a16:creationId xmlns:a16="http://schemas.microsoft.com/office/drawing/2014/main" id="{33B7C436-23E6-4568-9817-B1DD93106542}"/>
                </a:ext>
              </a:extLst>
            </p:cNvPr>
            <p:cNvSpPr txBox="1"/>
            <p:nvPr/>
          </p:nvSpPr>
          <p:spPr>
            <a:xfrm>
              <a:off x="3897818" y="2660834"/>
              <a:ext cx="5265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6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形状的作用</a:t>
              </a:r>
              <a:endParaRPr kumimoji="0" lang="zh-CN" altLang="en-US" sz="1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C2B57C-5BEB-4163-9E5C-268AEC54C46C}"/>
              </a:ext>
            </a:extLst>
          </p:cNvPr>
          <p:cNvGrpSpPr/>
          <p:nvPr/>
        </p:nvGrpSpPr>
        <p:grpSpPr>
          <a:xfrm>
            <a:off x="5844131" y="4323326"/>
            <a:ext cx="5271543" cy="876108"/>
            <a:chOff x="5844131" y="4323326"/>
            <a:chExt cx="5271543" cy="876108"/>
          </a:xfrm>
        </p:grpSpPr>
        <p:sp>
          <p:nvSpPr>
            <p:cNvPr id="60" name="矩形 59" descr="段落内容3">
              <a:extLst>
                <a:ext uri="{FF2B5EF4-FFF2-40B4-BE49-F238E27FC236}">
                  <a16:creationId xmlns:a16="http://schemas.microsoft.com/office/drawing/2014/main" id="{3371640A-9931-4783-BFFC-2D97C43E3E61}"/>
                </a:ext>
              </a:extLst>
            </p:cNvPr>
            <p:cNvSpPr/>
            <p:nvPr/>
          </p:nvSpPr>
          <p:spPr>
            <a:xfrm>
              <a:off x="5844131" y="4582214"/>
              <a:ext cx="5157335" cy="617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颜色不能混乱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配色要突出主题</a:t>
              </a:r>
              <a:endPara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60" descr="段落标题3">
              <a:extLst>
                <a:ext uri="{FF2B5EF4-FFF2-40B4-BE49-F238E27FC236}">
                  <a16:creationId xmlns:a16="http://schemas.microsoft.com/office/drawing/2014/main" id="{B9FF6537-04A9-40AA-85E1-DA62DAC92FA9}"/>
                </a:ext>
              </a:extLst>
            </p:cNvPr>
            <p:cNvSpPr txBox="1"/>
            <p:nvPr/>
          </p:nvSpPr>
          <p:spPr>
            <a:xfrm>
              <a:off x="5850177" y="4323326"/>
              <a:ext cx="5265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6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颜色的使用</a:t>
              </a:r>
              <a:endParaRPr kumimoji="0" lang="zh-CN" altLang="en-US" sz="1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F6AF82C-B4B0-462D-8FEB-74347F5528E0}"/>
              </a:ext>
            </a:extLst>
          </p:cNvPr>
          <p:cNvSpPr/>
          <p:nvPr/>
        </p:nvSpPr>
        <p:spPr>
          <a:xfrm>
            <a:off x="666750" y="5998426"/>
            <a:ext cx="10858500" cy="3100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 descr="页面总结">
            <a:extLst>
              <a:ext uri="{FF2B5EF4-FFF2-40B4-BE49-F238E27FC236}">
                <a16:creationId xmlns:a16="http://schemas.microsoft.com/office/drawing/2014/main" id="{209E66DF-1AC3-4FA1-89E5-BF1F78034647}"/>
              </a:ext>
            </a:extLst>
          </p:cNvPr>
          <p:cNvSpPr/>
          <p:nvPr/>
        </p:nvSpPr>
        <p:spPr>
          <a:xfrm>
            <a:off x="1674983" y="5997447"/>
            <a:ext cx="8842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00455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要有专业的眼光设计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EE4AE7F-D7FA-4986-A4CC-94DA8A2D9885}"/>
              </a:ext>
            </a:extLst>
          </p:cNvPr>
          <p:cNvCxnSpPr/>
          <p:nvPr/>
        </p:nvCxnSpPr>
        <p:spPr>
          <a:xfrm>
            <a:off x="487679" y="943724"/>
            <a:ext cx="1980000" cy="0"/>
          </a:xfrm>
          <a:prstGeom prst="line">
            <a:avLst/>
          </a:prstGeom>
          <a:noFill/>
          <a:ln w="22225" cap="rnd" cmpd="sng" algn="ctr">
            <a:solidFill>
              <a:sysClr val="window" lastClr="FFFFFF"/>
            </a:solidFill>
            <a:prstDash val="solid"/>
            <a:round/>
          </a:ln>
          <a:effectLst/>
        </p:spPr>
      </p:cxnSp>
      <p:sp>
        <p:nvSpPr>
          <p:cNvPr id="44" name="矩形 43" descr="页面副标题">
            <a:extLst>
              <a:ext uri="{FF2B5EF4-FFF2-40B4-BE49-F238E27FC236}">
                <a16:creationId xmlns:a16="http://schemas.microsoft.com/office/drawing/2014/main" id="{FD64C65A-F9C8-492F-8261-4B8822D00607}"/>
              </a:ext>
            </a:extLst>
          </p:cNvPr>
          <p:cNvSpPr/>
          <p:nvPr/>
        </p:nvSpPr>
        <p:spPr>
          <a:xfrm>
            <a:off x="380554" y="646797"/>
            <a:ext cx="9845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万门大学</a:t>
            </a:r>
            <a:r>
              <a:rPr kumimoji="0" lang="en-US" altLang="zh-CN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PPT</a:t>
            </a: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学习分享</a:t>
            </a:r>
            <a:endParaRPr kumimoji="0" lang="en-US" altLang="zh-CN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0" name="文本框 39" descr="页面标题">
            <a:extLst>
              <a:ext uri="{FF2B5EF4-FFF2-40B4-BE49-F238E27FC236}">
                <a16:creationId xmlns:a16="http://schemas.microsoft.com/office/drawing/2014/main" id="{2E0B3943-2FEB-4FD9-AEF6-7F6D934FF5D2}"/>
              </a:ext>
            </a:extLst>
          </p:cNvPr>
          <p:cNvSpPr txBox="1"/>
          <p:nvPr/>
        </p:nvSpPr>
        <p:spPr>
          <a:xfrm>
            <a:off x="380554" y="157906"/>
            <a:ext cx="11529050" cy="336695"/>
          </a:xfrm>
          <a:prstGeom prst="rect">
            <a:avLst/>
          </a:prstGeom>
          <a:noFill/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PPT</a:t>
            </a:r>
            <a:r>
              <a:rPr lang="zh-CN" altLang="en-US" sz="1200" b="1" spc="6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</a:rPr>
              <a:t>使用过程中的几个注意点</a:t>
            </a:r>
            <a:endParaRPr kumimoji="0" lang="zh-CN" altLang="en-US" sz="12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45B117-C0BD-4A65-AA4F-922DB9530A6B}"/>
              </a:ext>
            </a:extLst>
          </p:cNvPr>
          <p:cNvSpPr/>
          <p:nvPr/>
        </p:nvSpPr>
        <p:spPr>
          <a:xfrm>
            <a:off x="549315" y="6435261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Teng Xiao. All Rights Reserved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384741A-EA5A-4872-BD6D-815DCC7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02" y="39272"/>
            <a:ext cx="2351718" cy="59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 rot="10800000">
            <a:off x="10302" y="8676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56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21000"/>
                </a:srgbClr>
              </a:gs>
              <a:gs pos="100000">
                <a:srgbClr val="4CBDA4">
                  <a:lumMod val="70000"/>
                  <a:alpha val="3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l="7287" t="29934" r="7287" b="29934"/>
          <a:stretch>
            <a:fillRect/>
          </a:stretch>
        </p:blipFill>
        <p:spPr>
          <a:xfrm>
            <a:off x="0" y="2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 useBgFill="1">
        <p:nvSpPr>
          <p:cNvPr id="43" name="等腰三角形 42"/>
          <p:cNvSpPr/>
          <p:nvPr/>
        </p:nvSpPr>
        <p:spPr>
          <a:xfrm>
            <a:off x="1543050" y="2851150"/>
            <a:ext cx="2228850" cy="121348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726074" y="1648309"/>
            <a:ext cx="2977284" cy="2753942"/>
            <a:chOff x="5278629" y="2471806"/>
            <a:chExt cx="1743558" cy="1612764"/>
          </a:xfrm>
        </p:grpSpPr>
        <p:grpSp>
          <p:nvGrpSpPr>
            <p:cNvPr id="48" name="组合 47"/>
            <p:cNvGrpSpPr/>
            <p:nvPr/>
          </p:nvGrpSpPr>
          <p:grpSpPr>
            <a:xfrm>
              <a:off x="5396142" y="2471806"/>
              <a:ext cx="1626045" cy="1515925"/>
              <a:chOff x="4619529" y="2032795"/>
              <a:chExt cx="2909045" cy="2712037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4675434" y="2078502"/>
                <a:ext cx="2813538" cy="2616591"/>
              </a:xfrm>
              <a:custGeom>
                <a:avLst/>
                <a:gdLst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801858 w 2813538"/>
                  <a:gd name="connsiteY13" fmla="*/ 1111348 h 2616591"/>
                  <a:gd name="connsiteX14" fmla="*/ 787791 w 2813538"/>
                  <a:gd name="connsiteY14" fmla="*/ 1181687 h 2616591"/>
                  <a:gd name="connsiteX15" fmla="*/ 815926 w 2813538"/>
                  <a:gd name="connsiteY15" fmla="*/ 1252025 h 2616591"/>
                  <a:gd name="connsiteX16" fmla="*/ 956603 w 2813538"/>
                  <a:gd name="connsiteY16" fmla="*/ 1153551 h 2616591"/>
                  <a:gd name="connsiteX17" fmla="*/ 1041009 w 2813538"/>
                  <a:gd name="connsiteY17" fmla="*/ 1083213 h 2616591"/>
                  <a:gd name="connsiteX18" fmla="*/ 1055077 w 2813538"/>
                  <a:gd name="connsiteY18" fmla="*/ 1041010 h 2616591"/>
                  <a:gd name="connsiteX19" fmla="*/ 759655 w 2813538"/>
                  <a:gd name="connsiteY19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801858 w 2813538"/>
                  <a:gd name="connsiteY13" fmla="*/ 1111348 h 2616591"/>
                  <a:gd name="connsiteX14" fmla="*/ 787791 w 2813538"/>
                  <a:gd name="connsiteY14" fmla="*/ 1181687 h 2616591"/>
                  <a:gd name="connsiteX15" fmla="*/ 956603 w 2813538"/>
                  <a:gd name="connsiteY15" fmla="*/ 1153551 h 2616591"/>
                  <a:gd name="connsiteX16" fmla="*/ 1041009 w 2813538"/>
                  <a:gd name="connsiteY16" fmla="*/ 1083213 h 2616591"/>
                  <a:gd name="connsiteX17" fmla="*/ 1055077 w 2813538"/>
                  <a:gd name="connsiteY17" fmla="*/ 1041010 h 2616591"/>
                  <a:gd name="connsiteX18" fmla="*/ 759655 w 2813538"/>
                  <a:gd name="connsiteY18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801858 w 2813538"/>
                  <a:gd name="connsiteY13" fmla="*/ 1111348 h 2616591"/>
                  <a:gd name="connsiteX14" fmla="*/ 787791 w 2813538"/>
                  <a:gd name="connsiteY14" fmla="*/ 1181687 h 2616591"/>
                  <a:gd name="connsiteX15" fmla="*/ 1041009 w 2813538"/>
                  <a:gd name="connsiteY15" fmla="*/ 1083213 h 2616591"/>
                  <a:gd name="connsiteX16" fmla="*/ 1055077 w 2813538"/>
                  <a:gd name="connsiteY16" fmla="*/ 1041010 h 2616591"/>
                  <a:gd name="connsiteX17" fmla="*/ 759655 w 2813538"/>
                  <a:gd name="connsiteY17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801858 w 2813538"/>
                  <a:gd name="connsiteY13" fmla="*/ 1111348 h 2616591"/>
                  <a:gd name="connsiteX14" fmla="*/ 787791 w 2813538"/>
                  <a:gd name="connsiteY14" fmla="*/ 1181687 h 2616591"/>
                  <a:gd name="connsiteX15" fmla="*/ 1041009 w 2813538"/>
                  <a:gd name="connsiteY15" fmla="*/ 1083213 h 2616591"/>
                  <a:gd name="connsiteX16" fmla="*/ 759655 w 2813538"/>
                  <a:gd name="connsiteY16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801858 w 2813538"/>
                  <a:gd name="connsiteY13" fmla="*/ 1111348 h 2616591"/>
                  <a:gd name="connsiteX14" fmla="*/ 1041009 w 2813538"/>
                  <a:gd name="connsiteY14" fmla="*/ 1083213 h 2616591"/>
                  <a:gd name="connsiteX15" fmla="*/ 759655 w 2813538"/>
                  <a:gd name="connsiteY15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844061 w 2813538"/>
                  <a:gd name="connsiteY12" fmla="*/ 1055077 h 2616591"/>
                  <a:gd name="connsiteX13" fmla="*/ 1041009 w 2813538"/>
                  <a:gd name="connsiteY13" fmla="*/ 1083213 h 2616591"/>
                  <a:gd name="connsiteX14" fmla="*/ 759655 w 2813538"/>
                  <a:gd name="connsiteY14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872197 w 2813538"/>
                  <a:gd name="connsiteY11" fmla="*/ 984739 h 2616591"/>
                  <a:gd name="connsiteX12" fmla="*/ 1041009 w 2813538"/>
                  <a:gd name="connsiteY12" fmla="*/ 1083213 h 2616591"/>
                  <a:gd name="connsiteX13" fmla="*/ 759655 w 2813538"/>
                  <a:gd name="connsiteY13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900332 w 2813538"/>
                  <a:gd name="connsiteY10" fmla="*/ 900333 h 2616591"/>
                  <a:gd name="connsiteX11" fmla="*/ 1041009 w 2813538"/>
                  <a:gd name="connsiteY11" fmla="*/ 1083213 h 2616591"/>
                  <a:gd name="connsiteX12" fmla="*/ 759655 w 2813538"/>
                  <a:gd name="connsiteY12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970671 w 2813538"/>
                  <a:gd name="connsiteY9" fmla="*/ 801859 h 2616591"/>
                  <a:gd name="connsiteX10" fmla="*/ 1041009 w 2813538"/>
                  <a:gd name="connsiteY10" fmla="*/ 1083213 h 2616591"/>
                  <a:gd name="connsiteX11" fmla="*/ 759655 w 2813538"/>
                  <a:gd name="connsiteY11" fmla="*/ 1378634 h 2616591"/>
                  <a:gd name="connsiteX0" fmla="*/ 506437 w 2813538"/>
                  <a:gd name="connsiteY0" fmla="*/ 0 h 2616591"/>
                  <a:gd name="connsiteX1" fmla="*/ 815926 w 2813538"/>
                  <a:gd name="connsiteY1" fmla="*/ 1491176 h 2616591"/>
                  <a:gd name="connsiteX2" fmla="*/ 0 w 2813538"/>
                  <a:gd name="connsiteY2" fmla="*/ 2602523 h 2616591"/>
                  <a:gd name="connsiteX3" fmla="*/ 844061 w 2813538"/>
                  <a:gd name="connsiteY3" fmla="*/ 1997613 h 2616591"/>
                  <a:gd name="connsiteX4" fmla="*/ 2222695 w 2813538"/>
                  <a:gd name="connsiteY4" fmla="*/ 2616591 h 2616591"/>
                  <a:gd name="connsiteX5" fmla="*/ 1420837 w 2813538"/>
                  <a:gd name="connsiteY5" fmla="*/ 1688123 h 2616591"/>
                  <a:gd name="connsiteX6" fmla="*/ 2813538 w 2813538"/>
                  <a:gd name="connsiteY6" fmla="*/ 1322363 h 2616591"/>
                  <a:gd name="connsiteX7" fmla="*/ 1505243 w 2813538"/>
                  <a:gd name="connsiteY7" fmla="*/ 1308296 h 2616591"/>
                  <a:gd name="connsiteX8" fmla="*/ 1772529 w 2813538"/>
                  <a:gd name="connsiteY8" fmla="*/ 309490 h 2616591"/>
                  <a:gd name="connsiteX9" fmla="*/ 1041009 w 2813538"/>
                  <a:gd name="connsiteY9" fmla="*/ 1083213 h 2616591"/>
                  <a:gd name="connsiteX10" fmla="*/ 759655 w 2813538"/>
                  <a:gd name="connsiteY10" fmla="*/ 1378634 h 26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3538" h="2616591">
                    <a:moveTo>
                      <a:pt x="506437" y="0"/>
                    </a:moveTo>
                    <a:lnTo>
                      <a:pt x="815926" y="1491176"/>
                    </a:lnTo>
                    <a:lnTo>
                      <a:pt x="0" y="2602523"/>
                    </a:lnTo>
                    <a:lnTo>
                      <a:pt x="844061" y="1997613"/>
                    </a:lnTo>
                    <a:lnTo>
                      <a:pt x="2222695" y="2616591"/>
                    </a:lnTo>
                    <a:lnTo>
                      <a:pt x="1420837" y="1688123"/>
                    </a:lnTo>
                    <a:lnTo>
                      <a:pt x="2813538" y="1322363"/>
                    </a:lnTo>
                    <a:lnTo>
                      <a:pt x="1505243" y="1308296"/>
                    </a:lnTo>
                    <a:lnTo>
                      <a:pt x="1772529" y="309490"/>
                    </a:lnTo>
                    <a:lnTo>
                      <a:pt x="1041009" y="1083213"/>
                    </a:lnTo>
                    <a:lnTo>
                      <a:pt x="759655" y="1378634"/>
                    </a:lnTo>
                  </a:path>
                </a:pathLst>
              </a:custGeom>
              <a:noFill/>
              <a:ln w="0" cap="rnd">
                <a:solidFill>
                  <a:schemeClr val="bg1">
                    <a:alpha val="39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6401106" y="2362196"/>
                <a:ext cx="79204" cy="79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449370" y="3365842"/>
                <a:ext cx="79204" cy="79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870250" y="4665628"/>
                <a:ext cx="79204" cy="79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619529" y="4644569"/>
                <a:ext cx="79204" cy="79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139594" y="2032795"/>
                <a:ext cx="79204" cy="79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93569" y="2771004"/>
              <a:ext cx="1219464" cy="1239194"/>
              <a:chOff x="5393569" y="2771004"/>
              <a:chExt cx="1219464" cy="1239194"/>
            </a:xfrm>
            <a:blipFill dpi="0" rotWithShape="1">
              <a:blip r:embed="rId3">
                <a:alphaModFix amt="56000"/>
              </a:blip>
              <a:srcRect/>
              <a:stretch>
                <a:fillRect/>
              </a:stretch>
            </a:blipFill>
          </p:grpSpPr>
          <p:sp>
            <p:nvSpPr>
              <p:cNvPr id="56" name="弦形 55"/>
              <p:cNvSpPr/>
              <p:nvPr/>
            </p:nvSpPr>
            <p:spPr>
              <a:xfrm rot="13028393">
                <a:off x="5393569" y="2825710"/>
                <a:ext cx="1184488" cy="1184488"/>
              </a:xfrm>
              <a:prstGeom prst="chord">
                <a:avLst>
                  <a:gd name="adj1" fmla="val 5397709"/>
                  <a:gd name="adj2" fmla="val 16169523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弦形 56"/>
              <p:cNvSpPr/>
              <p:nvPr/>
            </p:nvSpPr>
            <p:spPr>
              <a:xfrm rot="12992439" flipH="1">
                <a:off x="5428545" y="2771004"/>
                <a:ext cx="1184488" cy="1184488"/>
              </a:xfrm>
              <a:prstGeom prst="chord">
                <a:avLst>
                  <a:gd name="adj1" fmla="val 5397709"/>
                  <a:gd name="adj2" fmla="val 16169523"/>
                </a:avLst>
              </a:prstGeom>
              <a:grpFill/>
              <a:ln>
                <a:solidFill>
                  <a:schemeClr val="bg1">
                    <a:alpha val="61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弧形 49"/>
            <p:cNvSpPr/>
            <p:nvPr/>
          </p:nvSpPr>
          <p:spPr>
            <a:xfrm>
              <a:off x="5278629" y="2663989"/>
              <a:ext cx="1420583" cy="1420581"/>
            </a:xfrm>
            <a:prstGeom prst="arc">
              <a:avLst>
                <a:gd name="adj1" fmla="val 16200000"/>
                <a:gd name="adj2" fmla="val 10130720"/>
              </a:avLst>
            </a:prstGeom>
            <a:ln w="9525" cap="rnd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836689" y="3177157"/>
              <a:ext cx="298248" cy="394244"/>
              <a:chOff x="6772962" y="4641498"/>
              <a:chExt cx="191869" cy="253626"/>
            </a:xfrm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52" name="Freeform 563"/>
              <p:cNvSpPr>
                <a:spLocks/>
              </p:cNvSpPr>
              <p:nvPr/>
            </p:nvSpPr>
            <p:spPr bwMode="auto">
              <a:xfrm>
                <a:off x="6772962" y="4828653"/>
                <a:ext cx="66942" cy="66471"/>
              </a:xfrm>
              <a:custGeom>
                <a:avLst/>
                <a:gdLst>
                  <a:gd name="T0" fmla="*/ 60 w 60"/>
                  <a:gd name="T1" fmla="*/ 32 h 60"/>
                  <a:gd name="T2" fmla="*/ 28 w 60"/>
                  <a:gd name="T3" fmla="*/ 60 h 60"/>
                  <a:gd name="T4" fmla="*/ 0 w 60"/>
                  <a:gd name="T5" fmla="*/ 30 h 60"/>
                  <a:gd name="T6" fmla="*/ 28 w 60"/>
                  <a:gd name="T7" fmla="*/ 0 h 60"/>
                  <a:gd name="T8" fmla="*/ 60 w 60"/>
                  <a:gd name="T9" fmla="*/ 0 h 60"/>
                  <a:gd name="T10" fmla="*/ 60 w 60"/>
                  <a:gd name="T11" fmla="*/ 3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60" y="32"/>
                    </a:moveTo>
                    <a:cubicBezTo>
                      <a:pt x="60" y="47"/>
                      <a:pt x="45" y="60"/>
                      <a:pt x="28" y="60"/>
                    </a:cubicBezTo>
                    <a:cubicBezTo>
                      <a:pt x="11" y="60"/>
                      <a:pt x="0" y="47"/>
                      <a:pt x="0" y="30"/>
                    </a:cubicBezTo>
                    <a:cubicBezTo>
                      <a:pt x="0" y="14"/>
                      <a:pt x="11" y="0"/>
                      <a:pt x="28" y="0"/>
                    </a:cubicBezTo>
                    <a:cubicBezTo>
                      <a:pt x="33" y="0"/>
                      <a:pt x="55" y="0"/>
                      <a:pt x="60" y="0"/>
                    </a:cubicBezTo>
                    <a:cubicBezTo>
                      <a:pt x="60" y="10"/>
                      <a:pt x="60" y="21"/>
                      <a:pt x="60" y="32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alpha val="74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564"/>
              <p:cNvSpPr>
                <a:spLocks/>
              </p:cNvSpPr>
              <p:nvPr/>
            </p:nvSpPr>
            <p:spPr bwMode="auto">
              <a:xfrm>
                <a:off x="6897889" y="4783868"/>
                <a:ext cx="66942" cy="66942"/>
              </a:xfrm>
              <a:custGeom>
                <a:avLst/>
                <a:gdLst>
                  <a:gd name="T0" fmla="*/ 60 w 60"/>
                  <a:gd name="T1" fmla="*/ 32 h 60"/>
                  <a:gd name="T2" fmla="*/ 32 w 60"/>
                  <a:gd name="T3" fmla="*/ 60 h 60"/>
                  <a:gd name="T4" fmla="*/ 0 w 60"/>
                  <a:gd name="T5" fmla="*/ 30 h 60"/>
                  <a:gd name="T6" fmla="*/ 32 w 60"/>
                  <a:gd name="T7" fmla="*/ 0 h 60"/>
                  <a:gd name="T8" fmla="*/ 60 w 60"/>
                  <a:gd name="T9" fmla="*/ 0 h 60"/>
                  <a:gd name="T10" fmla="*/ 60 w 60"/>
                  <a:gd name="T11" fmla="*/ 3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60" y="32"/>
                    </a:moveTo>
                    <a:cubicBezTo>
                      <a:pt x="60" y="47"/>
                      <a:pt x="49" y="60"/>
                      <a:pt x="32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2" y="0"/>
                    </a:cubicBezTo>
                    <a:cubicBezTo>
                      <a:pt x="37" y="0"/>
                      <a:pt x="55" y="0"/>
                      <a:pt x="60" y="0"/>
                    </a:cubicBezTo>
                    <a:cubicBezTo>
                      <a:pt x="60" y="10"/>
                      <a:pt x="60" y="22"/>
                      <a:pt x="60" y="32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alpha val="74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565"/>
              <p:cNvSpPr>
                <a:spLocks/>
              </p:cNvSpPr>
              <p:nvPr/>
            </p:nvSpPr>
            <p:spPr bwMode="auto">
              <a:xfrm>
                <a:off x="6839904" y="4641498"/>
                <a:ext cx="124927" cy="197997"/>
              </a:xfrm>
              <a:custGeom>
                <a:avLst/>
                <a:gdLst>
                  <a:gd name="T0" fmla="*/ 0 w 265"/>
                  <a:gd name="T1" fmla="*/ 420 h 420"/>
                  <a:gd name="T2" fmla="*/ 0 w 265"/>
                  <a:gd name="T3" fmla="*/ 104 h 420"/>
                  <a:gd name="T4" fmla="*/ 265 w 265"/>
                  <a:gd name="T5" fmla="*/ 0 h 420"/>
                  <a:gd name="T6" fmla="*/ 265 w 265"/>
                  <a:gd name="T7" fmla="*/ 3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420">
                    <a:moveTo>
                      <a:pt x="0" y="420"/>
                    </a:moveTo>
                    <a:lnTo>
                      <a:pt x="0" y="104"/>
                    </a:lnTo>
                    <a:lnTo>
                      <a:pt x="265" y="0"/>
                    </a:lnTo>
                    <a:lnTo>
                      <a:pt x="265" y="347"/>
                    </a:lnTo>
                  </a:path>
                </a:pathLst>
              </a:custGeom>
              <a:noFill/>
              <a:ln w="25400" cap="flat">
                <a:solidFill>
                  <a:schemeClr val="bg1">
                    <a:alpha val="74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566"/>
              <p:cNvSpPr>
                <a:spLocks noChangeShapeType="1"/>
              </p:cNvSpPr>
              <p:nvPr/>
            </p:nvSpPr>
            <p:spPr bwMode="auto">
              <a:xfrm flipV="1">
                <a:off x="6839904" y="4685812"/>
                <a:ext cx="124927" cy="49028"/>
              </a:xfrm>
              <a:prstGeom prst="line">
                <a:avLst/>
              </a:prstGeom>
              <a:noFill/>
              <a:ln w="25400" cap="flat">
                <a:solidFill>
                  <a:schemeClr val="bg1">
                    <a:alpha val="74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1" name="等腰三角形 70"/>
          <p:cNvSpPr/>
          <p:nvPr/>
        </p:nvSpPr>
        <p:spPr>
          <a:xfrm rot="9640313">
            <a:off x="6093420" y="2956846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等腰三角形 71"/>
          <p:cNvSpPr/>
          <p:nvPr/>
        </p:nvSpPr>
        <p:spPr>
          <a:xfrm rot="15300000">
            <a:off x="6611294" y="2895207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836643" y="4874438"/>
            <a:ext cx="445689" cy="44568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6" name="八角星 35"/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八角星 36"/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文本框 39" descr="章节标题1">
            <a:extLst>
              <a:ext uri="{FF2B5EF4-FFF2-40B4-BE49-F238E27FC236}">
                <a16:creationId xmlns:a16="http://schemas.microsoft.com/office/drawing/2014/main" id="{6655E17A-130F-4A20-9A7B-53FFBD1C47C9}"/>
              </a:ext>
            </a:extLst>
          </p:cNvPr>
          <p:cNvSpPr txBox="1"/>
          <p:nvPr/>
        </p:nvSpPr>
        <p:spPr>
          <a:xfrm>
            <a:off x="2939926" y="2012213"/>
            <a:ext cx="418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b="1" spc="600" dirty="0">
                <a:solidFill>
                  <a:prstClr val="white"/>
                </a:solidFill>
                <a:latin typeface="微软雅黑"/>
                <a:ea typeface="微软雅黑"/>
                <a:cs typeface="Segoe UI" panose="020B0502040204020203" pitchFamily="34" charset="0"/>
              </a:rPr>
              <a:t>推荐大家几个比较好的资源网站</a:t>
            </a:r>
            <a:endParaRPr kumimoji="0" lang="zh-CN" altLang="en-US" sz="16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73" name="文本框 72" descr="章节概要1">
            <a:extLst>
              <a:ext uri="{FF2B5EF4-FFF2-40B4-BE49-F238E27FC236}">
                <a16:creationId xmlns:a16="http://schemas.microsoft.com/office/drawing/2014/main" id="{E2799A6B-D043-4E01-9A90-D30A9B5B821B}"/>
              </a:ext>
            </a:extLst>
          </p:cNvPr>
          <p:cNvSpPr txBox="1"/>
          <p:nvPr/>
        </p:nvSpPr>
        <p:spPr>
          <a:xfrm>
            <a:off x="2898951" y="2671659"/>
            <a:ext cx="4679779" cy="151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spc="300" dirty="0" err="1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4"/>
              </a:rPr>
              <a:t>Iconfont</a:t>
            </a:r>
            <a:r>
              <a:rPr lang="en-US" altLang="zh-CN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4"/>
              </a:rPr>
              <a:t>-</a:t>
            </a: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4"/>
              </a:rPr>
              <a:t>阿里巴巴矢量图标库</a:t>
            </a:r>
            <a:endParaRPr lang="en-US" altLang="zh-CN" sz="1200" spc="300" dirty="0">
              <a:solidFill>
                <a:prstClr val="white"/>
              </a:solidFill>
              <a:latin typeface="微软雅黑"/>
              <a:ea typeface="微软雅黑"/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5"/>
              </a:rPr>
              <a:t>字体网提供中文和英文字体库</a:t>
            </a:r>
            <a:endParaRPr lang="en-US" altLang="zh-CN" sz="1200" spc="300" dirty="0">
              <a:solidFill>
                <a:prstClr val="white"/>
              </a:solidFill>
              <a:latin typeface="微软雅黑"/>
              <a:ea typeface="微软雅黑"/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6"/>
              </a:rPr>
              <a:t>站长素材</a:t>
            </a:r>
            <a:r>
              <a:rPr lang="en-US" altLang="zh-CN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6"/>
              </a:rPr>
              <a:t>-</a:t>
            </a: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6"/>
              </a:rPr>
              <a:t>分享综合设计素材的平台</a:t>
            </a:r>
            <a:endParaRPr lang="en-US" altLang="zh-CN" sz="1200" spc="300" dirty="0">
              <a:solidFill>
                <a:prstClr val="white"/>
              </a:solidFill>
              <a:latin typeface="微软雅黑"/>
              <a:ea typeface="微软雅黑"/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7"/>
              </a:rPr>
              <a:t>千图网</a:t>
            </a:r>
            <a:r>
              <a:rPr lang="en-US" altLang="zh-CN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7"/>
              </a:rPr>
              <a:t>_</a:t>
            </a:r>
            <a:r>
              <a:rPr lang="zh-CN" altLang="en-US" sz="1200" spc="300" dirty="0">
                <a:solidFill>
                  <a:prstClr val="white"/>
                </a:solidFill>
                <a:latin typeface="微软雅黑"/>
                <a:ea typeface="微软雅黑"/>
                <a:cs typeface="Segoe UI Light" panose="020B0502040204020203" pitchFamily="34" charset="0"/>
                <a:hlinkClick r:id="rId7"/>
              </a:rPr>
              <a:t>设计素材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Segoe UI Light" panose="020B0502040204020203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622F02-CC7B-4217-BAF3-CEFE71D512A5}"/>
              </a:ext>
            </a:extLst>
          </p:cNvPr>
          <p:cNvSpPr/>
          <p:nvPr/>
        </p:nvSpPr>
        <p:spPr>
          <a:xfrm>
            <a:off x="549315" y="6077447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TengXiao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33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74D17E9-6B6B-4824-83C5-2AFC4763BA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C439EB-4130-4425-84E7-59970FECD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思源黑体 Normal"/>
              <a:cs typeface="+mn-cs"/>
            </a:endParaRPr>
          </a:p>
        </p:txBody>
      </p:sp>
      <p:sp>
        <p:nvSpPr>
          <p:cNvPr id="12" name="文本框 11" descr="页面收尾">
            <a:extLst>
              <a:ext uri="{FF2B5EF4-FFF2-40B4-BE49-F238E27FC236}">
                <a16:creationId xmlns:a16="http://schemas.microsoft.com/office/drawing/2014/main" id="{644E28C9-C04F-4D6F-B468-6D1971E6182C}"/>
              </a:ext>
            </a:extLst>
          </p:cNvPr>
          <p:cNvSpPr txBox="1"/>
          <p:nvPr/>
        </p:nvSpPr>
        <p:spPr>
          <a:xfrm>
            <a:off x="753704" y="1618573"/>
            <a:ext cx="1068459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900" spc="450">
                <a:ln>
                  <a:gradFill flip="none" rotWithShape="1">
                    <a:gsLst>
                      <a:gs pos="62000">
                        <a:schemeClr val="bg1"/>
                      </a:gs>
                      <a:gs pos="21000">
                        <a:schemeClr val="tx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0">
                      <a:prstClr val="white">
                        <a:lumMod val="92000"/>
                      </a:prstClr>
                    </a:gs>
                    <a:gs pos="55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00" b="1" i="0" u="none" strike="noStrike" kern="1200" cap="none" spc="600" normalizeH="0" baseline="0" noProof="0" dirty="0">
                <a:ln>
                  <a:gradFill flip="none" rotWithShape="1">
                    <a:gsLst>
                      <a:gs pos="62000">
                        <a:prstClr val="white"/>
                      </a:gs>
                      <a:gs pos="21000">
                        <a:prstClr val="black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0">
                      <a:prstClr val="white">
                        <a:lumMod val="92000"/>
                      </a:prstClr>
                    </a:gs>
                    <a:gs pos="55000">
                      <a:srgbClr val="000000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rPr>
              <a:t>THANKS</a:t>
            </a:r>
            <a:endParaRPr kumimoji="0" lang="zh-CN" altLang="en-US" sz="14900" b="1" i="0" u="none" strike="noStrike" kern="1200" cap="none" spc="600" normalizeH="0" baseline="0" noProof="0" dirty="0">
              <a:ln>
                <a:gradFill flip="none" rotWithShape="1">
                  <a:gsLst>
                    <a:gs pos="62000">
                      <a:prstClr val="white"/>
                    </a:gs>
                    <a:gs pos="21000">
                      <a:prstClr val="black">
                        <a:alpha val="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</a:ln>
              <a:gradFill>
                <a:gsLst>
                  <a:gs pos="0">
                    <a:prstClr val="white">
                      <a:lumMod val="92000"/>
                    </a:prstClr>
                  </a:gs>
                  <a:gs pos="55000">
                    <a:srgbClr val="000000">
                      <a:alpha val="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文本框 12" descr="公司名称">
            <a:extLst>
              <a:ext uri="{FF2B5EF4-FFF2-40B4-BE49-F238E27FC236}">
                <a16:creationId xmlns:a16="http://schemas.microsoft.com/office/drawing/2014/main" id="{4212B998-1392-4F79-872F-9FA6EAA92C83}"/>
              </a:ext>
            </a:extLst>
          </p:cNvPr>
          <p:cNvSpPr txBox="1"/>
          <p:nvPr/>
        </p:nvSpPr>
        <p:spPr>
          <a:xfrm rot="187601">
            <a:off x="1596565" y="4676807"/>
            <a:ext cx="4359136" cy="110766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isometricOffAxis2Top">
                <a:rot lat="17400000" lon="3000000" rev="18000000"/>
              </a:camera>
              <a:lightRig rig="threePt" dir="t"/>
            </a:scene3d>
          </a:bodyPr>
          <a:lstStyle>
            <a:defPPr>
              <a:defRPr lang="zh-CN"/>
            </a:defPPr>
            <a:lvl1pPr lvl="0">
              <a:defRPr b="1" spc="600">
                <a:solidFill>
                  <a:prstClr val="white"/>
                </a:solidFill>
                <a:ea typeface="Microsoft YaHei"/>
                <a:cs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1000" dirty="0">
                <a:effectLst>
                  <a:reflection blurRad="6350" stA="55000" endA="300" endPos="45500" dir="5400000" sy="-100000" algn="bl" rotWithShape="0"/>
                </a:effectLst>
                <a:latin typeface="Segoe UI"/>
              </a:rPr>
              <a:t>好好学习</a:t>
            </a:r>
            <a:endParaRPr kumimoji="0" lang="zh-CN" altLang="en-US" sz="6600" b="1" i="0" u="none" strike="noStrike" kern="1200" cap="none" spc="1000" normalizeH="0" baseline="0" noProof="0" dirty="0">
              <a:ln>
                <a:noFill/>
              </a:ln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Segoe UI"/>
              <a:ea typeface="Microsoft YaHei"/>
            </a:endParaRPr>
          </a:p>
        </p:txBody>
      </p:sp>
      <p:sp>
        <p:nvSpPr>
          <p:cNvPr id="14" name="文本框 13" descr="演讲人">
            <a:extLst>
              <a:ext uri="{FF2B5EF4-FFF2-40B4-BE49-F238E27FC236}">
                <a16:creationId xmlns:a16="http://schemas.microsoft.com/office/drawing/2014/main" id="{B8FFB3E4-0FEE-4D9D-A5D3-DB8CEFA8EDFC}"/>
              </a:ext>
            </a:extLst>
          </p:cNvPr>
          <p:cNvSpPr txBox="1"/>
          <p:nvPr/>
        </p:nvSpPr>
        <p:spPr>
          <a:xfrm rot="639550">
            <a:off x="5281020" y="5205560"/>
            <a:ext cx="5086578" cy="1142900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isometricOffAxis1Top"/>
              <a:lightRig rig="threePt" dir="t"/>
            </a:scene3d>
          </a:bodyPr>
          <a:lstStyle>
            <a:defPPr>
              <a:defRPr lang="zh-CN"/>
            </a:defPPr>
            <a:lvl1pPr lvl="0">
              <a:defRPr b="1" spc="600">
                <a:solidFill>
                  <a:prstClr val="white"/>
                </a:solidFill>
                <a:ea typeface="Microsoft YaHei"/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reflection blurRad="139700" stA="55000" endA="300" endPos="45500" dist="76200" dir="5400000" sy="-100000" algn="bl" rotWithShape="0"/>
                </a:effectLst>
                <a:uLnTx/>
                <a:uFillTx/>
                <a:latin typeface="Segoe UI"/>
                <a:ea typeface="Microsoft YaHei"/>
              </a:rPr>
              <a:t>天天向上</a:t>
            </a:r>
          </a:p>
        </p:txBody>
      </p:sp>
      <p:sp>
        <p:nvSpPr>
          <p:cNvPr id="15" name="文本框 14" descr="演讲时间">
            <a:extLst>
              <a:ext uri="{FF2B5EF4-FFF2-40B4-BE49-F238E27FC236}">
                <a16:creationId xmlns:a16="http://schemas.microsoft.com/office/drawing/2014/main" id="{FA69680B-2603-4AD1-8C32-4D3ABF1E22B2}"/>
              </a:ext>
            </a:extLst>
          </p:cNvPr>
          <p:cNvSpPr txBox="1"/>
          <p:nvPr/>
        </p:nvSpPr>
        <p:spPr>
          <a:xfrm rot="366891">
            <a:off x="9394500" y="5519813"/>
            <a:ext cx="2455800" cy="461665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isometricOffAxis1Top"/>
              <a:lightRig rig="threePt" dir="t"/>
            </a:scene3d>
          </a:bodyPr>
          <a:lstStyle>
            <a:defPPr>
              <a:defRPr lang="zh-CN"/>
            </a:defPPr>
            <a:lvl1pPr lvl="0" algn="ctr">
              <a:defRPr sz="2400" b="1" spc="600">
                <a:solidFill>
                  <a:prstClr val="white"/>
                </a:solidFill>
                <a:effectLst>
                  <a:reflection blurRad="139700" stA="55000" endA="300" endPos="45500" dist="76200" dir="5400000" sy="-100000" algn="bl" rotWithShape="0"/>
                </a:effectLst>
                <a:ea typeface="Microsoft YaHei"/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reflection blurRad="139700" stA="55000" endA="300" endPos="45500" dist="76200" dir="5400000" sy="-100000" algn="bl" rotWithShape="0"/>
                </a:effectLst>
                <a:uLnTx/>
                <a:uFillTx/>
                <a:latin typeface="Segoe UI"/>
                <a:ea typeface="Microsoft YaHei"/>
                <a:sym typeface="+mn-lt"/>
              </a:rPr>
              <a:t>2019.3.28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reflection blurRad="139700" stA="55000" endA="300" endPos="45500" dist="76200" dir="5400000" sy="-100000" algn="bl" rotWithShape="0"/>
              </a:effectLst>
              <a:uLnTx/>
              <a:uFillTx/>
              <a:latin typeface="Segoe UI"/>
              <a:ea typeface="Microsoft YaHei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1A21AE-DCC4-4289-A0FC-563367F3936D}"/>
              </a:ext>
            </a:extLst>
          </p:cNvPr>
          <p:cNvSpPr/>
          <p:nvPr/>
        </p:nvSpPr>
        <p:spPr>
          <a:xfrm>
            <a:off x="549315" y="6369001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Teng Xiao.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864157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杂志">
      <a:dk1>
        <a:srgbClr val="1D1B10"/>
      </a:dk1>
      <a:lt1>
        <a:sysClr val="window" lastClr="FFFFFF"/>
      </a:lt1>
      <a:dk2>
        <a:srgbClr val="FFFFFF"/>
      </a:dk2>
      <a:lt2>
        <a:srgbClr val="EEECE1"/>
      </a:lt2>
      <a:accent1>
        <a:srgbClr val="FFFFFF"/>
      </a:accent1>
      <a:accent2>
        <a:srgbClr val="C00000"/>
      </a:accent2>
      <a:accent3>
        <a:srgbClr val="00B050"/>
      </a:accent3>
      <a:accent4>
        <a:srgbClr val="0070C0"/>
      </a:accent4>
      <a:accent5>
        <a:srgbClr val="1D1B10"/>
      </a:accent5>
      <a:accent6>
        <a:srgbClr val="2D2D2D"/>
      </a:accent6>
      <a:hlink>
        <a:srgbClr val="0000FF"/>
      </a:hlink>
      <a:folHlink>
        <a:srgbClr val="800080"/>
      </a:folHlink>
    </a:clrScheme>
    <a:fontScheme name="通用">
      <a:majorFont>
        <a:latin typeface="Arial"/>
        <a:ea typeface="微软雅黑 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字体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319</Words>
  <Application>Microsoft Office PowerPoint</Application>
  <PresentationFormat>宽屏</PresentationFormat>
  <Paragraphs>57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微软雅黑</vt:lpstr>
      <vt:lpstr>微软雅黑 Light</vt:lpstr>
      <vt:lpstr>Arial</vt:lpstr>
      <vt:lpstr>Calibri</vt:lpstr>
      <vt:lpstr>Calibri Light</vt:lpstr>
      <vt:lpstr>Segoe UI</vt:lpstr>
      <vt:lpstr>Segoe UI Black</vt:lpstr>
      <vt:lpstr>Segoe UI Light</vt:lpstr>
      <vt:lpstr>Wingdings</vt:lpstr>
      <vt:lpstr>1_Office 主题</vt:lpstr>
      <vt:lpstr>2_Office 主题</vt:lpstr>
      <vt:lpstr>3_Office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lu</dc:creator>
  <cp:lastModifiedBy>Jason lu</cp:lastModifiedBy>
  <cp:revision>86</cp:revision>
  <dcterms:created xsi:type="dcterms:W3CDTF">2019-03-27T07:49:27Z</dcterms:created>
  <dcterms:modified xsi:type="dcterms:W3CDTF">2019-03-29T07:45:30Z</dcterms:modified>
</cp:coreProperties>
</file>