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6"/>
  </p:notesMasterIdLst>
  <p:sldIdLst>
    <p:sldId id="256" r:id="rId3"/>
    <p:sldId id="258" r:id="rId4"/>
    <p:sldId id="311" r:id="rId5"/>
    <p:sldId id="313" r:id="rId6"/>
    <p:sldId id="312" r:id="rId7"/>
    <p:sldId id="304" r:id="rId8"/>
    <p:sldId id="310" r:id="rId9"/>
    <p:sldId id="314" r:id="rId10"/>
    <p:sldId id="315" r:id="rId11"/>
    <p:sldId id="316" r:id="rId12"/>
    <p:sldId id="317" r:id="rId13"/>
    <p:sldId id="318" r:id="rId14"/>
    <p:sldId id="292" r:id="rId15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17"/>
      <p:bold r:id="rId18"/>
      <p:italic r:id="rId19"/>
      <p:boldItalic r:id="rId20"/>
    </p:embeddedFont>
    <p:embeddedFont>
      <p:font typeface="Helvetica Neue Light" panose="02000403000000020004" pitchFamily="2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6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60" d="100"/>
          <a:sy n="160" d="100"/>
        </p:scale>
        <p:origin x="2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123adfa1f_2_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4123adfa1f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4799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9809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587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4123adfa1f_2_5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g4123adfa1f_2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23adfa1f_2_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4123adfa1f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0213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3796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121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8091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350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4364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3530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sous-titr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>
            <a:spLocks noGrp="1"/>
          </p:cNvSpPr>
          <p:nvPr>
            <p:ph type="pic" idx="2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Centré">
  <p:cSld name="Titre - Centré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e">
  <p:cSld name="Photo - Vertica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Haut">
  <p:cSld name="Titre - Hau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puces">
  <p:cSld name="Titre et puce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puces et photo">
  <p:cSld name="Titre, puces et 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>
            <a:spLocks noGrp="1"/>
          </p:cNvSpPr>
          <p:nvPr>
            <p:ph type="pic" idx="2"/>
          </p:nvPr>
        </p:nvSpPr>
        <p:spPr>
          <a:xfrm>
            <a:off x="4938713" y="1181100"/>
            <a:ext cx="35718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ces">
  <p:cSld name="Puce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photos">
  <p:cSld name="3 photo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5910263" y="2643188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>
            <a:spLocks noGrp="1"/>
          </p:cNvSpPr>
          <p:nvPr>
            <p:ph type="pic" idx="3"/>
          </p:nvPr>
        </p:nvSpPr>
        <p:spPr>
          <a:xfrm>
            <a:off x="5910263" y="423863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>
            <a:spLocks noGrp="1"/>
          </p:cNvSpPr>
          <p:nvPr>
            <p:ph type="pic" idx="4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">
  <p:cSld name="Cita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6" descr="IH_BLUE-LOGO_1200x1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1226" y="1515225"/>
            <a:ext cx="1481547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6"/>
          <p:cNvSpPr txBox="1"/>
          <p:nvPr/>
        </p:nvSpPr>
        <p:spPr>
          <a:xfrm>
            <a:off x="2586561" y="2996772"/>
            <a:ext cx="3970877" cy="73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lang="en" sz="2000" b="1" dirty="0">
                <a:solidFill>
                  <a:srgbClr val="2F354A"/>
                </a:solidFill>
                <a:latin typeface="Roboto"/>
                <a:ea typeface="Roboto"/>
                <a:cs typeface="Roboto"/>
                <a:sym typeface="Roboto"/>
              </a:rPr>
              <a:t>Intro to SQL Joins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2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586003" y="979649"/>
            <a:ext cx="141922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2"/>
          <p:cNvCxnSpPr/>
          <p:nvPr/>
        </p:nvCxnSpPr>
        <p:spPr>
          <a:xfrm rot="10800000" flipH="1">
            <a:off x="3579305" y="-29581"/>
            <a:ext cx="0" cy="5202662"/>
          </a:xfrm>
          <a:prstGeom prst="straightConnector1">
            <a:avLst/>
          </a:prstGeom>
          <a:noFill/>
          <a:ln w="381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20" name="Google Shape;220;p3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5011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/>
          <p:nvPr/>
        </p:nvSpPr>
        <p:spPr>
          <a:xfrm>
            <a:off x="406400" y="488950"/>
            <a:ext cx="2547111" cy="284163"/>
          </a:xfrm>
          <a:prstGeom prst="rect">
            <a:avLst/>
          </a:prstGeom>
          <a:solidFill>
            <a:srgbClr val="64C3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320728" y="473869"/>
            <a:ext cx="2718456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Types of SQL Joins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221;p32">
            <a:extLst>
              <a:ext uri="{FF2B5EF4-FFF2-40B4-BE49-F238E27FC236}">
                <a16:creationId xmlns:a16="http://schemas.microsoft.com/office/drawing/2014/main" id="{5886E3F8-99E3-2648-B0C4-004EC4DF914F}"/>
              </a:ext>
            </a:extLst>
          </p:cNvPr>
          <p:cNvSpPr txBox="1"/>
          <p:nvPr/>
        </p:nvSpPr>
        <p:spPr>
          <a:xfrm>
            <a:off x="-166969" y="2016919"/>
            <a:ext cx="3518031" cy="130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Left Outer Join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F5C7A2-3E6A-0A4C-8B87-9BB67C330763}"/>
              </a:ext>
            </a:extLst>
          </p:cNvPr>
          <p:cNvSpPr txBox="1"/>
          <p:nvPr/>
        </p:nvSpPr>
        <p:spPr>
          <a:xfrm>
            <a:off x="3916039" y="658194"/>
            <a:ext cx="46571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5613" lvl="1" indent="-341313" eaLnBrk="1" hangingPunct="1">
              <a:buFont typeface="Arial" panose="020B0604020202020204" pitchFamily="34" charset="0"/>
              <a:buChar char="•"/>
            </a:pPr>
            <a:r>
              <a:rPr lang="en-US" altLang="en-US" sz="900" dirty="0"/>
              <a:t>Returns all matching rows, along with nonmatching rows from one or both tables</a:t>
            </a:r>
          </a:p>
          <a:p>
            <a:pPr marL="455613" lvl="1" indent="-341313" eaLnBrk="1" hangingPunct="1">
              <a:buFont typeface="Arial" panose="020B0604020202020204" pitchFamily="34" charset="0"/>
              <a:buChar char="•"/>
            </a:pPr>
            <a:r>
              <a:rPr lang="en-US" altLang="en-US" sz="900" dirty="0"/>
              <a:t>Can only be performed on two tables at a time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3040F62-16B0-724B-8A16-4BEE4F660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748" y="1502629"/>
            <a:ext cx="2013922" cy="5754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315AC7-92BB-044C-BF11-07367A3C06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3971" y="1474801"/>
            <a:ext cx="3079198" cy="5852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FAFEE3-20DC-A042-9FA2-CCF56A6807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7547" y="3326607"/>
            <a:ext cx="5247861" cy="5983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BD76B36-4079-7F40-BB0F-3A31D91D688A}"/>
              </a:ext>
            </a:extLst>
          </p:cNvPr>
          <p:cNvSpPr txBox="1"/>
          <p:nvPr/>
        </p:nvSpPr>
        <p:spPr>
          <a:xfrm>
            <a:off x="4871033" y="2843213"/>
            <a:ext cx="3120887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- joined on key </a:t>
            </a:r>
            <a:r>
              <a:rPr lang="en-US" dirty="0" err="1"/>
              <a:t>account_id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63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2"/>
          <p:cNvCxnSpPr/>
          <p:nvPr/>
        </p:nvCxnSpPr>
        <p:spPr>
          <a:xfrm rot="10800000" flipH="1">
            <a:off x="3579305" y="-29581"/>
            <a:ext cx="0" cy="5202662"/>
          </a:xfrm>
          <a:prstGeom prst="straightConnector1">
            <a:avLst/>
          </a:prstGeom>
          <a:noFill/>
          <a:ln w="381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20" name="Google Shape;220;p3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5011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/>
          <p:nvPr/>
        </p:nvSpPr>
        <p:spPr>
          <a:xfrm>
            <a:off x="406400" y="488950"/>
            <a:ext cx="2547111" cy="284163"/>
          </a:xfrm>
          <a:prstGeom prst="rect">
            <a:avLst/>
          </a:prstGeom>
          <a:solidFill>
            <a:srgbClr val="64C3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320728" y="473869"/>
            <a:ext cx="2718456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Types of SQL Joins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221;p32">
            <a:extLst>
              <a:ext uri="{FF2B5EF4-FFF2-40B4-BE49-F238E27FC236}">
                <a16:creationId xmlns:a16="http://schemas.microsoft.com/office/drawing/2014/main" id="{5886E3F8-99E3-2648-B0C4-004EC4DF914F}"/>
              </a:ext>
            </a:extLst>
          </p:cNvPr>
          <p:cNvSpPr txBox="1"/>
          <p:nvPr/>
        </p:nvSpPr>
        <p:spPr>
          <a:xfrm>
            <a:off x="-166969" y="2016919"/>
            <a:ext cx="3518031" cy="130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Right Outer Join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F5C7A2-3E6A-0A4C-8B87-9BB67C330763}"/>
              </a:ext>
            </a:extLst>
          </p:cNvPr>
          <p:cNvSpPr txBox="1"/>
          <p:nvPr/>
        </p:nvSpPr>
        <p:spPr>
          <a:xfrm>
            <a:off x="3916039" y="658194"/>
            <a:ext cx="46571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5613" lvl="1" indent="-341313" eaLnBrk="1" hangingPunct="1">
              <a:buFont typeface="Arial" panose="020B0604020202020204" pitchFamily="34" charset="0"/>
              <a:buChar char="•"/>
            </a:pPr>
            <a:r>
              <a:rPr lang="en-US" altLang="en-US" sz="900" dirty="0"/>
              <a:t>Returns all matching rows, along with nonmatching rows from one or both tables</a:t>
            </a:r>
          </a:p>
          <a:p>
            <a:pPr marL="455613" lvl="1" indent="-341313" eaLnBrk="1" hangingPunct="1">
              <a:buFont typeface="Arial" panose="020B0604020202020204" pitchFamily="34" charset="0"/>
              <a:buChar char="•"/>
            </a:pPr>
            <a:r>
              <a:rPr lang="en-US" altLang="en-US" sz="900" dirty="0"/>
              <a:t>Can only be performed on two tables at a time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7479DDD-834A-524C-877C-E5ADA40AB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748" y="1502629"/>
            <a:ext cx="2013922" cy="5754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070C69-F707-6E4A-8223-7CBB16F6BF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3971" y="1474801"/>
            <a:ext cx="3079198" cy="5852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C0E9C47-39D5-E144-ADDA-B7232ED18C18}"/>
              </a:ext>
            </a:extLst>
          </p:cNvPr>
          <p:cNvSpPr txBox="1"/>
          <p:nvPr/>
        </p:nvSpPr>
        <p:spPr>
          <a:xfrm>
            <a:off x="4871033" y="2843213"/>
            <a:ext cx="3120887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- joined on key </a:t>
            </a:r>
            <a:r>
              <a:rPr lang="en-US" dirty="0" err="1"/>
              <a:t>account_id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97494-EECB-604B-90A3-36549CC463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7547" y="3347326"/>
            <a:ext cx="5144494" cy="58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50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2"/>
          <p:cNvCxnSpPr/>
          <p:nvPr/>
        </p:nvCxnSpPr>
        <p:spPr>
          <a:xfrm rot="10800000" flipH="1">
            <a:off x="3579305" y="-29581"/>
            <a:ext cx="0" cy="5202662"/>
          </a:xfrm>
          <a:prstGeom prst="straightConnector1">
            <a:avLst/>
          </a:prstGeom>
          <a:noFill/>
          <a:ln w="381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20" name="Google Shape;220;p3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5011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/>
          <p:nvPr/>
        </p:nvSpPr>
        <p:spPr>
          <a:xfrm>
            <a:off x="406400" y="488950"/>
            <a:ext cx="2547111" cy="284163"/>
          </a:xfrm>
          <a:prstGeom prst="rect">
            <a:avLst/>
          </a:prstGeom>
          <a:solidFill>
            <a:srgbClr val="64C3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320728" y="473869"/>
            <a:ext cx="2718456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Types of SQL Joins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221;p32">
            <a:extLst>
              <a:ext uri="{FF2B5EF4-FFF2-40B4-BE49-F238E27FC236}">
                <a16:creationId xmlns:a16="http://schemas.microsoft.com/office/drawing/2014/main" id="{5886E3F8-99E3-2648-B0C4-004EC4DF914F}"/>
              </a:ext>
            </a:extLst>
          </p:cNvPr>
          <p:cNvSpPr txBox="1"/>
          <p:nvPr/>
        </p:nvSpPr>
        <p:spPr>
          <a:xfrm>
            <a:off x="-166969" y="2016919"/>
            <a:ext cx="3518031" cy="130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Full Outer Join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F5C7A2-3E6A-0A4C-8B87-9BB67C330763}"/>
              </a:ext>
            </a:extLst>
          </p:cNvPr>
          <p:cNvSpPr txBox="1"/>
          <p:nvPr/>
        </p:nvSpPr>
        <p:spPr>
          <a:xfrm>
            <a:off x="3916039" y="658194"/>
            <a:ext cx="46571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5613" lvl="1" indent="-341313" eaLnBrk="1" hangingPunct="1">
              <a:buFont typeface="Arial" panose="020B0604020202020204" pitchFamily="34" charset="0"/>
              <a:buChar char="•"/>
            </a:pPr>
            <a:r>
              <a:rPr lang="en-US" altLang="en-US" sz="900" dirty="0"/>
              <a:t>Returns all matching rows, along with nonmatching rows from one or both tables</a:t>
            </a:r>
          </a:p>
          <a:p>
            <a:pPr marL="455613" lvl="1" indent="-341313" eaLnBrk="1" hangingPunct="1">
              <a:buFont typeface="Arial" panose="020B0604020202020204" pitchFamily="34" charset="0"/>
              <a:buChar char="•"/>
            </a:pPr>
            <a:r>
              <a:rPr lang="en-US" altLang="en-US" sz="900" dirty="0"/>
              <a:t>Can only be performed on two tables at a time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3040F62-16B0-724B-8A16-4BEE4F660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748" y="1502629"/>
            <a:ext cx="2013922" cy="5754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315AC7-92BB-044C-BF11-07367A3C06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3971" y="1474801"/>
            <a:ext cx="3079198" cy="58524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BD76B36-4079-7F40-BB0F-3A31D91D688A}"/>
              </a:ext>
            </a:extLst>
          </p:cNvPr>
          <p:cNvSpPr txBox="1"/>
          <p:nvPr/>
        </p:nvSpPr>
        <p:spPr>
          <a:xfrm>
            <a:off x="4871033" y="2843213"/>
            <a:ext cx="3120887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- joined on key </a:t>
            </a:r>
            <a:r>
              <a:rPr lang="en-US" dirty="0" err="1"/>
              <a:t>account_id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8FAEDF-4B5F-F14C-8B6D-27C990CC89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7547" y="3306589"/>
            <a:ext cx="4978631" cy="78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71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" name="Google Shape;723;p62" descr="IH_BLUE-LOGO_1200x1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2756" y="1822506"/>
            <a:ext cx="1498489" cy="1498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/>
          <p:nvPr/>
        </p:nvSpPr>
        <p:spPr>
          <a:xfrm>
            <a:off x="1766106" y="1379553"/>
            <a:ext cx="4252913" cy="2947988"/>
          </a:xfrm>
          <a:prstGeom prst="rect">
            <a:avLst/>
          </a:prstGeom>
          <a:noFill/>
          <a:ln w="19050" cap="flat" cmpd="sng">
            <a:solidFill>
              <a:srgbClr val="64C3F5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737" y="683418"/>
            <a:ext cx="4252913" cy="3239996"/>
          </a:xfrm>
          <a:prstGeom prst="rect">
            <a:avLst/>
          </a:prstGeom>
          <a:noFill/>
          <a:ln>
            <a:noFill/>
          </a:ln>
          <a:effectLst>
            <a:outerShdw blurRad="50800" dist="76200" dir="8400000" algn="ctr" rotWithShape="0">
              <a:srgbClr val="000000">
                <a:alpha val="83000"/>
              </a:srgbClr>
            </a:outerShdw>
            <a:reflection endPos="0" dist="50800" dir="5400000" sy="-100000" algn="bl" rotWithShape="0"/>
          </a:effectLst>
        </p:spPr>
      </p:pic>
      <p:sp>
        <p:nvSpPr>
          <p:cNvPr id="142" name="Google Shape;142;p28"/>
          <p:cNvSpPr txBox="1"/>
          <p:nvPr/>
        </p:nvSpPr>
        <p:spPr>
          <a:xfrm>
            <a:off x="6588514" y="1345406"/>
            <a:ext cx="1045703" cy="19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CONTENTS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8"/>
          <p:cNvSpPr txBox="1"/>
          <p:nvPr/>
        </p:nvSpPr>
        <p:spPr>
          <a:xfrm>
            <a:off x="6895133" y="1690688"/>
            <a:ext cx="284502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8"/>
          <p:cNvSpPr txBox="1"/>
          <p:nvPr/>
        </p:nvSpPr>
        <p:spPr>
          <a:xfrm>
            <a:off x="7271370" y="1690688"/>
            <a:ext cx="1045703" cy="19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dirty="0">
                <a:latin typeface="Roboto"/>
                <a:ea typeface="Roboto"/>
                <a:cs typeface="Roboto"/>
                <a:sym typeface="Roboto"/>
              </a:rPr>
              <a:t>Combining Tables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8"/>
          <p:cNvSpPr txBox="1"/>
          <p:nvPr/>
        </p:nvSpPr>
        <p:spPr>
          <a:xfrm>
            <a:off x="6895133" y="2012156"/>
            <a:ext cx="284502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8"/>
          <p:cNvSpPr txBox="1"/>
          <p:nvPr/>
        </p:nvSpPr>
        <p:spPr>
          <a:xfrm>
            <a:off x="7271370" y="2012156"/>
            <a:ext cx="852893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dirty="0">
                <a:latin typeface="Roboto"/>
                <a:ea typeface="Roboto"/>
                <a:cs typeface="Roboto"/>
                <a:sym typeface="Roboto"/>
              </a:rPr>
              <a:t>Referential Integrity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8"/>
          <p:cNvSpPr txBox="1"/>
          <p:nvPr/>
        </p:nvSpPr>
        <p:spPr>
          <a:xfrm>
            <a:off x="6895133" y="2347913"/>
            <a:ext cx="284502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8"/>
          <p:cNvSpPr txBox="1"/>
          <p:nvPr/>
        </p:nvSpPr>
        <p:spPr>
          <a:xfrm>
            <a:off x="7271370" y="2347913"/>
            <a:ext cx="852893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Joins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6895133" y="2678906"/>
            <a:ext cx="284502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7271370" y="2678906"/>
            <a:ext cx="852893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dirty="0">
                <a:latin typeface="Roboto"/>
                <a:ea typeface="Roboto"/>
                <a:cs typeface="Roboto"/>
                <a:sym typeface="Roboto"/>
              </a:rPr>
              <a:t>SQL queries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87DCED-8B56-4A42-B7AC-7523B27A0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189" y="744812"/>
            <a:ext cx="2849012" cy="28490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2"/>
          <p:cNvCxnSpPr/>
          <p:nvPr/>
        </p:nvCxnSpPr>
        <p:spPr>
          <a:xfrm rot="10800000" flipH="1">
            <a:off x="3871913" y="-29581"/>
            <a:ext cx="0" cy="5202662"/>
          </a:xfrm>
          <a:prstGeom prst="straightConnector1">
            <a:avLst/>
          </a:prstGeom>
          <a:noFill/>
          <a:ln w="381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20" name="Google Shape;220;p3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21;p32">
            <a:extLst>
              <a:ext uri="{FF2B5EF4-FFF2-40B4-BE49-F238E27FC236}">
                <a16:creationId xmlns:a16="http://schemas.microsoft.com/office/drawing/2014/main" id="{5886E3F8-99E3-2648-B0C4-004EC4DF914F}"/>
              </a:ext>
            </a:extLst>
          </p:cNvPr>
          <p:cNvSpPr txBox="1"/>
          <p:nvPr/>
        </p:nvSpPr>
        <p:spPr>
          <a:xfrm>
            <a:off x="468739" y="2016919"/>
            <a:ext cx="3608666" cy="130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r>
              <a:rPr lang="en-US" sz="3200" b="1" dirty="0"/>
              <a:t>Combining Data from Multiple Tables</a:t>
            </a:r>
          </a:p>
        </p:txBody>
      </p:sp>
      <p:sp>
        <p:nvSpPr>
          <p:cNvPr id="30" name="Google Shape;225;p32">
            <a:extLst>
              <a:ext uri="{FF2B5EF4-FFF2-40B4-BE49-F238E27FC236}">
                <a16:creationId xmlns:a16="http://schemas.microsoft.com/office/drawing/2014/main" id="{45AEEBD5-B392-114E-A87B-399EAF7C4A6D}"/>
              </a:ext>
            </a:extLst>
          </p:cNvPr>
          <p:cNvSpPr/>
          <p:nvPr/>
        </p:nvSpPr>
        <p:spPr>
          <a:xfrm>
            <a:off x="406400" y="488950"/>
            <a:ext cx="3144783" cy="284163"/>
          </a:xfrm>
          <a:prstGeom prst="rect">
            <a:avLst/>
          </a:prstGeom>
          <a:solidFill>
            <a:srgbClr val="64C3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226;p32">
            <a:extLst>
              <a:ext uri="{FF2B5EF4-FFF2-40B4-BE49-F238E27FC236}">
                <a16:creationId xmlns:a16="http://schemas.microsoft.com/office/drawing/2014/main" id="{6D60DE3F-4005-4447-A22A-2277346F26E2}"/>
              </a:ext>
            </a:extLst>
          </p:cNvPr>
          <p:cNvSpPr txBox="1"/>
          <p:nvPr/>
        </p:nvSpPr>
        <p:spPr>
          <a:xfrm>
            <a:off x="444293" y="446437"/>
            <a:ext cx="3144785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Combining Tables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AC883-9AA9-0047-AA63-172D9D44186E}"/>
              </a:ext>
            </a:extLst>
          </p:cNvPr>
          <p:cNvSpPr txBox="1"/>
          <p:nvPr/>
        </p:nvSpPr>
        <p:spPr>
          <a:xfrm>
            <a:off x="4432852" y="773112"/>
            <a:ext cx="3120887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Combining Data Vertically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D194C-8E5E-554A-B35A-65AC86F1C2CA}"/>
              </a:ext>
            </a:extLst>
          </p:cNvPr>
          <p:cNvSpPr txBox="1"/>
          <p:nvPr/>
        </p:nvSpPr>
        <p:spPr>
          <a:xfrm>
            <a:off x="4446332" y="2417861"/>
            <a:ext cx="4439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similar to data concatenation</a:t>
            </a:r>
          </a:p>
          <a:p>
            <a:endParaRPr lang="en-US" dirty="0"/>
          </a:p>
          <a:p>
            <a:r>
              <a:rPr lang="en-US" dirty="0"/>
              <a:t>SQL uses set operators to join tables vertically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9E340A-846C-AF4A-9AE0-52A675EB5337}"/>
              </a:ext>
            </a:extLst>
          </p:cNvPr>
          <p:cNvSpPr/>
          <p:nvPr/>
        </p:nvSpPr>
        <p:spPr>
          <a:xfrm>
            <a:off x="4777410" y="1184722"/>
            <a:ext cx="1610139" cy="37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08C812-485A-3242-8986-E71BF7826332}"/>
              </a:ext>
            </a:extLst>
          </p:cNvPr>
          <p:cNvSpPr/>
          <p:nvPr/>
        </p:nvSpPr>
        <p:spPr>
          <a:xfrm>
            <a:off x="4777409" y="1677510"/>
            <a:ext cx="1610139" cy="37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B</a:t>
            </a:r>
          </a:p>
        </p:txBody>
      </p:sp>
    </p:spTree>
    <p:extLst>
      <p:ext uri="{BB962C8B-B14F-4D97-AF65-F5344CB8AC3E}">
        <p14:creationId xmlns:p14="http://schemas.microsoft.com/office/powerpoint/2010/main" val="326504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2"/>
          <p:cNvCxnSpPr/>
          <p:nvPr/>
        </p:nvCxnSpPr>
        <p:spPr>
          <a:xfrm rot="10800000" flipH="1">
            <a:off x="3871913" y="-29581"/>
            <a:ext cx="0" cy="5202662"/>
          </a:xfrm>
          <a:prstGeom prst="straightConnector1">
            <a:avLst/>
          </a:prstGeom>
          <a:noFill/>
          <a:ln w="381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20" name="Google Shape;220;p3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21;p32">
            <a:extLst>
              <a:ext uri="{FF2B5EF4-FFF2-40B4-BE49-F238E27FC236}">
                <a16:creationId xmlns:a16="http://schemas.microsoft.com/office/drawing/2014/main" id="{5886E3F8-99E3-2648-B0C4-004EC4DF914F}"/>
              </a:ext>
            </a:extLst>
          </p:cNvPr>
          <p:cNvSpPr txBox="1"/>
          <p:nvPr/>
        </p:nvSpPr>
        <p:spPr>
          <a:xfrm>
            <a:off x="468739" y="2016919"/>
            <a:ext cx="3608666" cy="130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r>
              <a:rPr lang="en-US" sz="3200" b="1" dirty="0"/>
              <a:t>Combining Data from Multiple Tables</a:t>
            </a:r>
          </a:p>
        </p:txBody>
      </p:sp>
      <p:sp>
        <p:nvSpPr>
          <p:cNvPr id="30" name="Google Shape;225;p32">
            <a:extLst>
              <a:ext uri="{FF2B5EF4-FFF2-40B4-BE49-F238E27FC236}">
                <a16:creationId xmlns:a16="http://schemas.microsoft.com/office/drawing/2014/main" id="{45AEEBD5-B392-114E-A87B-399EAF7C4A6D}"/>
              </a:ext>
            </a:extLst>
          </p:cNvPr>
          <p:cNvSpPr/>
          <p:nvPr/>
        </p:nvSpPr>
        <p:spPr>
          <a:xfrm>
            <a:off x="406400" y="488950"/>
            <a:ext cx="3144783" cy="284163"/>
          </a:xfrm>
          <a:prstGeom prst="rect">
            <a:avLst/>
          </a:prstGeom>
          <a:solidFill>
            <a:srgbClr val="64C3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226;p32">
            <a:extLst>
              <a:ext uri="{FF2B5EF4-FFF2-40B4-BE49-F238E27FC236}">
                <a16:creationId xmlns:a16="http://schemas.microsoft.com/office/drawing/2014/main" id="{6D60DE3F-4005-4447-A22A-2277346F26E2}"/>
              </a:ext>
            </a:extLst>
          </p:cNvPr>
          <p:cNvSpPr txBox="1"/>
          <p:nvPr/>
        </p:nvSpPr>
        <p:spPr>
          <a:xfrm>
            <a:off x="444293" y="446437"/>
            <a:ext cx="3144785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Combining Tables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AC883-9AA9-0047-AA63-172D9D44186E}"/>
              </a:ext>
            </a:extLst>
          </p:cNvPr>
          <p:cNvSpPr txBox="1"/>
          <p:nvPr/>
        </p:nvSpPr>
        <p:spPr>
          <a:xfrm>
            <a:off x="4432852" y="773112"/>
            <a:ext cx="3120887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Combining Data Horizontally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D194C-8E5E-554A-B35A-65AC86F1C2CA}"/>
              </a:ext>
            </a:extLst>
          </p:cNvPr>
          <p:cNvSpPr txBox="1"/>
          <p:nvPr/>
        </p:nvSpPr>
        <p:spPr>
          <a:xfrm>
            <a:off x="4446332" y="2417861"/>
            <a:ext cx="43796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similar to data merge</a:t>
            </a:r>
          </a:p>
          <a:p>
            <a:endParaRPr lang="en-US" dirty="0"/>
          </a:p>
          <a:p>
            <a:r>
              <a:rPr lang="en-US" dirty="0"/>
              <a:t>SQL uses join operators to implement this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9E340A-846C-AF4A-9AE0-52A675EB5337}"/>
              </a:ext>
            </a:extLst>
          </p:cNvPr>
          <p:cNvSpPr/>
          <p:nvPr/>
        </p:nvSpPr>
        <p:spPr>
          <a:xfrm>
            <a:off x="4214192" y="1523172"/>
            <a:ext cx="1610139" cy="37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08C812-485A-3242-8986-E71BF7826332}"/>
              </a:ext>
            </a:extLst>
          </p:cNvPr>
          <p:cNvSpPr/>
          <p:nvPr/>
        </p:nvSpPr>
        <p:spPr>
          <a:xfrm>
            <a:off x="5957080" y="1523171"/>
            <a:ext cx="1610139" cy="37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B</a:t>
            </a:r>
          </a:p>
        </p:txBody>
      </p:sp>
    </p:spTree>
    <p:extLst>
      <p:ext uri="{BB962C8B-B14F-4D97-AF65-F5344CB8AC3E}">
        <p14:creationId xmlns:p14="http://schemas.microsoft.com/office/powerpoint/2010/main" val="318174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2"/>
          <p:cNvCxnSpPr/>
          <p:nvPr/>
        </p:nvCxnSpPr>
        <p:spPr>
          <a:xfrm rot="10800000" flipH="1">
            <a:off x="3871913" y="-29581"/>
            <a:ext cx="0" cy="5202662"/>
          </a:xfrm>
          <a:prstGeom prst="straightConnector1">
            <a:avLst/>
          </a:prstGeom>
          <a:noFill/>
          <a:ln w="381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20" name="Google Shape;220;p3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21;p32">
            <a:extLst>
              <a:ext uri="{FF2B5EF4-FFF2-40B4-BE49-F238E27FC236}">
                <a16:creationId xmlns:a16="http://schemas.microsoft.com/office/drawing/2014/main" id="{5886E3F8-99E3-2648-B0C4-004EC4DF914F}"/>
              </a:ext>
            </a:extLst>
          </p:cNvPr>
          <p:cNvSpPr txBox="1"/>
          <p:nvPr/>
        </p:nvSpPr>
        <p:spPr>
          <a:xfrm>
            <a:off x="923925" y="2016919"/>
            <a:ext cx="2437861" cy="130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Why do </a:t>
            </a: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we need</a:t>
            </a: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SQL Joins </a:t>
            </a:r>
          </a:p>
        </p:txBody>
      </p:sp>
      <p:sp>
        <p:nvSpPr>
          <p:cNvPr id="30" name="Google Shape;225;p32">
            <a:extLst>
              <a:ext uri="{FF2B5EF4-FFF2-40B4-BE49-F238E27FC236}">
                <a16:creationId xmlns:a16="http://schemas.microsoft.com/office/drawing/2014/main" id="{45AEEBD5-B392-114E-A87B-399EAF7C4A6D}"/>
              </a:ext>
            </a:extLst>
          </p:cNvPr>
          <p:cNvSpPr/>
          <p:nvPr/>
        </p:nvSpPr>
        <p:spPr>
          <a:xfrm>
            <a:off x="406400" y="488950"/>
            <a:ext cx="3144783" cy="284163"/>
          </a:xfrm>
          <a:prstGeom prst="rect">
            <a:avLst/>
          </a:prstGeom>
          <a:solidFill>
            <a:srgbClr val="64C3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226;p32">
            <a:extLst>
              <a:ext uri="{FF2B5EF4-FFF2-40B4-BE49-F238E27FC236}">
                <a16:creationId xmlns:a16="http://schemas.microsoft.com/office/drawing/2014/main" id="{6D60DE3F-4005-4447-A22A-2277346F26E2}"/>
              </a:ext>
            </a:extLst>
          </p:cNvPr>
          <p:cNvSpPr txBox="1"/>
          <p:nvPr/>
        </p:nvSpPr>
        <p:spPr>
          <a:xfrm>
            <a:off x="444293" y="446437"/>
            <a:ext cx="3144785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SQL Joins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E878DF-F489-0849-931B-E601DE83D082}"/>
              </a:ext>
            </a:extLst>
          </p:cNvPr>
          <p:cNvSpPr txBox="1"/>
          <p:nvPr/>
        </p:nvSpPr>
        <p:spPr>
          <a:xfrm>
            <a:off x="4292897" y="1087993"/>
            <a:ext cx="43796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Tables in a database are highly normalized </a:t>
            </a:r>
          </a:p>
          <a:p>
            <a:endParaRPr lang="en-US" dirty="0"/>
          </a:p>
          <a:p>
            <a:r>
              <a:rPr lang="en-US" dirty="0"/>
              <a:t>To extract information present in multiple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48D07F-9EAD-7B40-93F5-D7288CD7E3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027" t="5593" r="27552" b="6518"/>
          <a:stretch/>
        </p:blipFill>
        <p:spPr>
          <a:xfrm>
            <a:off x="5387384" y="2138900"/>
            <a:ext cx="2190642" cy="191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3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2"/>
          <p:cNvCxnSpPr/>
          <p:nvPr/>
        </p:nvCxnSpPr>
        <p:spPr>
          <a:xfrm rot="10800000" flipH="1">
            <a:off x="3579305" y="-29581"/>
            <a:ext cx="0" cy="5202662"/>
          </a:xfrm>
          <a:prstGeom prst="straightConnector1">
            <a:avLst/>
          </a:prstGeom>
          <a:noFill/>
          <a:ln w="381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20" name="Google Shape;220;p3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5011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/>
          <p:nvPr/>
        </p:nvSpPr>
        <p:spPr>
          <a:xfrm>
            <a:off x="406400" y="488950"/>
            <a:ext cx="2547111" cy="284163"/>
          </a:xfrm>
          <a:prstGeom prst="rect">
            <a:avLst/>
          </a:prstGeom>
          <a:solidFill>
            <a:srgbClr val="64C3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320728" y="473869"/>
            <a:ext cx="2718456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SQL Joins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221;p32">
            <a:extLst>
              <a:ext uri="{FF2B5EF4-FFF2-40B4-BE49-F238E27FC236}">
                <a16:creationId xmlns:a16="http://schemas.microsoft.com/office/drawing/2014/main" id="{5886E3F8-99E3-2648-B0C4-004EC4DF914F}"/>
              </a:ext>
            </a:extLst>
          </p:cNvPr>
          <p:cNvSpPr txBox="1"/>
          <p:nvPr/>
        </p:nvSpPr>
        <p:spPr>
          <a:xfrm>
            <a:off x="-166969" y="2016919"/>
            <a:ext cx="3518031" cy="130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Types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Of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Joins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3074F1-0A5C-F847-823D-917BED4D0A7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l="3354" r="11727"/>
          <a:stretch/>
        </p:blipFill>
        <p:spPr>
          <a:xfrm>
            <a:off x="3853552" y="782067"/>
            <a:ext cx="5017090" cy="3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0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2"/>
          <p:cNvCxnSpPr/>
          <p:nvPr/>
        </p:nvCxnSpPr>
        <p:spPr>
          <a:xfrm rot="10800000" flipH="1">
            <a:off x="3579305" y="-29581"/>
            <a:ext cx="0" cy="5202662"/>
          </a:xfrm>
          <a:prstGeom prst="straightConnector1">
            <a:avLst/>
          </a:prstGeom>
          <a:noFill/>
          <a:ln w="381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20" name="Google Shape;220;p3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5011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/>
          <p:nvPr/>
        </p:nvSpPr>
        <p:spPr>
          <a:xfrm>
            <a:off x="406400" y="488950"/>
            <a:ext cx="2547111" cy="284163"/>
          </a:xfrm>
          <a:prstGeom prst="rect">
            <a:avLst/>
          </a:prstGeom>
          <a:solidFill>
            <a:srgbClr val="64C3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320728" y="473869"/>
            <a:ext cx="2718456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SQL Joins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221;p32">
            <a:extLst>
              <a:ext uri="{FF2B5EF4-FFF2-40B4-BE49-F238E27FC236}">
                <a16:creationId xmlns:a16="http://schemas.microsoft.com/office/drawing/2014/main" id="{5886E3F8-99E3-2648-B0C4-004EC4DF914F}"/>
              </a:ext>
            </a:extLst>
          </p:cNvPr>
          <p:cNvSpPr txBox="1"/>
          <p:nvPr/>
        </p:nvSpPr>
        <p:spPr>
          <a:xfrm>
            <a:off x="-166969" y="2016919"/>
            <a:ext cx="3518031" cy="130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Types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Of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Joins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44BDBE-423F-1E45-93C0-146B1DB78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7547" y="1457325"/>
            <a:ext cx="5223551" cy="22397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BE62E2-2268-FE4E-ABBC-0C4E5F374E78}"/>
              </a:ext>
            </a:extLst>
          </p:cNvPr>
          <p:cNvSpPr txBox="1"/>
          <p:nvPr/>
        </p:nvSpPr>
        <p:spPr>
          <a:xfrm>
            <a:off x="776382" y="1193711"/>
            <a:ext cx="1232451" cy="73866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 be discussed later</a:t>
            </a:r>
          </a:p>
        </p:txBody>
      </p:sp>
    </p:spTree>
    <p:extLst>
      <p:ext uri="{BB962C8B-B14F-4D97-AF65-F5344CB8AC3E}">
        <p14:creationId xmlns:p14="http://schemas.microsoft.com/office/powerpoint/2010/main" val="1222994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2"/>
          <p:cNvCxnSpPr/>
          <p:nvPr/>
        </p:nvCxnSpPr>
        <p:spPr>
          <a:xfrm rot="10800000" flipH="1">
            <a:off x="3579305" y="-29581"/>
            <a:ext cx="0" cy="5202662"/>
          </a:xfrm>
          <a:prstGeom prst="straightConnector1">
            <a:avLst/>
          </a:prstGeom>
          <a:noFill/>
          <a:ln w="381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20" name="Google Shape;220;p3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5011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/>
          <p:nvPr/>
        </p:nvSpPr>
        <p:spPr>
          <a:xfrm>
            <a:off x="406400" y="488950"/>
            <a:ext cx="2547111" cy="284163"/>
          </a:xfrm>
          <a:prstGeom prst="rect">
            <a:avLst/>
          </a:prstGeom>
          <a:solidFill>
            <a:srgbClr val="64C3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320728" y="473869"/>
            <a:ext cx="2718456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Types of SQL Joins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221;p32">
            <a:extLst>
              <a:ext uri="{FF2B5EF4-FFF2-40B4-BE49-F238E27FC236}">
                <a16:creationId xmlns:a16="http://schemas.microsoft.com/office/drawing/2014/main" id="{5886E3F8-99E3-2648-B0C4-004EC4DF914F}"/>
              </a:ext>
            </a:extLst>
          </p:cNvPr>
          <p:cNvSpPr txBox="1"/>
          <p:nvPr/>
        </p:nvSpPr>
        <p:spPr>
          <a:xfrm>
            <a:off x="-166969" y="2016919"/>
            <a:ext cx="3518031" cy="130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Inner Join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ACD210-2037-E043-909D-4E841F834927}"/>
              </a:ext>
            </a:extLst>
          </p:cNvPr>
          <p:cNvSpPr txBox="1"/>
          <p:nvPr/>
        </p:nvSpPr>
        <p:spPr>
          <a:xfrm>
            <a:off x="3916039" y="658194"/>
            <a:ext cx="465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Returns only matching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Can be performed on  multiple tables at a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7FA0B-6E42-C54E-87AB-B605371E8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748" y="1192529"/>
            <a:ext cx="2013922" cy="575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D58E13-196B-374B-9994-515194E174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3971" y="1164701"/>
            <a:ext cx="3079198" cy="5852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D36C6E-AE9D-1A4D-BC89-6A73A960F2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3919" y="2154887"/>
            <a:ext cx="1581357" cy="9775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7A10A9-32BD-774C-8746-4F4352DE32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6748" y="3893095"/>
            <a:ext cx="5305563" cy="3888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1DBE5B-405E-0944-9B8D-4DF4E6D49BB2}"/>
              </a:ext>
            </a:extLst>
          </p:cNvPr>
          <p:cNvSpPr txBox="1"/>
          <p:nvPr/>
        </p:nvSpPr>
        <p:spPr>
          <a:xfrm>
            <a:off x="4852988" y="3445024"/>
            <a:ext cx="3120887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- joined on key </a:t>
            </a:r>
            <a:r>
              <a:rPr lang="en-US" dirty="0" err="1"/>
              <a:t>account_id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1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2"/>
          <p:cNvCxnSpPr/>
          <p:nvPr/>
        </p:nvCxnSpPr>
        <p:spPr>
          <a:xfrm rot="10800000" flipH="1">
            <a:off x="3579305" y="-29581"/>
            <a:ext cx="0" cy="5202662"/>
          </a:xfrm>
          <a:prstGeom prst="straightConnector1">
            <a:avLst/>
          </a:prstGeom>
          <a:noFill/>
          <a:ln w="381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20" name="Google Shape;220;p3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5011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/>
          <p:nvPr/>
        </p:nvSpPr>
        <p:spPr>
          <a:xfrm>
            <a:off x="406400" y="488950"/>
            <a:ext cx="2547111" cy="284163"/>
          </a:xfrm>
          <a:prstGeom prst="rect">
            <a:avLst/>
          </a:prstGeom>
          <a:solidFill>
            <a:srgbClr val="64C3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320728" y="473869"/>
            <a:ext cx="2718456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Types of SQL Joins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221;p32">
            <a:extLst>
              <a:ext uri="{FF2B5EF4-FFF2-40B4-BE49-F238E27FC236}">
                <a16:creationId xmlns:a16="http://schemas.microsoft.com/office/drawing/2014/main" id="{5886E3F8-99E3-2648-B0C4-004EC4DF914F}"/>
              </a:ext>
            </a:extLst>
          </p:cNvPr>
          <p:cNvSpPr txBox="1"/>
          <p:nvPr/>
        </p:nvSpPr>
        <p:spPr>
          <a:xfrm>
            <a:off x="-166969" y="2016919"/>
            <a:ext cx="3518031" cy="130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Outer Join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B0BD2D-F58C-EC41-99AB-A7C403F29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9425" y="1768530"/>
            <a:ext cx="1260279" cy="8113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D3D1DA-1DE1-AE41-B641-403CA6D145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4697" y="1727910"/>
            <a:ext cx="1260279" cy="8113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4351BC-22CB-7B48-AD3B-29402DFDCB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9969" y="1727910"/>
            <a:ext cx="1260279" cy="8113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1EAEE9-0336-DD4B-949B-D579A9B1D165}"/>
              </a:ext>
            </a:extLst>
          </p:cNvPr>
          <p:cNvSpPr txBox="1"/>
          <p:nvPr/>
        </p:nvSpPr>
        <p:spPr>
          <a:xfrm>
            <a:off x="4042346" y="2834438"/>
            <a:ext cx="107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5613" lvl="1" indent="-341313" eaLnBrk="1" hangingPunct="1"/>
            <a:r>
              <a:rPr lang="en-US" altLang="en-US" dirty="0"/>
              <a:t>Left Join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04C28-0859-ED47-B4EE-F0DEC6B82FE4}"/>
              </a:ext>
            </a:extLst>
          </p:cNvPr>
          <p:cNvSpPr txBox="1"/>
          <p:nvPr/>
        </p:nvSpPr>
        <p:spPr>
          <a:xfrm>
            <a:off x="5659664" y="2833075"/>
            <a:ext cx="107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5613" lvl="1" indent="-341313" eaLnBrk="1" hangingPunct="1"/>
            <a:r>
              <a:rPr lang="en-US" altLang="en-US" dirty="0"/>
              <a:t>Full Join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4E4F17-9268-4E4C-881E-9E15620B4128}"/>
              </a:ext>
            </a:extLst>
          </p:cNvPr>
          <p:cNvSpPr txBox="1"/>
          <p:nvPr/>
        </p:nvSpPr>
        <p:spPr>
          <a:xfrm>
            <a:off x="7104936" y="2775151"/>
            <a:ext cx="116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5613" lvl="1" indent="-341313" eaLnBrk="1" hangingPunct="1"/>
            <a:r>
              <a:rPr lang="en-US" altLang="en-US" dirty="0"/>
              <a:t>Right Join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F5C7A2-3E6A-0A4C-8B87-9BB67C330763}"/>
              </a:ext>
            </a:extLst>
          </p:cNvPr>
          <p:cNvSpPr txBox="1"/>
          <p:nvPr/>
        </p:nvSpPr>
        <p:spPr>
          <a:xfrm>
            <a:off x="3916039" y="658194"/>
            <a:ext cx="46571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5613" lvl="1" indent="-341313" eaLnBrk="1" hangingPunct="1">
              <a:buFont typeface="Arial" panose="020B0604020202020204" pitchFamily="34" charset="0"/>
              <a:buChar char="•"/>
            </a:pPr>
            <a:r>
              <a:rPr lang="en-US" altLang="en-US" sz="900" dirty="0"/>
              <a:t>Returns all matching rows, along with nonmatching rows from one or both tables</a:t>
            </a:r>
          </a:p>
          <a:p>
            <a:pPr marL="455613" lvl="1" indent="-341313" eaLnBrk="1" hangingPunct="1">
              <a:buFont typeface="Arial" panose="020B0604020202020204" pitchFamily="34" charset="0"/>
              <a:buChar char="•"/>
            </a:pPr>
            <a:r>
              <a:rPr lang="en-US" altLang="en-US" sz="900" dirty="0"/>
              <a:t>Can only be performed on two tables at a time</a:t>
            </a:r>
          </a:p>
        </p:txBody>
      </p:sp>
    </p:spTree>
    <p:extLst>
      <p:ext uri="{BB962C8B-B14F-4D97-AF65-F5344CB8AC3E}">
        <p14:creationId xmlns:p14="http://schemas.microsoft.com/office/powerpoint/2010/main" val="18712061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298</Words>
  <Application>Microsoft Macintosh PowerPoint</Application>
  <PresentationFormat>On-screen Show (16:9)</PresentationFormat>
  <Paragraphs>69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Helvetica Neue</vt:lpstr>
      <vt:lpstr>Helvetica Neue Light</vt:lpstr>
      <vt:lpstr>Roboto</vt:lpstr>
      <vt:lpstr>Arial</vt:lpstr>
      <vt:lpstr>Simple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Himanshu Aggarwal</cp:lastModifiedBy>
  <cp:revision>42</cp:revision>
  <dcterms:modified xsi:type="dcterms:W3CDTF">2020-07-28T04:52:08Z</dcterms:modified>
</cp:coreProperties>
</file>