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319" r:id="rId5"/>
    <p:sldId id="320" r:id="rId6"/>
    <p:sldId id="321" r:id="rId7"/>
    <p:sldId id="322" r:id="rId8"/>
    <p:sldId id="323" r:id="rId9"/>
    <p:sldId id="259" r:id="rId10"/>
    <p:sldId id="260" r:id="rId11"/>
    <p:sldId id="261" r:id="rId12"/>
    <p:sldId id="262" r:id="rId13"/>
    <p:sldId id="263" r:id="rId14"/>
    <p:sldId id="264" r:id="rId15"/>
    <p:sldId id="265" r:id="rId16"/>
    <p:sldId id="266" r:id="rId17"/>
    <p:sldId id="267" r:id="rId18"/>
    <p:sldId id="268" r:id="rId19"/>
    <p:sldId id="269" r:id="rId20"/>
    <p:sldId id="288" r:id="rId21"/>
    <p:sldId id="270" r:id="rId22"/>
    <p:sldId id="271" r:id="rId23"/>
    <p:sldId id="289" r:id="rId24"/>
    <p:sldId id="272" r:id="rId25"/>
    <p:sldId id="273" r:id="rId26"/>
    <p:sldId id="274" r:id="rId27"/>
    <p:sldId id="278" r:id="rId28"/>
    <p:sldId id="279" r:id="rId29"/>
    <p:sldId id="275" r:id="rId30"/>
    <p:sldId id="276" r:id="rId31"/>
    <p:sldId id="280" r:id="rId32"/>
    <p:sldId id="281" r:id="rId33"/>
    <p:sldId id="282" r:id="rId34"/>
    <p:sldId id="291" r:id="rId35"/>
    <p:sldId id="277" r:id="rId36"/>
    <p:sldId id="283" r:id="rId37"/>
    <p:sldId id="284" r:id="rId38"/>
    <p:sldId id="285" r:id="rId39"/>
    <p:sldId id="292" r:id="rId40"/>
    <p:sldId id="286" r:id="rId41"/>
    <p:sldId id="287" r:id="rId42"/>
    <p:sldId id="293" r:id="rId43"/>
    <p:sldId id="294" r:id="rId44"/>
    <p:sldId id="299" r:id="rId45"/>
    <p:sldId id="295" r:id="rId46"/>
    <p:sldId id="296" r:id="rId47"/>
    <p:sldId id="300" r:id="rId48"/>
    <p:sldId id="297" r:id="rId49"/>
    <p:sldId id="298"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504" y="14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530820CF-B880-4189-942D-D702A7CBA730}" type="datetimeFigureOut">
              <a:rPr lang="zh-CN" altLang="en-US" smtClean="0"/>
              <a:pPr/>
              <a:t>2012/8/14</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C913308-F349-4B6D-A68A-DD1791B4A57B}" type="slidenum">
              <a:rPr lang="zh-CN" altLang="en-US" smtClean="0"/>
              <a:pPr/>
              <a:t>‹#›</a:t>
            </a:fld>
            <a:endParaRPr lang="zh-CN" altLang="en-US"/>
          </a:p>
        </p:txBody>
      </p:sp>
      <p:pic>
        <p:nvPicPr>
          <p:cNvPr id="18" name="Picture 5"/>
          <p:cNvPicPr>
            <a:picLocks noChangeAspect="1" noChangeArrowheads="1"/>
          </p:cNvPicPr>
          <p:nvPr userDrawn="1"/>
        </p:nvPicPr>
        <p:blipFill>
          <a:blip r:embed="rId2"/>
          <a:srcRect/>
          <a:stretch>
            <a:fillRect/>
          </a:stretch>
        </p:blipFill>
        <p:spPr bwMode="auto">
          <a:xfrm>
            <a:off x="8316416" y="64528"/>
            <a:ext cx="781813" cy="453956"/>
          </a:xfrm>
          <a:prstGeom prst="rect">
            <a:avLst/>
          </a:prstGeom>
          <a:noFill/>
          <a:ln w="9525">
            <a:noFill/>
            <a:miter lim="800000"/>
            <a:headEnd/>
            <a:tailEnd/>
          </a:ln>
        </p:spPr>
      </p:pic>
      <p:sp>
        <p:nvSpPr>
          <p:cNvPr id="20" name="TextBox 19"/>
          <p:cNvSpPr txBox="1"/>
          <p:nvPr userDrawn="1"/>
        </p:nvSpPr>
        <p:spPr>
          <a:xfrm>
            <a:off x="3730341" y="6597752"/>
            <a:ext cx="1673856" cy="276999"/>
          </a:xfrm>
          <a:prstGeom prst="rect">
            <a:avLst/>
          </a:prstGeom>
          <a:noFill/>
        </p:spPr>
        <p:txBody>
          <a:bodyPr wrap="none" rtlCol="0">
            <a:spAutoFit/>
          </a:bodyPr>
          <a:lstStyle/>
          <a:p>
            <a:pPr algn="ctr"/>
            <a:r>
              <a:rPr lang="en-US" altLang="zh-CN" sz="1200" b="1" dirty="0" smtClean="0">
                <a:solidFill>
                  <a:schemeClr val="accent5"/>
                </a:solidFill>
                <a:latin typeface="Segoe Print" pitchFamily="2" charset="0"/>
              </a:rPr>
              <a:t>All Rights Reserved</a:t>
            </a:r>
            <a:endParaRPr lang="zh-CN" altLang="en-US" sz="1200" b="1" dirty="0">
              <a:solidFill>
                <a:schemeClr val="accent5"/>
              </a:solidFill>
              <a:latin typeface="Segoe Print" pitchFamily="2"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TextBox 8"/>
          <p:cNvSpPr txBox="1"/>
          <p:nvPr userDrawn="1"/>
        </p:nvSpPr>
        <p:spPr>
          <a:xfrm>
            <a:off x="3730341" y="6597752"/>
            <a:ext cx="1673856" cy="276999"/>
          </a:xfrm>
          <a:prstGeom prst="rect">
            <a:avLst/>
          </a:prstGeom>
          <a:noFill/>
        </p:spPr>
        <p:txBody>
          <a:bodyPr wrap="none" rtlCol="0">
            <a:spAutoFit/>
          </a:bodyPr>
          <a:lstStyle/>
          <a:p>
            <a:pPr algn="ctr"/>
            <a:r>
              <a:rPr lang="en-US" altLang="zh-CN" sz="1200" b="1" dirty="0" smtClean="0">
                <a:solidFill>
                  <a:schemeClr val="accent5"/>
                </a:solidFill>
                <a:latin typeface="Segoe Print" pitchFamily="2" charset="0"/>
              </a:rPr>
              <a:t>All Rights Reserved</a:t>
            </a:r>
            <a:endParaRPr lang="zh-CN" altLang="en-US" sz="1200" b="1" dirty="0">
              <a:solidFill>
                <a:schemeClr val="accent5"/>
              </a:solidFill>
              <a:latin typeface="Segoe Print"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TextBox 6"/>
          <p:cNvSpPr txBox="1"/>
          <p:nvPr userDrawn="1"/>
        </p:nvSpPr>
        <p:spPr>
          <a:xfrm>
            <a:off x="3730341" y="6597752"/>
            <a:ext cx="1673856" cy="276999"/>
          </a:xfrm>
          <a:prstGeom prst="rect">
            <a:avLst/>
          </a:prstGeom>
          <a:noFill/>
        </p:spPr>
        <p:txBody>
          <a:bodyPr wrap="none" rtlCol="0">
            <a:spAutoFit/>
          </a:bodyPr>
          <a:lstStyle/>
          <a:p>
            <a:pPr algn="ctr"/>
            <a:r>
              <a:rPr lang="en-US" altLang="zh-CN" sz="1200" b="1" dirty="0" smtClean="0">
                <a:solidFill>
                  <a:schemeClr val="accent5"/>
                </a:solidFill>
                <a:latin typeface="Segoe Print" pitchFamily="2" charset="0"/>
              </a:rPr>
              <a:t>All Rights Reserved</a:t>
            </a:r>
            <a:endParaRPr lang="zh-CN" altLang="en-US" sz="1200" b="1" dirty="0">
              <a:solidFill>
                <a:schemeClr val="accent5"/>
              </a:solidFill>
              <a:latin typeface="Segoe Print"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530820CF-B880-4189-942D-D702A7CBA730}" type="datetimeFigureOut">
              <a:rPr lang="zh-CN" altLang="en-US" smtClean="0"/>
              <a:pPr/>
              <a:t>2012/8/14</a:t>
            </a:fld>
            <a:endParaRPr lang="zh-CN" altLang="en-US"/>
          </a:p>
        </p:txBody>
      </p:sp>
      <p:sp>
        <p:nvSpPr>
          <p:cNvPr id="27" name="灯片编号占位符 26"/>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530820CF-B880-4189-942D-D702A7CBA730}" type="datetimeFigureOut">
              <a:rPr lang="zh-CN" altLang="en-US" smtClean="0"/>
              <a:pPr/>
              <a:t>2012/8/14</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2012/8/14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620688"/>
            <a:ext cx="8229600" cy="1066800"/>
          </a:xfrm>
          <a:prstGeom prst="rect">
            <a:avLst/>
          </a:prstGeom>
        </p:spPr>
        <p:txBody>
          <a:bodyPr vert="horz" anchor="ctr">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457200" y="1772816"/>
            <a:ext cx="8229600" cy="4801720"/>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30820CF-B880-4189-942D-D702A7CBA730}" type="datetimeFigureOut">
              <a:rPr lang="zh-CN" altLang="en-US" smtClean="0"/>
              <a:pPr/>
              <a:t>2012/8/14</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slide" Target="slide60.xml"/><Relationship Id="rId3" Type="http://schemas.openxmlformats.org/officeDocument/2006/relationships/slide" Target="slide23.xml"/><Relationship Id="rId7" Type="http://schemas.openxmlformats.org/officeDocument/2006/relationships/slide" Target="slide56.xml"/><Relationship Id="rId2" Type="http://schemas.openxmlformats.org/officeDocument/2006/relationships/slide" Target="slide20.xml"/><Relationship Id="rId1"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slide" Target="slide39.xml"/><Relationship Id="rId4" Type="http://schemas.openxmlformats.org/officeDocument/2006/relationships/slide" Target="slide3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maven.apache.org/guides/introduction/introduction-to-the-lifecycle.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mojo.codehaus.org/plugins.html" TargetMode="External"/><Relationship Id="rId2" Type="http://schemas.openxmlformats.org/officeDocument/2006/relationships/hyperlink" Target="http://maven.apache.org/plugins/index.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57200" y="2276872"/>
            <a:ext cx="8458200" cy="1470025"/>
          </a:xfrm>
        </p:spPr>
        <p:txBody>
          <a:bodyPr/>
          <a:lstStyle/>
          <a:p>
            <a:r>
              <a:rPr lang="zh-CN" altLang="en-US" dirty="0" smtClean="0"/>
              <a:t>走进</a:t>
            </a:r>
            <a:r>
              <a:rPr lang="en-US" altLang="zh-CN" dirty="0" smtClean="0"/>
              <a:t>Maven</a:t>
            </a:r>
            <a:r>
              <a:rPr lang="zh-CN" altLang="en-US" dirty="0" smtClean="0"/>
              <a:t>的世界</a:t>
            </a:r>
            <a:endParaRPr lang="zh-CN" altLang="en-US" dirty="0"/>
          </a:p>
        </p:txBody>
      </p:sp>
      <p:sp>
        <p:nvSpPr>
          <p:cNvPr id="3" name="副标题 2"/>
          <p:cNvSpPr>
            <a:spLocks noGrp="1"/>
          </p:cNvSpPr>
          <p:nvPr>
            <p:ph type="subTitle" idx="1"/>
          </p:nvPr>
        </p:nvSpPr>
        <p:spPr/>
        <p:txBody>
          <a:bodyPr>
            <a:normAutofit/>
          </a:bodyPr>
          <a:lstStyle/>
          <a:p>
            <a:r>
              <a:rPr lang="zh-CN" altLang="en-US" sz="2000" dirty="0" smtClean="0"/>
              <a:t>韩君</a:t>
            </a:r>
            <a:endParaRPr lang="en-US" altLang="zh-CN" sz="2000" dirty="0" smtClean="0"/>
          </a:p>
          <a:p>
            <a:r>
              <a:rPr lang="en-US" altLang="zh-CN" sz="2000" smtClean="0"/>
              <a:t>2012.7.16</a:t>
            </a:r>
            <a:endParaRPr lang="zh-CN"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Maven</a:t>
            </a:r>
            <a:r>
              <a:rPr lang="zh-CN" altLang="en-US" dirty="0" smtClean="0"/>
              <a:t>的安装和配置 </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下载</a:t>
            </a:r>
            <a:r>
              <a:rPr lang="en-US" altLang="zh-CN" dirty="0" smtClean="0"/>
              <a:t>Maven</a:t>
            </a:r>
            <a:r>
              <a:rPr lang="zh-CN" altLang="en-US" dirty="0" smtClean="0"/>
              <a:t>，解压缩到本地硬盘</a:t>
            </a:r>
            <a:endParaRPr lang="en-US" altLang="zh-CN" dirty="0" smtClean="0"/>
          </a:p>
          <a:p>
            <a:r>
              <a:rPr lang="zh-CN" altLang="en-US" dirty="0" smtClean="0"/>
              <a:t>我的</a:t>
            </a:r>
            <a:r>
              <a:rPr lang="en-US" altLang="zh-CN" dirty="0" smtClean="0"/>
              <a:t>Maven</a:t>
            </a:r>
            <a:r>
              <a:rPr lang="zh-CN" altLang="en-US" dirty="0" smtClean="0"/>
              <a:t>安装目录是</a:t>
            </a:r>
            <a:r>
              <a:rPr lang="en-US" altLang="zh-CN" dirty="0" smtClean="0"/>
              <a:t>D:\maven</a:t>
            </a:r>
            <a:r>
              <a:rPr lang="zh-CN" altLang="en-US" dirty="0" smtClean="0"/>
              <a:t>，接着需要设置环境变量，将</a:t>
            </a:r>
            <a:r>
              <a:rPr lang="en-US" altLang="zh-CN" dirty="0" smtClean="0"/>
              <a:t>Maven</a:t>
            </a:r>
            <a:r>
              <a:rPr lang="zh-CN" altLang="en-US" dirty="0" smtClean="0"/>
              <a:t>安装配置到操作系统环境中。 </a:t>
            </a:r>
          </a:p>
          <a:p>
            <a:r>
              <a:rPr lang="zh-CN" altLang="en-US" dirty="0" smtClean="0"/>
              <a:t>打开系统属性面板，点击高级系统设置，再点击环境变量，在系统变量中新建一个变量，变量名为</a:t>
            </a:r>
            <a:r>
              <a:rPr lang="en-US" altLang="zh-CN" dirty="0" smtClean="0"/>
              <a:t>M2_HOME</a:t>
            </a:r>
            <a:r>
              <a:rPr lang="zh-CN" altLang="en-US" dirty="0" smtClean="0"/>
              <a:t>，变量值为</a:t>
            </a:r>
            <a:r>
              <a:rPr lang="en-US" altLang="zh-CN" dirty="0" smtClean="0"/>
              <a:t>Maven</a:t>
            </a:r>
            <a:r>
              <a:rPr lang="zh-CN" altLang="en-US" dirty="0" smtClean="0"/>
              <a:t>的安装目录</a:t>
            </a:r>
            <a:r>
              <a:rPr lang="en-US" altLang="zh-CN" dirty="0" smtClean="0"/>
              <a:t>D:\maven </a:t>
            </a:r>
            <a:r>
              <a:rPr lang="zh-CN" altLang="en-US" dirty="0" smtClean="0"/>
              <a:t>。点击确定，接着在系统变量中找到一个名为</a:t>
            </a:r>
            <a:r>
              <a:rPr lang="en-US" altLang="zh-CN" dirty="0" smtClean="0"/>
              <a:t>Path</a:t>
            </a:r>
            <a:r>
              <a:rPr lang="zh-CN" altLang="en-US" dirty="0" smtClean="0"/>
              <a:t>的变量，在变量值的末尾加上</a:t>
            </a:r>
            <a:r>
              <a:rPr lang="en-US" altLang="zh-CN" dirty="0" smtClean="0"/>
              <a:t>%M2_HOME%\bin;</a:t>
            </a:r>
            <a:r>
              <a:rPr lang="zh-CN" altLang="en-US" dirty="0" smtClean="0"/>
              <a:t>，注意多个值之间需要有分号隔开，然后点击确定。至此，环境变量设置完成。</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Maven</a:t>
            </a:r>
            <a:r>
              <a:rPr lang="zh-CN" altLang="en-US" dirty="0" smtClean="0"/>
              <a:t>的安装和配置 </a:t>
            </a:r>
            <a:endParaRPr lang="zh-CN" altLang="en-US" dirty="0"/>
          </a:p>
        </p:txBody>
      </p:sp>
      <p:sp>
        <p:nvSpPr>
          <p:cNvPr id="3" name="内容占位符 2"/>
          <p:cNvSpPr>
            <a:spLocks noGrp="1"/>
          </p:cNvSpPr>
          <p:nvPr>
            <p:ph idx="1"/>
          </p:nvPr>
        </p:nvSpPr>
        <p:spPr/>
        <p:txBody>
          <a:bodyPr/>
          <a:lstStyle/>
          <a:p>
            <a:r>
              <a:rPr lang="zh-CN" altLang="en-US" dirty="0" smtClean="0"/>
              <a:t>黑屏里输入</a:t>
            </a:r>
            <a:r>
              <a:rPr lang="en-US" altLang="zh-CN" dirty="0" err="1" smtClean="0"/>
              <a:t>mvn</a:t>
            </a:r>
            <a:r>
              <a:rPr lang="en-US" altLang="zh-CN" dirty="0" smtClean="0"/>
              <a:t> -v </a:t>
            </a:r>
          </a:p>
          <a:p>
            <a:r>
              <a:rPr lang="zh-CN" altLang="en-US" dirty="0" smtClean="0"/>
              <a:t>如果看到如下信息则说明</a:t>
            </a:r>
            <a:r>
              <a:rPr lang="en-US" altLang="zh-CN" dirty="0" smtClean="0"/>
              <a:t>Maven</a:t>
            </a:r>
            <a:r>
              <a:rPr lang="zh-CN" altLang="en-US" dirty="0" smtClean="0"/>
              <a:t>安装配置成功了</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899592" y="2852936"/>
            <a:ext cx="7930951" cy="18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升级</a:t>
            </a:r>
            <a:r>
              <a:rPr lang="en-US" altLang="zh-CN" dirty="0" smtClean="0"/>
              <a:t>Maven </a:t>
            </a:r>
            <a:endParaRPr lang="zh-CN" altLang="en-US" dirty="0"/>
          </a:p>
        </p:txBody>
      </p:sp>
      <p:sp>
        <p:nvSpPr>
          <p:cNvPr id="3" name="内容占位符 2"/>
          <p:cNvSpPr>
            <a:spLocks noGrp="1"/>
          </p:cNvSpPr>
          <p:nvPr>
            <p:ph idx="1"/>
          </p:nvPr>
        </p:nvSpPr>
        <p:spPr/>
        <p:txBody>
          <a:bodyPr>
            <a:normAutofit/>
          </a:bodyPr>
          <a:lstStyle/>
          <a:p>
            <a:r>
              <a:rPr lang="en-US" altLang="zh-CN" dirty="0" smtClean="0"/>
              <a:t>Maven</a:t>
            </a:r>
            <a:r>
              <a:rPr lang="zh-CN" altLang="en-US" dirty="0" smtClean="0"/>
              <a:t>还比较年轻，更新比较频繁，因此用户往往会需要更新</a:t>
            </a:r>
            <a:r>
              <a:rPr lang="en-US" altLang="zh-CN" dirty="0" smtClean="0"/>
              <a:t>Maven</a:t>
            </a:r>
            <a:r>
              <a:rPr lang="zh-CN" altLang="en-US" dirty="0" smtClean="0"/>
              <a:t>安装以获得更多更酷的新特性，以及避免一些旧的</a:t>
            </a:r>
            <a:r>
              <a:rPr lang="en-US" altLang="zh-CN" dirty="0" smtClean="0"/>
              <a:t>bug</a:t>
            </a:r>
            <a:r>
              <a:rPr lang="zh-CN" altLang="en-US" dirty="0" smtClean="0"/>
              <a:t>。 </a:t>
            </a:r>
          </a:p>
          <a:p>
            <a:r>
              <a:rPr lang="zh-CN" altLang="en-US" dirty="0" smtClean="0"/>
              <a:t>有了如上配置之后更新</a:t>
            </a:r>
            <a:r>
              <a:rPr lang="en-US" altLang="zh-CN" dirty="0" smtClean="0"/>
              <a:t>Maven</a:t>
            </a:r>
            <a:r>
              <a:rPr lang="zh-CN" altLang="en-US" dirty="0" smtClean="0"/>
              <a:t>变得非常简便，只需要下载新的</a:t>
            </a:r>
            <a:r>
              <a:rPr lang="en-US" altLang="zh-CN" dirty="0" smtClean="0"/>
              <a:t>Maven</a:t>
            </a:r>
            <a:r>
              <a:rPr lang="zh-CN" altLang="en-US" dirty="0" smtClean="0"/>
              <a:t>安装文件，解压至本地目录，然后更新</a:t>
            </a:r>
            <a:r>
              <a:rPr lang="en-US" altLang="zh-CN" dirty="0" smtClean="0"/>
              <a:t>M2_HOME</a:t>
            </a:r>
            <a:r>
              <a:rPr lang="zh-CN" altLang="en-US" dirty="0" smtClean="0"/>
              <a:t>环境变量便可。例如，假设</a:t>
            </a:r>
            <a:r>
              <a:rPr lang="en-US" altLang="zh-CN" dirty="0" smtClean="0"/>
              <a:t>Maven</a:t>
            </a:r>
            <a:r>
              <a:rPr lang="zh-CN" altLang="en-US" dirty="0" smtClean="0"/>
              <a:t>推出了新版本</a:t>
            </a:r>
            <a:r>
              <a:rPr lang="en-US" altLang="zh-CN" dirty="0" smtClean="0"/>
              <a:t>3.1</a:t>
            </a:r>
            <a:r>
              <a:rPr lang="zh-CN" altLang="en-US" dirty="0" smtClean="0"/>
              <a:t>，我们将其下载然后解压至目录</a:t>
            </a:r>
            <a:r>
              <a:rPr lang="en-US" altLang="zh-CN" dirty="0" smtClean="0"/>
              <a:t>D:\maven-3.1</a:t>
            </a:r>
            <a:r>
              <a:rPr lang="zh-CN" altLang="en-US" dirty="0" smtClean="0"/>
              <a:t>，接着遵照前一节描述的步骤编辑环境变量</a:t>
            </a:r>
            <a:r>
              <a:rPr lang="en-US" altLang="zh-CN" dirty="0" smtClean="0"/>
              <a:t>M2_HOME</a:t>
            </a:r>
            <a:r>
              <a:rPr lang="zh-CN" altLang="en-US" dirty="0" smtClean="0"/>
              <a:t>，更改其值为</a:t>
            </a:r>
            <a:r>
              <a:rPr lang="en-US" altLang="zh-CN" dirty="0" smtClean="0"/>
              <a:t>D:\maven-3.1</a:t>
            </a:r>
            <a:r>
              <a:rPr lang="zh-CN" altLang="en-US" dirty="0" smtClean="0"/>
              <a:t>。至此，更新就完成了。</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安装目录分析 </a:t>
            </a:r>
            <a:endParaRPr lang="zh-CN" altLang="en-US" dirty="0"/>
          </a:p>
        </p:txBody>
      </p:sp>
      <p:sp>
        <p:nvSpPr>
          <p:cNvPr id="3" name="内容占位符 2"/>
          <p:cNvSpPr>
            <a:spLocks noGrp="1"/>
          </p:cNvSpPr>
          <p:nvPr>
            <p:ph idx="1"/>
          </p:nvPr>
        </p:nvSpPr>
        <p:spPr/>
        <p:txBody>
          <a:bodyPr>
            <a:normAutofit/>
          </a:bodyPr>
          <a:lstStyle/>
          <a:p>
            <a:r>
              <a:rPr lang="zh-CN" altLang="en-US" dirty="0" smtClean="0"/>
              <a:t>安装目录中我们只需要关心如下</a:t>
            </a:r>
            <a:r>
              <a:rPr lang="en-US" altLang="zh-CN" dirty="0" smtClean="0"/>
              <a:t>2</a:t>
            </a:r>
            <a:r>
              <a:rPr lang="zh-CN" altLang="en-US" dirty="0" smtClean="0"/>
              <a:t>个文件夹即可：</a:t>
            </a:r>
            <a:endParaRPr lang="en-US" altLang="zh-CN" dirty="0" smtClean="0"/>
          </a:p>
          <a:p>
            <a:pPr lvl="1"/>
            <a:r>
              <a:rPr lang="en-US" altLang="zh-CN" dirty="0" smtClean="0"/>
              <a:t>Bin</a:t>
            </a:r>
            <a:r>
              <a:rPr lang="zh-CN" altLang="en-US" dirty="0" smtClean="0"/>
              <a:t>： 该目录包含了</a:t>
            </a:r>
            <a:r>
              <a:rPr lang="en-US" altLang="zh-CN" dirty="0" err="1" smtClean="0"/>
              <a:t>mvn</a:t>
            </a:r>
            <a:r>
              <a:rPr lang="zh-CN" altLang="en-US" dirty="0" smtClean="0"/>
              <a:t>运行的脚本，这些脚本用来配置</a:t>
            </a:r>
            <a:r>
              <a:rPr lang="en-US" altLang="zh-CN" dirty="0" smtClean="0"/>
              <a:t>Java</a:t>
            </a:r>
            <a:r>
              <a:rPr lang="zh-CN" altLang="en-US" dirty="0" smtClean="0"/>
              <a:t>命令，准备好</a:t>
            </a:r>
            <a:r>
              <a:rPr lang="en-US" altLang="zh-CN" dirty="0" err="1" smtClean="0"/>
              <a:t>classpath</a:t>
            </a:r>
            <a:r>
              <a:rPr lang="zh-CN" altLang="en-US" dirty="0" smtClean="0"/>
              <a:t>和相关的</a:t>
            </a:r>
            <a:r>
              <a:rPr lang="en-US" altLang="zh-CN" dirty="0" smtClean="0"/>
              <a:t>Java</a:t>
            </a:r>
            <a:r>
              <a:rPr lang="zh-CN" altLang="en-US" dirty="0" smtClean="0"/>
              <a:t>系统属性，然后执行</a:t>
            </a:r>
            <a:r>
              <a:rPr lang="en-US" altLang="zh-CN" dirty="0" smtClean="0"/>
              <a:t>Java</a:t>
            </a:r>
            <a:r>
              <a:rPr lang="zh-CN" altLang="en-US" dirty="0" smtClean="0"/>
              <a:t>命令。</a:t>
            </a:r>
          </a:p>
          <a:p>
            <a:pPr lvl="1"/>
            <a:r>
              <a:rPr lang="en-US" altLang="zh-CN" dirty="0" smtClean="0"/>
              <a:t>Conf</a:t>
            </a:r>
            <a:r>
              <a:rPr lang="zh-CN" altLang="en-US" dirty="0" smtClean="0"/>
              <a:t>： 该目录包含了一个非常重要的文件</a:t>
            </a:r>
            <a:r>
              <a:rPr lang="en-US" altLang="zh-CN" dirty="0" smtClean="0"/>
              <a:t>settings.xml</a:t>
            </a:r>
            <a:r>
              <a:rPr lang="zh-CN" altLang="en-US" dirty="0" smtClean="0"/>
              <a:t>。直接修改该文件，就能在机器上全局地定制</a:t>
            </a:r>
            <a:r>
              <a:rPr lang="en-US" altLang="zh-CN" dirty="0" smtClean="0"/>
              <a:t>Maven</a:t>
            </a:r>
            <a:r>
              <a:rPr lang="zh-CN" altLang="en-US" dirty="0" smtClean="0"/>
              <a:t>的行为。一般情况下，我们更偏向于复制该文件至</a:t>
            </a:r>
            <a:r>
              <a:rPr lang="en-US" altLang="zh-CN" dirty="0" smtClean="0"/>
              <a:t>~/.m2/</a:t>
            </a:r>
            <a:r>
              <a:rPr lang="zh-CN" altLang="en-US" dirty="0" smtClean="0"/>
              <a:t>目录下（这里</a:t>
            </a:r>
            <a:r>
              <a:rPr lang="en-US" altLang="zh-CN" dirty="0" smtClean="0"/>
              <a:t>~</a:t>
            </a:r>
            <a:r>
              <a:rPr lang="zh-CN" altLang="en-US" dirty="0" smtClean="0"/>
              <a:t>表示用户目录），然后修改该文件，在用户范围定制</a:t>
            </a:r>
            <a:r>
              <a:rPr lang="en-US" altLang="zh-CN" dirty="0" smtClean="0"/>
              <a:t>Maven</a:t>
            </a:r>
            <a:r>
              <a:rPr lang="zh-CN" altLang="en-US" dirty="0" smtClean="0"/>
              <a:t>的行为。后面将会多次提到该</a:t>
            </a:r>
            <a:r>
              <a:rPr lang="en-US" altLang="zh-CN" dirty="0" smtClean="0"/>
              <a:t>settings.xml</a:t>
            </a:r>
            <a:r>
              <a:rPr lang="zh-CN" altLang="en-US" dirty="0" smtClean="0"/>
              <a:t>，并逐步分析其中的各个元素。 </a:t>
            </a: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a:t>
            </a:r>
            <a:r>
              <a:rPr lang="en-US" altLang="zh-CN" dirty="0" smtClean="0"/>
              <a:t>m2eclipse </a:t>
            </a:r>
            <a:endParaRPr lang="zh-CN" altLang="en-US" dirty="0"/>
          </a:p>
        </p:txBody>
      </p:sp>
      <p:sp>
        <p:nvSpPr>
          <p:cNvPr id="3" name="内容占位符 2"/>
          <p:cNvSpPr>
            <a:spLocks noGrp="1"/>
          </p:cNvSpPr>
          <p:nvPr>
            <p:ph idx="1"/>
          </p:nvPr>
        </p:nvSpPr>
        <p:spPr/>
        <p:txBody>
          <a:bodyPr>
            <a:normAutofit/>
          </a:bodyPr>
          <a:lstStyle/>
          <a:p>
            <a:r>
              <a:rPr lang="zh-CN" altLang="en-US" dirty="0" smtClean="0"/>
              <a:t>启动</a:t>
            </a:r>
            <a:r>
              <a:rPr lang="en-US" altLang="zh-CN" dirty="0" smtClean="0"/>
              <a:t>Eclipse</a:t>
            </a:r>
            <a:r>
              <a:rPr lang="zh-CN" altLang="en-US" dirty="0" smtClean="0"/>
              <a:t>之后，在菜单栏中选择</a:t>
            </a:r>
            <a:r>
              <a:rPr lang="en-US" altLang="zh-CN" dirty="0" smtClean="0"/>
              <a:t>Help</a:t>
            </a:r>
            <a:r>
              <a:rPr lang="zh-CN" altLang="en-US" dirty="0" smtClean="0"/>
              <a:t>，然后选择</a:t>
            </a:r>
            <a:r>
              <a:rPr lang="en-US" altLang="zh-CN" dirty="0" smtClean="0"/>
              <a:t>Install New Software…</a:t>
            </a:r>
            <a:r>
              <a:rPr lang="zh-CN" altLang="en-US" dirty="0" smtClean="0"/>
              <a:t>，接着你会看到一个</a:t>
            </a:r>
            <a:r>
              <a:rPr lang="en-US" altLang="zh-CN" dirty="0" smtClean="0"/>
              <a:t>Install</a:t>
            </a:r>
            <a:r>
              <a:rPr lang="zh-CN" altLang="en-US" dirty="0" smtClean="0"/>
              <a:t>对话框，点击</a:t>
            </a:r>
            <a:r>
              <a:rPr lang="en-US" altLang="zh-CN" dirty="0" smtClean="0"/>
              <a:t>Work with:</a:t>
            </a:r>
            <a:r>
              <a:rPr lang="zh-CN" altLang="en-US" dirty="0" smtClean="0"/>
              <a:t>字段边上的</a:t>
            </a:r>
            <a:r>
              <a:rPr lang="en-US" altLang="zh-CN" dirty="0" smtClean="0"/>
              <a:t>Add</a:t>
            </a:r>
            <a:r>
              <a:rPr lang="zh-CN" altLang="en-US" dirty="0" smtClean="0"/>
              <a:t>按钮，你会得到一个新的</a:t>
            </a:r>
            <a:r>
              <a:rPr lang="en-US" altLang="zh-CN" dirty="0" smtClean="0"/>
              <a:t>Add Repository</a:t>
            </a:r>
            <a:r>
              <a:rPr lang="zh-CN" altLang="en-US" dirty="0" smtClean="0"/>
              <a:t>对话框，在</a:t>
            </a:r>
            <a:r>
              <a:rPr lang="en-US" altLang="zh-CN" dirty="0" smtClean="0"/>
              <a:t>Name</a:t>
            </a:r>
            <a:r>
              <a:rPr lang="zh-CN" altLang="en-US" dirty="0" smtClean="0"/>
              <a:t>字段中输入</a:t>
            </a:r>
            <a:r>
              <a:rPr lang="en-US" altLang="zh-CN" dirty="0" smtClean="0"/>
              <a:t>m2e</a:t>
            </a:r>
            <a:r>
              <a:rPr lang="zh-CN" altLang="en-US" dirty="0" smtClean="0"/>
              <a:t>，</a:t>
            </a:r>
            <a:r>
              <a:rPr lang="en-US" altLang="zh-CN" dirty="0" smtClean="0"/>
              <a:t>Location</a:t>
            </a:r>
            <a:r>
              <a:rPr lang="zh-CN" altLang="en-US" dirty="0" smtClean="0"/>
              <a:t>字段中输入</a:t>
            </a:r>
            <a:r>
              <a:rPr lang="en-US" dirty="0" smtClean="0"/>
              <a:t>http://download.eclipse.org/technology/m2e/releases</a:t>
            </a:r>
            <a:r>
              <a:rPr lang="zh-CN" altLang="en-US" dirty="0" smtClean="0"/>
              <a:t>，然后点击</a:t>
            </a:r>
            <a:r>
              <a:rPr lang="en-US" altLang="zh-CN" dirty="0" smtClean="0"/>
              <a:t>OK</a:t>
            </a:r>
            <a:r>
              <a:rPr lang="zh-CN" altLang="en-US" dirty="0" smtClean="0"/>
              <a:t>。</a:t>
            </a:r>
            <a:r>
              <a:rPr lang="en-US" altLang="zh-CN" dirty="0" smtClean="0"/>
              <a:t>Eclipse</a:t>
            </a:r>
            <a:r>
              <a:rPr lang="zh-CN" altLang="en-US" dirty="0" smtClean="0"/>
              <a:t>会下载</a:t>
            </a:r>
            <a:r>
              <a:rPr lang="en-US" altLang="zh-CN" dirty="0" smtClean="0"/>
              <a:t>m2eclipse</a:t>
            </a:r>
            <a:r>
              <a:rPr lang="zh-CN" altLang="en-US" dirty="0" smtClean="0"/>
              <a:t>安装站点上的资源信息。等待资源载入完成之后，我们再将其全部展开。</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a:t>
            </a:r>
            <a:r>
              <a:rPr lang="en-US" altLang="zh-CN" dirty="0" smtClean="0"/>
              <a:t>m2eclipse </a:t>
            </a:r>
            <a:endParaRPr lang="zh-CN" altLang="en-US" dirty="0"/>
          </a:p>
        </p:txBody>
      </p:sp>
      <p:sp>
        <p:nvSpPr>
          <p:cNvPr id="3" name="内容占位符 2"/>
          <p:cNvSpPr>
            <a:spLocks noGrp="1"/>
          </p:cNvSpPr>
          <p:nvPr>
            <p:ph idx="1"/>
          </p:nvPr>
        </p:nvSpPr>
        <p:spPr/>
        <p:txBody>
          <a:bodyPr>
            <a:normAutofit/>
          </a:bodyPr>
          <a:lstStyle/>
          <a:p>
            <a:r>
              <a:rPr lang="zh-CN" altLang="en-US" dirty="0" smtClean="0"/>
              <a:t>选中</a:t>
            </a:r>
            <a:r>
              <a:rPr lang="en-US" altLang="zh-CN" dirty="0" smtClean="0"/>
              <a:t>m2eclipse</a:t>
            </a:r>
            <a:r>
              <a:rPr lang="zh-CN" altLang="en-US" dirty="0" smtClean="0"/>
              <a:t>的核心模块</a:t>
            </a:r>
            <a:r>
              <a:rPr lang="en-US" altLang="zh-CN" dirty="0" smtClean="0"/>
              <a:t>Maven Integration for Eclipse </a:t>
            </a:r>
            <a:r>
              <a:rPr lang="zh-CN" altLang="en-US" dirty="0" smtClean="0"/>
              <a:t>，选择后点击</a:t>
            </a:r>
            <a:r>
              <a:rPr lang="en-US" altLang="zh-CN" dirty="0" smtClean="0"/>
              <a:t>Next &gt;</a:t>
            </a:r>
            <a:r>
              <a:rPr lang="zh-CN" altLang="en-US" dirty="0" smtClean="0"/>
              <a:t>，</a:t>
            </a:r>
            <a:r>
              <a:rPr lang="en-US" altLang="zh-CN" dirty="0" smtClean="0"/>
              <a:t>Eclipse</a:t>
            </a:r>
            <a:r>
              <a:rPr lang="zh-CN" altLang="en-US" dirty="0" smtClean="0"/>
              <a:t>会自动计算模块间依赖，然后给出一个将被安装的模块列表，确认无误后，继续点击</a:t>
            </a:r>
            <a:r>
              <a:rPr lang="en-US" altLang="zh-CN" dirty="0" smtClean="0"/>
              <a:t>Next &gt;</a:t>
            </a:r>
            <a:r>
              <a:rPr lang="zh-CN" altLang="en-US" dirty="0" smtClean="0"/>
              <a:t>，这时我们会看到许可证信息，选择</a:t>
            </a:r>
            <a:r>
              <a:rPr lang="en-US" altLang="zh-CN" dirty="0" smtClean="0"/>
              <a:t>I accept the terms of the license agreements</a:t>
            </a:r>
            <a:r>
              <a:rPr lang="zh-CN" altLang="en-US" dirty="0" smtClean="0"/>
              <a:t>，然后点击</a:t>
            </a:r>
            <a:r>
              <a:rPr lang="en-US" altLang="zh-CN" dirty="0" smtClean="0"/>
              <a:t>Finish</a:t>
            </a:r>
            <a:r>
              <a:rPr lang="zh-CN" altLang="en-US" dirty="0" smtClean="0"/>
              <a:t>，接着就耐心等待</a:t>
            </a:r>
            <a:r>
              <a:rPr lang="en-US" altLang="zh-CN" dirty="0" smtClean="0"/>
              <a:t>Eclipse</a:t>
            </a:r>
            <a:r>
              <a:rPr lang="zh-CN" altLang="en-US" dirty="0" smtClean="0"/>
              <a:t>下载安装这些模块。</a:t>
            </a:r>
            <a:endParaRPr lang="en-US" altLang="zh-CN" dirty="0" smtClean="0"/>
          </a:p>
          <a:p>
            <a:r>
              <a:rPr lang="zh-CN" altLang="en-US" dirty="0" smtClean="0"/>
              <a:t>安装成功后会提示重启</a:t>
            </a:r>
            <a:r>
              <a:rPr lang="en-US" altLang="zh-CN" dirty="0" smtClean="0"/>
              <a:t>Eclipse</a:t>
            </a:r>
            <a:r>
              <a:rPr lang="zh-CN" altLang="en-US" dirty="0" smtClean="0"/>
              <a:t>，重启之后安装完成。</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Maven</a:t>
            </a:r>
            <a:r>
              <a:rPr lang="zh-CN" altLang="en-US" dirty="0" smtClean="0"/>
              <a:t>安装的最佳实践 </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下面介绍一些在安装</a:t>
            </a:r>
            <a:r>
              <a:rPr lang="en-US" altLang="zh-CN" dirty="0" smtClean="0"/>
              <a:t>Maven</a:t>
            </a:r>
            <a:r>
              <a:rPr lang="zh-CN" altLang="en-US" dirty="0" smtClean="0"/>
              <a:t>过程中不是必须的，但十分有用的小技巧</a:t>
            </a:r>
            <a:endParaRPr lang="en-US" altLang="zh-CN" dirty="0" smtClean="0"/>
          </a:p>
          <a:p>
            <a:pPr lvl="1"/>
            <a:r>
              <a:rPr lang="zh-CN" altLang="en-US" dirty="0" smtClean="0"/>
              <a:t>我们通常需要设置</a:t>
            </a:r>
            <a:r>
              <a:rPr lang="en-US" altLang="zh-CN" dirty="0" smtClean="0"/>
              <a:t>MAVEN_OPTS</a:t>
            </a:r>
            <a:r>
              <a:rPr lang="zh-CN" altLang="en-US" dirty="0" smtClean="0"/>
              <a:t>的值为：</a:t>
            </a:r>
            <a:r>
              <a:rPr lang="en-US" altLang="zh-CN" dirty="0" smtClean="0"/>
              <a:t>-Xms128m -Xmx512m</a:t>
            </a:r>
            <a:r>
              <a:rPr lang="zh-CN" altLang="en-US" dirty="0" smtClean="0"/>
              <a:t>，因为</a:t>
            </a:r>
            <a:r>
              <a:rPr lang="en-US" altLang="zh-CN" dirty="0" smtClean="0"/>
              <a:t>Java</a:t>
            </a:r>
            <a:r>
              <a:rPr lang="zh-CN" altLang="en-US" dirty="0" smtClean="0"/>
              <a:t>默认的最大可用内存往往不能够满足</a:t>
            </a:r>
            <a:r>
              <a:rPr lang="en-US" altLang="zh-CN" dirty="0" smtClean="0"/>
              <a:t>Maven</a:t>
            </a:r>
            <a:r>
              <a:rPr lang="zh-CN" altLang="en-US" dirty="0" smtClean="0"/>
              <a:t>运行的需要，比如在项目较大时，使用</a:t>
            </a:r>
            <a:r>
              <a:rPr lang="en-US" altLang="zh-CN" dirty="0" smtClean="0"/>
              <a:t>Maven</a:t>
            </a:r>
            <a:r>
              <a:rPr lang="zh-CN" altLang="en-US" dirty="0" smtClean="0"/>
              <a:t>生成项目站点需要占用大量的内存，如果没有该配置，我们很容易得到</a:t>
            </a:r>
            <a:r>
              <a:rPr lang="en-US" altLang="zh-CN" dirty="0" err="1" smtClean="0"/>
              <a:t>java.lang.OutOfMemeoryError</a:t>
            </a:r>
            <a:r>
              <a:rPr lang="zh-CN" altLang="en-US" dirty="0" smtClean="0"/>
              <a:t>。</a:t>
            </a:r>
            <a:endParaRPr lang="en-US" altLang="zh-CN" dirty="0" smtClean="0"/>
          </a:p>
          <a:p>
            <a:pPr lvl="1"/>
            <a:r>
              <a:rPr lang="en-US" altLang="zh-CN" dirty="0" smtClean="0"/>
              <a:t>Maven</a:t>
            </a:r>
            <a:r>
              <a:rPr lang="zh-CN" altLang="en-US" dirty="0" smtClean="0"/>
              <a:t>用户可以选择配置</a:t>
            </a:r>
            <a:r>
              <a:rPr lang="en-US" altLang="zh-CN" dirty="0" smtClean="0"/>
              <a:t>$M2_HOME/conf/settings.xml</a:t>
            </a:r>
            <a:r>
              <a:rPr lang="zh-CN" altLang="en-US" dirty="0" smtClean="0"/>
              <a:t>或者</a:t>
            </a:r>
            <a:r>
              <a:rPr lang="en-US" altLang="zh-CN" dirty="0" smtClean="0"/>
              <a:t>~/.m2/settings.xml</a:t>
            </a:r>
            <a:r>
              <a:rPr lang="zh-CN" altLang="en-US" dirty="0" smtClean="0"/>
              <a:t>。前者是全局范围的，整台机器上的所有用户都会直接受到该配置的影响，而后者是用户范围的，只有当前用户才会受到该配置的影响。推荐使用用户范围的</a:t>
            </a:r>
            <a:r>
              <a:rPr lang="en-US" altLang="zh-CN" dirty="0" smtClean="0"/>
              <a:t>settings.xml</a:t>
            </a:r>
            <a:r>
              <a:rPr lang="zh-CN" altLang="en-US" dirty="0" smtClean="0"/>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Maven</a:t>
            </a:r>
            <a:r>
              <a:rPr lang="zh-CN" altLang="en-US" dirty="0" smtClean="0"/>
              <a:t>安装的最佳实践 </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安装好</a:t>
            </a:r>
            <a:r>
              <a:rPr lang="en-US" altLang="zh-CN" dirty="0" smtClean="0"/>
              <a:t>m2eclipse</a:t>
            </a:r>
            <a:r>
              <a:rPr lang="zh-CN" altLang="en-US" dirty="0" smtClean="0"/>
              <a:t>运行</a:t>
            </a:r>
            <a:r>
              <a:rPr lang="en-US" altLang="zh-CN" dirty="0" smtClean="0"/>
              <a:t>Maven test</a:t>
            </a:r>
            <a:r>
              <a:rPr lang="zh-CN" altLang="en-US" dirty="0" smtClean="0"/>
              <a:t>等命令的时候经常会出现</a:t>
            </a:r>
            <a:r>
              <a:rPr lang="en-US" dirty="0" smtClean="0"/>
              <a:t>Unable to locate the </a:t>
            </a:r>
            <a:r>
              <a:rPr lang="en-US" dirty="0" err="1" smtClean="0"/>
              <a:t>Javac</a:t>
            </a:r>
            <a:r>
              <a:rPr lang="en-US" dirty="0" smtClean="0"/>
              <a:t> Compiler in: C:</a:t>
            </a:r>
            <a:r>
              <a:rPr lang="en-US" altLang="zh-CN" dirty="0" smtClean="0"/>
              <a:t>/</a:t>
            </a:r>
            <a:r>
              <a:rPr lang="en-US" dirty="0" smtClean="0"/>
              <a:t>Program Files</a:t>
            </a:r>
            <a:r>
              <a:rPr lang="en-US" altLang="zh-CN" dirty="0" smtClean="0"/>
              <a:t>/</a:t>
            </a:r>
            <a:r>
              <a:rPr lang="en-US" dirty="0" smtClean="0"/>
              <a:t>Javajre6</a:t>
            </a:r>
            <a:r>
              <a:rPr lang="en-US" altLang="zh-CN" dirty="0" smtClean="0"/>
              <a:t>/</a:t>
            </a:r>
            <a:r>
              <a:rPr lang="en-US" dirty="0" smtClean="0"/>
              <a:t>..lib</a:t>
            </a:r>
            <a:r>
              <a:rPr lang="en-US" altLang="zh-CN" dirty="0" smtClean="0"/>
              <a:t>/</a:t>
            </a:r>
            <a:r>
              <a:rPr lang="en-US" dirty="0" smtClean="0"/>
              <a:t>tools.jar</a:t>
            </a:r>
            <a:r>
              <a:rPr lang="zh-CN" altLang="en-US" dirty="0" smtClean="0"/>
              <a:t>这个错。</a:t>
            </a:r>
            <a:endParaRPr lang="en-US" altLang="zh-CN" dirty="0" smtClean="0"/>
          </a:p>
          <a:p>
            <a:r>
              <a:rPr lang="zh-CN" altLang="en-US" dirty="0" smtClean="0"/>
              <a:t>解决方法：</a:t>
            </a:r>
            <a:endParaRPr lang="en-US" altLang="zh-CN" dirty="0" smtClean="0"/>
          </a:p>
          <a:p>
            <a:pPr lvl="1"/>
            <a:r>
              <a:rPr lang="en-US" dirty="0" smtClean="0"/>
              <a:t>Window -&gt; Preferences -&gt; Java -&gt; Installed JREs, </a:t>
            </a:r>
            <a:r>
              <a:rPr lang="zh-CN" altLang="en-US" dirty="0" smtClean="0"/>
              <a:t>点击</a:t>
            </a:r>
            <a:r>
              <a:rPr lang="en-US" altLang="zh-CN" dirty="0" smtClean="0"/>
              <a:t>"</a:t>
            </a:r>
            <a:r>
              <a:rPr lang="en-US" dirty="0" smtClean="0"/>
              <a:t>Add"</a:t>
            </a:r>
            <a:r>
              <a:rPr lang="zh-CN" altLang="en-US" dirty="0" smtClean="0"/>
              <a:t>按钮，选择默认的</a:t>
            </a:r>
            <a:r>
              <a:rPr lang="en-US" altLang="zh-CN" dirty="0" smtClean="0"/>
              <a:t>"</a:t>
            </a:r>
            <a:r>
              <a:rPr lang="en-US" dirty="0" smtClean="0"/>
              <a:t>Standard VM", </a:t>
            </a:r>
            <a:r>
              <a:rPr lang="zh-CN" altLang="en-US" dirty="0" smtClean="0"/>
              <a:t>点击</a:t>
            </a:r>
            <a:r>
              <a:rPr lang="en-US" altLang="zh-CN" dirty="0" smtClean="0"/>
              <a:t>"</a:t>
            </a:r>
            <a:r>
              <a:rPr lang="en-US" dirty="0" smtClean="0"/>
              <a:t>Next &gt;", </a:t>
            </a:r>
            <a:r>
              <a:rPr lang="zh-CN" altLang="en-US" dirty="0" smtClean="0"/>
              <a:t>点击</a:t>
            </a:r>
            <a:r>
              <a:rPr lang="en-US" altLang="zh-CN" dirty="0" smtClean="0"/>
              <a:t>"</a:t>
            </a:r>
            <a:r>
              <a:rPr lang="en-US" dirty="0" smtClean="0"/>
              <a:t>JRE home"</a:t>
            </a:r>
            <a:r>
              <a:rPr lang="zh-CN" altLang="en-US" dirty="0" smtClean="0"/>
              <a:t>右边的</a:t>
            </a:r>
            <a:r>
              <a:rPr lang="en-US" altLang="zh-CN" dirty="0" smtClean="0"/>
              <a:t>"</a:t>
            </a:r>
            <a:r>
              <a:rPr lang="en-US" dirty="0" smtClean="0"/>
              <a:t>Directory"</a:t>
            </a:r>
            <a:r>
              <a:rPr lang="zh-CN" altLang="en-US" dirty="0" smtClean="0"/>
              <a:t>选择文件夹</a:t>
            </a:r>
            <a:r>
              <a:rPr lang="en-US" altLang="zh-CN" dirty="0" smtClean="0"/>
              <a:t>C</a:t>
            </a:r>
            <a:r>
              <a:rPr lang="en-US" dirty="0" smtClean="0"/>
              <a:t>:\Program Files\Java\jdk1.6.0_20\</a:t>
            </a:r>
            <a:r>
              <a:rPr lang="en-US" dirty="0" err="1" smtClean="0"/>
              <a:t>jre</a:t>
            </a:r>
            <a:r>
              <a:rPr lang="en-US" dirty="0" smtClean="0"/>
              <a:t>，</a:t>
            </a:r>
            <a:r>
              <a:rPr lang="zh-CN" altLang="en-US" dirty="0" smtClean="0"/>
              <a:t>一路“确定”，回到</a:t>
            </a:r>
            <a:r>
              <a:rPr lang="en-US" altLang="zh-CN" dirty="0" smtClean="0"/>
              <a:t>"</a:t>
            </a:r>
            <a:r>
              <a:rPr lang="en-US" dirty="0" smtClean="0"/>
              <a:t>Installed JREs"</a:t>
            </a:r>
            <a:r>
              <a:rPr lang="zh-CN" altLang="en-US" dirty="0" smtClean="0"/>
              <a:t>界面，在刚添加的</a:t>
            </a:r>
            <a:r>
              <a:rPr lang="en-US" altLang="zh-CN" dirty="0" smtClean="0"/>
              <a:t>"</a:t>
            </a:r>
            <a:r>
              <a:rPr lang="en-US" dirty="0" smtClean="0"/>
              <a:t>jdk1.6.0_20"</a:t>
            </a:r>
            <a:r>
              <a:rPr lang="zh-CN" altLang="en-US" dirty="0" smtClean="0"/>
              <a:t>打上勾。 </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初用</a:t>
            </a:r>
            <a:r>
              <a:rPr lang="en-US" altLang="zh-CN" dirty="0" smtClean="0"/>
              <a:t>Maven</a:t>
            </a:r>
            <a:endParaRPr lang="zh-CN" altLang="en-US" dirty="0"/>
          </a:p>
        </p:txBody>
      </p:sp>
      <p:sp>
        <p:nvSpPr>
          <p:cNvPr id="3" name="内容占位符 2"/>
          <p:cNvSpPr>
            <a:spLocks noGrp="1"/>
          </p:cNvSpPr>
          <p:nvPr>
            <p:ph idx="1"/>
          </p:nvPr>
        </p:nvSpPr>
        <p:spPr/>
        <p:txBody>
          <a:bodyPr/>
          <a:lstStyle/>
          <a:p>
            <a:r>
              <a:rPr lang="zh-CN" altLang="en-US" dirty="0" smtClean="0"/>
              <a:t>详见代码</a:t>
            </a:r>
            <a:r>
              <a:rPr lang="en-US" altLang="zh-CN" dirty="0" smtClean="0"/>
              <a:t>demo</a:t>
            </a:r>
            <a:r>
              <a:rPr lang="zh-CN" altLang="en-US" dirty="0" smtClean="0"/>
              <a:t>演示</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Maven</a:t>
            </a:r>
            <a:r>
              <a:rPr lang="zh-CN" altLang="en-US" dirty="0" smtClean="0"/>
              <a:t>的关键字</a:t>
            </a:r>
            <a:endParaRPr lang="zh-CN" altLang="en-US" dirty="0"/>
          </a:p>
        </p:txBody>
      </p:sp>
      <p:sp>
        <p:nvSpPr>
          <p:cNvPr id="3" name="内容占位符 2"/>
          <p:cNvSpPr>
            <a:spLocks noGrp="1"/>
          </p:cNvSpPr>
          <p:nvPr>
            <p:ph idx="1"/>
          </p:nvPr>
        </p:nvSpPr>
        <p:spPr/>
        <p:txBody>
          <a:bodyPr/>
          <a:lstStyle/>
          <a:p>
            <a:r>
              <a:rPr lang="zh-CN" altLang="en-US" dirty="0" smtClean="0">
                <a:hlinkClick r:id="rId2" action="ppaction://hlinksldjump"/>
              </a:rPr>
              <a:t>坐标</a:t>
            </a:r>
            <a:endParaRPr lang="en-US" altLang="zh-CN" dirty="0" smtClean="0"/>
          </a:p>
          <a:p>
            <a:r>
              <a:rPr lang="zh-CN" altLang="en-US" dirty="0" smtClean="0">
                <a:hlinkClick r:id="rId3" action="ppaction://hlinksldjump"/>
              </a:rPr>
              <a:t>依赖</a:t>
            </a:r>
            <a:endParaRPr lang="en-US" altLang="zh-CN" dirty="0" smtClean="0"/>
          </a:p>
          <a:p>
            <a:r>
              <a:rPr lang="zh-CN" altLang="en-US" dirty="0" smtClean="0">
                <a:hlinkClick r:id="rId4" action="ppaction://hlinksldjump"/>
              </a:rPr>
              <a:t>仓库</a:t>
            </a:r>
            <a:endParaRPr lang="en-US" altLang="zh-CN" dirty="0" smtClean="0"/>
          </a:p>
          <a:p>
            <a:r>
              <a:rPr lang="zh-CN" altLang="en-US" dirty="0" smtClean="0">
                <a:hlinkClick r:id="rId5" action="ppaction://hlinksldjump"/>
              </a:rPr>
              <a:t>生命周期</a:t>
            </a:r>
            <a:endParaRPr lang="en-US" altLang="zh-CN" dirty="0" smtClean="0"/>
          </a:p>
          <a:p>
            <a:r>
              <a:rPr lang="zh-CN" altLang="en-US" dirty="0" smtClean="0">
                <a:hlinkClick r:id="rId6" action="ppaction://hlinksldjump"/>
              </a:rPr>
              <a:t>插件</a:t>
            </a:r>
            <a:endParaRPr lang="en-US" altLang="zh-CN" dirty="0" smtClean="0"/>
          </a:p>
          <a:p>
            <a:r>
              <a:rPr lang="zh-CN" altLang="en-US" dirty="0" smtClean="0">
                <a:hlinkClick r:id="rId7" action="ppaction://hlinksldjump"/>
              </a:rPr>
              <a:t>聚合</a:t>
            </a:r>
            <a:endParaRPr lang="en-US" altLang="zh-CN" dirty="0" smtClean="0"/>
          </a:p>
          <a:p>
            <a:r>
              <a:rPr lang="zh-CN" altLang="en-US" dirty="0" smtClean="0">
                <a:hlinkClick r:id="rId8" action="ppaction://hlinksldjump"/>
              </a:rPr>
              <a:t>继承</a:t>
            </a:r>
            <a:endParaRPr lang="en-US" altLang="zh-C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Maven</a:t>
            </a:r>
            <a:r>
              <a:rPr lang="zh-CN" altLang="en-US" dirty="0" smtClean="0"/>
              <a:t>简介</a:t>
            </a:r>
            <a:endParaRPr lang="zh-CN" altLang="en-US" dirty="0"/>
          </a:p>
        </p:txBody>
      </p:sp>
      <p:sp>
        <p:nvSpPr>
          <p:cNvPr id="3" name="内容占位符 2"/>
          <p:cNvSpPr>
            <a:spLocks noGrp="1"/>
          </p:cNvSpPr>
          <p:nvPr>
            <p:ph idx="1"/>
          </p:nvPr>
        </p:nvSpPr>
        <p:spPr/>
        <p:txBody>
          <a:bodyPr/>
          <a:lstStyle/>
          <a:p>
            <a:r>
              <a:rPr lang="en-US" altLang="zh-CN" dirty="0" smtClean="0"/>
              <a:t>Maven</a:t>
            </a:r>
            <a:r>
              <a:rPr lang="zh-CN" altLang="en-US" dirty="0" smtClean="0"/>
              <a:t>这个词可以翻译为“知识的积累”，也可以翻译为“专家”或“内行”。今天将介绍</a:t>
            </a:r>
            <a:r>
              <a:rPr lang="en-US" altLang="zh-CN" dirty="0" smtClean="0"/>
              <a:t>Maven</a:t>
            </a:r>
            <a:r>
              <a:rPr lang="zh-CN" altLang="en-US" dirty="0" smtClean="0"/>
              <a:t>这一跨平台的项目管理工具。作为</a:t>
            </a:r>
            <a:r>
              <a:rPr lang="en-US" altLang="zh-CN" dirty="0" smtClean="0"/>
              <a:t>Apache</a:t>
            </a:r>
            <a:r>
              <a:rPr lang="zh-CN" altLang="en-US" dirty="0" smtClean="0"/>
              <a:t>组织中的一个颇为成功的开源项目，</a:t>
            </a:r>
            <a:r>
              <a:rPr lang="en-US" altLang="zh-CN" dirty="0" smtClean="0"/>
              <a:t>Maven</a:t>
            </a:r>
            <a:r>
              <a:rPr lang="zh-CN" altLang="en-US" dirty="0" smtClean="0"/>
              <a:t>主要服务于基于</a:t>
            </a:r>
            <a:r>
              <a:rPr lang="en-US" altLang="zh-CN" dirty="0" smtClean="0"/>
              <a:t>Java</a:t>
            </a:r>
            <a:r>
              <a:rPr lang="zh-CN" altLang="en-US" dirty="0" smtClean="0"/>
              <a:t>平台的项目构建、依赖管理和项目信息管理。无论是小型的开源类库项目，还是大型的企业级应用；无论是传统的瀑布式开发，还是流行的敏捷模式，</a:t>
            </a:r>
            <a:r>
              <a:rPr lang="en-US" altLang="zh-CN" dirty="0" smtClean="0"/>
              <a:t>Maven</a:t>
            </a:r>
            <a:r>
              <a:rPr lang="zh-CN" altLang="en-US" dirty="0" smtClean="0"/>
              <a:t>都能大显身手。 </a:t>
            </a:r>
            <a:endParaRPr lang="zh-CN" altLang="en-US" dirty="0"/>
          </a:p>
        </p:txBody>
      </p:sp>
      <p:sp>
        <p:nvSpPr>
          <p:cNvPr id="13314" name="AutoShape 2" descr="http://maven.apache.org/images/apache-maven-project-2.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3315" name="Picture 3" descr="C:\Users\Jason\Desktop\maven-logo-2.gif.jpg"/>
          <p:cNvPicPr>
            <a:picLocks noChangeAspect="1" noChangeArrowheads="1"/>
          </p:cNvPicPr>
          <p:nvPr/>
        </p:nvPicPr>
        <p:blipFill>
          <a:blip r:embed="rId2"/>
          <a:srcRect/>
          <a:stretch>
            <a:fillRect/>
          </a:stretch>
        </p:blipFill>
        <p:spPr bwMode="auto">
          <a:xfrm>
            <a:off x="5940152" y="764704"/>
            <a:ext cx="2981325" cy="88582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坐标</a:t>
            </a:r>
            <a:endParaRPr lang="zh-CN" altLang="en-US" dirty="0"/>
          </a:p>
        </p:txBody>
      </p:sp>
      <p:sp>
        <p:nvSpPr>
          <p:cNvPr id="5" name="文本占位符 4"/>
          <p:cNvSpPr>
            <a:spLocks noGrp="1"/>
          </p:cNvSpPr>
          <p:nvPr>
            <p:ph type="body" idx="1"/>
          </p:nvPr>
        </p:nvSpPr>
        <p:spPr/>
        <p:txBody>
          <a:bodyP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坐标</a:t>
            </a:r>
            <a:endParaRPr lang="zh-CN" altLang="en-US" dirty="0"/>
          </a:p>
        </p:txBody>
      </p:sp>
      <p:sp>
        <p:nvSpPr>
          <p:cNvPr id="3" name="内容占位符 2"/>
          <p:cNvSpPr>
            <a:spLocks noGrp="1"/>
          </p:cNvSpPr>
          <p:nvPr>
            <p:ph idx="1"/>
          </p:nvPr>
        </p:nvSpPr>
        <p:spPr/>
        <p:txBody>
          <a:bodyPr/>
          <a:lstStyle/>
          <a:p>
            <a:r>
              <a:rPr lang="zh-CN" altLang="en-US" dirty="0" smtClean="0"/>
              <a:t>坐标是</a:t>
            </a:r>
            <a:r>
              <a:rPr lang="en-US" altLang="zh-CN" dirty="0" smtClean="0"/>
              <a:t>Maven</a:t>
            </a:r>
            <a:r>
              <a:rPr lang="zh-CN" altLang="en-US" dirty="0" smtClean="0"/>
              <a:t>最基本的概念，它就像每个构件的身份证号码，有了它我们就可以在数以千万计的构件中定位任何一个我们感兴趣的构件。</a:t>
            </a:r>
            <a:endParaRPr lang="en-US" altLang="zh-CN" dirty="0" smtClean="0"/>
          </a:p>
          <a:p>
            <a:r>
              <a:rPr lang="zh-CN" altLang="en-US" dirty="0" smtClean="0"/>
              <a:t>下面是一套坐标的样例：</a:t>
            </a:r>
            <a:endParaRPr lang="zh-CN" altLang="en-US" dirty="0"/>
          </a:p>
        </p:txBody>
      </p:sp>
      <p:sp>
        <p:nvSpPr>
          <p:cNvPr id="4" name="TextBox 3"/>
          <p:cNvSpPr txBox="1"/>
          <p:nvPr/>
        </p:nvSpPr>
        <p:spPr>
          <a:xfrm>
            <a:off x="899592" y="3618890"/>
            <a:ext cx="5037789" cy="1754326"/>
          </a:xfrm>
          <a:prstGeom prst="rect">
            <a:avLst/>
          </a:prstGeom>
          <a:noFill/>
        </p:spPr>
        <p:txBody>
          <a:bodyPr wrap="none" rtlCol="0">
            <a:spAutoFit/>
          </a:bodyPr>
          <a:lstStyle/>
          <a:p>
            <a:r>
              <a:rPr lang="en-US" dirty="0" smtClean="0"/>
              <a:t>&lt;</a:t>
            </a:r>
            <a:r>
              <a:rPr lang="en-US" dirty="0" err="1" smtClean="0"/>
              <a:t>groupId</a:t>
            </a:r>
            <a:r>
              <a:rPr lang="en-US" dirty="0" smtClean="0"/>
              <a:t>&gt;</a:t>
            </a:r>
            <a:r>
              <a:rPr lang="en-US" dirty="0" err="1" smtClean="0"/>
              <a:t>com</a:t>
            </a:r>
            <a:r>
              <a:rPr lang="en-US" altLang="zh-CN" dirty="0" err="1" smtClean="0"/>
              <a:t>.ceair.home</a:t>
            </a:r>
            <a:r>
              <a:rPr lang="en-US" dirty="0" smtClean="0"/>
              <a:t>&lt;/</a:t>
            </a:r>
            <a:r>
              <a:rPr lang="en-US" dirty="0" err="1" smtClean="0"/>
              <a:t>groupId</a:t>
            </a:r>
            <a:r>
              <a:rPr lang="en-US" dirty="0" smtClean="0"/>
              <a:t>&gt;  </a:t>
            </a:r>
          </a:p>
          <a:p>
            <a:r>
              <a:rPr lang="en-US" dirty="0" smtClean="0"/>
              <a:t>&lt;</a:t>
            </a:r>
            <a:r>
              <a:rPr lang="en-US" dirty="0" err="1" smtClean="0"/>
              <a:t>artifactId</a:t>
            </a:r>
            <a:r>
              <a:rPr lang="en-US" dirty="0" smtClean="0"/>
              <a:t>&gt;</a:t>
            </a:r>
            <a:r>
              <a:rPr lang="en-US" dirty="0" err="1" smtClean="0"/>
              <a:t>ceair</a:t>
            </a:r>
            <a:r>
              <a:rPr lang="en-US" altLang="zh-CN" dirty="0" err="1" smtClean="0"/>
              <a:t>-dao</a:t>
            </a:r>
            <a:r>
              <a:rPr lang="en-US" dirty="0" smtClean="0"/>
              <a:t>&lt;/</a:t>
            </a:r>
            <a:r>
              <a:rPr lang="en-US" dirty="0" err="1" smtClean="0"/>
              <a:t>artifactId</a:t>
            </a:r>
            <a:r>
              <a:rPr lang="en-US" dirty="0" smtClean="0"/>
              <a:t>&gt;  </a:t>
            </a:r>
          </a:p>
          <a:p>
            <a:r>
              <a:rPr lang="en-US" dirty="0" smtClean="0"/>
              <a:t>&lt;version&gt;0.0.1-SNAPSHOT&lt;/version&gt;  </a:t>
            </a:r>
          </a:p>
          <a:p>
            <a:r>
              <a:rPr lang="en-US" dirty="0" smtClean="0"/>
              <a:t>&lt;packaging&gt;jar&lt;/packaging&gt;  </a:t>
            </a:r>
          </a:p>
          <a:p>
            <a:r>
              <a:rPr lang="en-US" altLang="zh-CN" dirty="0" smtClean="0"/>
              <a:t>&lt;</a:t>
            </a:r>
            <a:r>
              <a:rPr lang="en-US" dirty="0" smtClean="0"/>
              <a:t>classifier</a:t>
            </a:r>
            <a:r>
              <a:rPr lang="en-US" altLang="zh-CN" dirty="0" smtClean="0"/>
              <a:t>&gt;&lt;/</a:t>
            </a:r>
            <a:r>
              <a:rPr lang="en-US" dirty="0" smtClean="0"/>
              <a:t>classifier </a:t>
            </a:r>
            <a:r>
              <a:rPr lang="en-US" altLang="zh-CN" dirty="0" smtClean="0"/>
              <a:t>&gt;</a:t>
            </a:r>
            <a:endParaRPr lang="en-US" dirty="0" smtClean="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a:t>
            </a:r>
            <a:endParaRPr lang="zh-CN" altLang="en-US" dirty="0"/>
          </a:p>
        </p:txBody>
      </p:sp>
      <p:sp>
        <p:nvSpPr>
          <p:cNvPr id="3" name="内容占位符 2"/>
          <p:cNvSpPr>
            <a:spLocks noGrp="1"/>
          </p:cNvSpPr>
          <p:nvPr>
            <p:ph idx="1"/>
          </p:nvPr>
        </p:nvSpPr>
        <p:spPr>
          <a:xfrm>
            <a:off x="457200" y="1628800"/>
            <a:ext cx="8229600" cy="4801720"/>
          </a:xfrm>
        </p:spPr>
        <p:txBody>
          <a:bodyPr>
            <a:noAutofit/>
          </a:bodyPr>
          <a:lstStyle/>
          <a:p>
            <a:r>
              <a:rPr lang="en-US" altLang="zh-CN" sz="1600" b="1" dirty="0" err="1" smtClean="0"/>
              <a:t>groupId</a:t>
            </a:r>
            <a:r>
              <a:rPr lang="zh-CN" altLang="en-US" sz="1600" dirty="0" smtClean="0"/>
              <a:t> ：定义当前</a:t>
            </a:r>
            <a:r>
              <a:rPr lang="en-US" altLang="zh-CN" sz="1600" dirty="0" smtClean="0"/>
              <a:t>Maven</a:t>
            </a:r>
            <a:r>
              <a:rPr lang="zh-CN" altLang="en-US" sz="1600" dirty="0" smtClean="0"/>
              <a:t>项目隶属的实际项目。首先，</a:t>
            </a:r>
            <a:r>
              <a:rPr lang="en-US" altLang="zh-CN" sz="1600" dirty="0" smtClean="0"/>
              <a:t>Maven</a:t>
            </a:r>
            <a:r>
              <a:rPr lang="zh-CN" altLang="en-US" sz="1600" dirty="0" smtClean="0"/>
              <a:t>项目和实际项目不一定是一对一的关 系。比如</a:t>
            </a:r>
            <a:r>
              <a:rPr lang="en-US" altLang="zh-CN" sz="1600" dirty="0" err="1" smtClean="0"/>
              <a:t>SpringFrameWork</a:t>
            </a:r>
            <a:r>
              <a:rPr lang="zh-CN" altLang="en-US" sz="1600" dirty="0" smtClean="0"/>
              <a:t>这一实际项目，其对应的</a:t>
            </a:r>
            <a:r>
              <a:rPr lang="en-US" altLang="zh-CN" sz="1600" dirty="0" smtClean="0"/>
              <a:t>Maven</a:t>
            </a:r>
            <a:r>
              <a:rPr lang="zh-CN" altLang="en-US" sz="1600" dirty="0" smtClean="0"/>
              <a:t>项目会有很多，如</a:t>
            </a:r>
            <a:r>
              <a:rPr lang="en-US" altLang="zh-CN" sz="1600" dirty="0" smtClean="0"/>
              <a:t>spring-</a:t>
            </a:r>
            <a:r>
              <a:rPr lang="en-US" altLang="zh-CN" sz="1600" dirty="0" err="1" smtClean="0"/>
              <a:t>core,spring</a:t>
            </a:r>
            <a:r>
              <a:rPr lang="en-US" altLang="zh-CN" sz="1600" dirty="0" smtClean="0"/>
              <a:t>-context</a:t>
            </a:r>
            <a:r>
              <a:rPr lang="zh-CN" altLang="en-US" sz="1600" dirty="0" smtClean="0"/>
              <a:t>等。这 是由于</a:t>
            </a:r>
            <a:r>
              <a:rPr lang="en-US" altLang="zh-CN" sz="1600" dirty="0" smtClean="0"/>
              <a:t>Maven</a:t>
            </a:r>
            <a:r>
              <a:rPr lang="zh-CN" altLang="en-US" sz="1600" dirty="0" smtClean="0"/>
              <a:t>中模块的概念，因此，一个实际项目往往会被划分成很多模块。其次，</a:t>
            </a:r>
            <a:r>
              <a:rPr lang="en-US" altLang="zh-CN" sz="1600" dirty="0" err="1" smtClean="0"/>
              <a:t>groupId</a:t>
            </a:r>
            <a:r>
              <a:rPr lang="zh-CN" altLang="en-US" sz="1600" dirty="0" smtClean="0"/>
              <a:t>不应该对应项目隶属的组织或公司。原因很简单，一个组织 下会有很多实际项目，如果</a:t>
            </a:r>
            <a:r>
              <a:rPr lang="en-US" altLang="zh-CN" sz="1600" dirty="0" err="1" smtClean="0"/>
              <a:t>groupId</a:t>
            </a:r>
            <a:r>
              <a:rPr lang="zh-CN" altLang="en-US" sz="1600" dirty="0" smtClean="0"/>
              <a:t>只定义到组织级别，而后面我们会看到，</a:t>
            </a:r>
            <a:r>
              <a:rPr lang="en-US" altLang="zh-CN" sz="1600" dirty="0" err="1" smtClean="0"/>
              <a:t>artifactId</a:t>
            </a:r>
            <a:r>
              <a:rPr lang="zh-CN" altLang="en-US" sz="1600" dirty="0" smtClean="0"/>
              <a:t>只能定义</a:t>
            </a:r>
            <a:r>
              <a:rPr lang="en-US" altLang="zh-CN" sz="1600" dirty="0" smtClean="0"/>
              <a:t>Maven</a:t>
            </a:r>
            <a:r>
              <a:rPr lang="zh-CN" altLang="en-US" sz="1600" dirty="0" smtClean="0"/>
              <a:t>项目（模块），那么实际项目这个层 次将难以定义。最后，</a:t>
            </a:r>
            <a:r>
              <a:rPr lang="en-US" altLang="zh-CN" sz="1600" dirty="0" err="1" smtClean="0"/>
              <a:t>groupId</a:t>
            </a:r>
            <a:r>
              <a:rPr lang="zh-CN" altLang="en-US" sz="1600" dirty="0" smtClean="0"/>
              <a:t>的表示方式与</a:t>
            </a:r>
            <a:r>
              <a:rPr lang="en-US" altLang="zh-CN" sz="1600" dirty="0" smtClean="0"/>
              <a:t>Java</a:t>
            </a:r>
            <a:r>
              <a:rPr lang="zh-CN" altLang="en-US" sz="1600" dirty="0" smtClean="0"/>
              <a:t>包名的表达方式类似，通常与域名反向一一对应。</a:t>
            </a:r>
          </a:p>
          <a:p>
            <a:r>
              <a:rPr lang="en-US" altLang="zh-CN" sz="1600" b="1" dirty="0" err="1" smtClean="0"/>
              <a:t>artifactId</a:t>
            </a:r>
            <a:r>
              <a:rPr lang="en-US" altLang="zh-CN" sz="1600" b="1" dirty="0" smtClean="0"/>
              <a:t> </a:t>
            </a:r>
            <a:r>
              <a:rPr lang="en-US" altLang="zh-CN" sz="1600" dirty="0" smtClean="0"/>
              <a:t>: </a:t>
            </a:r>
            <a:r>
              <a:rPr lang="zh-CN" altLang="en-US" sz="1600" dirty="0" smtClean="0"/>
              <a:t>该元素定义当前实际项目中的一个</a:t>
            </a:r>
            <a:r>
              <a:rPr lang="en-US" altLang="zh-CN" sz="1600" dirty="0" smtClean="0"/>
              <a:t>Maven</a:t>
            </a:r>
            <a:r>
              <a:rPr lang="zh-CN" altLang="en-US" sz="1600" dirty="0" smtClean="0"/>
              <a:t>项目（模块），推荐的做法是使用实际项目名称作为</a:t>
            </a:r>
            <a:r>
              <a:rPr lang="en-US" altLang="zh-CN" sz="1600" dirty="0" err="1" smtClean="0"/>
              <a:t>artifactId</a:t>
            </a:r>
            <a:r>
              <a:rPr lang="zh-CN" altLang="en-US" sz="1600" dirty="0" smtClean="0"/>
              <a:t>的前缀。比如上例中的</a:t>
            </a:r>
            <a:r>
              <a:rPr lang="en-US" altLang="zh-CN" sz="1600" dirty="0" smtClean="0"/>
              <a:t>my-app</a:t>
            </a:r>
            <a:r>
              <a:rPr lang="zh-CN" altLang="en-US" sz="1600" dirty="0" smtClean="0"/>
              <a:t>。</a:t>
            </a:r>
          </a:p>
          <a:p>
            <a:r>
              <a:rPr lang="en-US" altLang="zh-CN" sz="1600" b="1" dirty="0" smtClean="0"/>
              <a:t>version</a:t>
            </a:r>
            <a:r>
              <a:rPr lang="zh-CN" altLang="en-US" sz="1600" dirty="0" smtClean="0"/>
              <a:t> </a:t>
            </a:r>
            <a:r>
              <a:rPr lang="en-US" altLang="zh-CN" sz="1600" dirty="0" smtClean="0"/>
              <a:t>: </a:t>
            </a:r>
            <a:r>
              <a:rPr lang="zh-CN" altLang="en-US" sz="1600" dirty="0" smtClean="0"/>
              <a:t>该元素定义</a:t>
            </a:r>
            <a:r>
              <a:rPr lang="en-US" altLang="zh-CN" sz="1600" dirty="0" smtClean="0"/>
              <a:t>Maven</a:t>
            </a:r>
            <a:r>
              <a:rPr lang="zh-CN" altLang="en-US" sz="1600" dirty="0" smtClean="0"/>
              <a:t>项目当前的版本</a:t>
            </a:r>
          </a:p>
          <a:p>
            <a:r>
              <a:rPr lang="en-US" altLang="zh-CN" sz="1600" b="1" dirty="0" smtClean="0"/>
              <a:t>packaging</a:t>
            </a:r>
            <a:r>
              <a:rPr lang="zh-CN" altLang="en-US" sz="1600" dirty="0" smtClean="0"/>
              <a:t> ：定义</a:t>
            </a:r>
            <a:r>
              <a:rPr lang="en-US" altLang="zh-CN" sz="1600" dirty="0" smtClean="0"/>
              <a:t>Maven</a:t>
            </a:r>
            <a:r>
              <a:rPr lang="zh-CN" altLang="en-US" sz="1600" dirty="0" smtClean="0"/>
              <a:t>项目打包的方式，首先，打包方式通常与所生成构件的文件扩展名对应，如上例中的</a:t>
            </a:r>
            <a:r>
              <a:rPr lang="en-US" altLang="zh-CN" sz="1600" dirty="0" smtClean="0"/>
              <a:t>packaging</a:t>
            </a:r>
            <a:r>
              <a:rPr lang="zh-CN" altLang="en-US" sz="1600" dirty="0" smtClean="0"/>
              <a:t>为</a:t>
            </a:r>
            <a:r>
              <a:rPr lang="en-US" altLang="zh-CN" sz="1600" dirty="0" smtClean="0"/>
              <a:t>jar,</a:t>
            </a:r>
            <a:r>
              <a:rPr lang="zh-CN" altLang="en-US" sz="1600" dirty="0" smtClean="0"/>
              <a:t>最终的文件名为</a:t>
            </a:r>
            <a:r>
              <a:rPr lang="en-US" altLang="zh-CN" sz="1600" dirty="0" smtClean="0"/>
              <a:t>my- app-0.0.1-SNAPSHOT.jar</a:t>
            </a:r>
            <a:r>
              <a:rPr lang="zh-CN" altLang="en-US" sz="1600" dirty="0" smtClean="0"/>
              <a:t>。也可以打包成</a:t>
            </a:r>
            <a:r>
              <a:rPr lang="en-US" altLang="zh-CN" sz="1600" dirty="0" smtClean="0"/>
              <a:t>war, ear</a:t>
            </a:r>
            <a:r>
              <a:rPr lang="zh-CN" altLang="en-US" sz="1600" dirty="0" smtClean="0"/>
              <a:t>等。当不定义</a:t>
            </a:r>
            <a:r>
              <a:rPr lang="en-US" altLang="zh-CN" sz="1600" dirty="0" smtClean="0"/>
              <a:t>packaging</a:t>
            </a:r>
            <a:r>
              <a:rPr lang="zh-CN" altLang="en-US" sz="1600" dirty="0" smtClean="0"/>
              <a:t>的时候，</a:t>
            </a:r>
            <a:r>
              <a:rPr lang="en-US" altLang="zh-CN" sz="1600" dirty="0" smtClean="0"/>
              <a:t>Maven </a:t>
            </a:r>
            <a:r>
              <a:rPr lang="zh-CN" altLang="en-US" sz="1600" dirty="0" smtClean="0"/>
              <a:t>会使用默认值</a:t>
            </a:r>
            <a:r>
              <a:rPr lang="en-US" altLang="zh-CN" sz="1600" dirty="0" smtClean="0"/>
              <a:t>jar</a:t>
            </a:r>
          </a:p>
          <a:p>
            <a:r>
              <a:rPr lang="en-US" altLang="zh-CN" sz="1600" b="1" dirty="0" smtClean="0"/>
              <a:t>classifier</a:t>
            </a:r>
            <a:r>
              <a:rPr lang="en-US" altLang="zh-CN" sz="1600" dirty="0" smtClean="0"/>
              <a:t>: </a:t>
            </a:r>
            <a:r>
              <a:rPr lang="zh-CN" altLang="en-US" sz="1600" dirty="0" smtClean="0"/>
              <a:t>该元素用来帮助定义构建输出的一些附件。附属构件与主构件对应，如上例中的主构件为</a:t>
            </a:r>
            <a:r>
              <a:rPr lang="en-US" altLang="zh-CN" sz="1600" dirty="0" smtClean="0"/>
              <a:t>my-app-0.0.1-SNAPSHOT.jar,</a:t>
            </a:r>
            <a:r>
              <a:rPr lang="zh-CN" altLang="en-US" sz="1600" dirty="0" smtClean="0"/>
              <a:t>该项目可能还会 通过一些插件生成如</a:t>
            </a:r>
            <a:r>
              <a:rPr lang="en-US" altLang="zh-CN" sz="1600" dirty="0" smtClean="0"/>
              <a:t>my-app-0.0.1-SNAPSHOT-javadoc.jar,my-app-0.0.1-SNAPSHOT- sources.jar, </a:t>
            </a:r>
            <a:r>
              <a:rPr lang="zh-CN" altLang="en-US" sz="1600" dirty="0" smtClean="0"/>
              <a:t>这样附属构件也就拥有了自己唯一的坐标</a:t>
            </a:r>
          </a:p>
          <a:p>
            <a:endParaRPr lang="zh-CN" altLang="en-US"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依赖</a:t>
            </a:r>
            <a:endParaRPr lang="zh-CN" altLang="en-US" dirty="0"/>
          </a:p>
        </p:txBody>
      </p:sp>
      <p:sp>
        <p:nvSpPr>
          <p:cNvPr id="5" name="文本占位符 4"/>
          <p:cNvSpPr>
            <a:spLocks noGrp="1"/>
          </p:cNvSpPr>
          <p:nvPr>
            <p:ph type="body" idx="1"/>
          </p:nvPr>
        </p:nvSpPr>
        <p:spPr/>
        <p:txBody>
          <a:bodyP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依赖</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了解了坐标之后我们再来了解如何使用这些坐标</a:t>
            </a:r>
            <a:endParaRPr lang="en-US" altLang="zh-CN" sz="2400" dirty="0" smtClean="0"/>
          </a:p>
          <a:p>
            <a:r>
              <a:rPr lang="zh-CN" altLang="en-US" sz="2400" dirty="0" smtClean="0"/>
              <a:t>依赖会包含基本的</a:t>
            </a:r>
            <a:r>
              <a:rPr lang="en-US" sz="2400" dirty="0" err="1" smtClean="0"/>
              <a:t>groupId</a:t>
            </a:r>
            <a:r>
              <a:rPr lang="en-US" sz="2400" dirty="0" smtClean="0"/>
              <a:t>, </a:t>
            </a:r>
            <a:r>
              <a:rPr lang="en-US" sz="2400" dirty="0" err="1" smtClean="0"/>
              <a:t>artifactId,version</a:t>
            </a:r>
            <a:r>
              <a:rPr lang="zh-CN" altLang="en-US" sz="2400" dirty="0" smtClean="0"/>
              <a:t>等元素，根元素</a:t>
            </a:r>
            <a:r>
              <a:rPr lang="en-US" sz="2400" dirty="0" smtClean="0"/>
              <a:t>project</a:t>
            </a:r>
            <a:r>
              <a:rPr lang="zh-CN" altLang="en-US" sz="2400" dirty="0" smtClean="0"/>
              <a:t>下的</a:t>
            </a:r>
            <a:r>
              <a:rPr lang="en-US" sz="2400" dirty="0" smtClean="0"/>
              <a:t>dependencies</a:t>
            </a:r>
            <a:r>
              <a:rPr lang="zh-CN" altLang="en-US" sz="2400" dirty="0" smtClean="0"/>
              <a:t>可以包含一个或者多个</a:t>
            </a:r>
            <a:r>
              <a:rPr lang="en-US" sz="2400" dirty="0" smtClean="0"/>
              <a:t>dependency</a:t>
            </a:r>
            <a:r>
              <a:rPr lang="zh-CN" altLang="en-US" sz="2400" dirty="0" smtClean="0"/>
              <a:t>元素，以声明一个或者多个依赖。</a:t>
            </a:r>
            <a:endParaRPr lang="en-US" altLang="zh-CN" sz="2400" dirty="0" smtClean="0"/>
          </a:p>
          <a:p>
            <a:r>
              <a:rPr lang="zh-CN" altLang="en-US" sz="2400" dirty="0" smtClean="0"/>
              <a:t>下面就是之前我们已经用到的一个依赖：</a:t>
            </a:r>
            <a:endParaRPr lang="zh-CN" altLang="en-US" sz="2400" dirty="0"/>
          </a:p>
        </p:txBody>
      </p:sp>
      <p:sp>
        <p:nvSpPr>
          <p:cNvPr id="4" name="TextBox 3"/>
          <p:cNvSpPr txBox="1"/>
          <p:nvPr/>
        </p:nvSpPr>
        <p:spPr>
          <a:xfrm>
            <a:off x="971600" y="3789040"/>
            <a:ext cx="4355680" cy="2585323"/>
          </a:xfrm>
          <a:prstGeom prst="rect">
            <a:avLst/>
          </a:prstGeom>
          <a:noFill/>
        </p:spPr>
        <p:txBody>
          <a:bodyPr wrap="none" rtlCol="0">
            <a:spAutoFit/>
          </a:bodyPr>
          <a:lstStyle/>
          <a:p>
            <a:r>
              <a:rPr lang="en-US" dirty="0" smtClean="0">
                <a:solidFill>
                  <a:schemeClr val="accent5"/>
                </a:solidFill>
              </a:rPr>
              <a:t>&lt;dependencies&gt;  </a:t>
            </a:r>
          </a:p>
          <a:p>
            <a:r>
              <a:rPr lang="en-US" dirty="0" smtClean="0">
                <a:solidFill>
                  <a:schemeClr val="accent5"/>
                </a:solidFill>
              </a:rPr>
              <a:t>    &lt;dependency&gt;  </a:t>
            </a:r>
          </a:p>
          <a:p>
            <a:r>
              <a:rPr lang="en-US" dirty="0" smtClean="0">
                <a:solidFill>
                  <a:schemeClr val="accent5"/>
                </a:solidFill>
              </a:rPr>
              <a:t>      &lt;</a:t>
            </a:r>
            <a:r>
              <a:rPr lang="en-US" dirty="0" err="1" smtClean="0">
                <a:solidFill>
                  <a:schemeClr val="accent5"/>
                </a:solidFill>
              </a:rPr>
              <a:t>groupId</a:t>
            </a:r>
            <a:r>
              <a:rPr lang="en-US" dirty="0" smtClean="0">
                <a:solidFill>
                  <a:schemeClr val="accent5"/>
                </a:solidFill>
              </a:rPr>
              <a:t>&gt;</a:t>
            </a:r>
            <a:r>
              <a:rPr lang="en-US" dirty="0" err="1" smtClean="0">
                <a:solidFill>
                  <a:schemeClr val="accent5"/>
                </a:solidFill>
              </a:rPr>
              <a:t>junit</a:t>
            </a:r>
            <a:r>
              <a:rPr lang="en-US" dirty="0" smtClean="0">
                <a:solidFill>
                  <a:schemeClr val="accent5"/>
                </a:solidFill>
              </a:rPr>
              <a:t>&lt;/</a:t>
            </a:r>
            <a:r>
              <a:rPr lang="en-US" dirty="0" err="1" smtClean="0">
                <a:solidFill>
                  <a:schemeClr val="accent5"/>
                </a:solidFill>
              </a:rPr>
              <a:t>groupId</a:t>
            </a:r>
            <a:r>
              <a:rPr lang="en-US" dirty="0" smtClean="0">
                <a:solidFill>
                  <a:schemeClr val="accent5"/>
                </a:solidFill>
              </a:rPr>
              <a:t>&gt;  </a:t>
            </a:r>
          </a:p>
          <a:p>
            <a:r>
              <a:rPr lang="en-US" dirty="0" smtClean="0">
                <a:solidFill>
                  <a:schemeClr val="accent5"/>
                </a:solidFill>
              </a:rPr>
              <a:t>      &lt;</a:t>
            </a:r>
            <a:r>
              <a:rPr lang="en-US" dirty="0" err="1" smtClean="0">
                <a:solidFill>
                  <a:schemeClr val="accent5"/>
                </a:solidFill>
              </a:rPr>
              <a:t>artifactId</a:t>
            </a:r>
            <a:r>
              <a:rPr lang="en-US" dirty="0" smtClean="0">
                <a:solidFill>
                  <a:schemeClr val="accent5"/>
                </a:solidFill>
              </a:rPr>
              <a:t>&gt;</a:t>
            </a:r>
            <a:r>
              <a:rPr lang="en-US" dirty="0" err="1" smtClean="0">
                <a:solidFill>
                  <a:schemeClr val="accent5"/>
                </a:solidFill>
              </a:rPr>
              <a:t>junit</a:t>
            </a:r>
            <a:r>
              <a:rPr lang="en-US" dirty="0" smtClean="0">
                <a:solidFill>
                  <a:schemeClr val="accent5"/>
                </a:solidFill>
              </a:rPr>
              <a:t>&lt;/</a:t>
            </a:r>
            <a:r>
              <a:rPr lang="en-US" dirty="0" err="1" smtClean="0">
                <a:solidFill>
                  <a:schemeClr val="accent5"/>
                </a:solidFill>
              </a:rPr>
              <a:t>artifactId</a:t>
            </a:r>
            <a:r>
              <a:rPr lang="en-US" dirty="0" smtClean="0">
                <a:solidFill>
                  <a:schemeClr val="accent5"/>
                </a:solidFill>
              </a:rPr>
              <a:t>&gt;  </a:t>
            </a:r>
          </a:p>
          <a:p>
            <a:r>
              <a:rPr lang="en-US" dirty="0" smtClean="0">
                <a:solidFill>
                  <a:schemeClr val="accent5"/>
                </a:solidFill>
              </a:rPr>
              <a:t>      &lt;version&gt;</a:t>
            </a:r>
            <a:r>
              <a:rPr lang="en-US" altLang="zh-CN" dirty="0" smtClean="0">
                <a:solidFill>
                  <a:schemeClr val="accent5"/>
                </a:solidFill>
              </a:rPr>
              <a:t>4.7</a:t>
            </a:r>
            <a:r>
              <a:rPr lang="en-US" dirty="0" smtClean="0">
                <a:solidFill>
                  <a:schemeClr val="accent5"/>
                </a:solidFill>
              </a:rPr>
              <a:t>&lt;/version&gt;  </a:t>
            </a:r>
          </a:p>
          <a:p>
            <a:r>
              <a:rPr lang="en-US" dirty="0" smtClean="0">
                <a:solidFill>
                  <a:schemeClr val="accent5"/>
                </a:solidFill>
              </a:rPr>
              <a:t>      &lt;scope&gt;test&lt;/scope&gt;  </a:t>
            </a:r>
          </a:p>
          <a:p>
            <a:r>
              <a:rPr lang="en-US" dirty="0" smtClean="0">
                <a:solidFill>
                  <a:schemeClr val="accent5"/>
                </a:solidFill>
              </a:rPr>
              <a:t>    &lt;/dependency&gt;  </a:t>
            </a:r>
          </a:p>
          <a:p>
            <a:r>
              <a:rPr lang="en-US" dirty="0" smtClean="0">
                <a:solidFill>
                  <a:schemeClr val="accent5"/>
                </a:solidFill>
              </a:rPr>
              <a:t> &lt;/dependencies&gt;  </a:t>
            </a:r>
          </a:p>
          <a:p>
            <a:endParaRPr lang="zh-CN" altLang="en-US" dirty="0">
              <a:solidFill>
                <a:schemeClr val="accent5"/>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依赖</a:t>
            </a:r>
            <a:endParaRPr lang="zh-CN" altLang="en-US" dirty="0"/>
          </a:p>
        </p:txBody>
      </p:sp>
      <p:sp>
        <p:nvSpPr>
          <p:cNvPr id="3" name="内容占位符 2"/>
          <p:cNvSpPr>
            <a:spLocks noGrp="1"/>
          </p:cNvSpPr>
          <p:nvPr>
            <p:ph idx="1"/>
          </p:nvPr>
        </p:nvSpPr>
        <p:spPr/>
        <p:txBody>
          <a:bodyPr/>
          <a:lstStyle/>
          <a:p>
            <a:r>
              <a:rPr lang="en-US" b="1" dirty="0" err="1" smtClean="0"/>
              <a:t>groupId</a:t>
            </a:r>
            <a:r>
              <a:rPr lang="en-US" dirty="0" err="1" smtClean="0"/>
              <a:t>,</a:t>
            </a:r>
            <a:r>
              <a:rPr lang="en-US" b="1" dirty="0" err="1" smtClean="0"/>
              <a:t>artifactId</a:t>
            </a:r>
            <a:r>
              <a:rPr lang="zh-CN" altLang="en-US" dirty="0" smtClean="0"/>
              <a:t>和</a:t>
            </a:r>
            <a:r>
              <a:rPr lang="en-US" b="1" dirty="0" smtClean="0"/>
              <a:t>version</a:t>
            </a:r>
            <a:r>
              <a:rPr lang="en-US" dirty="0" smtClean="0"/>
              <a:t>：</a:t>
            </a:r>
            <a:r>
              <a:rPr lang="zh-CN" altLang="en-US" dirty="0" smtClean="0"/>
              <a:t>依赖的基本坐标，对于任何一个依赖来说，基本坐标是最重要的，</a:t>
            </a:r>
            <a:r>
              <a:rPr lang="en-US" dirty="0" smtClean="0"/>
              <a:t>Maven</a:t>
            </a:r>
            <a:r>
              <a:rPr lang="zh-CN" altLang="en-US" dirty="0" smtClean="0"/>
              <a:t>根据坐标才能找到需要的依赖</a:t>
            </a:r>
            <a:endParaRPr lang="en-US" altLang="zh-CN" dirty="0" smtClean="0"/>
          </a:p>
          <a:p>
            <a:r>
              <a:rPr lang="en-US" altLang="zh-CN" b="1" dirty="0" smtClean="0"/>
              <a:t>type</a:t>
            </a:r>
            <a:r>
              <a:rPr lang="en-US" altLang="zh-CN" dirty="0" smtClean="0"/>
              <a:t>: </a:t>
            </a:r>
            <a:r>
              <a:rPr lang="zh-CN" altLang="en-US" dirty="0" smtClean="0"/>
              <a:t>依赖的类型，对应于项目坐标定义的</a:t>
            </a:r>
            <a:r>
              <a:rPr lang="en-US" altLang="zh-CN" dirty="0" smtClean="0"/>
              <a:t>packaging</a:t>
            </a:r>
            <a:r>
              <a:rPr lang="zh-CN" altLang="en-US" dirty="0" smtClean="0"/>
              <a:t>。大部分情况下，该元素不必声明，其默认值是</a:t>
            </a:r>
            <a:r>
              <a:rPr lang="en-US" altLang="zh-CN" dirty="0" smtClean="0"/>
              <a:t>jar</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依赖</a:t>
            </a:r>
            <a:endParaRPr lang="zh-CN" altLang="en-US" dirty="0"/>
          </a:p>
        </p:txBody>
      </p:sp>
      <p:sp>
        <p:nvSpPr>
          <p:cNvPr id="3" name="内容占位符 2"/>
          <p:cNvSpPr>
            <a:spLocks noGrp="1"/>
          </p:cNvSpPr>
          <p:nvPr>
            <p:ph idx="1"/>
          </p:nvPr>
        </p:nvSpPr>
        <p:spPr/>
        <p:txBody>
          <a:bodyPr/>
          <a:lstStyle/>
          <a:p>
            <a:r>
              <a:rPr lang="en-US" altLang="zh-CN" b="1" dirty="0" smtClean="0"/>
              <a:t>scope</a:t>
            </a:r>
            <a:r>
              <a:rPr lang="en-US" altLang="zh-CN" dirty="0" smtClean="0"/>
              <a:t>: </a:t>
            </a:r>
            <a:r>
              <a:rPr lang="zh-CN" altLang="en-US" dirty="0" smtClean="0"/>
              <a:t>依赖的范围</a:t>
            </a:r>
          </a:p>
          <a:p>
            <a:pPr lvl="1"/>
            <a:r>
              <a:rPr lang="en-US" altLang="zh-CN" dirty="0" smtClean="0"/>
              <a:t>Maven</a:t>
            </a:r>
            <a:r>
              <a:rPr lang="zh-CN" altLang="en-US" dirty="0" smtClean="0"/>
              <a:t>在编译主代码的时候需要使用一套</a:t>
            </a:r>
            <a:r>
              <a:rPr lang="en-US" altLang="zh-CN" dirty="0" err="1" smtClean="0"/>
              <a:t>classpath</a:t>
            </a:r>
            <a:r>
              <a:rPr lang="en-US" altLang="zh-CN" dirty="0" smtClean="0"/>
              <a:t>,</a:t>
            </a:r>
            <a:r>
              <a:rPr lang="zh-CN" altLang="en-US" dirty="0" smtClean="0"/>
              <a:t>在编译和执行测试的时候会使用另一套</a:t>
            </a:r>
            <a:r>
              <a:rPr lang="en-US" altLang="zh-CN" dirty="0" err="1" smtClean="0"/>
              <a:t>classpath</a:t>
            </a:r>
            <a:r>
              <a:rPr lang="en-US" altLang="zh-CN" dirty="0" smtClean="0"/>
              <a:t>,</a:t>
            </a:r>
            <a:r>
              <a:rPr lang="zh-CN" altLang="en-US" dirty="0" smtClean="0"/>
              <a:t>实际运行项目的时候，又会使用一套</a:t>
            </a:r>
            <a:r>
              <a:rPr lang="en-US" altLang="zh-CN" dirty="0" err="1" smtClean="0"/>
              <a:t>classpath</a:t>
            </a:r>
            <a:r>
              <a:rPr lang="zh-CN" altLang="en-US" dirty="0" smtClean="0"/>
              <a:t>。</a:t>
            </a:r>
          </a:p>
          <a:p>
            <a:pPr lvl="1"/>
            <a:r>
              <a:rPr lang="zh-CN" altLang="en-US" dirty="0" smtClean="0"/>
              <a:t> 依赖范围就是用来控制依赖与这三种</a:t>
            </a:r>
            <a:r>
              <a:rPr lang="en-US" altLang="zh-CN" dirty="0" err="1" smtClean="0"/>
              <a:t>classpath</a:t>
            </a:r>
            <a:r>
              <a:rPr lang="en-US" altLang="zh-CN" dirty="0" smtClean="0"/>
              <a:t>(</a:t>
            </a:r>
            <a:r>
              <a:rPr lang="zh-CN" altLang="en-US" dirty="0" smtClean="0"/>
              <a:t>编译</a:t>
            </a:r>
            <a:r>
              <a:rPr lang="en-US" altLang="zh-CN" dirty="0" err="1" smtClean="0"/>
              <a:t>classpath</a:t>
            </a:r>
            <a:r>
              <a:rPr lang="zh-CN" altLang="en-US" dirty="0" smtClean="0"/>
              <a:t>、测试</a:t>
            </a:r>
            <a:r>
              <a:rPr lang="en-US" altLang="zh-CN" dirty="0" err="1" smtClean="0"/>
              <a:t>classpath</a:t>
            </a:r>
            <a:r>
              <a:rPr lang="zh-CN" altLang="en-US" dirty="0" smtClean="0"/>
              <a:t>、运行</a:t>
            </a:r>
            <a:r>
              <a:rPr lang="en-US" altLang="zh-CN" dirty="0" err="1" smtClean="0"/>
              <a:t>classpath</a:t>
            </a:r>
            <a:r>
              <a:rPr lang="en-US" altLang="zh-CN" dirty="0" smtClean="0"/>
              <a:t>)</a:t>
            </a:r>
            <a:r>
              <a:rPr lang="zh-CN" altLang="en-US" dirty="0" smtClean="0"/>
              <a:t>的关系</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依赖</a:t>
            </a:r>
            <a:r>
              <a:rPr lang="en-US" altLang="zh-CN" dirty="0" smtClean="0"/>
              <a:t>-scope</a:t>
            </a:r>
            <a:endParaRPr lang="zh-CN" altLang="en-US" dirty="0"/>
          </a:p>
        </p:txBody>
      </p:sp>
      <p:sp>
        <p:nvSpPr>
          <p:cNvPr id="3" name="内容占位符 2"/>
          <p:cNvSpPr>
            <a:spLocks noGrp="1"/>
          </p:cNvSpPr>
          <p:nvPr>
            <p:ph idx="1"/>
          </p:nvPr>
        </p:nvSpPr>
        <p:spPr>
          <a:xfrm>
            <a:off x="457200" y="1579370"/>
            <a:ext cx="8229600" cy="4801720"/>
          </a:xfrm>
        </p:spPr>
        <p:txBody>
          <a:bodyPr>
            <a:noAutofit/>
          </a:bodyPr>
          <a:lstStyle/>
          <a:p>
            <a:r>
              <a:rPr lang="en-US" altLang="zh-CN" sz="1800" b="1" dirty="0" smtClean="0"/>
              <a:t>compile</a:t>
            </a:r>
            <a:r>
              <a:rPr lang="en-US" altLang="zh-CN" sz="1800" dirty="0" smtClean="0"/>
              <a:t>: </a:t>
            </a:r>
            <a:r>
              <a:rPr lang="zh-CN" altLang="en-US" sz="1800" dirty="0" smtClean="0"/>
              <a:t>编译依赖范围。如果没有指定，就会默认使用该依赖范围。使用此依赖范围的</a:t>
            </a:r>
            <a:r>
              <a:rPr lang="en-US" altLang="zh-CN" sz="1800" dirty="0" smtClean="0"/>
              <a:t>Maven</a:t>
            </a:r>
            <a:r>
              <a:rPr lang="zh-CN" altLang="en-US" sz="1800" dirty="0" smtClean="0"/>
              <a:t>依赖，对于编译、测试、运行三种</a:t>
            </a:r>
            <a:r>
              <a:rPr lang="en-US" altLang="zh-CN" sz="1800" dirty="0" err="1" smtClean="0"/>
              <a:t>classpath</a:t>
            </a:r>
            <a:r>
              <a:rPr lang="zh-CN" altLang="en-US" sz="1800" dirty="0" smtClean="0"/>
              <a:t>都有效。</a:t>
            </a:r>
          </a:p>
          <a:p>
            <a:r>
              <a:rPr lang="en-US" altLang="zh-CN" sz="1800" b="1" dirty="0" smtClean="0"/>
              <a:t>test</a:t>
            </a:r>
            <a:r>
              <a:rPr lang="en-US" altLang="zh-CN" sz="1800" dirty="0" smtClean="0"/>
              <a:t>: </a:t>
            </a:r>
            <a:r>
              <a:rPr lang="zh-CN" altLang="en-US" sz="1800" dirty="0" smtClean="0"/>
              <a:t>测试依赖范围。使用此依赖范围的</a:t>
            </a:r>
            <a:r>
              <a:rPr lang="en-US" altLang="zh-CN" sz="1800" dirty="0" smtClean="0"/>
              <a:t>Maven</a:t>
            </a:r>
            <a:r>
              <a:rPr lang="zh-CN" altLang="en-US" sz="1800" dirty="0" smtClean="0"/>
              <a:t>依赖，只对于测试</a:t>
            </a:r>
            <a:r>
              <a:rPr lang="en-US" altLang="zh-CN" sz="1800" dirty="0" err="1" smtClean="0"/>
              <a:t>classpath</a:t>
            </a:r>
            <a:r>
              <a:rPr lang="zh-CN" altLang="en-US" sz="1800" dirty="0" smtClean="0"/>
              <a:t>有效，在编译主代码或者运行项目的使用时将无法使用此类依赖。典型的例子就是</a:t>
            </a:r>
            <a:r>
              <a:rPr lang="en-US" altLang="zh-CN" sz="1800" dirty="0" err="1" smtClean="0"/>
              <a:t>JUnit</a:t>
            </a:r>
            <a:r>
              <a:rPr lang="zh-CN" altLang="en-US" sz="1800" dirty="0" smtClean="0"/>
              <a:t>，它只有在编译测试代码及运行测试的时候才需要。</a:t>
            </a:r>
          </a:p>
          <a:p>
            <a:r>
              <a:rPr lang="en-US" altLang="zh-CN" sz="1800" b="1" dirty="0" smtClean="0"/>
              <a:t>provided</a:t>
            </a:r>
            <a:r>
              <a:rPr lang="en-US" altLang="zh-CN" sz="1800" dirty="0" smtClean="0"/>
              <a:t>: </a:t>
            </a:r>
            <a:r>
              <a:rPr lang="zh-CN" altLang="en-US" sz="1800" dirty="0" smtClean="0"/>
              <a:t>已提供依赖范围。使用此依赖范围的</a:t>
            </a:r>
            <a:r>
              <a:rPr lang="en-US" altLang="zh-CN" sz="1800" dirty="0" smtClean="0"/>
              <a:t>Maven</a:t>
            </a:r>
            <a:r>
              <a:rPr lang="zh-CN" altLang="en-US" sz="1800" dirty="0" smtClean="0"/>
              <a:t>依赖，对于编译和测试</a:t>
            </a:r>
            <a:r>
              <a:rPr lang="en-US" altLang="zh-CN" sz="1800" dirty="0" err="1" smtClean="0"/>
              <a:t>classpath</a:t>
            </a:r>
            <a:r>
              <a:rPr lang="zh-CN" altLang="en-US" sz="1800" dirty="0" smtClean="0"/>
              <a:t>有效，但在运行时无效。典型的例子是</a:t>
            </a:r>
            <a:r>
              <a:rPr lang="en-US" altLang="zh-CN" sz="1800" dirty="0" err="1" smtClean="0"/>
              <a:t>servlet-api</a:t>
            </a:r>
            <a:r>
              <a:rPr lang="zh-CN" altLang="en-US" sz="1800" dirty="0" smtClean="0"/>
              <a:t>，编译和测试项目的时候需要该依赖，但在运行项目的时候，由于容器已经提供，就不需要</a:t>
            </a:r>
            <a:r>
              <a:rPr lang="en-US" altLang="zh-CN" sz="1800" dirty="0" smtClean="0"/>
              <a:t>Maven</a:t>
            </a:r>
            <a:r>
              <a:rPr lang="zh-CN" altLang="en-US" sz="1800" dirty="0" smtClean="0"/>
              <a:t>重复地引入一遍。</a:t>
            </a:r>
          </a:p>
          <a:p>
            <a:r>
              <a:rPr lang="en-US" altLang="zh-CN" sz="1800" b="1" dirty="0" smtClean="0"/>
              <a:t>runtime</a:t>
            </a:r>
            <a:r>
              <a:rPr lang="en-US" altLang="zh-CN" sz="1800" dirty="0" smtClean="0"/>
              <a:t>: </a:t>
            </a:r>
            <a:r>
              <a:rPr lang="zh-CN" altLang="en-US" sz="1800" dirty="0" smtClean="0"/>
              <a:t>运行时依赖范围。使用此依赖范围的</a:t>
            </a:r>
            <a:r>
              <a:rPr lang="en-US" altLang="zh-CN" sz="1800" dirty="0" smtClean="0"/>
              <a:t>Maven</a:t>
            </a:r>
            <a:r>
              <a:rPr lang="zh-CN" altLang="en-US" sz="1800" dirty="0" smtClean="0"/>
              <a:t>依赖，对于测试和运行</a:t>
            </a:r>
            <a:r>
              <a:rPr lang="en-US" altLang="zh-CN" sz="1800" dirty="0" err="1" smtClean="0"/>
              <a:t>classpath</a:t>
            </a:r>
            <a:r>
              <a:rPr lang="zh-CN" altLang="en-US" sz="1800" dirty="0" smtClean="0"/>
              <a:t>有效，但在编译主代码时无效。典型的例子是</a:t>
            </a:r>
            <a:r>
              <a:rPr lang="en-US" altLang="zh-CN" sz="1800" dirty="0" smtClean="0"/>
              <a:t>JDBC</a:t>
            </a:r>
            <a:r>
              <a:rPr lang="zh-CN" altLang="en-US" sz="1800" dirty="0" smtClean="0"/>
              <a:t>驱动实现，项目主 代码的编译只需要</a:t>
            </a:r>
            <a:r>
              <a:rPr lang="en-US" altLang="zh-CN" sz="1800" dirty="0" smtClean="0"/>
              <a:t>JDK</a:t>
            </a:r>
            <a:r>
              <a:rPr lang="zh-CN" altLang="en-US" sz="1800" dirty="0" smtClean="0"/>
              <a:t>提供的</a:t>
            </a:r>
            <a:r>
              <a:rPr lang="en-US" altLang="zh-CN" sz="1800" dirty="0" smtClean="0"/>
              <a:t>JDBC</a:t>
            </a:r>
            <a:r>
              <a:rPr lang="zh-CN" altLang="en-US" sz="1800" dirty="0" smtClean="0"/>
              <a:t>接口，只有在执行测试或者运行项目的时候才需要实现上述接口的具体</a:t>
            </a:r>
            <a:r>
              <a:rPr lang="en-US" altLang="zh-CN" sz="1800" dirty="0" smtClean="0"/>
              <a:t>JDBC</a:t>
            </a:r>
            <a:r>
              <a:rPr lang="zh-CN" altLang="en-US" sz="1800" dirty="0" smtClean="0"/>
              <a:t>驱动。 </a:t>
            </a:r>
          </a:p>
          <a:p>
            <a:r>
              <a:rPr lang="en-US" altLang="zh-CN" sz="1800" b="1" dirty="0" smtClean="0"/>
              <a:t>system</a:t>
            </a:r>
            <a:r>
              <a:rPr lang="en-US" altLang="zh-CN" sz="1800" dirty="0" smtClean="0"/>
              <a:t>: </a:t>
            </a:r>
            <a:r>
              <a:rPr lang="zh-CN" altLang="en-US" sz="1800" dirty="0" smtClean="0"/>
              <a:t>系统依赖范围。该依赖与三种</a:t>
            </a:r>
            <a:r>
              <a:rPr lang="en-US" altLang="zh-CN" sz="1800" dirty="0" err="1" smtClean="0"/>
              <a:t>classpath</a:t>
            </a:r>
            <a:r>
              <a:rPr lang="zh-CN" altLang="en-US" sz="1800" dirty="0" smtClean="0"/>
              <a:t>的关系，和</a:t>
            </a:r>
            <a:r>
              <a:rPr lang="en-US" altLang="zh-CN" sz="1800" dirty="0" smtClean="0"/>
              <a:t>provided</a:t>
            </a:r>
            <a:r>
              <a:rPr lang="zh-CN" altLang="en-US" sz="1800" dirty="0" smtClean="0"/>
              <a:t>依赖范围完全一致。但是，使用</a:t>
            </a:r>
            <a:r>
              <a:rPr lang="en-US" altLang="zh-CN" sz="1800" dirty="0" smtClean="0"/>
              <a:t>system</a:t>
            </a:r>
            <a:r>
              <a:rPr lang="zh-CN" altLang="en-US" sz="1800" dirty="0" smtClean="0"/>
              <a:t>范围依赖时必须通过 </a:t>
            </a:r>
            <a:r>
              <a:rPr lang="en-US" altLang="zh-CN" sz="1800" dirty="0" err="1" smtClean="0"/>
              <a:t>systemPath</a:t>
            </a:r>
            <a:r>
              <a:rPr lang="zh-CN" altLang="en-US" sz="1800" dirty="0" smtClean="0"/>
              <a:t>元素显式地指定依赖文件的路径。由于此类依赖不是通过</a:t>
            </a:r>
            <a:r>
              <a:rPr lang="en-US" altLang="zh-CN" sz="1800" dirty="0" smtClean="0"/>
              <a:t>Maven</a:t>
            </a:r>
            <a:r>
              <a:rPr lang="zh-CN" altLang="en-US" sz="1800" dirty="0" smtClean="0"/>
              <a:t>仓库解析的，而且往往与本机系统绑定，可能造成构建的不可移植，因此 应该谨慎使用。</a:t>
            </a:r>
          </a:p>
          <a:p>
            <a:endParaRPr lang="zh-CN" alt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依赖</a:t>
            </a:r>
            <a:endParaRPr lang="zh-CN" altLang="en-US" dirty="0"/>
          </a:p>
        </p:txBody>
      </p:sp>
      <p:sp>
        <p:nvSpPr>
          <p:cNvPr id="3" name="内容占位符 2"/>
          <p:cNvSpPr>
            <a:spLocks noGrp="1"/>
          </p:cNvSpPr>
          <p:nvPr>
            <p:ph idx="1"/>
          </p:nvPr>
        </p:nvSpPr>
        <p:spPr/>
        <p:txBody>
          <a:bodyPr/>
          <a:lstStyle/>
          <a:p>
            <a:r>
              <a:rPr lang="zh-CN" altLang="en-US" dirty="0" smtClean="0"/>
              <a:t>传递性依赖：</a:t>
            </a:r>
            <a:endParaRPr lang="en-US" altLang="zh-CN" dirty="0" smtClean="0"/>
          </a:p>
          <a:p>
            <a:pPr lvl="1"/>
            <a:r>
              <a:rPr lang="zh-CN" altLang="en-US" dirty="0" smtClean="0"/>
              <a:t>比如我们引用的</a:t>
            </a:r>
            <a:r>
              <a:rPr lang="en-US" altLang="zh-CN" dirty="0" smtClean="0"/>
              <a:t>Spring</a:t>
            </a:r>
            <a:r>
              <a:rPr lang="zh-CN" altLang="en-US" dirty="0" smtClean="0"/>
              <a:t>的</a:t>
            </a:r>
            <a:r>
              <a:rPr lang="en-US" altLang="zh-CN" dirty="0" smtClean="0"/>
              <a:t>Core</a:t>
            </a:r>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我们去看</a:t>
            </a:r>
            <a:r>
              <a:rPr lang="en-US" altLang="zh-CN" dirty="0" smtClean="0"/>
              <a:t>spring-core-3.1.0.RELEASE.pom</a:t>
            </a:r>
            <a:endParaRPr lang="zh-CN" altLang="en-US" dirty="0"/>
          </a:p>
        </p:txBody>
      </p:sp>
      <p:sp>
        <p:nvSpPr>
          <p:cNvPr id="4" name="TextBox 3"/>
          <p:cNvSpPr txBox="1"/>
          <p:nvPr/>
        </p:nvSpPr>
        <p:spPr>
          <a:xfrm>
            <a:off x="899592" y="2780928"/>
            <a:ext cx="5976664" cy="1477328"/>
          </a:xfrm>
          <a:prstGeom prst="rect">
            <a:avLst/>
          </a:prstGeom>
          <a:noFill/>
        </p:spPr>
        <p:txBody>
          <a:bodyPr wrap="square" rtlCol="0">
            <a:spAutoFit/>
          </a:bodyPr>
          <a:lstStyle/>
          <a:p>
            <a:r>
              <a:rPr lang="en-US" dirty="0" smtClean="0">
                <a:solidFill>
                  <a:schemeClr val="accent5"/>
                </a:solidFill>
              </a:rPr>
              <a:t>&lt;dependency&gt;  </a:t>
            </a:r>
          </a:p>
          <a:p>
            <a:r>
              <a:rPr lang="en-US" dirty="0" smtClean="0">
                <a:solidFill>
                  <a:schemeClr val="accent5"/>
                </a:solidFill>
              </a:rPr>
              <a:t>    &lt;</a:t>
            </a:r>
            <a:r>
              <a:rPr lang="en-US" dirty="0" err="1" smtClean="0">
                <a:solidFill>
                  <a:schemeClr val="accent5"/>
                </a:solidFill>
              </a:rPr>
              <a:t>groupId</a:t>
            </a:r>
            <a:r>
              <a:rPr lang="en-US" dirty="0" smtClean="0">
                <a:solidFill>
                  <a:schemeClr val="accent5"/>
                </a:solidFill>
              </a:rPr>
              <a:t>&gt;</a:t>
            </a:r>
            <a:r>
              <a:rPr lang="en-US" dirty="0" err="1" smtClean="0">
                <a:solidFill>
                  <a:schemeClr val="accent5"/>
                </a:solidFill>
              </a:rPr>
              <a:t>org.springframework</a:t>
            </a:r>
            <a:r>
              <a:rPr lang="en-US" dirty="0" smtClean="0">
                <a:solidFill>
                  <a:schemeClr val="accent5"/>
                </a:solidFill>
              </a:rPr>
              <a:t>&lt;/</a:t>
            </a:r>
            <a:r>
              <a:rPr lang="en-US" dirty="0" err="1" smtClean="0">
                <a:solidFill>
                  <a:schemeClr val="accent5"/>
                </a:solidFill>
              </a:rPr>
              <a:t>groupId</a:t>
            </a:r>
            <a:r>
              <a:rPr lang="en-US" dirty="0" smtClean="0">
                <a:solidFill>
                  <a:schemeClr val="accent5"/>
                </a:solidFill>
              </a:rPr>
              <a:t>&gt;  </a:t>
            </a:r>
          </a:p>
          <a:p>
            <a:r>
              <a:rPr lang="en-US" dirty="0" smtClean="0">
                <a:solidFill>
                  <a:schemeClr val="accent5"/>
                </a:solidFill>
              </a:rPr>
              <a:t>    &lt;</a:t>
            </a:r>
            <a:r>
              <a:rPr lang="en-US" dirty="0" err="1" smtClean="0">
                <a:solidFill>
                  <a:schemeClr val="accent5"/>
                </a:solidFill>
              </a:rPr>
              <a:t>artifactId</a:t>
            </a:r>
            <a:r>
              <a:rPr lang="en-US" dirty="0" smtClean="0">
                <a:solidFill>
                  <a:schemeClr val="accent5"/>
                </a:solidFill>
              </a:rPr>
              <a:t>&gt;spring-core&lt;/</a:t>
            </a:r>
            <a:r>
              <a:rPr lang="en-US" dirty="0" err="1" smtClean="0">
                <a:solidFill>
                  <a:schemeClr val="accent5"/>
                </a:solidFill>
              </a:rPr>
              <a:t>artifactId</a:t>
            </a:r>
            <a:r>
              <a:rPr lang="en-US" dirty="0" smtClean="0">
                <a:solidFill>
                  <a:schemeClr val="accent5"/>
                </a:solidFill>
              </a:rPr>
              <a:t>&gt;  </a:t>
            </a:r>
          </a:p>
          <a:p>
            <a:r>
              <a:rPr lang="en-US" dirty="0" smtClean="0">
                <a:solidFill>
                  <a:schemeClr val="accent5"/>
                </a:solidFill>
              </a:rPr>
              <a:t>    &lt;version&gt;2.5.6&lt;/version&gt;  </a:t>
            </a:r>
          </a:p>
          <a:p>
            <a:r>
              <a:rPr lang="en-US" dirty="0" smtClean="0">
                <a:solidFill>
                  <a:schemeClr val="accent5"/>
                </a:solidFill>
              </a:rPr>
              <a:t>&lt;/dependency&gt;</a:t>
            </a:r>
            <a:endParaRPr lang="zh-CN" altLang="en-US" dirty="0">
              <a:solidFill>
                <a:schemeClr val="accent5"/>
              </a:solidFill>
            </a:endParaRPr>
          </a:p>
        </p:txBody>
      </p:sp>
      <p:sp>
        <p:nvSpPr>
          <p:cNvPr id="5" name="TextBox 4"/>
          <p:cNvSpPr txBox="1"/>
          <p:nvPr/>
        </p:nvSpPr>
        <p:spPr>
          <a:xfrm>
            <a:off x="899592" y="4941168"/>
            <a:ext cx="5976664" cy="1477328"/>
          </a:xfrm>
          <a:prstGeom prst="rect">
            <a:avLst/>
          </a:prstGeom>
          <a:noFill/>
        </p:spPr>
        <p:txBody>
          <a:bodyPr wrap="square" rtlCol="0">
            <a:spAutoFit/>
          </a:bodyPr>
          <a:lstStyle/>
          <a:p>
            <a:r>
              <a:rPr lang="en-US" dirty="0" smtClean="0">
                <a:solidFill>
                  <a:schemeClr val="accent5"/>
                </a:solidFill>
              </a:rPr>
              <a:t>&lt;dependency&gt;  </a:t>
            </a:r>
          </a:p>
          <a:p>
            <a:r>
              <a:rPr lang="en-US" dirty="0" smtClean="0">
                <a:solidFill>
                  <a:schemeClr val="accent5"/>
                </a:solidFill>
              </a:rPr>
              <a:t>    &lt;</a:t>
            </a:r>
            <a:r>
              <a:rPr lang="en-US" dirty="0" err="1" smtClean="0">
                <a:solidFill>
                  <a:schemeClr val="accent5"/>
                </a:solidFill>
              </a:rPr>
              <a:t>groupId</a:t>
            </a:r>
            <a:r>
              <a:rPr lang="en-US" dirty="0" smtClean="0">
                <a:solidFill>
                  <a:schemeClr val="accent5"/>
                </a:solidFill>
              </a:rPr>
              <a:t>&gt;commons-logging&lt;/</a:t>
            </a:r>
            <a:r>
              <a:rPr lang="en-US" dirty="0" err="1" smtClean="0">
                <a:solidFill>
                  <a:schemeClr val="accent5"/>
                </a:solidFill>
              </a:rPr>
              <a:t>groupId</a:t>
            </a:r>
            <a:r>
              <a:rPr lang="en-US" dirty="0" smtClean="0">
                <a:solidFill>
                  <a:schemeClr val="accent5"/>
                </a:solidFill>
              </a:rPr>
              <a:t>&gt;   </a:t>
            </a:r>
          </a:p>
          <a:p>
            <a:r>
              <a:rPr lang="en-US" dirty="0" smtClean="0">
                <a:solidFill>
                  <a:schemeClr val="accent5"/>
                </a:solidFill>
              </a:rPr>
              <a:t>    &lt;</a:t>
            </a:r>
            <a:r>
              <a:rPr lang="en-US" dirty="0" err="1" smtClean="0">
                <a:solidFill>
                  <a:schemeClr val="accent5"/>
                </a:solidFill>
              </a:rPr>
              <a:t>artifactId</a:t>
            </a:r>
            <a:r>
              <a:rPr lang="en-US" dirty="0" smtClean="0">
                <a:solidFill>
                  <a:schemeClr val="accent5"/>
                </a:solidFill>
              </a:rPr>
              <a:t>&gt;commons-logging&lt;/</a:t>
            </a:r>
            <a:r>
              <a:rPr lang="en-US" dirty="0" err="1" smtClean="0">
                <a:solidFill>
                  <a:schemeClr val="accent5"/>
                </a:solidFill>
              </a:rPr>
              <a:t>artifactId</a:t>
            </a:r>
            <a:r>
              <a:rPr lang="en-US" dirty="0" smtClean="0">
                <a:solidFill>
                  <a:schemeClr val="accent5"/>
                </a:solidFill>
              </a:rPr>
              <a:t>&gt;   </a:t>
            </a:r>
          </a:p>
          <a:p>
            <a:r>
              <a:rPr lang="en-US" dirty="0" smtClean="0">
                <a:solidFill>
                  <a:schemeClr val="accent5"/>
                </a:solidFill>
              </a:rPr>
              <a:t>    &lt;version&gt;1.1.1&lt;/version&gt;   </a:t>
            </a:r>
          </a:p>
          <a:p>
            <a:r>
              <a:rPr lang="en-US" dirty="0" smtClean="0">
                <a:solidFill>
                  <a:schemeClr val="accent5"/>
                </a:solidFill>
              </a:rPr>
              <a:t>&lt;/dependency&gt;</a:t>
            </a:r>
            <a:endParaRPr lang="zh-CN" altLang="en-US" dirty="0">
              <a:solidFill>
                <a:schemeClr val="accent5"/>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依赖</a:t>
            </a:r>
            <a:r>
              <a:rPr lang="en-US" altLang="zh-CN" dirty="0" smtClean="0"/>
              <a:t>-</a:t>
            </a:r>
            <a:r>
              <a:rPr lang="zh-CN" altLang="en-US" dirty="0" smtClean="0"/>
              <a:t>传递性依赖</a:t>
            </a:r>
            <a:endParaRPr lang="zh-CN" altLang="en-US" dirty="0"/>
          </a:p>
        </p:txBody>
      </p:sp>
      <p:sp>
        <p:nvSpPr>
          <p:cNvPr id="3" name="内容占位符 2"/>
          <p:cNvSpPr>
            <a:spLocks noGrp="1"/>
          </p:cNvSpPr>
          <p:nvPr>
            <p:ph idx="1"/>
          </p:nvPr>
        </p:nvSpPr>
        <p:spPr/>
        <p:txBody>
          <a:bodyPr/>
          <a:lstStyle/>
          <a:p>
            <a:r>
              <a:rPr lang="zh-CN" altLang="en-US" dirty="0" smtClean="0"/>
              <a:t>我们会看到该文件包含了一个</a:t>
            </a:r>
            <a:r>
              <a:rPr lang="en-US" dirty="0" smtClean="0"/>
              <a:t>commons-logging</a:t>
            </a:r>
            <a:r>
              <a:rPr lang="zh-CN" altLang="en-US" dirty="0" smtClean="0"/>
              <a:t>依赖。那么该依赖会传递到当前项目中，这就是依赖的传递性，打开项目查看</a:t>
            </a:r>
            <a:r>
              <a:rPr lang="en-US" altLang="zh-CN" dirty="0" smtClean="0"/>
              <a:t>Maven dependencies:</a:t>
            </a:r>
            <a:endParaRPr lang="zh-CN" altLang="en-US" dirty="0"/>
          </a:p>
        </p:txBody>
      </p:sp>
      <p:pic>
        <p:nvPicPr>
          <p:cNvPr id="27650" name="Picture 2" descr="C:\Users\Jason\Desktop\975e57d5-7078-345a-a8dc-bc0ca2c5566e.png"/>
          <p:cNvPicPr>
            <a:picLocks noChangeAspect="1" noChangeArrowheads="1"/>
          </p:cNvPicPr>
          <p:nvPr/>
        </p:nvPicPr>
        <p:blipFill>
          <a:blip r:embed="rId2"/>
          <a:srcRect/>
          <a:stretch>
            <a:fillRect/>
          </a:stretch>
        </p:blipFill>
        <p:spPr bwMode="auto">
          <a:xfrm>
            <a:off x="899592" y="3645024"/>
            <a:ext cx="6318520" cy="244827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Maven</a:t>
            </a:r>
            <a:r>
              <a:rPr lang="zh-CN" altLang="en-US" dirty="0" smtClean="0"/>
              <a:t>的优势</a:t>
            </a:r>
            <a:endParaRPr lang="zh-CN" altLang="en-US" dirty="0"/>
          </a:p>
        </p:txBody>
      </p:sp>
      <p:sp>
        <p:nvSpPr>
          <p:cNvPr id="3" name="内容占位符 2"/>
          <p:cNvSpPr>
            <a:spLocks noGrp="1"/>
          </p:cNvSpPr>
          <p:nvPr>
            <p:ph idx="1"/>
          </p:nvPr>
        </p:nvSpPr>
        <p:spPr/>
        <p:txBody>
          <a:bodyPr/>
          <a:lstStyle/>
          <a:p>
            <a:r>
              <a:rPr lang="zh-CN" altLang="en-US" dirty="0" smtClean="0"/>
              <a:t>它能帮助我们标准化构建过程。在</a:t>
            </a:r>
            <a:r>
              <a:rPr lang="en-US" altLang="zh-CN" dirty="0" smtClean="0"/>
              <a:t>Maven</a:t>
            </a:r>
            <a:r>
              <a:rPr lang="zh-CN" altLang="en-US" dirty="0" smtClean="0"/>
              <a:t>之前，十个项目可能有十种构建方式；有了</a:t>
            </a:r>
            <a:r>
              <a:rPr lang="en-US" altLang="zh-CN" dirty="0" smtClean="0"/>
              <a:t>Maven</a:t>
            </a:r>
            <a:r>
              <a:rPr lang="zh-CN" altLang="en-US" dirty="0" smtClean="0"/>
              <a:t>之后，所有项目的构建命令都是简单一致的，这极大地避免了不必要的学习成本，而且有利于促进项目团队的标准化。 </a:t>
            </a:r>
            <a:endParaRPr lang="en-US" altLang="zh-CN" dirty="0" smtClean="0"/>
          </a:p>
          <a:p>
            <a:r>
              <a:rPr lang="en-US" altLang="zh-CN" dirty="0" smtClean="0"/>
              <a:t>Maven</a:t>
            </a:r>
            <a:r>
              <a:rPr lang="zh-CN" altLang="en-US" dirty="0" smtClean="0"/>
              <a:t>作为一个构建工具，不仅能帮我们自动化构建，还能够抽象构建过程，提供构建任务实现；它跨平台，对外提供了一致的操作接口，这一切足以使它成为优秀的、流行的构建工具。 </a:t>
            </a: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依赖</a:t>
            </a:r>
            <a:endParaRPr lang="zh-CN" altLang="en-US" dirty="0"/>
          </a:p>
        </p:txBody>
      </p:sp>
      <p:sp>
        <p:nvSpPr>
          <p:cNvPr id="3" name="内容占位符 2"/>
          <p:cNvSpPr>
            <a:spLocks noGrp="1"/>
          </p:cNvSpPr>
          <p:nvPr>
            <p:ph idx="1"/>
          </p:nvPr>
        </p:nvSpPr>
        <p:spPr/>
        <p:txBody>
          <a:bodyPr/>
          <a:lstStyle/>
          <a:p>
            <a:r>
              <a:rPr lang="zh-CN" altLang="en-US" dirty="0" smtClean="0"/>
              <a:t>可选依赖</a:t>
            </a:r>
            <a:endParaRPr lang="en-US" altLang="zh-CN" dirty="0" smtClean="0"/>
          </a:p>
          <a:p>
            <a:pPr lvl="1"/>
            <a:r>
              <a:rPr lang="zh-CN" altLang="en-US" dirty="0" smtClean="0"/>
              <a:t>有时候我们不想让依赖传递，那么可配置该依赖为可选依赖，将元素</a:t>
            </a:r>
            <a:r>
              <a:rPr lang="en-US" altLang="zh-CN" dirty="0" smtClean="0"/>
              <a:t>optional</a:t>
            </a:r>
            <a:r>
              <a:rPr lang="zh-CN" altLang="en-US" dirty="0" smtClean="0"/>
              <a:t>设置为</a:t>
            </a:r>
            <a:r>
              <a:rPr lang="en-US" altLang="zh-CN" dirty="0" smtClean="0"/>
              <a:t>true</a:t>
            </a:r>
            <a:r>
              <a:rPr lang="zh-CN" altLang="en-US" dirty="0" smtClean="0"/>
              <a:t>即可</a:t>
            </a:r>
            <a:r>
              <a:rPr lang="en-US" altLang="zh-CN" dirty="0" smtClean="0"/>
              <a:t>,</a:t>
            </a:r>
            <a:r>
              <a:rPr lang="zh-CN" altLang="en-US" dirty="0" smtClean="0"/>
              <a:t>例如：</a:t>
            </a:r>
            <a:endParaRPr lang="en-US" altLang="zh-CN" dirty="0" smtClean="0"/>
          </a:p>
          <a:p>
            <a:pPr lvl="1"/>
            <a:endParaRPr lang="en-US" altLang="zh-CN" dirty="0" smtClean="0"/>
          </a:p>
          <a:p>
            <a:pPr lvl="1"/>
            <a:endParaRPr lang="en-US" altLang="zh-CN" dirty="0" smtClean="0"/>
          </a:p>
          <a:p>
            <a:pPr lvl="1"/>
            <a:endParaRPr lang="en-US" altLang="zh-CN" dirty="0" smtClean="0"/>
          </a:p>
          <a:p>
            <a:pPr lvl="1">
              <a:buNone/>
            </a:pPr>
            <a:endParaRPr lang="en-US" altLang="zh-CN" dirty="0" smtClean="0"/>
          </a:p>
          <a:p>
            <a:pPr lvl="1"/>
            <a:r>
              <a:rPr lang="zh-CN" altLang="en-US" dirty="0" smtClean="0"/>
              <a:t>那么依赖该项目的另以项目将不会得到此依赖的传递</a:t>
            </a:r>
          </a:p>
          <a:p>
            <a:pPr lvl="1"/>
            <a:endParaRPr lang="zh-CN" altLang="en-US" dirty="0"/>
          </a:p>
        </p:txBody>
      </p:sp>
      <p:sp>
        <p:nvSpPr>
          <p:cNvPr id="4" name="TextBox 3"/>
          <p:cNvSpPr txBox="1"/>
          <p:nvPr/>
        </p:nvSpPr>
        <p:spPr>
          <a:xfrm>
            <a:off x="1115616" y="3068960"/>
            <a:ext cx="5974713" cy="1754326"/>
          </a:xfrm>
          <a:prstGeom prst="rect">
            <a:avLst/>
          </a:prstGeom>
          <a:noFill/>
        </p:spPr>
        <p:txBody>
          <a:bodyPr wrap="none" rtlCol="0">
            <a:spAutoFit/>
          </a:bodyPr>
          <a:lstStyle/>
          <a:p>
            <a:r>
              <a:rPr lang="en-US" altLang="zh-CN" dirty="0" smtClean="0">
                <a:solidFill>
                  <a:schemeClr val="accent5"/>
                </a:solidFill>
              </a:rPr>
              <a:t>&lt;dependency&gt;  </a:t>
            </a:r>
          </a:p>
          <a:p>
            <a:r>
              <a:rPr lang="en-US" altLang="zh-CN" dirty="0" smtClean="0">
                <a:solidFill>
                  <a:schemeClr val="accent5"/>
                </a:solidFill>
              </a:rPr>
              <a:t>    &lt;</a:t>
            </a:r>
            <a:r>
              <a:rPr lang="en-US" altLang="zh-CN" dirty="0" err="1" smtClean="0">
                <a:solidFill>
                  <a:schemeClr val="accent5"/>
                </a:solidFill>
              </a:rPr>
              <a:t>groupId</a:t>
            </a:r>
            <a:r>
              <a:rPr lang="en-US" altLang="zh-CN" dirty="0" smtClean="0">
                <a:solidFill>
                  <a:schemeClr val="accent5"/>
                </a:solidFill>
              </a:rPr>
              <a:t>&gt;commons-logging&lt;/</a:t>
            </a:r>
            <a:r>
              <a:rPr lang="en-US" altLang="zh-CN" dirty="0" err="1" smtClean="0">
                <a:solidFill>
                  <a:schemeClr val="accent5"/>
                </a:solidFill>
              </a:rPr>
              <a:t>groupId</a:t>
            </a:r>
            <a:r>
              <a:rPr lang="en-US" altLang="zh-CN" dirty="0" smtClean="0">
                <a:solidFill>
                  <a:schemeClr val="accent5"/>
                </a:solidFill>
              </a:rPr>
              <a:t>&gt;   </a:t>
            </a:r>
          </a:p>
          <a:p>
            <a:r>
              <a:rPr lang="en-US" altLang="zh-CN" dirty="0" smtClean="0">
                <a:solidFill>
                  <a:schemeClr val="accent5"/>
                </a:solidFill>
              </a:rPr>
              <a:t>    &lt;</a:t>
            </a:r>
            <a:r>
              <a:rPr lang="en-US" altLang="zh-CN" dirty="0" err="1" smtClean="0">
                <a:solidFill>
                  <a:schemeClr val="accent5"/>
                </a:solidFill>
              </a:rPr>
              <a:t>artifactId</a:t>
            </a:r>
            <a:r>
              <a:rPr lang="en-US" altLang="zh-CN" dirty="0" smtClean="0">
                <a:solidFill>
                  <a:schemeClr val="accent5"/>
                </a:solidFill>
              </a:rPr>
              <a:t>&gt;commons-logging&lt;/</a:t>
            </a:r>
            <a:r>
              <a:rPr lang="en-US" altLang="zh-CN" dirty="0" err="1" smtClean="0">
                <a:solidFill>
                  <a:schemeClr val="accent5"/>
                </a:solidFill>
              </a:rPr>
              <a:t>artifactId</a:t>
            </a:r>
            <a:r>
              <a:rPr lang="en-US" altLang="zh-CN" dirty="0" smtClean="0">
                <a:solidFill>
                  <a:schemeClr val="accent5"/>
                </a:solidFill>
              </a:rPr>
              <a:t>&gt;   </a:t>
            </a:r>
          </a:p>
          <a:p>
            <a:r>
              <a:rPr lang="en-US" altLang="zh-CN" dirty="0" smtClean="0">
                <a:solidFill>
                  <a:schemeClr val="accent5"/>
                </a:solidFill>
              </a:rPr>
              <a:t>    &lt;version&gt;1.1.1&lt;/version&gt;   </a:t>
            </a:r>
          </a:p>
          <a:p>
            <a:r>
              <a:rPr lang="en-US" altLang="zh-CN" dirty="0" smtClean="0">
                <a:solidFill>
                  <a:schemeClr val="accent5"/>
                </a:solidFill>
              </a:rPr>
              <a:t>    &lt;optional&gt;true&lt;optional&gt;  </a:t>
            </a:r>
          </a:p>
          <a:p>
            <a:r>
              <a:rPr lang="en-US" altLang="zh-CN" dirty="0" smtClean="0">
                <a:solidFill>
                  <a:schemeClr val="accent5"/>
                </a:solidFill>
              </a:rPr>
              <a:t>&lt;/dependency&gt; </a:t>
            </a:r>
            <a:endParaRPr lang="zh-CN" altLang="en-US" dirty="0">
              <a:solidFill>
                <a:schemeClr val="accent5"/>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依赖</a:t>
            </a:r>
            <a:endParaRPr lang="zh-CN" altLang="en-US" dirty="0"/>
          </a:p>
        </p:txBody>
      </p:sp>
      <p:sp>
        <p:nvSpPr>
          <p:cNvPr id="3" name="内容占位符 2"/>
          <p:cNvSpPr>
            <a:spLocks noGrp="1"/>
          </p:cNvSpPr>
          <p:nvPr>
            <p:ph idx="1"/>
          </p:nvPr>
        </p:nvSpPr>
        <p:spPr/>
        <p:txBody>
          <a:bodyPr/>
          <a:lstStyle/>
          <a:p>
            <a:r>
              <a:rPr lang="zh-CN" altLang="en-US" dirty="0" smtClean="0"/>
              <a:t>排除依赖</a:t>
            </a:r>
            <a:endParaRPr lang="en-US" altLang="zh-CN" dirty="0" smtClean="0"/>
          </a:p>
          <a:p>
            <a:pPr lvl="1"/>
            <a:r>
              <a:rPr lang="zh-CN" altLang="en-US" dirty="0" smtClean="0"/>
              <a:t>当我们引入第三方</a:t>
            </a:r>
            <a:r>
              <a:rPr lang="en-US" altLang="zh-CN" dirty="0" smtClean="0"/>
              <a:t>jar</a:t>
            </a:r>
            <a:r>
              <a:rPr lang="zh-CN" altLang="en-US" dirty="0" smtClean="0"/>
              <a:t>包的时候，难免会引入传递性依赖，有些时候这是好事，然而有些时候我们不需要其中的一些传递性依赖，使用</a:t>
            </a:r>
            <a:r>
              <a:rPr lang="en-US" dirty="0" smtClean="0"/>
              <a:t>exclusion</a:t>
            </a:r>
            <a:r>
              <a:rPr lang="zh-CN" altLang="en-US" dirty="0" smtClean="0"/>
              <a:t>即可</a:t>
            </a:r>
            <a:endParaRPr lang="zh-CN" altLang="en-US" dirty="0"/>
          </a:p>
        </p:txBody>
      </p:sp>
      <p:sp>
        <p:nvSpPr>
          <p:cNvPr id="4" name="TextBox 3"/>
          <p:cNvSpPr txBox="1"/>
          <p:nvPr/>
        </p:nvSpPr>
        <p:spPr>
          <a:xfrm>
            <a:off x="1115616" y="3501008"/>
            <a:ext cx="7063152" cy="3139321"/>
          </a:xfrm>
          <a:prstGeom prst="rect">
            <a:avLst/>
          </a:prstGeom>
          <a:noFill/>
        </p:spPr>
        <p:txBody>
          <a:bodyPr wrap="none" rtlCol="0">
            <a:spAutoFit/>
          </a:bodyPr>
          <a:lstStyle/>
          <a:p>
            <a:r>
              <a:rPr lang="en-US" altLang="zh-CN" dirty="0" smtClean="0">
                <a:solidFill>
                  <a:schemeClr val="accent5"/>
                </a:solidFill>
              </a:rPr>
              <a:t>&lt;dependency&gt;    </a:t>
            </a:r>
          </a:p>
          <a:p>
            <a:r>
              <a:rPr lang="en-US" altLang="zh-CN" dirty="0" smtClean="0">
                <a:solidFill>
                  <a:schemeClr val="accent5"/>
                </a:solidFill>
              </a:rPr>
              <a:t>    &lt;</a:t>
            </a:r>
            <a:r>
              <a:rPr lang="en-US" altLang="zh-CN" dirty="0" err="1" smtClean="0">
                <a:solidFill>
                  <a:schemeClr val="accent5"/>
                </a:solidFill>
              </a:rPr>
              <a:t>groupId</a:t>
            </a:r>
            <a:r>
              <a:rPr lang="en-US" altLang="zh-CN" dirty="0" smtClean="0">
                <a:solidFill>
                  <a:schemeClr val="accent5"/>
                </a:solidFill>
              </a:rPr>
              <a:t>&gt;</a:t>
            </a:r>
            <a:r>
              <a:rPr lang="en-US" altLang="zh-CN" dirty="0" err="1" smtClean="0">
                <a:solidFill>
                  <a:schemeClr val="accent5"/>
                </a:solidFill>
              </a:rPr>
              <a:t>org.springframework</a:t>
            </a:r>
            <a:r>
              <a:rPr lang="en-US" altLang="zh-CN" dirty="0" smtClean="0">
                <a:solidFill>
                  <a:schemeClr val="accent5"/>
                </a:solidFill>
              </a:rPr>
              <a:t>&lt;/</a:t>
            </a:r>
            <a:r>
              <a:rPr lang="en-US" altLang="zh-CN" dirty="0" err="1" smtClean="0">
                <a:solidFill>
                  <a:schemeClr val="accent5"/>
                </a:solidFill>
              </a:rPr>
              <a:t>groupId</a:t>
            </a:r>
            <a:r>
              <a:rPr lang="en-US" altLang="zh-CN" dirty="0" smtClean="0">
                <a:solidFill>
                  <a:schemeClr val="accent5"/>
                </a:solidFill>
              </a:rPr>
              <a:t>&gt;  </a:t>
            </a:r>
          </a:p>
          <a:p>
            <a:r>
              <a:rPr lang="en-US" altLang="zh-CN" dirty="0" smtClean="0">
                <a:solidFill>
                  <a:schemeClr val="accent5"/>
                </a:solidFill>
              </a:rPr>
              <a:t>    &lt;</a:t>
            </a:r>
            <a:r>
              <a:rPr lang="en-US" altLang="zh-CN" dirty="0" err="1" smtClean="0">
                <a:solidFill>
                  <a:schemeClr val="accent5"/>
                </a:solidFill>
              </a:rPr>
              <a:t>artifactId</a:t>
            </a:r>
            <a:r>
              <a:rPr lang="en-US" altLang="zh-CN" dirty="0" smtClean="0">
                <a:solidFill>
                  <a:schemeClr val="accent5"/>
                </a:solidFill>
              </a:rPr>
              <a:t>&gt;spring-core&lt;/</a:t>
            </a:r>
            <a:r>
              <a:rPr lang="en-US" altLang="zh-CN" dirty="0" err="1" smtClean="0">
                <a:solidFill>
                  <a:schemeClr val="accent5"/>
                </a:solidFill>
              </a:rPr>
              <a:t>artifactId</a:t>
            </a:r>
            <a:r>
              <a:rPr lang="en-US" altLang="zh-CN" dirty="0" smtClean="0">
                <a:solidFill>
                  <a:schemeClr val="accent5"/>
                </a:solidFill>
              </a:rPr>
              <a:t>&gt;  </a:t>
            </a:r>
          </a:p>
          <a:p>
            <a:r>
              <a:rPr lang="en-US" altLang="zh-CN" dirty="0" smtClean="0">
                <a:solidFill>
                  <a:schemeClr val="accent5"/>
                </a:solidFill>
              </a:rPr>
              <a:t>    &lt;version&gt;2.5.6&lt;/version&gt;  </a:t>
            </a:r>
          </a:p>
          <a:p>
            <a:r>
              <a:rPr lang="en-US" altLang="zh-CN" dirty="0" smtClean="0">
                <a:solidFill>
                  <a:schemeClr val="accent5"/>
                </a:solidFill>
              </a:rPr>
              <a:t>    &lt;exclusions&gt;  </a:t>
            </a:r>
          </a:p>
          <a:p>
            <a:r>
              <a:rPr lang="en-US" altLang="zh-CN" dirty="0" smtClean="0">
                <a:solidFill>
                  <a:schemeClr val="accent5"/>
                </a:solidFill>
              </a:rPr>
              <a:t>          &lt;exclusion&gt;      </a:t>
            </a:r>
          </a:p>
          <a:p>
            <a:r>
              <a:rPr lang="en-US" altLang="zh-CN" dirty="0" smtClean="0">
                <a:solidFill>
                  <a:schemeClr val="accent5"/>
                </a:solidFill>
              </a:rPr>
              <a:t>               &lt;</a:t>
            </a:r>
            <a:r>
              <a:rPr lang="en-US" altLang="zh-CN" dirty="0" err="1" smtClean="0">
                <a:solidFill>
                  <a:schemeClr val="accent5"/>
                </a:solidFill>
              </a:rPr>
              <a:t>groupId</a:t>
            </a:r>
            <a:r>
              <a:rPr lang="en-US" altLang="zh-CN" dirty="0" smtClean="0">
                <a:solidFill>
                  <a:schemeClr val="accent5"/>
                </a:solidFill>
              </a:rPr>
              <a:t>&gt;commons-logging&lt;/</a:t>
            </a:r>
            <a:r>
              <a:rPr lang="en-US" altLang="zh-CN" dirty="0" err="1" smtClean="0">
                <a:solidFill>
                  <a:schemeClr val="accent5"/>
                </a:solidFill>
              </a:rPr>
              <a:t>groupId</a:t>
            </a:r>
            <a:r>
              <a:rPr lang="en-US" altLang="zh-CN" dirty="0" smtClean="0">
                <a:solidFill>
                  <a:schemeClr val="accent5"/>
                </a:solidFill>
              </a:rPr>
              <a:t>&gt;          </a:t>
            </a:r>
          </a:p>
          <a:p>
            <a:r>
              <a:rPr lang="en-US" altLang="zh-CN" dirty="0" smtClean="0">
                <a:solidFill>
                  <a:schemeClr val="accent5"/>
                </a:solidFill>
              </a:rPr>
              <a:t>               &lt;</a:t>
            </a:r>
            <a:r>
              <a:rPr lang="en-US" altLang="zh-CN" dirty="0" err="1" smtClean="0">
                <a:solidFill>
                  <a:schemeClr val="accent5"/>
                </a:solidFill>
              </a:rPr>
              <a:t>artifactId</a:t>
            </a:r>
            <a:r>
              <a:rPr lang="en-US" altLang="zh-CN" dirty="0" smtClean="0">
                <a:solidFill>
                  <a:schemeClr val="accent5"/>
                </a:solidFill>
              </a:rPr>
              <a:t>&gt;commons-logging&lt;/</a:t>
            </a:r>
            <a:r>
              <a:rPr lang="en-US" altLang="zh-CN" dirty="0" err="1" smtClean="0">
                <a:solidFill>
                  <a:schemeClr val="accent5"/>
                </a:solidFill>
              </a:rPr>
              <a:t>artifactId</a:t>
            </a:r>
            <a:r>
              <a:rPr lang="en-US" altLang="zh-CN" dirty="0" smtClean="0">
                <a:solidFill>
                  <a:schemeClr val="accent5"/>
                </a:solidFill>
              </a:rPr>
              <a:t>&gt;  </a:t>
            </a:r>
          </a:p>
          <a:p>
            <a:r>
              <a:rPr lang="en-US" altLang="zh-CN" dirty="0" smtClean="0">
                <a:solidFill>
                  <a:schemeClr val="accent5"/>
                </a:solidFill>
              </a:rPr>
              <a:t>          &lt;/exclusion&gt;  </a:t>
            </a:r>
          </a:p>
          <a:p>
            <a:r>
              <a:rPr lang="en-US" altLang="zh-CN" dirty="0" smtClean="0">
                <a:solidFill>
                  <a:schemeClr val="accent5"/>
                </a:solidFill>
              </a:rPr>
              <a:t>    &lt;/exclusions&gt;  </a:t>
            </a:r>
          </a:p>
          <a:p>
            <a:r>
              <a:rPr lang="en-US" altLang="zh-CN" dirty="0" smtClean="0">
                <a:solidFill>
                  <a:schemeClr val="accent5"/>
                </a:solidFill>
              </a:rPr>
              <a:t>&lt;/dependency&gt;</a:t>
            </a:r>
            <a:endParaRPr lang="zh-CN" altLang="en-US" dirty="0">
              <a:solidFill>
                <a:schemeClr val="accent5"/>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依赖</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依赖归类</a:t>
            </a:r>
            <a:endParaRPr lang="en-US" altLang="zh-CN" dirty="0" smtClean="0"/>
          </a:p>
          <a:p>
            <a:pPr lvl="1"/>
            <a:r>
              <a:rPr lang="zh-CN" altLang="en-US" dirty="0" smtClean="0"/>
              <a:t>如果我们项目中用到很多关于</a:t>
            </a:r>
            <a:r>
              <a:rPr lang="en-US" dirty="0" smtClean="0"/>
              <a:t>Spring Framework</a:t>
            </a:r>
            <a:r>
              <a:rPr lang="zh-CN" altLang="en-US" dirty="0" smtClean="0"/>
              <a:t>的依赖，它们分别是</a:t>
            </a:r>
            <a:r>
              <a:rPr lang="en-US" dirty="0" smtClean="0"/>
              <a:t>org.springframework:spring-core:2.5.6, org.springframework:spring-beans:2.5.6,org.springframework:spring- context:2.5.6,</a:t>
            </a:r>
            <a:r>
              <a:rPr lang="zh-CN" altLang="en-US" dirty="0" smtClean="0"/>
              <a:t>它们都是来自同一项目的不同模块。因此，所有这些依赖的版本都是相同的，而且可以预见，如果将来需要升级</a:t>
            </a:r>
            <a:r>
              <a:rPr lang="en-US" dirty="0" smtClean="0"/>
              <a:t>Spring Framework，</a:t>
            </a:r>
            <a:r>
              <a:rPr lang="zh-CN" altLang="en-US" dirty="0" smtClean="0"/>
              <a:t>这些依赖的版本会一起升级。因此，我们应该在一个唯一的地方定义版本，并且在</a:t>
            </a:r>
            <a:r>
              <a:rPr lang="en-US" dirty="0" smtClean="0"/>
              <a:t>dependency</a:t>
            </a:r>
            <a:r>
              <a:rPr lang="zh-CN" altLang="en-US" dirty="0" smtClean="0"/>
              <a:t>声明引用这一版本，这一在 </a:t>
            </a:r>
            <a:r>
              <a:rPr lang="en-US" dirty="0" smtClean="0"/>
              <a:t>Spring Framework</a:t>
            </a:r>
            <a:r>
              <a:rPr lang="zh-CN" altLang="en-US" dirty="0" smtClean="0"/>
              <a:t>升级的时候只需要修改一处即可。</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依赖</a:t>
            </a:r>
            <a:r>
              <a:rPr lang="en-US" altLang="zh-CN" dirty="0" smtClean="0"/>
              <a:t>-</a:t>
            </a:r>
            <a:r>
              <a:rPr lang="zh-CN" altLang="en-US" dirty="0" smtClean="0"/>
              <a:t>依赖归类</a:t>
            </a:r>
            <a:endParaRPr lang="zh-CN" altLang="en-US" dirty="0"/>
          </a:p>
        </p:txBody>
      </p:sp>
      <p:sp>
        <p:nvSpPr>
          <p:cNvPr id="4" name="TextBox 3"/>
          <p:cNvSpPr txBox="1"/>
          <p:nvPr/>
        </p:nvSpPr>
        <p:spPr>
          <a:xfrm>
            <a:off x="683568" y="1762938"/>
            <a:ext cx="7776864" cy="3970318"/>
          </a:xfrm>
          <a:prstGeom prst="rect">
            <a:avLst/>
          </a:prstGeom>
          <a:noFill/>
        </p:spPr>
        <p:txBody>
          <a:bodyPr wrap="square" rtlCol="0">
            <a:spAutoFit/>
          </a:bodyPr>
          <a:lstStyle/>
          <a:p>
            <a:r>
              <a:rPr lang="en-US" altLang="zh-CN" dirty="0" smtClean="0">
                <a:solidFill>
                  <a:schemeClr val="accent5"/>
                </a:solidFill>
              </a:rPr>
              <a:t>&lt;properties&gt;  </a:t>
            </a:r>
          </a:p>
          <a:p>
            <a:r>
              <a:rPr lang="en-US" altLang="zh-CN" dirty="0" smtClean="0">
                <a:solidFill>
                  <a:schemeClr val="accent5"/>
                </a:solidFill>
              </a:rPr>
              <a:t>     &lt;</a:t>
            </a:r>
            <a:r>
              <a:rPr lang="en-US" altLang="zh-CN" dirty="0" err="1" smtClean="0">
                <a:solidFill>
                  <a:schemeClr val="accent5"/>
                </a:solidFill>
              </a:rPr>
              <a:t>springframework.version</a:t>
            </a:r>
            <a:r>
              <a:rPr lang="en-US" altLang="zh-CN" dirty="0" smtClean="0">
                <a:solidFill>
                  <a:schemeClr val="accent5"/>
                </a:solidFill>
              </a:rPr>
              <a:t>&gt;2.5.6&lt;/</a:t>
            </a:r>
            <a:r>
              <a:rPr lang="en-US" altLang="zh-CN" dirty="0" err="1" smtClean="0">
                <a:solidFill>
                  <a:schemeClr val="accent5"/>
                </a:solidFill>
              </a:rPr>
              <a:t>springframework.version</a:t>
            </a:r>
            <a:r>
              <a:rPr lang="en-US" altLang="zh-CN" dirty="0" smtClean="0">
                <a:solidFill>
                  <a:schemeClr val="accent5"/>
                </a:solidFill>
              </a:rPr>
              <a:t>&gt;  </a:t>
            </a:r>
          </a:p>
          <a:p>
            <a:r>
              <a:rPr lang="en-US" altLang="zh-CN" dirty="0" smtClean="0">
                <a:solidFill>
                  <a:schemeClr val="accent5"/>
                </a:solidFill>
              </a:rPr>
              <a:t>&lt;/properties&gt; </a:t>
            </a:r>
          </a:p>
          <a:p>
            <a:endParaRPr lang="en-US" altLang="zh-CN" dirty="0" smtClean="0">
              <a:solidFill>
                <a:schemeClr val="accent5"/>
              </a:solidFill>
            </a:endParaRPr>
          </a:p>
          <a:p>
            <a:r>
              <a:rPr lang="en-US" altLang="zh-CN" dirty="0" smtClean="0">
                <a:solidFill>
                  <a:schemeClr val="accent5"/>
                </a:solidFill>
              </a:rPr>
              <a:t>&lt;dependency&gt;  </a:t>
            </a:r>
          </a:p>
          <a:p>
            <a:r>
              <a:rPr lang="en-US" altLang="zh-CN" dirty="0" smtClean="0">
                <a:solidFill>
                  <a:schemeClr val="accent5"/>
                </a:solidFill>
              </a:rPr>
              <a:t>     &lt;</a:t>
            </a:r>
            <a:r>
              <a:rPr lang="en-US" altLang="zh-CN" dirty="0" err="1" smtClean="0">
                <a:solidFill>
                  <a:schemeClr val="accent5"/>
                </a:solidFill>
              </a:rPr>
              <a:t>groupId</a:t>
            </a:r>
            <a:r>
              <a:rPr lang="en-US" altLang="zh-CN" dirty="0" smtClean="0">
                <a:solidFill>
                  <a:schemeClr val="accent5"/>
                </a:solidFill>
              </a:rPr>
              <a:t>&gt;</a:t>
            </a:r>
            <a:r>
              <a:rPr lang="en-US" altLang="zh-CN" dirty="0" err="1" smtClean="0">
                <a:solidFill>
                  <a:schemeClr val="accent5"/>
                </a:solidFill>
              </a:rPr>
              <a:t>org.springframework</a:t>
            </a:r>
            <a:r>
              <a:rPr lang="en-US" altLang="zh-CN" dirty="0" smtClean="0">
                <a:solidFill>
                  <a:schemeClr val="accent5"/>
                </a:solidFill>
              </a:rPr>
              <a:t>&lt;/</a:t>
            </a:r>
            <a:r>
              <a:rPr lang="en-US" altLang="zh-CN" dirty="0" err="1" smtClean="0">
                <a:solidFill>
                  <a:schemeClr val="accent5"/>
                </a:solidFill>
              </a:rPr>
              <a:t>groupId</a:t>
            </a:r>
            <a:r>
              <a:rPr lang="en-US" altLang="zh-CN" dirty="0" smtClean="0">
                <a:solidFill>
                  <a:schemeClr val="accent5"/>
                </a:solidFill>
              </a:rPr>
              <a:t>&gt;  </a:t>
            </a:r>
          </a:p>
          <a:p>
            <a:r>
              <a:rPr lang="en-US" altLang="zh-CN" dirty="0" smtClean="0">
                <a:solidFill>
                  <a:schemeClr val="accent5"/>
                </a:solidFill>
              </a:rPr>
              <a:t>     &lt;</a:t>
            </a:r>
            <a:r>
              <a:rPr lang="en-US" altLang="zh-CN" dirty="0" err="1" smtClean="0">
                <a:solidFill>
                  <a:schemeClr val="accent5"/>
                </a:solidFill>
              </a:rPr>
              <a:t>artifactId</a:t>
            </a:r>
            <a:r>
              <a:rPr lang="en-US" altLang="zh-CN" dirty="0" smtClean="0">
                <a:solidFill>
                  <a:schemeClr val="accent5"/>
                </a:solidFill>
              </a:rPr>
              <a:t>&gt;spring-core&lt;/</a:t>
            </a:r>
            <a:r>
              <a:rPr lang="en-US" altLang="zh-CN" dirty="0" err="1" smtClean="0">
                <a:solidFill>
                  <a:schemeClr val="accent5"/>
                </a:solidFill>
              </a:rPr>
              <a:t>artifactId</a:t>
            </a:r>
            <a:r>
              <a:rPr lang="en-US" altLang="zh-CN" dirty="0" smtClean="0">
                <a:solidFill>
                  <a:schemeClr val="accent5"/>
                </a:solidFill>
              </a:rPr>
              <a:t>&gt;  </a:t>
            </a:r>
          </a:p>
          <a:p>
            <a:r>
              <a:rPr lang="en-US" altLang="zh-CN" dirty="0" smtClean="0">
                <a:solidFill>
                  <a:schemeClr val="accent5"/>
                </a:solidFill>
              </a:rPr>
              <a:t>     &lt;version&gt;${</a:t>
            </a:r>
            <a:r>
              <a:rPr lang="en-US" altLang="zh-CN" dirty="0" err="1" smtClean="0">
                <a:solidFill>
                  <a:schemeClr val="accent5"/>
                </a:solidFill>
              </a:rPr>
              <a:t>springframework.version</a:t>
            </a:r>
            <a:r>
              <a:rPr lang="en-US" altLang="zh-CN" dirty="0" smtClean="0">
                <a:solidFill>
                  <a:schemeClr val="accent5"/>
                </a:solidFill>
              </a:rPr>
              <a:t>}&lt;/version&gt;  </a:t>
            </a:r>
          </a:p>
          <a:p>
            <a:r>
              <a:rPr lang="en-US" altLang="zh-CN" dirty="0" smtClean="0">
                <a:solidFill>
                  <a:schemeClr val="accent5"/>
                </a:solidFill>
              </a:rPr>
              <a:t> &lt;/dependency&gt;  </a:t>
            </a:r>
          </a:p>
          <a:p>
            <a:r>
              <a:rPr lang="en-US" altLang="zh-CN" dirty="0" smtClean="0">
                <a:solidFill>
                  <a:schemeClr val="accent5"/>
                </a:solidFill>
              </a:rPr>
              <a:t> &lt;dependency&gt;  </a:t>
            </a:r>
          </a:p>
          <a:p>
            <a:r>
              <a:rPr lang="en-US" altLang="zh-CN" dirty="0" smtClean="0">
                <a:solidFill>
                  <a:schemeClr val="accent5"/>
                </a:solidFill>
              </a:rPr>
              <a:t>     &lt;</a:t>
            </a:r>
            <a:r>
              <a:rPr lang="en-US" altLang="zh-CN" dirty="0" err="1" smtClean="0">
                <a:solidFill>
                  <a:schemeClr val="accent5"/>
                </a:solidFill>
              </a:rPr>
              <a:t>groupId</a:t>
            </a:r>
            <a:r>
              <a:rPr lang="en-US" altLang="zh-CN" dirty="0" smtClean="0">
                <a:solidFill>
                  <a:schemeClr val="accent5"/>
                </a:solidFill>
              </a:rPr>
              <a:t>&gt;</a:t>
            </a:r>
            <a:r>
              <a:rPr lang="en-US" altLang="zh-CN" dirty="0" err="1" smtClean="0">
                <a:solidFill>
                  <a:schemeClr val="accent5"/>
                </a:solidFill>
              </a:rPr>
              <a:t>org.springframework</a:t>
            </a:r>
            <a:r>
              <a:rPr lang="en-US" altLang="zh-CN" dirty="0" smtClean="0">
                <a:solidFill>
                  <a:schemeClr val="accent5"/>
                </a:solidFill>
              </a:rPr>
              <a:t>&lt;/</a:t>
            </a:r>
            <a:r>
              <a:rPr lang="en-US" altLang="zh-CN" dirty="0" err="1" smtClean="0">
                <a:solidFill>
                  <a:schemeClr val="accent5"/>
                </a:solidFill>
              </a:rPr>
              <a:t>groupId</a:t>
            </a:r>
            <a:r>
              <a:rPr lang="en-US" altLang="zh-CN" dirty="0" smtClean="0">
                <a:solidFill>
                  <a:schemeClr val="accent5"/>
                </a:solidFill>
              </a:rPr>
              <a:t>&gt;  </a:t>
            </a:r>
          </a:p>
          <a:p>
            <a:r>
              <a:rPr lang="en-US" altLang="zh-CN" dirty="0" smtClean="0">
                <a:solidFill>
                  <a:schemeClr val="accent5"/>
                </a:solidFill>
              </a:rPr>
              <a:t>     &lt;</a:t>
            </a:r>
            <a:r>
              <a:rPr lang="en-US" altLang="zh-CN" dirty="0" err="1" smtClean="0">
                <a:solidFill>
                  <a:schemeClr val="accent5"/>
                </a:solidFill>
              </a:rPr>
              <a:t>artifactId</a:t>
            </a:r>
            <a:r>
              <a:rPr lang="en-US" altLang="zh-CN" dirty="0" smtClean="0">
                <a:solidFill>
                  <a:schemeClr val="accent5"/>
                </a:solidFill>
              </a:rPr>
              <a:t>&gt;spring-beans&lt;/</a:t>
            </a:r>
            <a:r>
              <a:rPr lang="en-US" altLang="zh-CN" dirty="0" err="1" smtClean="0">
                <a:solidFill>
                  <a:schemeClr val="accent5"/>
                </a:solidFill>
              </a:rPr>
              <a:t>artifactId</a:t>
            </a:r>
            <a:r>
              <a:rPr lang="en-US" altLang="zh-CN" dirty="0" smtClean="0">
                <a:solidFill>
                  <a:schemeClr val="accent5"/>
                </a:solidFill>
              </a:rPr>
              <a:t>&gt;  </a:t>
            </a:r>
          </a:p>
          <a:p>
            <a:r>
              <a:rPr lang="en-US" altLang="zh-CN" dirty="0" smtClean="0">
                <a:solidFill>
                  <a:schemeClr val="accent5"/>
                </a:solidFill>
              </a:rPr>
              <a:t>     &lt;version&gt;${</a:t>
            </a:r>
            <a:r>
              <a:rPr lang="en-US" altLang="zh-CN" dirty="0" err="1" smtClean="0">
                <a:solidFill>
                  <a:schemeClr val="accent5"/>
                </a:solidFill>
              </a:rPr>
              <a:t>springframework.version</a:t>
            </a:r>
            <a:r>
              <a:rPr lang="en-US" altLang="zh-CN" dirty="0" smtClean="0">
                <a:solidFill>
                  <a:schemeClr val="accent5"/>
                </a:solidFill>
              </a:rPr>
              <a:t>}&lt;/version&gt;             </a:t>
            </a:r>
          </a:p>
          <a:p>
            <a:r>
              <a:rPr lang="en-US" altLang="zh-CN" dirty="0" smtClean="0">
                <a:solidFill>
                  <a:schemeClr val="accent5"/>
                </a:solidFill>
              </a:rPr>
              <a:t>&lt;/dependency&gt; </a:t>
            </a:r>
            <a:endParaRPr lang="zh-CN" altLang="en-US" dirty="0">
              <a:solidFill>
                <a:schemeClr val="accent5"/>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仓库</a:t>
            </a:r>
            <a:endParaRPr lang="zh-CN" altLang="en-US" dirty="0"/>
          </a:p>
        </p:txBody>
      </p:sp>
      <p:sp>
        <p:nvSpPr>
          <p:cNvPr id="5" name="文本占位符 4"/>
          <p:cNvSpPr>
            <a:spLocks noGrp="1"/>
          </p:cNvSpPr>
          <p:nvPr>
            <p:ph type="body" idx="1"/>
          </p:nvPr>
        </p:nvSpPr>
        <p:spPr/>
        <p:txBody>
          <a:bodyPr/>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仓库</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了解了坐标和依赖之后，我们进入</a:t>
            </a:r>
            <a:r>
              <a:rPr lang="en-US" altLang="zh-CN" dirty="0" smtClean="0"/>
              <a:t>Maven</a:t>
            </a:r>
            <a:r>
              <a:rPr lang="zh-CN" altLang="en-US" dirty="0" smtClean="0"/>
              <a:t>另一个关键词。</a:t>
            </a:r>
            <a:endParaRPr lang="en-US" altLang="zh-CN" dirty="0" smtClean="0"/>
          </a:p>
          <a:p>
            <a:r>
              <a:rPr lang="zh-CN" altLang="en-US" dirty="0" smtClean="0"/>
              <a:t>在</a:t>
            </a:r>
            <a:r>
              <a:rPr lang="en-US" altLang="zh-CN" dirty="0" smtClean="0"/>
              <a:t>Maven</a:t>
            </a:r>
            <a:r>
              <a:rPr lang="zh-CN" altLang="en-US" dirty="0" smtClean="0"/>
              <a:t>的世界里，任何一个依赖，插件或者项目构建输出，都可以称为构件。在开发中，多个项目可能都使用了</a:t>
            </a:r>
            <a:r>
              <a:rPr lang="en-US" altLang="zh-CN" dirty="0" smtClean="0"/>
              <a:t>Log4j</a:t>
            </a:r>
            <a:r>
              <a:rPr lang="zh-CN" altLang="en-US" dirty="0" smtClean="0"/>
              <a:t>这个</a:t>
            </a:r>
            <a:r>
              <a:rPr lang="en-US" altLang="zh-CN" dirty="0" smtClean="0"/>
              <a:t>jar</a:t>
            </a:r>
            <a:r>
              <a:rPr lang="zh-CN" altLang="en-US" dirty="0" smtClean="0"/>
              <a:t>包。为了避免所有项目都自己去引用</a:t>
            </a:r>
            <a:r>
              <a:rPr lang="en-US" altLang="zh-CN" dirty="0" smtClean="0"/>
              <a:t>Log4j</a:t>
            </a:r>
            <a:r>
              <a:rPr lang="zh-CN" altLang="en-US" dirty="0" smtClean="0"/>
              <a:t>，</a:t>
            </a:r>
            <a:r>
              <a:rPr lang="en-US" altLang="zh-CN" dirty="0" smtClean="0"/>
              <a:t>Maven</a:t>
            </a:r>
            <a:r>
              <a:rPr lang="zh-CN" altLang="en-US" dirty="0" smtClean="0"/>
              <a:t>引入了仓库概念。</a:t>
            </a:r>
            <a:endParaRPr lang="en-US" altLang="zh-CN" dirty="0" smtClean="0"/>
          </a:p>
          <a:p>
            <a:r>
              <a:rPr lang="zh-CN" altLang="en-US" dirty="0" smtClean="0"/>
              <a:t>得益于</a:t>
            </a:r>
            <a:r>
              <a:rPr lang="en-US" altLang="zh-CN" dirty="0" smtClean="0"/>
              <a:t>Maven</a:t>
            </a:r>
            <a:r>
              <a:rPr lang="zh-CN" altLang="en-US" dirty="0" smtClean="0"/>
              <a:t>的坐标机制，任何</a:t>
            </a:r>
            <a:r>
              <a:rPr lang="en-US" altLang="zh-CN" dirty="0" smtClean="0"/>
              <a:t>Maven</a:t>
            </a:r>
            <a:r>
              <a:rPr lang="zh-CN" altLang="en-US" dirty="0" smtClean="0"/>
              <a:t>项目使用任何一个构件的机制都是相同。在此基础上，</a:t>
            </a:r>
            <a:r>
              <a:rPr lang="en-US" altLang="zh-CN" dirty="0" smtClean="0"/>
              <a:t>Maven</a:t>
            </a:r>
            <a:r>
              <a:rPr lang="zh-CN" altLang="en-US" dirty="0" smtClean="0"/>
              <a:t>可以在某个位置统一储存所有的共享构件，这个统一的位置就是</a:t>
            </a:r>
            <a:r>
              <a:rPr lang="en-US" altLang="zh-CN" dirty="0" smtClean="0"/>
              <a:t>Maven</a:t>
            </a:r>
            <a:r>
              <a:rPr lang="zh-CN" altLang="en-US" dirty="0" smtClean="0"/>
              <a:t>仓库。</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仓库</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maven</a:t>
            </a:r>
            <a:r>
              <a:rPr lang="zh-CN" altLang="en-US" dirty="0" smtClean="0"/>
              <a:t>的仓库有中央仓库和本地仓库两种</a:t>
            </a:r>
            <a:endParaRPr lang="en-US" altLang="zh-CN" dirty="0" smtClean="0"/>
          </a:p>
          <a:p>
            <a:pPr lvl="1"/>
            <a:r>
              <a:rPr lang="zh-CN" altLang="en-US" dirty="0" smtClean="0"/>
              <a:t>其中中央仓库是在</a:t>
            </a:r>
            <a:r>
              <a:rPr lang="en-US" altLang="zh-CN" dirty="0" smtClean="0"/>
              <a:t>Apache</a:t>
            </a:r>
            <a:r>
              <a:rPr lang="zh-CN" altLang="en-US" dirty="0" smtClean="0"/>
              <a:t>的服务器上的，也就是有</a:t>
            </a:r>
            <a:r>
              <a:rPr lang="en-US" altLang="zh-CN" dirty="0" smtClean="0"/>
              <a:t>maven</a:t>
            </a:r>
            <a:r>
              <a:rPr lang="zh-CN" altLang="en-US" dirty="0" smtClean="0"/>
              <a:t>的官方来进行管理的，我们每一次打开一个项目 的时候就会去到这个中央仓库也叫远程仓库中去找我们需要的</a:t>
            </a:r>
            <a:r>
              <a:rPr lang="en-US" altLang="zh-CN" dirty="0" smtClean="0"/>
              <a:t>jar</a:t>
            </a:r>
            <a:r>
              <a:rPr lang="zh-CN" altLang="en-US" dirty="0" smtClean="0"/>
              <a:t>包，但是要知道</a:t>
            </a:r>
            <a:r>
              <a:rPr lang="en-US" altLang="zh-CN" dirty="0" smtClean="0"/>
              <a:t>maven</a:t>
            </a:r>
            <a:r>
              <a:rPr lang="zh-CN" altLang="en-US" dirty="0" smtClean="0"/>
              <a:t>不是我们一个人在用，全世界好多的公司都在用，这个时候有可能就 会产生中央仓库相应缓慢等等一系列的问题</a:t>
            </a:r>
            <a:endParaRPr lang="en-US" altLang="zh-CN" dirty="0" smtClean="0"/>
          </a:p>
          <a:p>
            <a:pPr lvl="1"/>
            <a:r>
              <a:rPr lang="zh-CN" altLang="en-US" dirty="0" smtClean="0"/>
              <a:t>私服就是为了解决这个问题而生的，私服是一个折中的方法，就是我们自己新建一个服务器，然后在这个服务器上先把远程仓库 中的</a:t>
            </a:r>
            <a:r>
              <a:rPr lang="en-US" altLang="zh-CN" dirty="0" smtClean="0"/>
              <a:t>jar</a:t>
            </a:r>
            <a:r>
              <a:rPr lang="zh-CN" altLang="en-US" dirty="0" smtClean="0"/>
              <a:t>包都下下来，然后我们项目每一次不是在去远程仓库中去更新我们的</a:t>
            </a:r>
            <a:r>
              <a:rPr lang="en-US" altLang="zh-CN" dirty="0" smtClean="0"/>
              <a:t>jar</a:t>
            </a:r>
            <a:r>
              <a:rPr lang="zh-CN" altLang="en-US" dirty="0" smtClean="0"/>
              <a:t>包了，而是去我们自己新建的那个服务器中去更新这样的话我们就不会出现有 人给我们强资源的现象了，另外由于不用在去远程去更新了，那我们的速度就更快了</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仓库</a:t>
            </a:r>
            <a:endParaRPr lang="zh-CN" alt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043608" y="1728612"/>
            <a:ext cx="6696744" cy="464037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仓库</a:t>
            </a:r>
            <a:endParaRPr lang="zh-CN" altLang="en-US" dirty="0"/>
          </a:p>
        </p:txBody>
      </p:sp>
      <p:sp>
        <p:nvSpPr>
          <p:cNvPr id="3" name="内容占位符 2"/>
          <p:cNvSpPr>
            <a:spLocks noGrp="1"/>
          </p:cNvSpPr>
          <p:nvPr>
            <p:ph idx="1"/>
          </p:nvPr>
        </p:nvSpPr>
        <p:spPr/>
        <p:txBody>
          <a:bodyPr/>
          <a:lstStyle/>
          <a:p>
            <a:r>
              <a:rPr lang="en-US" altLang="zh-CN" dirty="0" smtClean="0"/>
              <a:t>Nexus</a:t>
            </a:r>
            <a:r>
              <a:rPr lang="zh-CN" altLang="en-US" dirty="0" smtClean="0"/>
              <a:t>介绍</a:t>
            </a:r>
          </a:p>
          <a:p>
            <a:pPr lvl="1"/>
            <a:r>
              <a:rPr lang="en-US" altLang="zh-CN" dirty="0" smtClean="0"/>
              <a:t>Nexus</a:t>
            </a:r>
            <a:r>
              <a:rPr lang="zh-CN" altLang="en-US" dirty="0" smtClean="0"/>
              <a:t>是</a:t>
            </a:r>
            <a:r>
              <a:rPr lang="en-US" altLang="zh-CN" dirty="0" smtClean="0"/>
              <a:t>Maven</a:t>
            </a:r>
            <a:r>
              <a:rPr lang="zh-CN" altLang="en-US" dirty="0" smtClean="0"/>
              <a:t>仓库管理器，如果你使用</a:t>
            </a:r>
            <a:r>
              <a:rPr lang="en-US" altLang="zh-CN" dirty="0" smtClean="0"/>
              <a:t>Maven</a:t>
            </a:r>
            <a:r>
              <a:rPr lang="zh-CN" altLang="en-US" dirty="0" smtClean="0"/>
              <a:t>，你可以从</a:t>
            </a:r>
            <a:r>
              <a:rPr lang="en-US" altLang="zh-CN" dirty="0" smtClean="0"/>
              <a:t>Maven</a:t>
            </a:r>
            <a:r>
              <a:rPr lang="zh-CN" altLang="en-US" dirty="0" smtClean="0"/>
              <a:t>中央仓库 下载所需要的构件（</a:t>
            </a:r>
            <a:r>
              <a:rPr lang="en-US" altLang="zh-CN" dirty="0" smtClean="0"/>
              <a:t>artifact</a:t>
            </a:r>
            <a:r>
              <a:rPr lang="zh-CN" altLang="en-US" dirty="0" smtClean="0"/>
              <a:t>），但这通常不是一个好的做法，你应该在本地架设一个</a:t>
            </a:r>
            <a:r>
              <a:rPr lang="en-US" altLang="zh-CN" dirty="0" smtClean="0"/>
              <a:t>Maven</a:t>
            </a:r>
            <a:r>
              <a:rPr lang="zh-CN" altLang="en-US" dirty="0" smtClean="0"/>
              <a:t>仓库服务器，在代理远程仓库的同时维护本地仓库，以节省带宽和时间，</a:t>
            </a:r>
            <a:r>
              <a:rPr lang="en-US" altLang="zh-CN" dirty="0" smtClean="0"/>
              <a:t>Nexus</a:t>
            </a:r>
            <a:r>
              <a:rPr lang="zh-CN" altLang="en-US" dirty="0" smtClean="0"/>
              <a:t>就可以满足这样的需要。</a:t>
            </a:r>
            <a:endParaRPr lang="en-US" altLang="zh-CN" dirty="0" smtClean="0"/>
          </a:p>
          <a:p>
            <a:pPr lvl="1"/>
            <a:r>
              <a:rPr lang="zh-CN" altLang="en-US" dirty="0" smtClean="0"/>
              <a:t>本次培训大家只需要知道有这个东西就行了。详细安装由架构师配置好了开发人员只需要配置</a:t>
            </a:r>
            <a:r>
              <a:rPr lang="en-US" altLang="zh-CN" dirty="0" smtClean="0"/>
              <a:t>setting.xml</a:t>
            </a:r>
            <a:r>
              <a:rPr lang="zh-CN" altLang="en-US" dirty="0" smtClean="0"/>
              <a:t>即可</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生命周期</a:t>
            </a:r>
            <a:endParaRPr lang="zh-CN" altLang="en-US" dirty="0"/>
          </a:p>
        </p:txBody>
      </p:sp>
      <p:sp>
        <p:nvSpPr>
          <p:cNvPr id="5" name="文本占位符 4"/>
          <p:cNvSpPr>
            <a:spLocks noGrp="1"/>
          </p:cNvSpPr>
          <p:nvPr>
            <p:ph type="body" idx="1"/>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被误解的</a:t>
            </a:r>
            <a:r>
              <a:rPr lang="en-US" altLang="zh-CN" dirty="0" smtClean="0"/>
              <a:t>Maven</a:t>
            </a:r>
            <a:endParaRPr lang="zh-CN" altLang="en-US" dirty="0"/>
          </a:p>
        </p:txBody>
      </p:sp>
      <p:sp>
        <p:nvSpPr>
          <p:cNvPr id="3" name="内容占位符 2"/>
          <p:cNvSpPr>
            <a:spLocks noGrp="1"/>
          </p:cNvSpPr>
          <p:nvPr>
            <p:ph idx="1"/>
          </p:nvPr>
        </p:nvSpPr>
        <p:spPr/>
        <p:txBody>
          <a:bodyPr>
            <a:normAutofit/>
          </a:bodyPr>
          <a:lstStyle/>
          <a:p>
            <a:r>
              <a:rPr lang="zh-CN" altLang="en-US" dirty="0" smtClean="0"/>
              <a:t>“</a:t>
            </a:r>
            <a:r>
              <a:rPr lang="en-US" altLang="zh-CN" dirty="0" smtClean="0"/>
              <a:t>Maven</a:t>
            </a:r>
            <a:r>
              <a:rPr lang="zh-CN" altLang="en-US" dirty="0" smtClean="0"/>
              <a:t>对于</a:t>
            </a:r>
            <a:r>
              <a:rPr lang="en-US" altLang="zh-CN" dirty="0" smtClean="0"/>
              <a:t>IDE</a:t>
            </a:r>
            <a:r>
              <a:rPr lang="zh-CN" altLang="en-US" dirty="0" smtClean="0"/>
              <a:t>（如</a:t>
            </a:r>
            <a:r>
              <a:rPr lang="en-US" altLang="zh-CN" dirty="0" smtClean="0"/>
              <a:t>Eclipse</a:t>
            </a:r>
            <a:r>
              <a:rPr lang="zh-CN" altLang="en-US" dirty="0" smtClean="0"/>
              <a:t>和</a:t>
            </a:r>
            <a:r>
              <a:rPr lang="en-US" altLang="zh-CN" dirty="0" smtClean="0"/>
              <a:t>IDEA</a:t>
            </a:r>
            <a:r>
              <a:rPr lang="zh-CN" altLang="en-US" dirty="0" smtClean="0"/>
              <a:t>）的支持较差，</a:t>
            </a:r>
            <a:r>
              <a:rPr lang="en-US" altLang="zh-CN" dirty="0" smtClean="0"/>
              <a:t>bug</a:t>
            </a:r>
            <a:r>
              <a:rPr lang="zh-CN" altLang="en-US" dirty="0" smtClean="0"/>
              <a:t>多，而且不稳定。”</a:t>
            </a:r>
          </a:p>
          <a:p>
            <a:pPr lvl="1"/>
            <a:r>
              <a:rPr lang="zh-CN" altLang="en-US" dirty="0" smtClean="0"/>
              <a:t>相对于</a:t>
            </a:r>
            <a:r>
              <a:rPr lang="en-US" altLang="zh-CN" dirty="0" err="1" smtClean="0"/>
              <a:t>JUnit</a:t>
            </a:r>
            <a:r>
              <a:rPr lang="zh-CN" altLang="en-US" dirty="0" smtClean="0"/>
              <a:t>和</a:t>
            </a:r>
            <a:r>
              <a:rPr lang="en-US" altLang="zh-CN" dirty="0" smtClean="0"/>
              <a:t>Ant</a:t>
            </a:r>
            <a:r>
              <a:rPr lang="zh-CN" altLang="en-US" dirty="0" smtClean="0"/>
              <a:t>来说，</a:t>
            </a:r>
            <a:r>
              <a:rPr lang="en-US" altLang="zh-CN" dirty="0" smtClean="0"/>
              <a:t>Maven</a:t>
            </a:r>
            <a:r>
              <a:rPr lang="zh-CN" altLang="en-US" dirty="0" smtClean="0"/>
              <a:t>比较年轻，</a:t>
            </a:r>
            <a:r>
              <a:rPr lang="en-US" altLang="zh-CN" dirty="0" smtClean="0"/>
              <a:t>IDE</a:t>
            </a:r>
            <a:r>
              <a:rPr lang="zh-CN" altLang="en-US" dirty="0" smtClean="0"/>
              <a:t>集成等衍生产品还不够全面和成熟。但是，我们一定要知道，使用</a:t>
            </a:r>
            <a:r>
              <a:rPr lang="en-US" altLang="zh-CN" dirty="0" smtClean="0"/>
              <a:t>Maven</a:t>
            </a:r>
            <a:r>
              <a:rPr lang="zh-CN" altLang="en-US" dirty="0" smtClean="0"/>
              <a:t>最高效的方式永远是命令行，</a:t>
            </a:r>
            <a:r>
              <a:rPr lang="en-US" altLang="zh-CN" dirty="0" smtClean="0"/>
              <a:t>IDE</a:t>
            </a:r>
            <a:r>
              <a:rPr lang="zh-CN" altLang="en-US" dirty="0" smtClean="0"/>
              <a:t>在自动化构建方面有天生的缺陷。此外，</a:t>
            </a:r>
            <a:r>
              <a:rPr lang="en-US" altLang="zh-CN" dirty="0" smtClean="0"/>
              <a:t>Eclipse</a:t>
            </a:r>
            <a:r>
              <a:rPr lang="zh-CN" altLang="en-US" dirty="0" smtClean="0"/>
              <a:t>的</a:t>
            </a:r>
            <a:r>
              <a:rPr lang="en-US" altLang="zh-CN" dirty="0" smtClean="0"/>
              <a:t>Maven</a:t>
            </a:r>
            <a:r>
              <a:rPr lang="zh-CN" altLang="en-US" dirty="0" smtClean="0"/>
              <a:t>插件</a:t>
            </a:r>
            <a:r>
              <a:rPr lang="en-US" altLang="zh-CN" dirty="0" smtClean="0"/>
              <a:t>——m2eclipse</a:t>
            </a:r>
            <a:r>
              <a:rPr lang="zh-CN" altLang="en-US" dirty="0" smtClean="0"/>
              <a:t>是一个比较优秀和成熟的工 具，</a:t>
            </a:r>
            <a:r>
              <a:rPr lang="en-US" altLang="zh-CN" dirty="0" err="1" smtClean="0"/>
              <a:t>NetBeans</a:t>
            </a:r>
            <a:r>
              <a:rPr lang="zh-CN" altLang="en-US" dirty="0" smtClean="0"/>
              <a:t>也在积极地为更好地集成</a:t>
            </a:r>
            <a:r>
              <a:rPr lang="en-US" altLang="zh-CN" dirty="0" smtClean="0"/>
              <a:t>Maven</a:t>
            </a:r>
            <a:r>
              <a:rPr lang="zh-CN" altLang="en-US" dirty="0" smtClean="0"/>
              <a:t>而努力，自</a:t>
            </a:r>
            <a:r>
              <a:rPr lang="en-US" altLang="zh-CN" dirty="0" err="1" smtClean="0"/>
              <a:t>IntelliJ</a:t>
            </a:r>
            <a:r>
              <a:rPr lang="en-US" altLang="zh-CN" dirty="0" smtClean="0"/>
              <a:t> IDEA</a:t>
            </a:r>
            <a:r>
              <a:rPr lang="zh-CN" altLang="en-US" dirty="0" smtClean="0"/>
              <a:t>开源后，也有望看到其对</a:t>
            </a:r>
            <a:r>
              <a:rPr lang="en-US" altLang="zh-CN" dirty="0" smtClean="0"/>
              <a:t>Maven</a:t>
            </a:r>
            <a:r>
              <a:rPr lang="zh-CN" altLang="en-US" dirty="0" smtClean="0"/>
              <a:t>更好的集成。</a:t>
            </a:r>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生命周期</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Maven</a:t>
            </a:r>
            <a:r>
              <a:rPr lang="zh-CN" altLang="en-US" dirty="0" smtClean="0"/>
              <a:t>出现之前其实项目构建的生命周期早已存在了。只是大家没有系统的分析他们。</a:t>
            </a:r>
            <a:endParaRPr lang="en-US" altLang="zh-CN" dirty="0" smtClean="0"/>
          </a:p>
          <a:p>
            <a:r>
              <a:rPr lang="zh-CN" altLang="en-US" dirty="0" smtClean="0"/>
              <a:t>每个项目每次发布版本都要有清理，编译，测试，部署这几步，其实这就是项目构建的生命周期了。</a:t>
            </a:r>
            <a:endParaRPr lang="en-US" altLang="zh-CN" dirty="0" smtClean="0"/>
          </a:p>
          <a:p>
            <a:r>
              <a:rPr lang="en-US" altLang="zh-CN" dirty="0" smtClean="0"/>
              <a:t>Maven</a:t>
            </a:r>
            <a:r>
              <a:rPr lang="zh-CN" altLang="en-US" dirty="0" smtClean="0"/>
              <a:t>的生命周期就是为了对所有的构建过程进行抽象和统一。</a:t>
            </a:r>
            <a:r>
              <a:rPr lang="en-US" altLang="zh-CN" dirty="0" smtClean="0"/>
              <a:t>Maven</a:t>
            </a:r>
            <a:r>
              <a:rPr lang="zh-CN" altLang="en-US" dirty="0" smtClean="0"/>
              <a:t>总结了一套高度完善，易扩展的生命周期。这个生命周期包含了项目的清理，初始化，编译，测试，打包，集成测试，验证，部署和站点生成等几乎所有构建步骤。</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生命周期</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Maven</a:t>
            </a:r>
            <a:r>
              <a:rPr lang="zh-CN" altLang="en-US" dirty="0" smtClean="0"/>
              <a:t>有三套相互独立的生命周期，请注意这里说的是“三套”，而且“相互独立”，初学者容易将</a:t>
            </a:r>
            <a:r>
              <a:rPr lang="en-US" altLang="zh-CN" dirty="0" smtClean="0"/>
              <a:t>Maven</a:t>
            </a:r>
            <a:r>
              <a:rPr lang="zh-CN" altLang="en-US" dirty="0" smtClean="0"/>
              <a:t>的生命周期看成一个整体，其实不然。</a:t>
            </a:r>
            <a:endParaRPr lang="en-US" altLang="zh-CN" dirty="0" smtClean="0"/>
          </a:p>
          <a:p>
            <a:r>
              <a:rPr lang="zh-CN" altLang="en-US" dirty="0" smtClean="0"/>
              <a:t>这三套生命周期分别是：</a:t>
            </a:r>
          </a:p>
          <a:p>
            <a:pPr lvl="1"/>
            <a:r>
              <a:rPr lang="en-US" dirty="0" smtClean="0"/>
              <a:t>clean </a:t>
            </a:r>
            <a:r>
              <a:rPr lang="zh-CN" altLang="en-US" dirty="0" smtClean="0"/>
              <a:t>在进行真正的构建之前进行一些清理工作。</a:t>
            </a:r>
          </a:p>
          <a:p>
            <a:pPr lvl="1"/>
            <a:r>
              <a:rPr lang="en-US" dirty="0" smtClean="0"/>
              <a:t>default </a:t>
            </a:r>
            <a:r>
              <a:rPr lang="zh-CN" altLang="en-US" dirty="0" smtClean="0"/>
              <a:t>构建的核心部分，编译，测试，打包，部署等等。</a:t>
            </a:r>
          </a:p>
          <a:p>
            <a:pPr lvl="1"/>
            <a:r>
              <a:rPr lang="en-US" dirty="0" smtClean="0"/>
              <a:t>site </a:t>
            </a:r>
            <a:r>
              <a:rPr lang="zh-CN" altLang="en-US" dirty="0" smtClean="0"/>
              <a:t>生成项目报告，站点，发布站点。</a:t>
            </a:r>
            <a:endParaRPr lang="en-US" altLang="zh-CN" dirty="0" smtClean="0"/>
          </a:p>
          <a:p>
            <a:r>
              <a:rPr lang="zh-CN" altLang="en-US" dirty="0" smtClean="0"/>
              <a:t>每套生命周期都由一组阶段</a:t>
            </a:r>
            <a:r>
              <a:rPr lang="en-US" altLang="zh-CN" dirty="0" smtClean="0"/>
              <a:t>(Phase)</a:t>
            </a:r>
            <a:r>
              <a:rPr lang="zh-CN" altLang="en-US" dirty="0" smtClean="0"/>
              <a:t>组成，我们平时在命令行输入的命令总会对应于一个特定的阶段。</a:t>
            </a:r>
          </a:p>
          <a:p>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生命周期</a:t>
            </a:r>
            <a:r>
              <a:rPr lang="en-US" altLang="zh-CN" dirty="0" smtClean="0"/>
              <a:t>-clean</a:t>
            </a:r>
            <a:endParaRPr lang="zh-CN" altLang="en-US" dirty="0"/>
          </a:p>
        </p:txBody>
      </p:sp>
      <p:sp>
        <p:nvSpPr>
          <p:cNvPr id="3" name="内容占位符 2"/>
          <p:cNvSpPr>
            <a:spLocks noGrp="1"/>
          </p:cNvSpPr>
          <p:nvPr>
            <p:ph idx="1"/>
          </p:nvPr>
        </p:nvSpPr>
        <p:spPr/>
        <p:txBody>
          <a:bodyPr>
            <a:normAutofit lnSpcReduction="10000"/>
          </a:bodyPr>
          <a:lstStyle/>
          <a:p>
            <a:r>
              <a:rPr lang="en-US" dirty="0" smtClean="0"/>
              <a:t>clean</a:t>
            </a:r>
            <a:r>
              <a:rPr lang="zh-CN" altLang="en-US" dirty="0" smtClean="0"/>
              <a:t>生命周期一共包含了三个阶段：</a:t>
            </a:r>
          </a:p>
          <a:p>
            <a:pPr lvl="1"/>
            <a:r>
              <a:rPr lang="en-US" dirty="0" smtClean="0"/>
              <a:t>pre-clean  </a:t>
            </a:r>
            <a:r>
              <a:rPr lang="zh-CN" altLang="en-US" dirty="0" smtClean="0"/>
              <a:t>执行一些需要在</a:t>
            </a:r>
            <a:r>
              <a:rPr lang="en-US" dirty="0" smtClean="0"/>
              <a:t>clean</a:t>
            </a:r>
            <a:r>
              <a:rPr lang="zh-CN" altLang="en-US" dirty="0" smtClean="0"/>
              <a:t>之前完成的工作</a:t>
            </a:r>
          </a:p>
          <a:p>
            <a:pPr lvl="1"/>
            <a:r>
              <a:rPr lang="en-US" dirty="0" smtClean="0"/>
              <a:t>clean  </a:t>
            </a:r>
            <a:r>
              <a:rPr lang="zh-CN" altLang="en-US" dirty="0" smtClean="0"/>
              <a:t>移除所有上一次构建生成的文件</a:t>
            </a:r>
          </a:p>
          <a:p>
            <a:pPr lvl="1"/>
            <a:r>
              <a:rPr lang="en-US" dirty="0" smtClean="0"/>
              <a:t>post-clean  </a:t>
            </a:r>
            <a:r>
              <a:rPr lang="zh-CN" altLang="en-US" dirty="0" smtClean="0"/>
              <a:t>执行一些需要在</a:t>
            </a:r>
            <a:r>
              <a:rPr lang="en-US" dirty="0" smtClean="0"/>
              <a:t>clean</a:t>
            </a:r>
            <a:r>
              <a:rPr lang="zh-CN" altLang="en-US" dirty="0" smtClean="0"/>
              <a:t>之后立刻完成的工作</a:t>
            </a:r>
          </a:p>
          <a:p>
            <a:r>
              <a:rPr lang="zh-CN" altLang="en-US" dirty="0" smtClean="0"/>
              <a:t>比如运行</a:t>
            </a:r>
            <a:r>
              <a:rPr lang="en-US" dirty="0" err="1" smtClean="0"/>
              <a:t>mvn</a:t>
            </a:r>
            <a:r>
              <a:rPr lang="en-US" dirty="0" smtClean="0"/>
              <a:t> clean </a:t>
            </a:r>
            <a:r>
              <a:rPr lang="zh-CN" altLang="en-US" dirty="0" smtClean="0"/>
              <a:t>中的</a:t>
            </a:r>
            <a:r>
              <a:rPr lang="en-US" dirty="0" smtClean="0"/>
              <a:t>clean</a:t>
            </a:r>
            <a:r>
              <a:rPr lang="zh-CN" altLang="en-US" dirty="0" smtClean="0"/>
              <a:t>就是上面的</a:t>
            </a:r>
            <a:r>
              <a:rPr lang="en-US" dirty="0" smtClean="0"/>
              <a:t>clean</a:t>
            </a:r>
            <a:r>
              <a:rPr lang="zh-CN" altLang="en-US" dirty="0" smtClean="0"/>
              <a:t>阶段</a:t>
            </a:r>
            <a:r>
              <a:rPr lang="en-US" dirty="0" smtClean="0"/>
              <a:t>，</a:t>
            </a:r>
            <a:r>
              <a:rPr lang="zh-CN" altLang="en-US" dirty="0" smtClean="0"/>
              <a:t>在一个生命周期中，运行某个阶段的时候，它之前的所有阶段都会被运行，也就是说，</a:t>
            </a:r>
            <a:r>
              <a:rPr lang="en-US" dirty="0" err="1" smtClean="0"/>
              <a:t>mvn</a:t>
            </a:r>
            <a:r>
              <a:rPr lang="en-US" dirty="0" smtClean="0"/>
              <a:t> clean </a:t>
            </a:r>
            <a:r>
              <a:rPr lang="zh-CN" altLang="en-US" dirty="0" smtClean="0"/>
              <a:t>等同于 </a:t>
            </a:r>
            <a:r>
              <a:rPr lang="en-US" dirty="0" err="1" smtClean="0"/>
              <a:t>mvn</a:t>
            </a:r>
            <a:r>
              <a:rPr lang="en-US" dirty="0" smtClean="0"/>
              <a:t> pre-clean clean ，</a:t>
            </a:r>
            <a:r>
              <a:rPr lang="zh-CN" altLang="en-US" dirty="0" smtClean="0"/>
              <a:t>如果我们运行 </a:t>
            </a:r>
            <a:r>
              <a:rPr lang="en-US" dirty="0" err="1" smtClean="0"/>
              <a:t>mvn</a:t>
            </a:r>
            <a:r>
              <a:rPr lang="en-US" dirty="0" smtClean="0"/>
              <a:t> post-clean ，</a:t>
            </a:r>
            <a:r>
              <a:rPr lang="zh-CN" altLang="en-US" dirty="0" smtClean="0"/>
              <a:t>那么 </a:t>
            </a:r>
            <a:r>
              <a:rPr lang="en-US" dirty="0" smtClean="0"/>
              <a:t>pre-</a:t>
            </a:r>
            <a:r>
              <a:rPr lang="en-US" dirty="0" err="1" smtClean="0"/>
              <a:t>clean，clean</a:t>
            </a:r>
            <a:r>
              <a:rPr lang="en-US" dirty="0" smtClean="0"/>
              <a:t> </a:t>
            </a:r>
            <a:r>
              <a:rPr lang="zh-CN" altLang="en-US" dirty="0" smtClean="0"/>
              <a:t>都会被运行。这是</a:t>
            </a:r>
            <a:r>
              <a:rPr lang="en-US" dirty="0" smtClean="0"/>
              <a:t>Maven</a:t>
            </a:r>
            <a:r>
              <a:rPr lang="zh-CN" altLang="en-US" dirty="0" smtClean="0"/>
              <a:t>很重要的一个规则，可以大大简化命令行的输入。</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生命周期</a:t>
            </a:r>
            <a:r>
              <a:rPr lang="en-US" altLang="zh-CN" dirty="0" smtClean="0"/>
              <a:t>-d</a:t>
            </a:r>
            <a:r>
              <a:rPr lang="en-US" dirty="0" smtClean="0"/>
              <a:t>efault</a:t>
            </a:r>
            <a:r>
              <a:rPr lang="en-US" altLang="zh-CN" dirty="0" smtClean="0"/>
              <a:t>(1)</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smtClean="0"/>
              <a:t>Maven</a:t>
            </a:r>
            <a:r>
              <a:rPr lang="zh-CN" altLang="en-US" dirty="0" smtClean="0"/>
              <a:t>最重要的是</a:t>
            </a:r>
            <a:r>
              <a:rPr lang="en-US" altLang="zh-CN" dirty="0" smtClean="0"/>
              <a:t>default</a:t>
            </a:r>
            <a:r>
              <a:rPr lang="zh-CN" altLang="en-US" dirty="0" smtClean="0"/>
              <a:t>生命周期，绝大部分工作都发生在这个生命周期中，这里，对比较重要和常用的阶段进行了解释：</a:t>
            </a:r>
            <a:endParaRPr lang="en-US" dirty="0" smtClean="0"/>
          </a:p>
          <a:p>
            <a:r>
              <a:rPr lang="en-US" dirty="0" smtClean="0"/>
              <a:t>validate</a:t>
            </a:r>
          </a:p>
          <a:p>
            <a:r>
              <a:rPr lang="en-US" dirty="0" smtClean="0"/>
              <a:t>generate-sources</a:t>
            </a:r>
          </a:p>
          <a:p>
            <a:r>
              <a:rPr lang="en-US" dirty="0" smtClean="0"/>
              <a:t>process-sources</a:t>
            </a:r>
          </a:p>
          <a:p>
            <a:r>
              <a:rPr lang="en-US" dirty="0" smtClean="0"/>
              <a:t>generate-resources</a:t>
            </a:r>
          </a:p>
          <a:p>
            <a:r>
              <a:rPr lang="en-US" dirty="0" smtClean="0"/>
              <a:t>process-resources     </a:t>
            </a:r>
            <a:r>
              <a:rPr lang="zh-CN" altLang="en-US" dirty="0" smtClean="0"/>
              <a:t>复制并处理资源文件，至目标</a:t>
            </a:r>
            <a:r>
              <a:rPr lang="en-US" altLang="zh-CN" dirty="0" err="1" smtClean="0"/>
              <a:t>classpath</a:t>
            </a:r>
            <a:r>
              <a:rPr lang="zh-CN" altLang="en-US" dirty="0" smtClean="0"/>
              <a:t>目录，准备打包。</a:t>
            </a:r>
          </a:p>
          <a:p>
            <a:r>
              <a:rPr lang="en-US" dirty="0" smtClean="0">
                <a:solidFill>
                  <a:srgbClr val="FF0000"/>
                </a:solidFill>
              </a:rPr>
              <a:t>compile  </a:t>
            </a:r>
            <a:r>
              <a:rPr lang="en-US" dirty="0" smtClean="0"/>
              <a:t>   </a:t>
            </a:r>
            <a:r>
              <a:rPr lang="zh-CN" altLang="en-US" dirty="0" smtClean="0"/>
              <a:t>编译项目的源代码至</a:t>
            </a:r>
            <a:r>
              <a:rPr lang="en-US" altLang="zh-CN" dirty="0" err="1" smtClean="0"/>
              <a:t>classpath</a:t>
            </a:r>
            <a:r>
              <a:rPr lang="zh-CN" altLang="en-US" dirty="0" smtClean="0"/>
              <a:t>。</a:t>
            </a:r>
          </a:p>
          <a:p>
            <a:r>
              <a:rPr lang="en-US" dirty="0" smtClean="0"/>
              <a:t>process-classes</a:t>
            </a:r>
          </a:p>
          <a:p>
            <a:r>
              <a:rPr lang="en-US" dirty="0" smtClean="0"/>
              <a:t>generate-test-sources  </a:t>
            </a:r>
          </a:p>
          <a:p>
            <a:r>
              <a:rPr lang="en-US" dirty="0" smtClean="0"/>
              <a:t>process-test-sources </a:t>
            </a:r>
          </a:p>
          <a:p>
            <a:r>
              <a:rPr lang="en-US" dirty="0" smtClean="0"/>
              <a:t>generate-test-resources</a:t>
            </a:r>
          </a:p>
          <a:p>
            <a:r>
              <a:rPr lang="en-US" dirty="0" smtClean="0"/>
              <a:t>process-test-resources     </a:t>
            </a:r>
            <a:r>
              <a:rPr lang="zh-CN" altLang="en-US" dirty="0" smtClean="0"/>
              <a:t>复制并处理资源文件，至目标测试</a:t>
            </a:r>
            <a:r>
              <a:rPr lang="en-US" altLang="zh-CN" dirty="0" err="1" smtClean="0"/>
              <a:t>classpath</a:t>
            </a:r>
            <a:r>
              <a:rPr lang="zh-CN" altLang="en-US" dirty="0" smtClean="0"/>
              <a:t>目录。</a:t>
            </a:r>
          </a:p>
          <a:p>
            <a:r>
              <a:rPr lang="en-US" dirty="0" smtClean="0"/>
              <a:t>test-compile     </a:t>
            </a:r>
            <a:r>
              <a:rPr lang="zh-CN" altLang="en-US" dirty="0" smtClean="0"/>
              <a:t>编译测试源代码。</a:t>
            </a:r>
          </a:p>
          <a:p>
            <a:r>
              <a:rPr lang="en-US" dirty="0" smtClean="0"/>
              <a:t>process-test-classes </a:t>
            </a:r>
          </a:p>
          <a:p>
            <a:r>
              <a:rPr lang="en-US" dirty="0" smtClean="0">
                <a:solidFill>
                  <a:srgbClr val="FF0000"/>
                </a:solidFill>
              </a:rPr>
              <a:t>test  </a:t>
            </a:r>
            <a:r>
              <a:rPr lang="en-US" dirty="0" smtClean="0"/>
              <a:t>   </a:t>
            </a:r>
            <a:r>
              <a:rPr lang="zh-CN" altLang="en-US" dirty="0" smtClean="0"/>
              <a:t>使用合适的单元测试框架运行测试。这些测试代码不会被打包或部署。</a:t>
            </a:r>
          </a:p>
          <a:p>
            <a:pPr>
              <a:buNone/>
            </a:pP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生命周期</a:t>
            </a:r>
            <a:r>
              <a:rPr lang="en-US" altLang="zh-CN" dirty="0" smtClean="0"/>
              <a:t>-d</a:t>
            </a:r>
            <a:r>
              <a:rPr lang="en-US" dirty="0" smtClean="0"/>
              <a:t>efault</a:t>
            </a:r>
            <a:r>
              <a:rPr lang="en-US" altLang="zh-CN" dirty="0" smtClean="0"/>
              <a:t>(2)</a:t>
            </a:r>
            <a:endParaRPr lang="zh-CN" altLang="en-US" dirty="0"/>
          </a:p>
        </p:txBody>
      </p:sp>
      <p:sp>
        <p:nvSpPr>
          <p:cNvPr id="3" name="内容占位符 2"/>
          <p:cNvSpPr>
            <a:spLocks noGrp="1"/>
          </p:cNvSpPr>
          <p:nvPr>
            <p:ph idx="1"/>
          </p:nvPr>
        </p:nvSpPr>
        <p:spPr/>
        <p:txBody>
          <a:bodyPr>
            <a:normAutofit fontScale="70000" lnSpcReduction="20000"/>
          </a:bodyPr>
          <a:lstStyle/>
          <a:p>
            <a:r>
              <a:rPr lang="en-US" dirty="0" smtClean="0"/>
              <a:t>prepare-package </a:t>
            </a:r>
          </a:p>
          <a:p>
            <a:r>
              <a:rPr lang="en-US" dirty="0" smtClean="0">
                <a:solidFill>
                  <a:srgbClr val="FF0000"/>
                </a:solidFill>
              </a:rPr>
              <a:t>package</a:t>
            </a:r>
            <a:r>
              <a:rPr lang="en-US" dirty="0" smtClean="0"/>
              <a:t>     </a:t>
            </a:r>
            <a:r>
              <a:rPr lang="zh-CN" altLang="en-US" dirty="0" smtClean="0"/>
              <a:t>接受编译好的代码，打包成可发布的格式，如 </a:t>
            </a:r>
            <a:r>
              <a:rPr lang="en-US" dirty="0" smtClean="0"/>
              <a:t>JAR 。</a:t>
            </a:r>
          </a:p>
          <a:p>
            <a:r>
              <a:rPr lang="en-US" dirty="0" smtClean="0"/>
              <a:t>pre-integration-test</a:t>
            </a:r>
          </a:p>
          <a:p>
            <a:r>
              <a:rPr lang="en-US" dirty="0" smtClean="0"/>
              <a:t>integration-test</a:t>
            </a:r>
          </a:p>
          <a:p>
            <a:r>
              <a:rPr lang="en-US" dirty="0" smtClean="0"/>
              <a:t>post-integration-test </a:t>
            </a:r>
          </a:p>
          <a:p>
            <a:r>
              <a:rPr lang="en-US" dirty="0" smtClean="0"/>
              <a:t>verify </a:t>
            </a:r>
          </a:p>
          <a:p>
            <a:r>
              <a:rPr lang="en-US" dirty="0" smtClean="0">
                <a:solidFill>
                  <a:srgbClr val="FF0000"/>
                </a:solidFill>
              </a:rPr>
              <a:t>install</a:t>
            </a:r>
            <a:r>
              <a:rPr lang="en-US" dirty="0" smtClean="0"/>
              <a:t>     </a:t>
            </a:r>
            <a:r>
              <a:rPr lang="zh-CN" altLang="en-US" dirty="0" smtClean="0"/>
              <a:t>将包安装至本地仓库，以让其它项目依赖。</a:t>
            </a:r>
          </a:p>
          <a:p>
            <a:r>
              <a:rPr lang="en-US" dirty="0" smtClean="0">
                <a:solidFill>
                  <a:srgbClr val="FF0000"/>
                </a:solidFill>
              </a:rPr>
              <a:t>deploy  </a:t>
            </a:r>
            <a:r>
              <a:rPr lang="en-US" dirty="0" smtClean="0"/>
              <a:t>   </a:t>
            </a:r>
            <a:r>
              <a:rPr lang="zh-CN" altLang="en-US" dirty="0" smtClean="0"/>
              <a:t>将最终的包复制到远程的仓库，以让其它开发人员与项目共享。</a:t>
            </a:r>
            <a:endParaRPr lang="en-US" altLang="zh-CN" dirty="0" smtClean="0"/>
          </a:p>
          <a:p>
            <a:endParaRPr lang="en-US" altLang="zh-CN" dirty="0" smtClean="0"/>
          </a:p>
          <a:p>
            <a:r>
              <a:rPr lang="zh-CN" altLang="en-US" dirty="0" smtClean="0"/>
              <a:t>运行任何一个阶段的时候，它前面的所有阶段都会被运行，这也就是为什么我们运行</a:t>
            </a:r>
            <a:r>
              <a:rPr lang="en-US" altLang="zh-CN" dirty="0" err="1" smtClean="0"/>
              <a:t>mvn</a:t>
            </a:r>
            <a:r>
              <a:rPr lang="en-US" altLang="zh-CN" dirty="0" smtClean="0"/>
              <a:t> install</a:t>
            </a:r>
            <a:r>
              <a:rPr lang="zh-CN" altLang="en-US" dirty="0" smtClean="0"/>
              <a:t> 的时候，代码会被编译，测试，打包了。</a:t>
            </a:r>
            <a:endParaRPr lang="en-US" altLang="zh-CN" dirty="0" smtClean="0"/>
          </a:p>
          <a:p>
            <a:endParaRPr lang="en-US" altLang="zh-CN" dirty="0" smtClean="0"/>
          </a:p>
          <a:p>
            <a:r>
              <a:rPr lang="zh-CN" altLang="en-US" dirty="0" smtClean="0"/>
              <a:t>基本上，根据名称我们也能猜出其他阶段的用途，关于其它阶段的具体解释，请参考官方文档：</a:t>
            </a:r>
            <a:endParaRPr lang="en-US" altLang="zh-CN" dirty="0" smtClean="0"/>
          </a:p>
          <a:p>
            <a:pPr lvl="1"/>
            <a:r>
              <a:rPr lang="en-US" altLang="zh-CN" dirty="0" smtClean="0">
                <a:hlinkClick r:id="rId2"/>
              </a:rPr>
              <a:t>http://maven.apache.org/guides/introduction/introduction-to-the-lifecycle.html</a:t>
            </a:r>
            <a:endParaRPr lang="zh-CN" altLang="en-US" dirty="0" smtClean="0"/>
          </a:p>
          <a:p>
            <a:endParaRPr lang="en-US" altLang="zh-CN" dirty="0" smtClean="0"/>
          </a:p>
          <a:p>
            <a:pPr>
              <a:buNone/>
            </a:pP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生命周期</a:t>
            </a:r>
            <a:r>
              <a:rPr lang="en-US" altLang="zh-CN" dirty="0" smtClean="0"/>
              <a:t>-site</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site</a:t>
            </a:r>
            <a:r>
              <a:rPr lang="zh-CN" altLang="en-US" dirty="0" smtClean="0"/>
              <a:t>生命周期的各个阶段：</a:t>
            </a:r>
            <a:endParaRPr lang="en-US" altLang="zh-CN" dirty="0" smtClean="0"/>
          </a:p>
          <a:p>
            <a:pPr lvl="1"/>
            <a:r>
              <a:rPr lang="en-US" altLang="zh-CN" dirty="0" smtClean="0"/>
              <a:t>pre-site     </a:t>
            </a:r>
            <a:r>
              <a:rPr lang="zh-CN" altLang="en-US" dirty="0" smtClean="0"/>
              <a:t>执行一些需要在生成站点文档之前完成的工作</a:t>
            </a:r>
          </a:p>
          <a:p>
            <a:pPr lvl="1"/>
            <a:r>
              <a:rPr lang="en-US" altLang="zh-CN" dirty="0" smtClean="0"/>
              <a:t>site    </a:t>
            </a:r>
            <a:r>
              <a:rPr lang="zh-CN" altLang="en-US" dirty="0" smtClean="0"/>
              <a:t>生成项目的站点文档</a:t>
            </a:r>
          </a:p>
          <a:p>
            <a:pPr lvl="1"/>
            <a:r>
              <a:rPr lang="en-US" altLang="zh-CN" dirty="0" smtClean="0"/>
              <a:t>post-site     </a:t>
            </a:r>
            <a:r>
              <a:rPr lang="zh-CN" altLang="en-US" dirty="0" smtClean="0"/>
              <a:t>执行一些需要在生成站点文档之后完成的工作，并且为部署做准备</a:t>
            </a:r>
          </a:p>
          <a:p>
            <a:pPr lvl="1"/>
            <a:r>
              <a:rPr lang="en-US" altLang="zh-CN" dirty="0" smtClean="0"/>
              <a:t>site-deploy     </a:t>
            </a:r>
            <a:r>
              <a:rPr lang="zh-CN" altLang="en-US" dirty="0" smtClean="0"/>
              <a:t>将生成的站点文档部署到特定的服务器上</a:t>
            </a:r>
          </a:p>
          <a:p>
            <a:r>
              <a:rPr lang="zh-CN" altLang="en-US" dirty="0" smtClean="0"/>
              <a:t>这里经常用到的是</a:t>
            </a:r>
            <a:r>
              <a:rPr lang="en-US" altLang="zh-CN" dirty="0" smtClean="0"/>
              <a:t>site</a:t>
            </a:r>
            <a:r>
              <a:rPr lang="zh-CN" altLang="en-US" dirty="0" smtClean="0"/>
              <a:t>阶段和</a:t>
            </a:r>
            <a:r>
              <a:rPr lang="en-US" altLang="zh-CN" dirty="0" smtClean="0"/>
              <a:t>site-deploy</a:t>
            </a:r>
            <a:r>
              <a:rPr lang="zh-CN" altLang="en-US" dirty="0" smtClean="0"/>
              <a:t>阶段，用以生成和发布</a:t>
            </a:r>
            <a:r>
              <a:rPr lang="en-US" altLang="zh-CN" dirty="0" smtClean="0"/>
              <a:t>Maven</a:t>
            </a:r>
            <a:r>
              <a:rPr lang="zh-CN" altLang="en-US" dirty="0" smtClean="0"/>
              <a:t>站点，这可是</a:t>
            </a:r>
            <a:r>
              <a:rPr lang="en-US" altLang="zh-CN" dirty="0" smtClean="0"/>
              <a:t>Maven</a:t>
            </a:r>
            <a:r>
              <a:rPr lang="zh-CN" altLang="en-US" dirty="0" smtClean="0"/>
              <a:t>相当强大的功能，项目经理一般都比较喜欢，因为文档及统计数据会自动生成，比较好看。</a:t>
            </a:r>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生命周期</a:t>
            </a:r>
            <a:endParaRPr lang="zh-CN" altLang="en-US" dirty="0"/>
          </a:p>
        </p:txBody>
      </p:sp>
      <p:sp>
        <p:nvSpPr>
          <p:cNvPr id="3" name="内容占位符 2"/>
          <p:cNvSpPr>
            <a:spLocks noGrp="1"/>
          </p:cNvSpPr>
          <p:nvPr>
            <p:ph idx="1"/>
          </p:nvPr>
        </p:nvSpPr>
        <p:spPr/>
        <p:txBody>
          <a:bodyPr/>
          <a:lstStyle/>
          <a:p>
            <a:r>
              <a:rPr lang="zh-CN" altLang="en-US" dirty="0" smtClean="0"/>
              <a:t>常用的阶段组合</a:t>
            </a:r>
            <a:endParaRPr lang="en-US" altLang="zh-CN" dirty="0" smtClean="0"/>
          </a:p>
          <a:p>
            <a:pPr lvl="1"/>
            <a:r>
              <a:rPr lang="en-US" altLang="zh-CN" dirty="0" err="1" smtClean="0"/>
              <a:t>mvn</a:t>
            </a:r>
            <a:r>
              <a:rPr lang="en-US" altLang="zh-CN" dirty="0" smtClean="0"/>
              <a:t> clean test</a:t>
            </a:r>
          </a:p>
          <a:p>
            <a:pPr lvl="1"/>
            <a:r>
              <a:rPr lang="en-US" altLang="zh-CN" dirty="0" err="1" smtClean="0"/>
              <a:t>mvn</a:t>
            </a:r>
            <a:r>
              <a:rPr lang="en-US" altLang="zh-CN" dirty="0" smtClean="0"/>
              <a:t> clean install</a:t>
            </a:r>
          </a:p>
          <a:p>
            <a:pPr lvl="1"/>
            <a:r>
              <a:rPr lang="en-US" altLang="zh-CN" dirty="0" err="1" smtClean="0"/>
              <a:t>mvn</a:t>
            </a:r>
            <a:r>
              <a:rPr lang="en-US" altLang="zh-CN" dirty="0" smtClean="0"/>
              <a:t> clean deploy site-deploy</a:t>
            </a:r>
          </a:p>
        </p:txBody>
      </p:sp>
      <p:pic>
        <p:nvPicPr>
          <p:cNvPr id="2051" name="Picture 3"/>
          <p:cNvPicPr>
            <a:picLocks noChangeAspect="1" noChangeArrowheads="1"/>
          </p:cNvPicPr>
          <p:nvPr/>
        </p:nvPicPr>
        <p:blipFill>
          <a:blip r:embed="rId2"/>
          <a:srcRect/>
          <a:stretch>
            <a:fillRect/>
          </a:stretch>
        </p:blipFill>
        <p:spPr bwMode="auto">
          <a:xfrm>
            <a:off x="971600" y="4149080"/>
            <a:ext cx="5343525" cy="2381250"/>
          </a:xfrm>
          <a:prstGeom prst="rect">
            <a:avLst/>
          </a:prstGeom>
          <a:noFill/>
          <a:ln w="9525">
            <a:noFill/>
            <a:miter lim="800000"/>
            <a:headEnd/>
            <a:tailEnd/>
          </a:ln>
        </p:spPr>
      </p:pic>
      <p:sp>
        <p:nvSpPr>
          <p:cNvPr id="6" name="椭圆 5"/>
          <p:cNvSpPr/>
          <p:nvPr/>
        </p:nvSpPr>
        <p:spPr>
          <a:xfrm>
            <a:off x="1475656" y="5229200"/>
            <a:ext cx="1080120" cy="432048"/>
          </a:xfrm>
          <a:prstGeom prst="ellipse">
            <a:avLst/>
          </a:prstGeom>
          <a:noFill/>
          <a:ln w="31750" cmpd="sng">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插件</a:t>
            </a:r>
            <a:endParaRPr lang="zh-CN" altLang="en-US" dirty="0"/>
          </a:p>
        </p:txBody>
      </p:sp>
      <p:sp>
        <p:nvSpPr>
          <p:cNvPr id="5" name="文本占位符 4"/>
          <p:cNvSpPr>
            <a:spLocks noGrp="1"/>
          </p:cNvSpPr>
          <p:nvPr>
            <p:ph type="body" idx="1"/>
          </p:nvPr>
        </p:nvSpPr>
        <p:spPr/>
        <p:txBody>
          <a:bodyPr/>
          <a:lstStyle/>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插件</a:t>
            </a:r>
            <a:endParaRPr lang="zh-CN" altLang="en-US" dirty="0"/>
          </a:p>
        </p:txBody>
      </p:sp>
      <p:sp>
        <p:nvSpPr>
          <p:cNvPr id="3" name="内容占位符 2"/>
          <p:cNvSpPr>
            <a:spLocks noGrp="1"/>
          </p:cNvSpPr>
          <p:nvPr>
            <p:ph idx="1"/>
          </p:nvPr>
        </p:nvSpPr>
        <p:spPr/>
        <p:txBody>
          <a:bodyPr/>
          <a:lstStyle/>
          <a:p>
            <a:r>
              <a:rPr lang="zh-CN" altLang="en-US" dirty="0" smtClean="0"/>
              <a:t>了解了</a:t>
            </a:r>
            <a:r>
              <a:rPr lang="en-US" altLang="zh-CN" dirty="0" smtClean="0"/>
              <a:t>Maven</a:t>
            </a:r>
            <a:r>
              <a:rPr lang="zh-CN" altLang="en-US" dirty="0" smtClean="0"/>
              <a:t>的生命周期之后，我们来了解一下</a:t>
            </a:r>
            <a:r>
              <a:rPr lang="en-US" altLang="zh-CN" dirty="0" smtClean="0"/>
              <a:t>Maven</a:t>
            </a:r>
            <a:r>
              <a:rPr lang="zh-CN" altLang="en-US" dirty="0" smtClean="0"/>
              <a:t>的插件。</a:t>
            </a:r>
            <a:endParaRPr lang="en-US" altLang="zh-CN" dirty="0" smtClean="0"/>
          </a:p>
          <a:p>
            <a:r>
              <a:rPr lang="zh-CN" altLang="en-US" dirty="0" smtClean="0"/>
              <a:t>首先我们要了解的是插件目标的概念。</a:t>
            </a:r>
            <a:endParaRPr lang="en-US" altLang="zh-CN" dirty="0" smtClean="0"/>
          </a:p>
          <a:p>
            <a:r>
              <a:rPr lang="en-US" altLang="zh-CN" dirty="0" smtClean="0"/>
              <a:t>Maven</a:t>
            </a:r>
            <a:r>
              <a:rPr lang="zh-CN" altLang="en-US" dirty="0" smtClean="0"/>
              <a:t>只是定义了抽象的生命周期，实际上具体任务都是由</a:t>
            </a:r>
            <a:r>
              <a:rPr lang="en-US" altLang="zh-CN" dirty="0" smtClean="0"/>
              <a:t>Maven</a:t>
            </a:r>
            <a:r>
              <a:rPr lang="zh-CN" altLang="en-US" dirty="0" smtClean="0"/>
              <a:t>的插件来完成的，插件也是由构件的形式存在的。</a:t>
            </a:r>
            <a:endParaRPr lang="en-US" altLang="zh-CN" dirty="0" smtClean="0"/>
          </a:p>
          <a:p>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6156176" y="4149080"/>
            <a:ext cx="2187327" cy="2378221"/>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插件</a:t>
            </a:r>
            <a:endParaRPr lang="zh-CN" altLang="en-US" dirty="0"/>
          </a:p>
        </p:txBody>
      </p:sp>
      <p:sp>
        <p:nvSpPr>
          <p:cNvPr id="3" name="内容占位符 2"/>
          <p:cNvSpPr>
            <a:spLocks noGrp="1"/>
          </p:cNvSpPr>
          <p:nvPr>
            <p:ph idx="1"/>
          </p:nvPr>
        </p:nvSpPr>
        <p:spPr/>
        <p:txBody>
          <a:bodyPr/>
          <a:lstStyle/>
          <a:p>
            <a:r>
              <a:rPr lang="zh-CN" altLang="en-US" dirty="0" smtClean="0"/>
              <a:t>例如编译源代码是由</a:t>
            </a:r>
            <a:r>
              <a:rPr lang="en-US" altLang="zh-CN" dirty="0" smtClean="0"/>
              <a:t>maven- compiler-</a:t>
            </a:r>
            <a:r>
              <a:rPr lang="en-US" altLang="zh-CN" dirty="0" err="1" smtClean="0"/>
              <a:t>plugin</a:t>
            </a:r>
            <a:r>
              <a:rPr lang="zh-CN" altLang="en-US" dirty="0" smtClean="0"/>
              <a:t>完成的。进一步说，每个任务对应了一个插件目标（</a:t>
            </a:r>
            <a:r>
              <a:rPr lang="en-US" altLang="zh-CN" dirty="0" smtClean="0"/>
              <a:t>goal</a:t>
            </a:r>
            <a:r>
              <a:rPr lang="zh-CN" altLang="en-US" dirty="0" smtClean="0"/>
              <a:t>），每个插件会有一个或者多个目标，例如</a:t>
            </a:r>
            <a:r>
              <a:rPr lang="en-US" altLang="zh-CN" dirty="0" smtClean="0"/>
              <a:t>maven- compiler-</a:t>
            </a:r>
            <a:r>
              <a:rPr lang="en-US" altLang="zh-CN" dirty="0" err="1" smtClean="0"/>
              <a:t>plugin</a:t>
            </a:r>
            <a:r>
              <a:rPr lang="zh-CN" altLang="en-US" dirty="0" smtClean="0"/>
              <a:t>的</a:t>
            </a:r>
            <a:r>
              <a:rPr lang="en-US" altLang="zh-CN" dirty="0" smtClean="0"/>
              <a:t>compile</a:t>
            </a:r>
            <a:r>
              <a:rPr lang="zh-CN" altLang="en-US" dirty="0" smtClean="0"/>
              <a:t>目标用来编译位于</a:t>
            </a:r>
            <a:r>
              <a:rPr lang="en-US" altLang="zh-CN" dirty="0" err="1" smtClean="0"/>
              <a:t>src</a:t>
            </a:r>
            <a:r>
              <a:rPr lang="en-US" altLang="zh-CN" dirty="0" smtClean="0"/>
              <a:t>/main/java/</a:t>
            </a:r>
            <a:r>
              <a:rPr lang="zh-CN" altLang="en-US" dirty="0" smtClean="0"/>
              <a:t>目录下的主源码，</a:t>
            </a:r>
            <a:r>
              <a:rPr lang="en-US" altLang="zh-CN" dirty="0" err="1" smtClean="0"/>
              <a:t>testCompile</a:t>
            </a:r>
            <a:r>
              <a:rPr lang="zh-CN" altLang="en-US" dirty="0" smtClean="0"/>
              <a:t>目标用来编译位于</a:t>
            </a:r>
            <a:r>
              <a:rPr lang="en-US" altLang="zh-CN" dirty="0" err="1" smtClean="0"/>
              <a:t>src</a:t>
            </a:r>
            <a:r>
              <a:rPr lang="en-US" altLang="zh-CN" dirty="0" smtClean="0"/>
              <a:t>/test/java/</a:t>
            </a:r>
            <a:r>
              <a:rPr lang="zh-CN" altLang="en-US" dirty="0" smtClean="0"/>
              <a:t>目录下的测试源码。</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被误解的</a:t>
            </a:r>
            <a:r>
              <a:rPr lang="en-US" altLang="zh-CN" dirty="0" smtClean="0"/>
              <a:t>Maven</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Maven</a:t>
            </a:r>
            <a:r>
              <a:rPr lang="zh-CN" altLang="en-US" dirty="0" smtClean="0"/>
              <a:t>采用了一个糟糕的插件系统来执行构建，新的、破损的插件会让你的构建莫名其妙地失败。”</a:t>
            </a:r>
          </a:p>
          <a:p>
            <a:pPr lvl="1"/>
            <a:r>
              <a:rPr lang="zh-CN" altLang="en-US" dirty="0" smtClean="0"/>
              <a:t>自</a:t>
            </a:r>
            <a:r>
              <a:rPr lang="en-US" altLang="zh-CN" dirty="0" smtClean="0"/>
              <a:t>Maven 2.0.9</a:t>
            </a:r>
            <a:r>
              <a:rPr lang="zh-CN" altLang="en-US" dirty="0" smtClean="0"/>
              <a:t>开始，所有核心的插件都设定了稳定版本，这意味着日常使用</a:t>
            </a:r>
            <a:r>
              <a:rPr lang="en-US" altLang="zh-CN" dirty="0" smtClean="0"/>
              <a:t>Maven</a:t>
            </a:r>
            <a:r>
              <a:rPr lang="zh-CN" altLang="en-US" dirty="0" smtClean="0"/>
              <a:t>时几乎不会受到不稳定插件的影响。此外，</a:t>
            </a:r>
            <a:r>
              <a:rPr lang="en-US" altLang="zh-CN" dirty="0" smtClean="0"/>
              <a:t>Maven</a:t>
            </a:r>
            <a:r>
              <a:rPr lang="zh-CN" altLang="en-US" dirty="0" smtClean="0"/>
              <a:t>社区也提倡为你使用的任何插件设定稳定的版本。如果我们有好的实践不采纳，遇到了问题就抱怨，未免不够公允。从</a:t>
            </a:r>
            <a:r>
              <a:rPr lang="en-US" altLang="zh-CN" dirty="0" smtClean="0"/>
              <a:t>Maven 3</a:t>
            </a:r>
            <a:r>
              <a:rPr lang="zh-CN" altLang="en-US" dirty="0" smtClean="0"/>
              <a:t>开始，如果你使用插件时未设定版本，会看到警告信息。</a:t>
            </a:r>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插件</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用户可以通过两种方式调用</a:t>
            </a:r>
            <a:r>
              <a:rPr lang="en-US" dirty="0" smtClean="0"/>
              <a:t>Maven</a:t>
            </a:r>
            <a:r>
              <a:rPr lang="zh-CN" altLang="en-US" dirty="0" smtClean="0"/>
              <a:t>插件目标。</a:t>
            </a:r>
            <a:endParaRPr lang="en-US" altLang="zh-CN" dirty="0" smtClean="0"/>
          </a:p>
          <a:p>
            <a:pPr lvl="1"/>
            <a:r>
              <a:rPr lang="zh-CN" altLang="en-US" dirty="0" smtClean="0"/>
              <a:t>第一种方式是将插件目标与生命周期阶段（</a:t>
            </a:r>
            <a:r>
              <a:rPr lang="en-US" dirty="0" smtClean="0"/>
              <a:t>lifecycle phase）</a:t>
            </a:r>
            <a:r>
              <a:rPr lang="zh-CN" altLang="en-US" dirty="0" smtClean="0"/>
              <a:t>绑定，这样用户在命令行只是输入生命周期阶段而已，例如</a:t>
            </a:r>
            <a:r>
              <a:rPr lang="en-US" dirty="0" smtClean="0"/>
              <a:t>Maven</a:t>
            </a:r>
            <a:r>
              <a:rPr lang="zh-CN" altLang="en-US" dirty="0" smtClean="0"/>
              <a:t>默认将</a:t>
            </a:r>
            <a:r>
              <a:rPr lang="en-US" dirty="0" smtClean="0"/>
              <a:t>maven-compiler-</a:t>
            </a:r>
            <a:r>
              <a:rPr lang="en-US" dirty="0" err="1" smtClean="0"/>
              <a:t>plugin</a:t>
            </a:r>
            <a:r>
              <a:rPr lang="zh-CN" altLang="en-US" dirty="0" smtClean="0"/>
              <a:t>的</a:t>
            </a:r>
            <a:r>
              <a:rPr lang="en-US" dirty="0" smtClean="0"/>
              <a:t>compile</a:t>
            </a:r>
            <a:r>
              <a:rPr lang="zh-CN" altLang="en-US" dirty="0" smtClean="0"/>
              <a:t>目标与 </a:t>
            </a:r>
            <a:r>
              <a:rPr lang="en-US" dirty="0" smtClean="0"/>
              <a:t>compile</a:t>
            </a:r>
            <a:r>
              <a:rPr lang="zh-CN" altLang="en-US" dirty="0" smtClean="0"/>
              <a:t>生命周期阶段绑定，因此命令</a:t>
            </a:r>
            <a:r>
              <a:rPr lang="en-US" dirty="0" err="1" smtClean="0"/>
              <a:t>mvn</a:t>
            </a:r>
            <a:r>
              <a:rPr lang="en-US" dirty="0" smtClean="0"/>
              <a:t> compile</a:t>
            </a:r>
            <a:r>
              <a:rPr lang="zh-CN" altLang="en-US" dirty="0" smtClean="0"/>
              <a:t>实际上是先定位到</a:t>
            </a:r>
            <a:r>
              <a:rPr lang="en-US" dirty="0" smtClean="0"/>
              <a:t>compile</a:t>
            </a:r>
            <a:r>
              <a:rPr lang="zh-CN" altLang="en-US" dirty="0" smtClean="0"/>
              <a:t>这一生命周期阶段，然后再根据绑定关系调用</a:t>
            </a:r>
            <a:r>
              <a:rPr lang="en-US" dirty="0" smtClean="0"/>
              <a:t>maven-compiler-</a:t>
            </a:r>
            <a:r>
              <a:rPr lang="en-US" dirty="0" err="1" smtClean="0"/>
              <a:t>plugin</a:t>
            </a:r>
            <a:r>
              <a:rPr lang="zh-CN" altLang="en-US" dirty="0" smtClean="0"/>
              <a:t>的</a:t>
            </a:r>
            <a:r>
              <a:rPr lang="en-US" dirty="0" smtClean="0"/>
              <a:t>compile</a:t>
            </a:r>
            <a:r>
              <a:rPr lang="zh-CN" altLang="en-US" dirty="0" smtClean="0"/>
              <a:t>目标。</a:t>
            </a:r>
            <a:endParaRPr lang="en-US" altLang="zh-CN" dirty="0" smtClean="0"/>
          </a:p>
          <a:p>
            <a:pPr lvl="1"/>
            <a:r>
              <a:rPr lang="zh-CN" altLang="en-US" dirty="0" smtClean="0"/>
              <a:t>第二种方式是直接在命令行指定要执行的插件目标，例如</a:t>
            </a:r>
            <a:r>
              <a:rPr lang="en-US" dirty="0" err="1" smtClean="0"/>
              <a:t>mvn</a:t>
            </a:r>
            <a:r>
              <a:rPr lang="en-US" dirty="0" smtClean="0"/>
              <a:t> </a:t>
            </a:r>
            <a:r>
              <a:rPr lang="en-US" dirty="0" err="1" smtClean="0"/>
              <a:t>archetype:generate</a:t>
            </a:r>
            <a:r>
              <a:rPr lang="en-US" dirty="0" smtClean="0"/>
              <a:t> </a:t>
            </a:r>
            <a:r>
              <a:rPr lang="zh-CN" altLang="en-US" dirty="0" smtClean="0"/>
              <a:t>就表示调用</a:t>
            </a:r>
            <a:r>
              <a:rPr lang="en-US" dirty="0" smtClean="0"/>
              <a:t>maven-archetype-</a:t>
            </a:r>
            <a:r>
              <a:rPr lang="en-US" dirty="0" err="1" smtClean="0"/>
              <a:t>plugin</a:t>
            </a:r>
            <a:r>
              <a:rPr lang="zh-CN" altLang="en-US" dirty="0" smtClean="0"/>
              <a:t>的</a:t>
            </a:r>
            <a:r>
              <a:rPr lang="en-US" dirty="0" smtClean="0"/>
              <a:t>generate</a:t>
            </a:r>
            <a:r>
              <a:rPr lang="zh-CN" altLang="en-US" dirty="0" smtClean="0"/>
              <a:t>目标，这种带冒号的调用方式与生命周期无关。</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插件</a:t>
            </a:r>
            <a:endParaRPr lang="zh-CN" altLang="en-US" dirty="0"/>
          </a:p>
        </p:txBody>
      </p:sp>
      <p:sp>
        <p:nvSpPr>
          <p:cNvPr id="6" name="内容占位符 5"/>
          <p:cNvSpPr>
            <a:spLocks noGrp="1"/>
          </p:cNvSpPr>
          <p:nvPr>
            <p:ph idx="1"/>
          </p:nvPr>
        </p:nvSpPr>
        <p:spPr/>
        <p:txBody>
          <a:bodyPr/>
          <a:lstStyle/>
          <a:p>
            <a:r>
              <a:rPr lang="zh-CN" altLang="en-US" dirty="0" smtClean="0"/>
              <a:t>我们来看一下</a:t>
            </a:r>
            <a:r>
              <a:rPr lang="en-US" altLang="zh-CN" dirty="0" smtClean="0"/>
              <a:t>Maven</a:t>
            </a:r>
            <a:r>
              <a:rPr lang="zh-CN" altLang="en-US" dirty="0" smtClean="0"/>
              <a:t>插件与生命周期的内置绑定，这些内容需要熟记</a:t>
            </a:r>
            <a:endParaRPr lang="zh-CN" altLang="en-US" dirty="0"/>
          </a:p>
        </p:txBody>
      </p:sp>
      <p:pic>
        <p:nvPicPr>
          <p:cNvPr id="7" name="Picture 2"/>
          <p:cNvPicPr>
            <a:picLocks noChangeAspect="1" noChangeArrowheads="1"/>
          </p:cNvPicPr>
          <p:nvPr/>
        </p:nvPicPr>
        <p:blipFill>
          <a:blip r:embed="rId2"/>
          <a:srcRect l="2784" t="5214" r="6720" b="6153"/>
          <a:stretch>
            <a:fillRect/>
          </a:stretch>
        </p:blipFill>
        <p:spPr bwMode="auto">
          <a:xfrm>
            <a:off x="611560" y="3150938"/>
            <a:ext cx="4248472" cy="2222278"/>
          </a:xfrm>
          <a:prstGeom prst="rect">
            <a:avLst/>
          </a:prstGeom>
          <a:noFill/>
          <a:ln w="9525">
            <a:noFill/>
            <a:miter lim="800000"/>
            <a:headEnd/>
            <a:tailEnd/>
          </a:ln>
        </p:spPr>
      </p:pic>
      <p:pic>
        <p:nvPicPr>
          <p:cNvPr id="8" name="Picture 3"/>
          <p:cNvPicPr>
            <a:picLocks noChangeAspect="1" noChangeArrowheads="1"/>
          </p:cNvPicPr>
          <p:nvPr/>
        </p:nvPicPr>
        <p:blipFill>
          <a:blip r:embed="rId3"/>
          <a:srcRect/>
          <a:stretch>
            <a:fillRect/>
          </a:stretch>
        </p:blipFill>
        <p:spPr bwMode="auto">
          <a:xfrm>
            <a:off x="4932040" y="3125316"/>
            <a:ext cx="4227781" cy="22479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插件</a:t>
            </a:r>
            <a:endParaRPr lang="zh-CN" altLang="en-US" dirty="0"/>
          </a:p>
        </p:txBody>
      </p:sp>
      <p:sp>
        <p:nvSpPr>
          <p:cNvPr id="5" name="内容占位符 4"/>
          <p:cNvSpPr>
            <a:spLocks noGrp="1"/>
          </p:cNvSpPr>
          <p:nvPr>
            <p:ph idx="1"/>
          </p:nvPr>
        </p:nvSpPr>
        <p:spPr/>
        <p:txBody>
          <a:bodyPr/>
          <a:lstStyle/>
          <a:p>
            <a:r>
              <a:rPr lang="en-US" altLang="zh-CN" dirty="0" err="1" smtClean="0"/>
              <a:t>deault</a:t>
            </a:r>
            <a:r>
              <a:rPr lang="zh-CN" altLang="en-US" dirty="0" smtClean="0"/>
              <a:t>生命周期比较复杂，所以需要多个插件共同支持</a:t>
            </a:r>
            <a:endParaRPr lang="zh-CN" altLang="en-US" dirty="0"/>
          </a:p>
        </p:txBody>
      </p:sp>
      <p:pic>
        <p:nvPicPr>
          <p:cNvPr id="6" name="Picture 2"/>
          <p:cNvPicPr>
            <a:picLocks noChangeAspect="1" noChangeArrowheads="1"/>
          </p:cNvPicPr>
          <p:nvPr/>
        </p:nvPicPr>
        <p:blipFill>
          <a:blip r:embed="rId2"/>
          <a:srcRect/>
          <a:stretch>
            <a:fillRect/>
          </a:stretch>
        </p:blipFill>
        <p:spPr bwMode="auto">
          <a:xfrm>
            <a:off x="467544" y="2708920"/>
            <a:ext cx="8423304" cy="3096344"/>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插件</a:t>
            </a:r>
            <a:endParaRPr lang="zh-CN" altLang="en-US" dirty="0"/>
          </a:p>
        </p:txBody>
      </p:sp>
      <p:sp>
        <p:nvSpPr>
          <p:cNvPr id="3" name="内容占位符 2"/>
          <p:cNvSpPr>
            <a:spLocks noGrp="1"/>
          </p:cNvSpPr>
          <p:nvPr>
            <p:ph idx="1"/>
          </p:nvPr>
        </p:nvSpPr>
        <p:spPr/>
        <p:txBody>
          <a:bodyPr/>
          <a:lstStyle/>
          <a:p>
            <a:r>
              <a:rPr lang="zh-CN" altLang="en-US" dirty="0" smtClean="0"/>
              <a:t>下图为在</a:t>
            </a:r>
            <a:r>
              <a:rPr lang="en-US" altLang="zh-CN" dirty="0" smtClean="0"/>
              <a:t>eclipse</a:t>
            </a:r>
            <a:r>
              <a:rPr lang="zh-CN" altLang="en-US" dirty="0" smtClean="0"/>
              <a:t>中使用插件中的目标方法</a:t>
            </a:r>
          </a:p>
          <a:p>
            <a:endParaRPr lang="zh-CN" altLang="en-US" dirty="0"/>
          </a:p>
        </p:txBody>
      </p:sp>
      <p:pic>
        <p:nvPicPr>
          <p:cNvPr id="4" name="Picture 3"/>
          <p:cNvPicPr>
            <a:picLocks noChangeAspect="1" noChangeArrowheads="1"/>
          </p:cNvPicPr>
          <p:nvPr/>
        </p:nvPicPr>
        <p:blipFill>
          <a:blip r:embed="rId2"/>
          <a:srcRect/>
          <a:stretch>
            <a:fillRect/>
          </a:stretch>
        </p:blipFill>
        <p:spPr bwMode="auto">
          <a:xfrm>
            <a:off x="971600" y="2636912"/>
            <a:ext cx="5343525" cy="2381250"/>
          </a:xfrm>
          <a:prstGeom prst="rect">
            <a:avLst/>
          </a:prstGeom>
          <a:noFill/>
          <a:ln w="9525">
            <a:noFill/>
            <a:miter lim="800000"/>
            <a:headEnd/>
            <a:tailEnd/>
          </a:ln>
        </p:spPr>
      </p:pic>
      <p:sp>
        <p:nvSpPr>
          <p:cNvPr id="5" name="椭圆 4"/>
          <p:cNvSpPr/>
          <p:nvPr/>
        </p:nvSpPr>
        <p:spPr>
          <a:xfrm>
            <a:off x="1475656" y="3717032"/>
            <a:ext cx="1080120" cy="432048"/>
          </a:xfrm>
          <a:prstGeom prst="ellipse">
            <a:avLst/>
          </a:prstGeom>
          <a:noFill/>
          <a:ln w="31750" cmpd="sng">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插件</a:t>
            </a:r>
            <a:endParaRPr lang="zh-CN" altLang="en-US" dirty="0"/>
          </a:p>
        </p:txBody>
      </p:sp>
      <p:sp>
        <p:nvSpPr>
          <p:cNvPr id="3" name="内容占位符 2"/>
          <p:cNvSpPr>
            <a:spLocks noGrp="1"/>
          </p:cNvSpPr>
          <p:nvPr>
            <p:ph idx="1"/>
          </p:nvPr>
        </p:nvSpPr>
        <p:spPr>
          <a:xfrm>
            <a:off x="457200" y="1628800"/>
            <a:ext cx="8229600" cy="4801720"/>
          </a:xfrm>
        </p:spPr>
        <p:txBody>
          <a:bodyPr/>
          <a:lstStyle/>
          <a:p>
            <a:r>
              <a:rPr lang="zh-CN" altLang="en-US" dirty="0" smtClean="0"/>
              <a:t>自定义插件</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运行</a:t>
            </a:r>
            <a:r>
              <a:rPr lang="en-US" altLang="zh-CN" dirty="0" err="1" smtClean="0"/>
              <a:t>mvn</a:t>
            </a:r>
            <a:r>
              <a:rPr lang="en-US" altLang="zh-CN" dirty="0" smtClean="0"/>
              <a:t> verify</a:t>
            </a:r>
            <a:r>
              <a:rPr lang="zh-CN" altLang="en-US" dirty="0" smtClean="0"/>
              <a:t>的时候，这个插件就会被调用了</a:t>
            </a:r>
          </a:p>
          <a:p>
            <a:pPr>
              <a:buNone/>
            </a:pPr>
            <a:endParaRPr lang="zh-CN" altLang="en-US" dirty="0"/>
          </a:p>
        </p:txBody>
      </p:sp>
      <p:sp>
        <p:nvSpPr>
          <p:cNvPr id="4" name="TextBox 3"/>
          <p:cNvSpPr txBox="1"/>
          <p:nvPr/>
        </p:nvSpPr>
        <p:spPr>
          <a:xfrm>
            <a:off x="899592" y="1988840"/>
            <a:ext cx="6262612" cy="3970318"/>
          </a:xfrm>
          <a:prstGeom prst="rect">
            <a:avLst/>
          </a:prstGeom>
          <a:noFill/>
        </p:spPr>
        <p:txBody>
          <a:bodyPr wrap="none" rtlCol="0">
            <a:spAutoFit/>
          </a:bodyPr>
          <a:lstStyle/>
          <a:p>
            <a:r>
              <a:rPr lang="en-US" altLang="zh-CN" dirty="0" smtClean="0">
                <a:solidFill>
                  <a:schemeClr val="accent5"/>
                </a:solidFill>
              </a:rPr>
              <a:t>&lt;</a:t>
            </a:r>
            <a:r>
              <a:rPr lang="en-US" altLang="zh-CN" dirty="0" err="1" smtClean="0">
                <a:solidFill>
                  <a:schemeClr val="accent5"/>
                </a:solidFill>
              </a:rPr>
              <a:t>plugin</a:t>
            </a:r>
            <a:r>
              <a:rPr lang="en-US" altLang="zh-CN" dirty="0" smtClean="0">
                <a:solidFill>
                  <a:schemeClr val="accent5"/>
                </a:solidFill>
              </a:rPr>
              <a:t>&gt;</a:t>
            </a:r>
          </a:p>
          <a:p>
            <a:r>
              <a:rPr lang="en-US" altLang="zh-CN" dirty="0" smtClean="0">
                <a:solidFill>
                  <a:schemeClr val="accent5"/>
                </a:solidFill>
              </a:rPr>
              <a:t>    &lt;</a:t>
            </a:r>
            <a:r>
              <a:rPr lang="en-US" altLang="zh-CN" dirty="0" err="1" smtClean="0">
                <a:solidFill>
                  <a:schemeClr val="accent5"/>
                </a:solidFill>
              </a:rPr>
              <a:t>groupId</a:t>
            </a:r>
            <a:r>
              <a:rPr lang="en-US" altLang="zh-CN" dirty="0" smtClean="0">
                <a:solidFill>
                  <a:schemeClr val="accent5"/>
                </a:solidFill>
              </a:rPr>
              <a:t>&gt;</a:t>
            </a:r>
            <a:r>
              <a:rPr lang="en-US" altLang="zh-CN" dirty="0" err="1" smtClean="0">
                <a:solidFill>
                  <a:schemeClr val="accent5"/>
                </a:solidFill>
              </a:rPr>
              <a:t>org.apache.maven.plugins</a:t>
            </a:r>
            <a:r>
              <a:rPr lang="en-US" altLang="zh-CN" dirty="0" smtClean="0">
                <a:solidFill>
                  <a:schemeClr val="accent5"/>
                </a:solidFill>
              </a:rPr>
              <a:t>&lt;/</a:t>
            </a:r>
            <a:r>
              <a:rPr lang="en-US" altLang="zh-CN" dirty="0" err="1" smtClean="0">
                <a:solidFill>
                  <a:schemeClr val="accent5"/>
                </a:solidFill>
              </a:rPr>
              <a:t>groupId</a:t>
            </a:r>
            <a:r>
              <a:rPr lang="en-US" altLang="zh-CN" dirty="0" smtClean="0">
                <a:solidFill>
                  <a:schemeClr val="accent5"/>
                </a:solidFill>
              </a:rPr>
              <a:t>&gt;</a:t>
            </a:r>
          </a:p>
          <a:p>
            <a:r>
              <a:rPr lang="en-US" altLang="zh-CN" dirty="0" smtClean="0">
                <a:solidFill>
                  <a:schemeClr val="accent5"/>
                </a:solidFill>
              </a:rPr>
              <a:t>    &lt;</a:t>
            </a:r>
            <a:r>
              <a:rPr lang="en-US" altLang="zh-CN" dirty="0" err="1" smtClean="0">
                <a:solidFill>
                  <a:schemeClr val="accent5"/>
                </a:solidFill>
              </a:rPr>
              <a:t>artifactId</a:t>
            </a:r>
            <a:r>
              <a:rPr lang="en-US" altLang="zh-CN" dirty="0" smtClean="0">
                <a:solidFill>
                  <a:schemeClr val="accent5"/>
                </a:solidFill>
              </a:rPr>
              <a:t>&gt;maven-sources-</a:t>
            </a:r>
            <a:r>
              <a:rPr lang="en-US" altLang="zh-CN" dirty="0" err="1" smtClean="0">
                <a:solidFill>
                  <a:schemeClr val="accent5"/>
                </a:solidFill>
              </a:rPr>
              <a:t>plugin</a:t>
            </a:r>
            <a:r>
              <a:rPr lang="en-US" altLang="zh-CN" dirty="0" smtClean="0">
                <a:solidFill>
                  <a:schemeClr val="accent5"/>
                </a:solidFill>
              </a:rPr>
              <a:t>&lt;/</a:t>
            </a:r>
            <a:r>
              <a:rPr lang="en-US" altLang="zh-CN" dirty="0" err="1" smtClean="0">
                <a:solidFill>
                  <a:schemeClr val="accent5"/>
                </a:solidFill>
              </a:rPr>
              <a:t>artifactId</a:t>
            </a:r>
            <a:r>
              <a:rPr lang="en-US" altLang="zh-CN" dirty="0" smtClean="0">
                <a:solidFill>
                  <a:schemeClr val="accent5"/>
                </a:solidFill>
              </a:rPr>
              <a:t>&gt;</a:t>
            </a:r>
          </a:p>
          <a:p>
            <a:r>
              <a:rPr lang="en-US" altLang="zh-CN" dirty="0" smtClean="0">
                <a:solidFill>
                  <a:schemeClr val="accent5"/>
                </a:solidFill>
              </a:rPr>
              <a:t>    &lt;version&gt;0.0.1-SNAPSHOT&lt;/version&gt;</a:t>
            </a:r>
          </a:p>
          <a:p>
            <a:r>
              <a:rPr lang="en-US" altLang="zh-CN" dirty="0" smtClean="0">
                <a:solidFill>
                  <a:schemeClr val="accent5"/>
                </a:solidFill>
              </a:rPr>
              <a:t>    &lt;executions&gt;</a:t>
            </a:r>
          </a:p>
          <a:p>
            <a:r>
              <a:rPr lang="en-US" altLang="zh-CN" dirty="0" smtClean="0">
                <a:solidFill>
                  <a:schemeClr val="accent5"/>
                </a:solidFill>
              </a:rPr>
              <a:t>       &lt;execution&gt;</a:t>
            </a:r>
          </a:p>
          <a:p>
            <a:r>
              <a:rPr lang="en-US" altLang="zh-CN" dirty="0" smtClean="0">
                <a:solidFill>
                  <a:schemeClr val="accent5"/>
                </a:solidFill>
              </a:rPr>
              <a:t>          &lt;id&gt;attach-source&lt;/id&gt;</a:t>
            </a:r>
          </a:p>
          <a:p>
            <a:r>
              <a:rPr lang="en-US" altLang="zh-CN" dirty="0" smtClean="0">
                <a:solidFill>
                  <a:schemeClr val="accent5"/>
                </a:solidFill>
              </a:rPr>
              <a:t>          &lt;phase&gt;verify&lt;/phase&gt;</a:t>
            </a:r>
          </a:p>
          <a:p>
            <a:r>
              <a:rPr lang="en-US" altLang="zh-CN" dirty="0" smtClean="0">
                <a:solidFill>
                  <a:schemeClr val="accent5"/>
                </a:solidFill>
              </a:rPr>
              <a:t>          &lt;goals&gt;</a:t>
            </a:r>
          </a:p>
          <a:p>
            <a:r>
              <a:rPr lang="en-US" altLang="zh-CN" dirty="0" smtClean="0">
                <a:solidFill>
                  <a:schemeClr val="accent5"/>
                </a:solidFill>
              </a:rPr>
              <a:t>              &lt;goal&gt;jar-no-fork&lt;/goal&gt;</a:t>
            </a:r>
          </a:p>
          <a:p>
            <a:r>
              <a:rPr lang="en-US" altLang="zh-CN" dirty="0" smtClean="0">
                <a:solidFill>
                  <a:schemeClr val="accent5"/>
                </a:solidFill>
              </a:rPr>
              <a:t>          &lt;/goals&gt;</a:t>
            </a:r>
          </a:p>
          <a:p>
            <a:r>
              <a:rPr lang="en-US" altLang="zh-CN" dirty="0" smtClean="0">
                <a:solidFill>
                  <a:schemeClr val="accent5"/>
                </a:solidFill>
              </a:rPr>
              <a:t>       &lt;/execution&gt;</a:t>
            </a:r>
          </a:p>
          <a:p>
            <a:r>
              <a:rPr lang="en-US" altLang="zh-CN" dirty="0" smtClean="0">
                <a:solidFill>
                  <a:schemeClr val="accent5"/>
                </a:solidFill>
              </a:rPr>
              <a:t>    &lt;/executions&gt;</a:t>
            </a:r>
          </a:p>
          <a:p>
            <a:r>
              <a:rPr lang="en-US" altLang="zh-CN" dirty="0" smtClean="0">
                <a:solidFill>
                  <a:schemeClr val="accent5"/>
                </a:solidFill>
              </a:rPr>
              <a:t>&lt;/</a:t>
            </a:r>
            <a:r>
              <a:rPr lang="en-US" altLang="zh-CN" dirty="0" err="1" smtClean="0">
                <a:solidFill>
                  <a:schemeClr val="accent5"/>
                </a:solidFill>
              </a:rPr>
              <a:t>plugin</a:t>
            </a:r>
            <a:r>
              <a:rPr lang="en-US" altLang="zh-CN" dirty="0" smtClean="0">
                <a:solidFill>
                  <a:schemeClr val="accent5"/>
                </a:solidFill>
              </a:rPr>
              <a:t>&gt;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插件</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认识上述</a:t>
            </a:r>
            <a:r>
              <a:rPr lang="en-US" altLang="zh-CN" dirty="0" smtClean="0"/>
              <a:t>Maven</a:t>
            </a:r>
            <a:r>
              <a:rPr lang="zh-CN" altLang="en-US" dirty="0" smtClean="0"/>
              <a:t>插件的基本概念能帮助我们理解</a:t>
            </a:r>
            <a:r>
              <a:rPr lang="en-US" altLang="zh-CN" dirty="0" smtClean="0"/>
              <a:t>Maven</a:t>
            </a:r>
            <a:r>
              <a:rPr lang="zh-CN" altLang="en-US" dirty="0" smtClean="0"/>
              <a:t>的工作机制，不过要想更高效率地使用</a:t>
            </a:r>
            <a:r>
              <a:rPr lang="en-US" altLang="zh-CN" dirty="0" smtClean="0"/>
              <a:t>Maven</a:t>
            </a:r>
            <a:r>
              <a:rPr lang="zh-CN" altLang="en-US" dirty="0" smtClean="0"/>
              <a:t>，了解一些常用的插件还是很有必要的，这可 以帮助你避免一不小心重新发明轮子。多年来</a:t>
            </a:r>
            <a:r>
              <a:rPr lang="en-US" altLang="zh-CN" dirty="0" smtClean="0"/>
              <a:t>Maven</a:t>
            </a:r>
            <a:r>
              <a:rPr lang="zh-CN" altLang="en-US" dirty="0" smtClean="0"/>
              <a:t>社区积累了大量的经验，并随之形成了一个成熟的插件生态圈。</a:t>
            </a:r>
            <a:endParaRPr lang="en-US" altLang="zh-CN" dirty="0" smtClean="0"/>
          </a:p>
          <a:p>
            <a:r>
              <a:rPr lang="en-US" altLang="zh-CN" dirty="0" smtClean="0"/>
              <a:t>Maven</a:t>
            </a:r>
            <a:r>
              <a:rPr lang="zh-CN" altLang="en-US" dirty="0" smtClean="0"/>
              <a:t>官方有两个插件列表</a:t>
            </a:r>
            <a:endParaRPr lang="en-US" altLang="zh-CN" dirty="0" smtClean="0"/>
          </a:p>
          <a:p>
            <a:pPr lvl="1"/>
            <a:r>
              <a:rPr lang="zh-CN" altLang="en-US" dirty="0" smtClean="0"/>
              <a:t>第一个是</a:t>
            </a:r>
            <a:r>
              <a:rPr lang="en-US" altLang="zh-CN" dirty="0" err="1" smtClean="0"/>
              <a:t>GroupId</a:t>
            </a:r>
            <a:r>
              <a:rPr lang="zh-CN" altLang="en-US" dirty="0" smtClean="0"/>
              <a:t>为</a:t>
            </a:r>
            <a:r>
              <a:rPr lang="en-US" altLang="zh-CN" dirty="0" err="1" smtClean="0"/>
              <a:t>org.apache.maven.plugins</a:t>
            </a:r>
            <a:r>
              <a:rPr lang="zh-CN" altLang="en-US" dirty="0" smtClean="0"/>
              <a:t>，这里的插件最为成熟，具体地址为：</a:t>
            </a:r>
            <a:r>
              <a:rPr lang="en-US" altLang="zh-CN" dirty="0" smtClean="0">
                <a:hlinkClick r:id="rId2"/>
              </a:rPr>
              <a:t>http://maven.apache.org/plugins/index.html</a:t>
            </a:r>
            <a:r>
              <a:rPr lang="zh-CN" altLang="en-US" dirty="0" smtClean="0"/>
              <a:t>。</a:t>
            </a:r>
            <a:endParaRPr lang="en-US" altLang="zh-CN" dirty="0" smtClean="0"/>
          </a:p>
          <a:p>
            <a:pPr lvl="1"/>
            <a:r>
              <a:rPr lang="zh-CN" altLang="en-US" dirty="0" smtClean="0"/>
              <a:t>第二个是</a:t>
            </a:r>
            <a:r>
              <a:rPr lang="en-US" altLang="zh-CN" dirty="0" err="1" smtClean="0"/>
              <a:t>GroupId</a:t>
            </a:r>
            <a:r>
              <a:rPr lang="zh-CN" altLang="en-US" dirty="0" smtClean="0"/>
              <a:t>为</a:t>
            </a:r>
            <a:r>
              <a:rPr lang="en-US" altLang="zh-CN" dirty="0" err="1" smtClean="0"/>
              <a:t>org.codehaus.mojo</a:t>
            </a:r>
            <a:r>
              <a:rPr lang="zh-CN" altLang="en-US" dirty="0" smtClean="0"/>
              <a:t>，这里的插件没有那么核心，但也有不少十分有用，其地址为：</a:t>
            </a:r>
            <a:r>
              <a:rPr lang="en-US" altLang="zh-CN" dirty="0" smtClean="0">
                <a:hlinkClick r:id="rId3"/>
              </a:rPr>
              <a:t>http://mojo.codehaus.org/plugins.html</a:t>
            </a:r>
            <a:r>
              <a:rPr lang="zh-CN" altLang="en-US" dirty="0" smtClean="0"/>
              <a:t>。</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聚合</a:t>
            </a:r>
            <a:endParaRPr lang="zh-CN" altLang="en-US" dirty="0"/>
          </a:p>
        </p:txBody>
      </p:sp>
      <p:sp>
        <p:nvSpPr>
          <p:cNvPr id="5" name="文本占位符 4"/>
          <p:cNvSpPr>
            <a:spLocks noGrp="1"/>
          </p:cNvSpPr>
          <p:nvPr>
            <p:ph type="body" idx="1"/>
          </p:nvPr>
        </p:nvSpPr>
        <p:spPr/>
        <p:txBody>
          <a:bodyPr/>
          <a:lstStyle/>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聚合</a:t>
            </a:r>
            <a:endParaRPr lang="zh-CN" altLang="en-US" dirty="0"/>
          </a:p>
        </p:txBody>
      </p:sp>
      <p:sp>
        <p:nvSpPr>
          <p:cNvPr id="3" name="内容占位符 2"/>
          <p:cNvSpPr>
            <a:spLocks noGrp="1"/>
          </p:cNvSpPr>
          <p:nvPr>
            <p:ph idx="1"/>
          </p:nvPr>
        </p:nvSpPr>
        <p:spPr/>
        <p:txBody>
          <a:bodyPr/>
          <a:lstStyle/>
          <a:p>
            <a:r>
              <a:rPr lang="zh-CN" altLang="en-US" dirty="0" smtClean="0"/>
              <a:t>在这个软件飞速发展的时代，各类用户对软件的要求越来越高，软件本身也变的越来越复杂。因此设计人员往往会根据各种方式对项目进行模块划分，以得到更清晰的设计及更高的重用性。</a:t>
            </a:r>
            <a:endParaRPr lang="en-US" altLang="zh-CN" dirty="0" smtClean="0"/>
          </a:p>
          <a:p>
            <a:r>
              <a:rPr lang="en-US" altLang="zh-CN" dirty="0" smtClean="0"/>
              <a:t>Maven</a:t>
            </a:r>
            <a:r>
              <a:rPr lang="zh-CN" altLang="en-US" dirty="0" smtClean="0"/>
              <a:t>的聚合特性能够把项目的各个模块聚合在一起构建。</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聚合</a:t>
            </a:r>
            <a:endParaRPr lang="zh-CN" altLang="en-US" dirty="0"/>
          </a:p>
        </p:txBody>
      </p:sp>
      <p:sp>
        <p:nvSpPr>
          <p:cNvPr id="3" name="内容占位符 2"/>
          <p:cNvSpPr>
            <a:spLocks noGrp="1"/>
          </p:cNvSpPr>
          <p:nvPr>
            <p:ph idx="1"/>
          </p:nvPr>
        </p:nvSpPr>
        <p:spPr/>
        <p:txBody>
          <a:bodyPr/>
          <a:lstStyle/>
          <a:p>
            <a:r>
              <a:rPr lang="zh-CN" altLang="en-US" dirty="0" smtClean="0"/>
              <a:t>聚合的</a:t>
            </a:r>
            <a:r>
              <a:rPr lang="en-US" altLang="zh-CN" dirty="0" smtClean="0"/>
              <a:t>packaging</a:t>
            </a:r>
            <a:r>
              <a:rPr lang="zh-CN" altLang="en-US" dirty="0" smtClean="0"/>
              <a:t>为</a:t>
            </a:r>
            <a:r>
              <a:rPr lang="en-US" altLang="zh-CN" dirty="0" smtClean="0"/>
              <a:t>POM</a:t>
            </a:r>
            <a:r>
              <a:rPr lang="zh-CN" altLang="en-US" dirty="0" smtClean="0"/>
              <a:t>，聚合下的</a:t>
            </a:r>
            <a:r>
              <a:rPr lang="en-US" altLang="zh-CN" dirty="0" smtClean="0"/>
              <a:t>module</a:t>
            </a:r>
            <a:r>
              <a:rPr lang="zh-CN" altLang="en-US" dirty="0" smtClean="0"/>
              <a:t>的值都是一个当前</a:t>
            </a:r>
            <a:r>
              <a:rPr lang="en-US" altLang="zh-CN" dirty="0" smtClean="0"/>
              <a:t>POM</a:t>
            </a:r>
            <a:r>
              <a:rPr lang="zh-CN" altLang="en-US" dirty="0" smtClean="0"/>
              <a:t>的相对目录。</a:t>
            </a:r>
          </a:p>
          <a:p>
            <a:r>
              <a:rPr lang="zh-CN" altLang="en-US" dirty="0" smtClean="0"/>
              <a:t>对于聚合模块来说，它知道哪些被聚合的模块，但是那些被聚合的模块并不知道聚合模块的存在。</a:t>
            </a:r>
          </a:p>
          <a:p>
            <a:r>
              <a:rPr lang="zh-CN" altLang="en-US" dirty="0" smtClean="0"/>
              <a:t>聚合的例子如下：</a:t>
            </a:r>
            <a:endParaRPr lang="zh-CN" altLang="en-US" dirty="0"/>
          </a:p>
        </p:txBody>
      </p:sp>
      <p:sp>
        <p:nvSpPr>
          <p:cNvPr id="4" name="TextBox 3"/>
          <p:cNvSpPr txBox="1"/>
          <p:nvPr/>
        </p:nvSpPr>
        <p:spPr>
          <a:xfrm>
            <a:off x="899592" y="4077072"/>
            <a:ext cx="5040560" cy="2308324"/>
          </a:xfrm>
          <a:prstGeom prst="rect">
            <a:avLst/>
          </a:prstGeom>
          <a:noFill/>
        </p:spPr>
        <p:txBody>
          <a:bodyPr wrap="square" rtlCol="0">
            <a:spAutoFit/>
          </a:bodyPr>
          <a:lstStyle/>
          <a:p>
            <a:r>
              <a:rPr lang="en-US" altLang="zh-CN" dirty="0" smtClean="0">
                <a:solidFill>
                  <a:schemeClr val="accent5"/>
                </a:solidFill>
              </a:rPr>
              <a:t>&lt;</a:t>
            </a:r>
            <a:r>
              <a:rPr lang="en-US" altLang="zh-CN" dirty="0" err="1" smtClean="0">
                <a:solidFill>
                  <a:schemeClr val="accent5"/>
                </a:solidFill>
              </a:rPr>
              <a:t>groupId</a:t>
            </a:r>
            <a:r>
              <a:rPr lang="en-US" altLang="zh-CN" dirty="0" smtClean="0">
                <a:solidFill>
                  <a:schemeClr val="accent5"/>
                </a:solidFill>
              </a:rPr>
              <a:t>&gt;</a:t>
            </a:r>
            <a:r>
              <a:rPr lang="en-US" altLang="zh-CN" dirty="0" err="1" smtClean="0">
                <a:solidFill>
                  <a:schemeClr val="accent5"/>
                </a:solidFill>
              </a:rPr>
              <a:t>com.account</a:t>
            </a:r>
            <a:r>
              <a:rPr lang="en-US" altLang="zh-CN" dirty="0" smtClean="0">
                <a:solidFill>
                  <a:schemeClr val="accent5"/>
                </a:solidFill>
              </a:rPr>
              <a:t>&lt;/</a:t>
            </a:r>
            <a:r>
              <a:rPr lang="en-US" altLang="zh-CN" dirty="0" err="1" smtClean="0">
                <a:solidFill>
                  <a:schemeClr val="accent5"/>
                </a:solidFill>
              </a:rPr>
              <a:t>groupId</a:t>
            </a:r>
            <a:r>
              <a:rPr lang="en-US" altLang="zh-CN" dirty="0" smtClean="0">
                <a:solidFill>
                  <a:schemeClr val="accent5"/>
                </a:solidFill>
              </a:rPr>
              <a:t>&gt;</a:t>
            </a:r>
          </a:p>
          <a:p>
            <a:r>
              <a:rPr lang="en-US" altLang="zh-CN" dirty="0" smtClean="0">
                <a:solidFill>
                  <a:schemeClr val="accent5"/>
                </a:solidFill>
              </a:rPr>
              <a:t>&lt;</a:t>
            </a:r>
            <a:r>
              <a:rPr lang="en-US" altLang="zh-CN" dirty="0" err="1" smtClean="0">
                <a:solidFill>
                  <a:schemeClr val="accent5"/>
                </a:solidFill>
              </a:rPr>
              <a:t>artifactId</a:t>
            </a:r>
            <a:r>
              <a:rPr lang="en-US" altLang="zh-CN" dirty="0" smtClean="0">
                <a:solidFill>
                  <a:schemeClr val="accent5"/>
                </a:solidFill>
              </a:rPr>
              <a:t>&gt;</a:t>
            </a:r>
            <a:r>
              <a:rPr lang="en-US" altLang="zh-CN" dirty="0" err="1" smtClean="0">
                <a:solidFill>
                  <a:schemeClr val="accent5"/>
                </a:solidFill>
              </a:rPr>
              <a:t>accout</a:t>
            </a:r>
            <a:r>
              <a:rPr lang="en-US" altLang="zh-CN" dirty="0" smtClean="0">
                <a:solidFill>
                  <a:schemeClr val="accent5"/>
                </a:solidFill>
              </a:rPr>
              <a:t>-project&lt;/</a:t>
            </a:r>
            <a:r>
              <a:rPr lang="en-US" altLang="zh-CN" dirty="0" err="1" smtClean="0">
                <a:solidFill>
                  <a:schemeClr val="accent5"/>
                </a:solidFill>
              </a:rPr>
              <a:t>artifactId</a:t>
            </a:r>
            <a:r>
              <a:rPr lang="en-US" altLang="zh-CN" dirty="0" smtClean="0">
                <a:solidFill>
                  <a:schemeClr val="accent5"/>
                </a:solidFill>
              </a:rPr>
              <a:t>&gt;</a:t>
            </a:r>
          </a:p>
          <a:p>
            <a:r>
              <a:rPr lang="en-US" altLang="zh-CN" dirty="0" smtClean="0">
                <a:solidFill>
                  <a:schemeClr val="accent5"/>
                </a:solidFill>
              </a:rPr>
              <a:t>&lt;packaging&gt;</a:t>
            </a:r>
            <a:r>
              <a:rPr lang="en-US" altLang="zh-CN" dirty="0" err="1" smtClean="0">
                <a:solidFill>
                  <a:schemeClr val="accent5"/>
                </a:solidFill>
              </a:rPr>
              <a:t>pom</a:t>
            </a:r>
            <a:r>
              <a:rPr lang="en-US" altLang="zh-CN" dirty="0" smtClean="0">
                <a:solidFill>
                  <a:schemeClr val="accent5"/>
                </a:solidFill>
              </a:rPr>
              <a:t>&lt;/packaging&gt;</a:t>
            </a:r>
          </a:p>
          <a:p>
            <a:r>
              <a:rPr lang="en-US" altLang="zh-CN" dirty="0" smtClean="0">
                <a:solidFill>
                  <a:schemeClr val="accent5"/>
                </a:solidFill>
              </a:rPr>
              <a:t>&lt;name&gt;</a:t>
            </a:r>
            <a:r>
              <a:rPr lang="en-US" altLang="zh-CN" dirty="0" err="1" smtClean="0">
                <a:solidFill>
                  <a:schemeClr val="accent5"/>
                </a:solidFill>
              </a:rPr>
              <a:t>AccoutProject</a:t>
            </a:r>
            <a:r>
              <a:rPr lang="en-US" altLang="zh-CN" dirty="0" smtClean="0">
                <a:solidFill>
                  <a:schemeClr val="accent5"/>
                </a:solidFill>
              </a:rPr>
              <a:t>&lt;/name&gt;</a:t>
            </a:r>
          </a:p>
          <a:p>
            <a:r>
              <a:rPr lang="en-US" altLang="zh-CN" dirty="0" smtClean="0">
                <a:solidFill>
                  <a:schemeClr val="accent5"/>
                </a:solidFill>
              </a:rPr>
              <a:t>&lt;modules&gt;</a:t>
            </a:r>
          </a:p>
          <a:p>
            <a:r>
              <a:rPr lang="en-US" altLang="zh-CN" dirty="0" smtClean="0">
                <a:solidFill>
                  <a:schemeClr val="accent5"/>
                </a:solidFill>
              </a:rPr>
              <a:t>    &lt;module&gt;module1&lt;/module&gt;</a:t>
            </a:r>
          </a:p>
          <a:p>
            <a:r>
              <a:rPr lang="en-US" altLang="zh-CN" dirty="0" smtClean="0">
                <a:solidFill>
                  <a:schemeClr val="accent5"/>
                </a:solidFill>
              </a:rPr>
              <a:t>    &lt;module&gt;module2&lt;/module&gt;</a:t>
            </a:r>
          </a:p>
          <a:p>
            <a:r>
              <a:rPr lang="en-US" altLang="zh-CN" dirty="0" smtClean="0">
                <a:solidFill>
                  <a:schemeClr val="accent5"/>
                </a:solidFill>
              </a:rPr>
              <a:t>&lt;/modules&gt;</a:t>
            </a:r>
            <a:endParaRPr lang="zh-CN" altLang="en-US" dirty="0">
              <a:solidFill>
                <a:schemeClr val="accent5"/>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聚合</a:t>
            </a:r>
            <a:endParaRPr lang="zh-CN" altLang="en-US" dirty="0"/>
          </a:p>
        </p:txBody>
      </p:sp>
      <p:sp>
        <p:nvSpPr>
          <p:cNvPr id="3" name="内容占位符 2"/>
          <p:cNvSpPr>
            <a:spLocks noGrp="1"/>
          </p:cNvSpPr>
          <p:nvPr>
            <p:ph idx="1"/>
          </p:nvPr>
        </p:nvSpPr>
        <p:spPr>
          <a:xfrm>
            <a:off x="457200" y="1700808"/>
            <a:ext cx="8229600" cy="4801720"/>
          </a:xfrm>
        </p:spPr>
        <p:txBody>
          <a:bodyPr>
            <a:normAutofit/>
          </a:bodyPr>
          <a:lstStyle/>
          <a:p>
            <a:r>
              <a:rPr lang="zh-CN" altLang="en-US" sz="2000" dirty="0" smtClean="0"/>
              <a:t>聚合项目一般不包含</a:t>
            </a:r>
            <a:r>
              <a:rPr lang="en-US" altLang="zh-CN" sz="2000" dirty="0" err="1" smtClean="0"/>
              <a:t>src</a:t>
            </a:r>
            <a:r>
              <a:rPr lang="zh-CN" altLang="en-US" sz="2000" dirty="0" smtClean="0"/>
              <a:t>文件。只有一个</a:t>
            </a:r>
            <a:r>
              <a:rPr lang="en-US" altLang="zh-CN" sz="2000" dirty="0" err="1" smtClean="0"/>
              <a:t>pom</a:t>
            </a:r>
            <a:r>
              <a:rPr lang="zh-CN" altLang="en-US" sz="2000" dirty="0" smtClean="0"/>
              <a:t>文件。因为聚合模块仅仅是为了帮助聚合其他模块构建的工具，他本身并无实质内容。</a:t>
            </a:r>
            <a:endParaRPr lang="en-US" altLang="zh-CN" sz="2000" dirty="0" smtClean="0"/>
          </a:p>
          <a:p>
            <a:r>
              <a:rPr lang="zh-CN" altLang="en-US" sz="2000" dirty="0" smtClean="0"/>
              <a:t>需要注意的是聚合模块与其他模块不一定要是父子关系，也可以使用平行目录。个人推荐还是用父子目录结构比较直观。</a:t>
            </a:r>
            <a:endParaRPr lang="en-US" altLang="zh-CN" sz="2000" dirty="0" smtClean="0"/>
          </a:p>
          <a:p>
            <a:endParaRPr lang="zh-CN" altLang="en-US" sz="2000" dirty="0"/>
          </a:p>
        </p:txBody>
      </p:sp>
      <p:pic>
        <p:nvPicPr>
          <p:cNvPr id="6146" name="Picture 2"/>
          <p:cNvPicPr>
            <a:picLocks noChangeAspect="1" noChangeArrowheads="1"/>
          </p:cNvPicPr>
          <p:nvPr/>
        </p:nvPicPr>
        <p:blipFill>
          <a:blip r:embed="rId2"/>
          <a:srcRect/>
          <a:stretch>
            <a:fillRect/>
          </a:stretch>
        </p:blipFill>
        <p:spPr bwMode="auto">
          <a:xfrm>
            <a:off x="971600" y="2996952"/>
            <a:ext cx="3456384" cy="3518902"/>
          </a:xfrm>
          <a:prstGeom prst="rect">
            <a:avLst/>
          </a:prstGeom>
          <a:noFill/>
          <a:ln w="9525">
            <a:noFill/>
            <a:miter lim="800000"/>
            <a:headEnd/>
            <a:tailEnd/>
          </a:ln>
        </p:spPr>
      </p:pic>
      <p:pic>
        <p:nvPicPr>
          <p:cNvPr id="6148" name="Picture 4"/>
          <p:cNvPicPr>
            <a:picLocks noChangeAspect="1" noChangeArrowheads="1"/>
          </p:cNvPicPr>
          <p:nvPr/>
        </p:nvPicPr>
        <p:blipFill>
          <a:blip r:embed="rId3"/>
          <a:srcRect/>
          <a:stretch>
            <a:fillRect/>
          </a:stretch>
        </p:blipFill>
        <p:spPr bwMode="auto">
          <a:xfrm>
            <a:off x="4788024" y="3068960"/>
            <a:ext cx="3648075" cy="3352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被误解的</a:t>
            </a:r>
            <a:r>
              <a:rPr lang="en-US" altLang="zh-CN" dirty="0" smtClean="0"/>
              <a:t>Maven</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Maven</a:t>
            </a:r>
            <a:r>
              <a:rPr lang="zh-CN" altLang="en-US" dirty="0" smtClean="0"/>
              <a:t>过于复杂，用它来构建系统不易理解。”</a:t>
            </a:r>
          </a:p>
          <a:p>
            <a:pPr lvl="1"/>
            <a:r>
              <a:rPr lang="zh-CN" altLang="en-US" dirty="0" smtClean="0"/>
              <a:t>不要指望</a:t>
            </a:r>
            <a:r>
              <a:rPr lang="en-US" altLang="zh-CN" dirty="0" smtClean="0"/>
              <a:t>Maven</a:t>
            </a:r>
            <a:r>
              <a:rPr lang="zh-CN" altLang="en-US" dirty="0" smtClean="0"/>
              <a:t>十分简单，这几乎是不可能的。</a:t>
            </a:r>
            <a:r>
              <a:rPr lang="en-US" altLang="zh-CN" dirty="0" smtClean="0"/>
              <a:t>Maven</a:t>
            </a:r>
            <a:r>
              <a:rPr lang="zh-CN" altLang="en-US" dirty="0" smtClean="0"/>
              <a:t>是用来管理项目的，清理、编译、测试、打包、发布，以及一些自定义的过程本身就是一件复 杂的事情。目前在</a:t>
            </a:r>
            <a:r>
              <a:rPr lang="en-US" altLang="zh-CN" dirty="0" smtClean="0"/>
              <a:t>Java</a:t>
            </a:r>
            <a:r>
              <a:rPr lang="zh-CN" altLang="en-US" dirty="0" smtClean="0"/>
              <a:t>社区还有比</a:t>
            </a:r>
            <a:r>
              <a:rPr lang="en-US" altLang="zh-CN" dirty="0" smtClean="0"/>
              <a:t>Maven</a:t>
            </a:r>
            <a:r>
              <a:rPr lang="zh-CN" altLang="en-US" dirty="0" smtClean="0"/>
              <a:t>更强大、更简单的构建工具吗？答案是否定的。我们可以尝试去帮助</a:t>
            </a:r>
            <a:r>
              <a:rPr lang="en-US" altLang="zh-CN" dirty="0" smtClean="0"/>
              <a:t>Maven</a:t>
            </a:r>
            <a:r>
              <a:rPr lang="zh-CN" altLang="en-US" dirty="0" smtClean="0"/>
              <a:t>让它变得更简单，而不是抛弃它， 然后自己实现一套更加复杂的构建系统。</a:t>
            </a:r>
          </a:p>
          <a:p>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继承</a:t>
            </a:r>
            <a:endParaRPr lang="zh-CN" altLang="en-US" dirty="0"/>
          </a:p>
        </p:txBody>
      </p:sp>
      <p:sp>
        <p:nvSpPr>
          <p:cNvPr id="5" name="文本占位符 4"/>
          <p:cNvSpPr>
            <a:spLocks noGrp="1"/>
          </p:cNvSpPr>
          <p:nvPr>
            <p:ph type="body" idx="1"/>
          </p:nvPr>
        </p:nvSpPr>
        <p:spPr/>
        <p:txBody>
          <a:bodyPr/>
          <a:lstStyle/>
          <a:p>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endParaRPr lang="zh-CN" altLang="en-US" dirty="0"/>
          </a:p>
        </p:txBody>
      </p:sp>
      <p:sp>
        <p:nvSpPr>
          <p:cNvPr id="3" name="内容占位符 2"/>
          <p:cNvSpPr>
            <a:spLocks noGrp="1"/>
          </p:cNvSpPr>
          <p:nvPr>
            <p:ph idx="1"/>
          </p:nvPr>
        </p:nvSpPr>
        <p:spPr/>
        <p:txBody>
          <a:bodyPr/>
          <a:lstStyle/>
          <a:p>
            <a:r>
              <a:rPr lang="zh-CN" altLang="en-US" dirty="0" smtClean="0"/>
              <a:t>有了聚合之后，我们还会发现里面的各项目的</a:t>
            </a:r>
            <a:r>
              <a:rPr lang="en-US" altLang="zh-CN" dirty="0" err="1" smtClean="0"/>
              <a:t>pom</a:t>
            </a:r>
            <a:r>
              <a:rPr lang="zh-CN" altLang="en-US" dirty="0" smtClean="0"/>
              <a:t>文件还存在大量重复依赖。</a:t>
            </a:r>
            <a:endParaRPr lang="en-US" altLang="zh-CN" dirty="0" smtClean="0"/>
          </a:p>
          <a:p>
            <a:r>
              <a:rPr lang="en-US" altLang="zh-CN" dirty="0" smtClean="0"/>
              <a:t>Maven</a:t>
            </a:r>
            <a:r>
              <a:rPr lang="zh-CN" altLang="en-US" dirty="0" smtClean="0"/>
              <a:t>的继承特性能够帮助抽取各模块相同的依赖和插件等配置，在简化</a:t>
            </a:r>
            <a:r>
              <a:rPr lang="en-US" altLang="zh-CN" dirty="0" err="1" smtClean="0"/>
              <a:t>pom</a:t>
            </a:r>
            <a:r>
              <a:rPr lang="zh-CN" altLang="en-US" dirty="0" smtClean="0"/>
              <a:t>文件的同时，还能促进各模块配置的一致性。</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endParaRPr lang="zh-CN" altLang="en-US" dirty="0"/>
          </a:p>
        </p:txBody>
      </p:sp>
      <p:sp>
        <p:nvSpPr>
          <p:cNvPr id="3" name="内容占位符 2"/>
          <p:cNvSpPr>
            <a:spLocks noGrp="1"/>
          </p:cNvSpPr>
          <p:nvPr>
            <p:ph idx="1"/>
          </p:nvPr>
        </p:nvSpPr>
        <p:spPr/>
        <p:txBody>
          <a:bodyPr/>
          <a:lstStyle/>
          <a:p>
            <a:r>
              <a:rPr lang="zh-CN" altLang="en-US" dirty="0" smtClean="0"/>
              <a:t>继承的</a:t>
            </a:r>
            <a:r>
              <a:rPr lang="en-US" dirty="0" err="1" smtClean="0"/>
              <a:t>pom</a:t>
            </a:r>
            <a:r>
              <a:rPr lang="zh-CN" altLang="en-US" dirty="0" smtClean="0"/>
              <a:t>的</a:t>
            </a:r>
            <a:r>
              <a:rPr lang="en-US" dirty="0" smtClean="0"/>
              <a:t>packaging</a:t>
            </a:r>
            <a:r>
              <a:rPr lang="zh-CN" altLang="en-US" dirty="0" smtClean="0"/>
              <a:t>类型也为</a:t>
            </a:r>
            <a:r>
              <a:rPr lang="en-US" dirty="0" err="1" smtClean="0"/>
              <a:t>pom</a:t>
            </a:r>
            <a:r>
              <a:rPr lang="en-US" dirty="0" smtClean="0"/>
              <a:t>。</a:t>
            </a:r>
          </a:p>
          <a:p>
            <a:r>
              <a:rPr lang="zh-CN" altLang="en-US" dirty="0" smtClean="0"/>
              <a:t>在子</a:t>
            </a:r>
            <a:r>
              <a:rPr lang="en-US" dirty="0" err="1" smtClean="0"/>
              <a:t>pom</a:t>
            </a:r>
            <a:r>
              <a:rPr lang="zh-CN" altLang="en-US" dirty="0" smtClean="0"/>
              <a:t>中引用</a:t>
            </a:r>
            <a:r>
              <a:rPr lang="en-US" dirty="0" smtClean="0"/>
              <a:t>parent,</a:t>
            </a:r>
            <a:r>
              <a:rPr lang="zh-CN" altLang="en-US" dirty="0" smtClean="0"/>
              <a:t>其中</a:t>
            </a:r>
            <a:r>
              <a:rPr lang="en-US" dirty="0" err="1" smtClean="0"/>
              <a:t>groupId,artifactId</a:t>
            </a:r>
            <a:r>
              <a:rPr lang="en-US" dirty="0" smtClean="0"/>
              <a:t> </a:t>
            </a:r>
            <a:r>
              <a:rPr lang="zh-CN" altLang="en-US" dirty="0" smtClean="0"/>
              <a:t>和</a:t>
            </a:r>
            <a:r>
              <a:rPr lang="en-US" dirty="0" smtClean="0"/>
              <a:t>version</a:t>
            </a:r>
            <a:r>
              <a:rPr lang="zh-CN" altLang="en-US" dirty="0" smtClean="0"/>
              <a:t>是必须的</a:t>
            </a:r>
          </a:p>
          <a:p>
            <a:r>
              <a:rPr lang="zh-CN" altLang="en-US" dirty="0" smtClean="0"/>
              <a:t>对于继承的父</a:t>
            </a:r>
            <a:r>
              <a:rPr lang="en-US" altLang="zh-CN" dirty="0" err="1" smtClean="0"/>
              <a:t>pom</a:t>
            </a:r>
            <a:r>
              <a:rPr lang="zh-CN" altLang="en-US" dirty="0" smtClean="0"/>
              <a:t>来说，它不知道有哪些子模块继承于它，但是那些子模块都必须知道自己的父</a:t>
            </a:r>
            <a:r>
              <a:rPr lang="en-US" altLang="zh-CN" dirty="0" err="1" smtClean="0"/>
              <a:t>pom</a:t>
            </a:r>
            <a:r>
              <a:rPr lang="zh-CN" altLang="en-US" dirty="0" smtClean="0"/>
              <a:t>是什么。</a:t>
            </a:r>
            <a:endParaRPr lang="en-US" altLang="zh-CN" dirty="0" smtClean="0"/>
          </a:p>
          <a:p>
            <a:r>
              <a:rPr lang="zh-CN" altLang="en-US" dirty="0" smtClean="0"/>
              <a:t>被继承的父模块配置如下：</a:t>
            </a:r>
          </a:p>
          <a:p>
            <a:endParaRPr lang="zh-CN" altLang="en-US" dirty="0"/>
          </a:p>
        </p:txBody>
      </p:sp>
      <p:sp>
        <p:nvSpPr>
          <p:cNvPr id="4" name="TextBox 3"/>
          <p:cNvSpPr txBox="1"/>
          <p:nvPr/>
        </p:nvSpPr>
        <p:spPr>
          <a:xfrm>
            <a:off x="899592" y="4941168"/>
            <a:ext cx="6480720" cy="1477328"/>
          </a:xfrm>
          <a:prstGeom prst="rect">
            <a:avLst/>
          </a:prstGeom>
          <a:noFill/>
        </p:spPr>
        <p:txBody>
          <a:bodyPr wrap="square" rtlCol="0">
            <a:spAutoFit/>
          </a:bodyPr>
          <a:lstStyle/>
          <a:p>
            <a:r>
              <a:rPr lang="en-US" altLang="zh-CN" dirty="0" smtClean="0">
                <a:solidFill>
                  <a:schemeClr val="accent5"/>
                </a:solidFill>
              </a:rPr>
              <a:t>&lt;</a:t>
            </a:r>
            <a:r>
              <a:rPr lang="en-US" altLang="zh-CN" dirty="0" err="1" smtClean="0">
                <a:solidFill>
                  <a:schemeClr val="accent5"/>
                </a:solidFill>
              </a:rPr>
              <a:t>groupId</a:t>
            </a:r>
            <a:r>
              <a:rPr lang="en-US" altLang="zh-CN" dirty="0" smtClean="0">
                <a:solidFill>
                  <a:schemeClr val="accent5"/>
                </a:solidFill>
              </a:rPr>
              <a:t>&gt;</a:t>
            </a:r>
            <a:r>
              <a:rPr lang="en-US" altLang="zh-CN" dirty="0" err="1" smtClean="0">
                <a:solidFill>
                  <a:schemeClr val="accent5"/>
                </a:solidFill>
              </a:rPr>
              <a:t>com.jason.mvnbook.account</a:t>
            </a:r>
            <a:r>
              <a:rPr lang="en-US" altLang="zh-CN" dirty="0" smtClean="0">
                <a:solidFill>
                  <a:schemeClr val="accent5"/>
                </a:solidFill>
              </a:rPr>
              <a:t>&lt;/</a:t>
            </a:r>
            <a:r>
              <a:rPr lang="en-US" altLang="zh-CN" dirty="0" err="1" smtClean="0">
                <a:solidFill>
                  <a:schemeClr val="accent5"/>
                </a:solidFill>
              </a:rPr>
              <a:t>groupId</a:t>
            </a:r>
            <a:r>
              <a:rPr lang="en-US" altLang="zh-CN" dirty="0" smtClean="0">
                <a:solidFill>
                  <a:schemeClr val="accent5"/>
                </a:solidFill>
              </a:rPr>
              <a:t>&gt;</a:t>
            </a:r>
          </a:p>
          <a:p>
            <a:r>
              <a:rPr lang="en-US" altLang="zh-CN" dirty="0" smtClean="0">
                <a:solidFill>
                  <a:schemeClr val="accent5"/>
                </a:solidFill>
              </a:rPr>
              <a:t>&lt;</a:t>
            </a:r>
            <a:r>
              <a:rPr lang="en-US" altLang="zh-CN" dirty="0" err="1" smtClean="0">
                <a:solidFill>
                  <a:schemeClr val="accent5"/>
                </a:solidFill>
              </a:rPr>
              <a:t>artifactId</a:t>
            </a:r>
            <a:r>
              <a:rPr lang="en-US" altLang="zh-CN" dirty="0" smtClean="0">
                <a:solidFill>
                  <a:schemeClr val="accent5"/>
                </a:solidFill>
              </a:rPr>
              <a:t>&gt;account-parent&lt;/</a:t>
            </a:r>
            <a:r>
              <a:rPr lang="en-US" altLang="zh-CN" dirty="0" err="1" smtClean="0">
                <a:solidFill>
                  <a:schemeClr val="accent5"/>
                </a:solidFill>
              </a:rPr>
              <a:t>artifactId</a:t>
            </a:r>
            <a:r>
              <a:rPr lang="en-US" altLang="zh-CN" dirty="0" smtClean="0">
                <a:solidFill>
                  <a:schemeClr val="accent5"/>
                </a:solidFill>
              </a:rPr>
              <a:t>&gt;</a:t>
            </a:r>
          </a:p>
          <a:p>
            <a:r>
              <a:rPr lang="en-US" altLang="zh-CN" dirty="0" smtClean="0">
                <a:solidFill>
                  <a:schemeClr val="accent5"/>
                </a:solidFill>
              </a:rPr>
              <a:t>&lt;version&gt;1.0.0-SNAPSHOT&lt;/version&gt;</a:t>
            </a:r>
          </a:p>
          <a:p>
            <a:r>
              <a:rPr lang="en-US" altLang="zh-CN" dirty="0" smtClean="0">
                <a:solidFill>
                  <a:schemeClr val="accent5"/>
                </a:solidFill>
              </a:rPr>
              <a:t>&lt;packaging&gt;</a:t>
            </a:r>
            <a:r>
              <a:rPr lang="en-US" altLang="zh-CN" u="sng" dirty="0" err="1" smtClean="0">
                <a:solidFill>
                  <a:schemeClr val="accent5"/>
                </a:solidFill>
              </a:rPr>
              <a:t>pom</a:t>
            </a:r>
            <a:r>
              <a:rPr lang="en-US" altLang="zh-CN" u="sng" dirty="0" smtClean="0">
                <a:solidFill>
                  <a:schemeClr val="accent5"/>
                </a:solidFill>
              </a:rPr>
              <a:t>&lt;/packaging&gt;</a:t>
            </a:r>
          </a:p>
          <a:p>
            <a:r>
              <a:rPr lang="en-US" altLang="zh-CN" dirty="0" smtClean="0">
                <a:solidFill>
                  <a:schemeClr val="accent5"/>
                </a:solidFill>
              </a:rPr>
              <a:t>&lt;name&gt;Account Parent&lt;/name&gt;</a:t>
            </a:r>
            <a:endParaRPr lang="zh-CN" altLang="en-US" dirty="0">
              <a:solidFill>
                <a:schemeClr val="accent5"/>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子模块需要继承父模块，其</a:t>
            </a:r>
            <a:r>
              <a:rPr lang="en-US" altLang="zh-CN" sz="2400" dirty="0" err="1" smtClean="0"/>
              <a:t>pom</a:t>
            </a:r>
            <a:r>
              <a:rPr lang="zh-CN" altLang="en-US" sz="2400" dirty="0" smtClean="0"/>
              <a:t>需要修改一下。具体配置如下：</a:t>
            </a:r>
            <a:endParaRPr lang="zh-CN" altLang="en-US" sz="2400" dirty="0"/>
          </a:p>
        </p:txBody>
      </p:sp>
      <p:sp>
        <p:nvSpPr>
          <p:cNvPr id="4" name="TextBox 3"/>
          <p:cNvSpPr txBox="1"/>
          <p:nvPr/>
        </p:nvSpPr>
        <p:spPr>
          <a:xfrm>
            <a:off x="899592" y="2564904"/>
            <a:ext cx="7056784" cy="3754874"/>
          </a:xfrm>
          <a:prstGeom prst="rect">
            <a:avLst/>
          </a:prstGeom>
          <a:noFill/>
        </p:spPr>
        <p:txBody>
          <a:bodyPr wrap="square" rtlCol="0">
            <a:spAutoFit/>
          </a:bodyPr>
          <a:lstStyle/>
          <a:p>
            <a:r>
              <a:rPr lang="en-US" altLang="zh-CN" sz="1400" dirty="0" smtClean="0">
                <a:solidFill>
                  <a:srgbClr val="FF0000"/>
                </a:solidFill>
              </a:rPr>
              <a:t>&lt;parent&gt;</a:t>
            </a:r>
          </a:p>
          <a:p>
            <a:r>
              <a:rPr lang="en-US" altLang="zh-CN" sz="1400" dirty="0" smtClean="0">
                <a:solidFill>
                  <a:schemeClr val="accent5"/>
                </a:solidFill>
              </a:rPr>
              <a:t>	&lt;</a:t>
            </a:r>
            <a:r>
              <a:rPr lang="en-US" altLang="zh-CN" sz="1400" dirty="0" err="1" smtClean="0">
                <a:solidFill>
                  <a:schemeClr val="accent5"/>
                </a:solidFill>
              </a:rPr>
              <a:t>groupId</a:t>
            </a:r>
            <a:r>
              <a:rPr lang="en-US" altLang="zh-CN" sz="1400" dirty="0" smtClean="0">
                <a:solidFill>
                  <a:schemeClr val="accent5"/>
                </a:solidFill>
              </a:rPr>
              <a:t>&gt;</a:t>
            </a:r>
            <a:r>
              <a:rPr lang="en-US" altLang="zh-CN" sz="1400" dirty="0" err="1" smtClean="0">
                <a:solidFill>
                  <a:schemeClr val="accent5"/>
                </a:solidFill>
              </a:rPr>
              <a:t>com.juvenxu.mvnbook.account</a:t>
            </a:r>
            <a:r>
              <a:rPr lang="en-US" altLang="zh-CN" sz="1400" dirty="0" smtClean="0">
                <a:solidFill>
                  <a:schemeClr val="accent5"/>
                </a:solidFill>
              </a:rPr>
              <a:t>&lt;/</a:t>
            </a:r>
            <a:r>
              <a:rPr lang="en-US" altLang="zh-CN" sz="1400" dirty="0" err="1" smtClean="0">
                <a:solidFill>
                  <a:schemeClr val="accent5"/>
                </a:solidFill>
              </a:rPr>
              <a:t>groupId</a:t>
            </a:r>
            <a:r>
              <a:rPr lang="en-US" altLang="zh-CN" sz="1400" dirty="0" smtClean="0">
                <a:solidFill>
                  <a:schemeClr val="accent5"/>
                </a:solidFill>
              </a:rPr>
              <a:t>&gt;</a:t>
            </a:r>
          </a:p>
          <a:p>
            <a:r>
              <a:rPr lang="en-US" altLang="zh-CN" sz="1400" dirty="0" smtClean="0">
                <a:solidFill>
                  <a:schemeClr val="accent5"/>
                </a:solidFill>
              </a:rPr>
              <a:t>	&lt;</a:t>
            </a:r>
            <a:r>
              <a:rPr lang="en-US" altLang="zh-CN" sz="1400" dirty="0" err="1" smtClean="0">
                <a:solidFill>
                  <a:schemeClr val="accent5"/>
                </a:solidFill>
              </a:rPr>
              <a:t>artifactId</a:t>
            </a:r>
            <a:r>
              <a:rPr lang="en-US" altLang="zh-CN" sz="1400" dirty="0" smtClean="0">
                <a:solidFill>
                  <a:schemeClr val="accent5"/>
                </a:solidFill>
              </a:rPr>
              <a:t>&gt;account-parent&lt;/</a:t>
            </a:r>
            <a:r>
              <a:rPr lang="en-US" altLang="zh-CN" sz="1400" dirty="0" err="1" smtClean="0">
                <a:solidFill>
                  <a:schemeClr val="accent5"/>
                </a:solidFill>
              </a:rPr>
              <a:t>artifactId</a:t>
            </a:r>
            <a:r>
              <a:rPr lang="en-US" altLang="zh-CN" sz="1400" dirty="0" smtClean="0">
                <a:solidFill>
                  <a:schemeClr val="accent5"/>
                </a:solidFill>
              </a:rPr>
              <a:t>&gt;</a:t>
            </a:r>
          </a:p>
          <a:p>
            <a:r>
              <a:rPr lang="en-US" altLang="zh-CN" sz="1400" dirty="0" smtClean="0">
                <a:solidFill>
                  <a:schemeClr val="accent5"/>
                </a:solidFill>
              </a:rPr>
              <a:t>	&lt;version&gt;1.0.0-SNAPSHOT&lt;/version&gt;</a:t>
            </a:r>
          </a:p>
          <a:p>
            <a:r>
              <a:rPr lang="en-US" altLang="zh-CN" sz="1400" dirty="0" smtClean="0">
                <a:solidFill>
                  <a:schemeClr val="accent5"/>
                </a:solidFill>
              </a:rPr>
              <a:t>	</a:t>
            </a:r>
            <a:r>
              <a:rPr lang="en-US" altLang="zh-CN" sz="1400" b="1" dirty="0" smtClean="0">
                <a:solidFill>
                  <a:srgbClr val="FF0000"/>
                </a:solidFill>
              </a:rPr>
              <a:t>&lt;</a:t>
            </a:r>
            <a:r>
              <a:rPr lang="en-US" altLang="zh-CN" sz="1400" b="1" dirty="0" err="1" smtClean="0">
                <a:solidFill>
                  <a:srgbClr val="FF0000"/>
                </a:solidFill>
              </a:rPr>
              <a:t>relativePath</a:t>
            </a:r>
            <a:r>
              <a:rPr lang="en-US" altLang="zh-CN" sz="1400" b="1" dirty="0" smtClean="0">
                <a:solidFill>
                  <a:srgbClr val="FF0000"/>
                </a:solidFill>
              </a:rPr>
              <a:t>&gt;../account-parent/pom.xml&lt;/</a:t>
            </a:r>
            <a:r>
              <a:rPr lang="en-US" altLang="zh-CN" sz="1400" b="1" dirty="0" err="1" smtClean="0">
                <a:solidFill>
                  <a:srgbClr val="FF0000"/>
                </a:solidFill>
              </a:rPr>
              <a:t>relativePath</a:t>
            </a:r>
            <a:r>
              <a:rPr lang="en-US" altLang="zh-CN" sz="1400" b="1" dirty="0" smtClean="0">
                <a:solidFill>
                  <a:srgbClr val="FF0000"/>
                </a:solidFill>
              </a:rPr>
              <a:t>&gt;</a:t>
            </a:r>
          </a:p>
          <a:p>
            <a:r>
              <a:rPr lang="en-US" altLang="zh-CN" sz="1400" dirty="0" smtClean="0">
                <a:solidFill>
                  <a:srgbClr val="FF0000"/>
                </a:solidFill>
              </a:rPr>
              <a:t>&lt;/parent&gt;</a:t>
            </a:r>
          </a:p>
          <a:p>
            <a:endParaRPr lang="en-US" altLang="zh-CN" sz="1400" dirty="0" smtClean="0">
              <a:solidFill>
                <a:schemeClr val="accent5"/>
              </a:solidFill>
            </a:endParaRPr>
          </a:p>
          <a:p>
            <a:r>
              <a:rPr lang="en-US" altLang="zh-CN" sz="1400" dirty="0" smtClean="0">
                <a:solidFill>
                  <a:schemeClr val="accent5"/>
                </a:solidFill>
              </a:rPr>
              <a:t>&lt;</a:t>
            </a:r>
            <a:r>
              <a:rPr lang="en-US" altLang="zh-CN" sz="1400" dirty="0" err="1" smtClean="0">
                <a:solidFill>
                  <a:schemeClr val="accent5"/>
                </a:solidFill>
              </a:rPr>
              <a:t>artifactId</a:t>
            </a:r>
            <a:r>
              <a:rPr lang="en-US" altLang="zh-CN" sz="1400" dirty="0" smtClean="0">
                <a:solidFill>
                  <a:schemeClr val="accent5"/>
                </a:solidFill>
              </a:rPr>
              <a:t>&gt;account-email&lt;/</a:t>
            </a:r>
            <a:r>
              <a:rPr lang="en-US" altLang="zh-CN" sz="1400" dirty="0" err="1" smtClean="0">
                <a:solidFill>
                  <a:schemeClr val="accent5"/>
                </a:solidFill>
              </a:rPr>
              <a:t>artifactId</a:t>
            </a:r>
            <a:r>
              <a:rPr lang="en-US" altLang="zh-CN" sz="1400" dirty="0" smtClean="0">
                <a:solidFill>
                  <a:schemeClr val="accent5"/>
                </a:solidFill>
              </a:rPr>
              <a:t>&gt;</a:t>
            </a:r>
          </a:p>
          <a:p>
            <a:r>
              <a:rPr lang="en-US" altLang="zh-CN" sz="1400" dirty="0" smtClean="0">
                <a:solidFill>
                  <a:schemeClr val="accent5"/>
                </a:solidFill>
              </a:rPr>
              <a:t>&lt;name&gt;Account Email&lt;/name&gt;</a:t>
            </a:r>
          </a:p>
          <a:p>
            <a:r>
              <a:rPr lang="en-US" altLang="zh-CN" sz="1400" dirty="0" smtClean="0">
                <a:solidFill>
                  <a:schemeClr val="accent5"/>
                </a:solidFill>
              </a:rPr>
              <a:t>&lt;dependency&gt;</a:t>
            </a:r>
          </a:p>
          <a:p>
            <a:r>
              <a:rPr lang="en-US" altLang="zh-CN" sz="1400" dirty="0" smtClean="0">
                <a:solidFill>
                  <a:schemeClr val="accent5"/>
                </a:solidFill>
              </a:rPr>
              <a:t>	&lt;</a:t>
            </a:r>
            <a:r>
              <a:rPr lang="en-US" altLang="zh-CN" sz="1400" dirty="0" err="1" smtClean="0">
                <a:solidFill>
                  <a:schemeClr val="accent5"/>
                </a:solidFill>
              </a:rPr>
              <a:t>groupId</a:t>
            </a:r>
            <a:r>
              <a:rPr lang="en-US" altLang="zh-CN" sz="1400" dirty="0" smtClean="0">
                <a:solidFill>
                  <a:schemeClr val="accent5"/>
                </a:solidFill>
              </a:rPr>
              <a:t>&gt;</a:t>
            </a:r>
            <a:r>
              <a:rPr lang="en-US" altLang="zh-CN" sz="1400" dirty="0" err="1" smtClean="0">
                <a:solidFill>
                  <a:schemeClr val="accent5"/>
                </a:solidFill>
              </a:rPr>
              <a:t>org.springframework</a:t>
            </a:r>
            <a:r>
              <a:rPr lang="en-US" altLang="zh-CN" sz="1400" dirty="0" smtClean="0">
                <a:solidFill>
                  <a:schemeClr val="accent5"/>
                </a:solidFill>
              </a:rPr>
              <a:t>&lt;/</a:t>
            </a:r>
            <a:r>
              <a:rPr lang="en-US" altLang="zh-CN" sz="1400" dirty="0" err="1" smtClean="0">
                <a:solidFill>
                  <a:schemeClr val="accent5"/>
                </a:solidFill>
              </a:rPr>
              <a:t>groupId</a:t>
            </a:r>
            <a:r>
              <a:rPr lang="en-US" altLang="zh-CN" sz="1400" dirty="0" smtClean="0">
                <a:solidFill>
                  <a:schemeClr val="accent5"/>
                </a:solidFill>
              </a:rPr>
              <a:t>&gt;</a:t>
            </a:r>
          </a:p>
          <a:p>
            <a:r>
              <a:rPr lang="en-US" altLang="zh-CN" sz="1400" dirty="0" smtClean="0">
                <a:solidFill>
                  <a:schemeClr val="accent5"/>
                </a:solidFill>
              </a:rPr>
              <a:t>	&lt;</a:t>
            </a:r>
            <a:r>
              <a:rPr lang="en-US" altLang="zh-CN" sz="1400" dirty="0" err="1" smtClean="0">
                <a:solidFill>
                  <a:schemeClr val="accent5"/>
                </a:solidFill>
              </a:rPr>
              <a:t>artifactId</a:t>
            </a:r>
            <a:r>
              <a:rPr lang="en-US" altLang="zh-CN" sz="1400" dirty="0" smtClean="0">
                <a:solidFill>
                  <a:schemeClr val="accent5"/>
                </a:solidFill>
              </a:rPr>
              <a:t>&gt;spring-core&lt;/</a:t>
            </a:r>
            <a:r>
              <a:rPr lang="en-US" altLang="zh-CN" sz="1400" dirty="0" err="1" smtClean="0">
                <a:solidFill>
                  <a:schemeClr val="accent5"/>
                </a:solidFill>
              </a:rPr>
              <a:t>artifactId</a:t>
            </a:r>
            <a:r>
              <a:rPr lang="en-US" altLang="zh-CN" sz="1400" dirty="0" smtClean="0">
                <a:solidFill>
                  <a:schemeClr val="accent5"/>
                </a:solidFill>
              </a:rPr>
              <a:t>&gt;		</a:t>
            </a:r>
          </a:p>
          <a:p>
            <a:r>
              <a:rPr lang="en-US" altLang="zh-CN" sz="1400" dirty="0" smtClean="0">
                <a:solidFill>
                  <a:schemeClr val="accent5"/>
                </a:solidFill>
              </a:rPr>
              <a:t>&lt;/dependency&gt;</a:t>
            </a:r>
          </a:p>
          <a:p>
            <a:r>
              <a:rPr lang="en-US" altLang="zh-CN" sz="1400" dirty="0" smtClean="0">
                <a:solidFill>
                  <a:schemeClr val="accent5"/>
                </a:solidFill>
              </a:rPr>
              <a:t>&lt;dependency&gt;</a:t>
            </a:r>
          </a:p>
          <a:p>
            <a:r>
              <a:rPr lang="en-US" altLang="zh-CN" sz="1400" dirty="0" smtClean="0">
                <a:solidFill>
                  <a:schemeClr val="accent5"/>
                </a:solidFill>
              </a:rPr>
              <a:t>	&lt;</a:t>
            </a:r>
            <a:r>
              <a:rPr lang="en-US" altLang="zh-CN" sz="1400" dirty="0" err="1" smtClean="0">
                <a:solidFill>
                  <a:schemeClr val="accent5"/>
                </a:solidFill>
              </a:rPr>
              <a:t>groupId</a:t>
            </a:r>
            <a:r>
              <a:rPr lang="en-US" altLang="zh-CN" sz="1400" dirty="0" smtClean="0">
                <a:solidFill>
                  <a:schemeClr val="accent5"/>
                </a:solidFill>
              </a:rPr>
              <a:t>&gt;</a:t>
            </a:r>
            <a:r>
              <a:rPr lang="en-US" altLang="zh-CN" sz="1400" dirty="0" err="1" smtClean="0">
                <a:solidFill>
                  <a:schemeClr val="accent5"/>
                </a:solidFill>
              </a:rPr>
              <a:t>org.springframework</a:t>
            </a:r>
            <a:r>
              <a:rPr lang="en-US" altLang="zh-CN" sz="1400" dirty="0" smtClean="0">
                <a:solidFill>
                  <a:schemeClr val="accent5"/>
                </a:solidFill>
              </a:rPr>
              <a:t>&lt;/</a:t>
            </a:r>
            <a:r>
              <a:rPr lang="en-US" altLang="zh-CN" sz="1400" dirty="0" err="1" smtClean="0">
                <a:solidFill>
                  <a:schemeClr val="accent5"/>
                </a:solidFill>
              </a:rPr>
              <a:t>groupId</a:t>
            </a:r>
            <a:r>
              <a:rPr lang="en-US" altLang="zh-CN" sz="1400" dirty="0" smtClean="0">
                <a:solidFill>
                  <a:schemeClr val="accent5"/>
                </a:solidFill>
              </a:rPr>
              <a:t>&gt;</a:t>
            </a:r>
          </a:p>
          <a:p>
            <a:r>
              <a:rPr lang="en-US" altLang="zh-CN" sz="1400" dirty="0" smtClean="0">
                <a:solidFill>
                  <a:schemeClr val="accent5"/>
                </a:solidFill>
              </a:rPr>
              <a:t>	&lt;</a:t>
            </a:r>
            <a:r>
              <a:rPr lang="en-US" altLang="zh-CN" sz="1400" dirty="0" err="1" smtClean="0">
                <a:solidFill>
                  <a:schemeClr val="accent5"/>
                </a:solidFill>
              </a:rPr>
              <a:t>artifactId</a:t>
            </a:r>
            <a:r>
              <a:rPr lang="en-US" altLang="zh-CN" sz="1400" dirty="0" smtClean="0">
                <a:solidFill>
                  <a:schemeClr val="accent5"/>
                </a:solidFill>
              </a:rPr>
              <a:t>&gt;spring-beans&lt;/</a:t>
            </a:r>
            <a:r>
              <a:rPr lang="en-US" altLang="zh-CN" sz="1400" dirty="0" err="1" smtClean="0">
                <a:solidFill>
                  <a:schemeClr val="accent5"/>
                </a:solidFill>
              </a:rPr>
              <a:t>artifactId</a:t>
            </a:r>
            <a:r>
              <a:rPr lang="en-US" altLang="zh-CN" sz="1400" dirty="0" smtClean="0">
                <a:solidFill>
                  <a:schemeClr val="accent5"/>
                </a:solidFill>
              </a:rPr>
              <a:t>&gt;			</a:t>
            </a:r>
          </a:p>
          <a:p>
            <a:r>
              <a:rPr lang="en-US" altLang="zh-CN" sz="1400" dirty="0" smtClean="0">
                <a:solidFill>
                  <a:schemeClr val="accent5"/>
                </a:solidFill>
              </a:rPr>
              <a:t>&lt;/dependency&gt;</a:t>
            </a:r>
            <a:endParaRPr lang="zh-CN" altLang="en-US" sz="1400" dirty="0">
              <a:solidFill>
                <a:schemeClr val="accent5"/>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我们可以看到继承父模块的子模块的依赖都没有了</a:t>
            </a:r>
            <a:r>
              <a:rPr lang="en-US" altLang="zh-CN" dirty="0" smtClean="0"/>
              <a:t>version</a:t>
            </a:r>
            <a:r>
              <a:rPr lang="zh-CN" altLang="en-US" dirty="0" smtClean="0"/>
              <a:t>这个标签，这是因为他们继承了父模块，默认使用的就是父模块的依赖，这样就保证了所有子模块依赖的版本一致。</a:t>
            </a:r>
            <a:endParaRPr lang="en-US" altLang="zh-CN" dirty="0" smtClean="0"/>
          </a:p>
          <a:p>
            <a:r>
              <a:rPr lang="zh-CN" altLang="en-US" dirty="0" smtClean="0"/>
              <a:t>而且父模块的依赖在子模块中只要不引入，是不会被子模块引用进来的，这样就使得配置更加灵活。</a:t>
            </a:r>
            <a:endParaRPr lang="en-US" altLang="zh-CN" dirty="0" smtClean="0"/>
          </a:p>
          <a:p>
            <a:endParaRPr lang="en-US" altLang="zh-CN" dirty="0" smtClean="0"/>
          </a:p>
          <a:p>
            <a:r>
              <a:rPr lang="zh-CN" altLang="en-US" dirty="0" smtClean="0"/>
              <a:t>需要注意的是，在父模块的依赖配置的时候千万不要忘了在</a:t>
            </a:r>
            <a:r>
              <a:rPr lang="en-US" altLang="zh-CN" dirty="0" smtClean="0"/>
              <a:t>dependencies</a:t>
            </a:r>
            <a:r>
              <a:rPr lang="zh-CN" altLang="en-US" dirty="0" smtClean="0"/>
              <a:t>结点外面加</a:t>
            </a:r>
            <a:r>
              <a:rPr lang="en-US" altLang="zh-CN" dirty="0" err="1" smtClean="0"/>
              <a:t>dependencyManagement</a:t>
            </a:r>
            <a:r>
              <a:rPr lang="zh-CN" altLang="en-US" dirty="0" smtClean="0"/>
              <a:t>结点。加了这个之后上面所述的功能才会生效。</a:t>
            </a:r>
            <a:endParaRPr lang="en-US" altLang="zh-CN" dirty="0" smtClean="0"/>
          </a:p>
          <a:p>
            <a:r>
              <a:rPr lang="zh-CN" altLang="en-US" dirty="0" smtClean="0"/>
              <a:t>同理，</a:t>
            </a:r>
            <a:r>
              <a:rPr lang="en-US" altLang="zh-CN" dirty="0" smtClean="0"/>
              <a:t>Maven</a:t>
            </a:r>
            <a:r>
              <a:rPr lang="zh-CN" altLang="en-US" dirty="0" smtClean="0"/>
              <a:t>还提供了</a:t>
            </a:r>
            <a:r>
              <a:rPr lang="en-US" altLang="zh-CN" dirty="0" err="1" smtClean="0"/>
              <a:t>pluginManagement</a:t>
            </a:r>
            <a:r>
              <a:rPr lang="zh-CN" altLang="en-US" dirty="0" smtClean="0"/>
              <a:t>，功能与</a:t>
            </a:r>
            <a:r>
              <a:rPr lang="en-US" altLang="zh-CN" dirty="0" err="1" smtClean="0"/>
              <a:t>dependencyManagement</a:t>
            </a:r>
            <a:r>
              <a:rPr lang="zh-CN" altLang="en-US" dirty="0" smtClean="0"/>
              <a:t>基本一致，只是管理的是插件，不是依赖。</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聚合与继承</a:t>
            </a:r>
            <a:endParaRPr lang="zh-CN" altLang="en-US" dirty="0"/>
          </a:p>
        </p:txBody>
      </p:sp>
      <p:sp>
        <p:nvSpPr>
          <p:cNvPr id="3" name="内容占位符 2"/>
          <p:cNvSpPr>
            <a:spLocks noGrp="1"/>
          </p:cNvSpPr>
          <p:nvPr>
            <p:ph idx="1"/>
          </p:nvPr>
        </p:nvSpPr>
        <p:spPr/>
        <p:txBody>
          <a:bodyPr>
            <a:normAutofit lnSpcReduction="10000"/>
          </a:bodyPr>
          <a:lstStyle/>
          <a:p>
            <a:r>
              <a:rPr lang="zh-CN" altLang="en-US" sz="2200" dirty="0" smtClean="0"/>
              <a:t>聚合与继承很多初学者都会搞混淆。</a:t>
            </a:r>
            <a:endParaRPr lang="en-US" altLang="zh-CN" sz="2200" dirty="0" smtClean="0"/>
          </a:p>
          <a:p>
            <a:r>
              <a:rPr lang="zh-CN" altLang="en-US" sz="2200" dirty="0" smtClean="0"/>
              <a:t>实际上聚合和继承是两个概念，其目的是完全不同的，聚合为了方便快速的构建项目，继承主要是为了消除重复配置。用一张图表示我想大家就能很明确的知道他们之间的差别了。</a:t>
            </a:r>
            <a:endParaRPr lang="en-US" altLang="zh-CN" sz="2200" dirty="0" smtClean="0"/>
          </a:p>
          <a:p>
            <a:endParaRPr lang="en-US" altLang="zh-CN" sz="2200" dirty="0" smtClean="0"/>
          </a:p>
          <a:p>
            <a:endParaRPr lang="en-US" altLang="zh-CN" sz="2200" dirty="0" smtClean="0"/>
          </a:p>
          <a:p>
            <a:endParaRPr lang="en-US" altLang="zh-CN" sz="2200" dirty="0" smtClean="0"/>
          </a:p>
          <a:p>
            <a:endParaRPr lang="en-US" altLang="zh-CN" sz="2200" dirty="0" smtClean="0"/>
          </a:p>
          <a:p>
            <a:endParaRPr lang="en-US" altLang="zh-CN" sz="2200" dirty="0" smtClean="0"/>
          </a:p>
          <a:p>
            <a:endParaRPr lang="en-US" altLang="zh-CN" sz="2200" dirty="0" smtClean="0"/>
          </a:p>
          <a:p>
            <a:endParaRPr lang="en-US" altLang="zh-CN" sz="2200" dirty="0" smtClean="0"/>
          </a:p>
          <a:p>
            <a:endParaRPr lang="en-US" altLang="zh-CN" sz="2200" dirty="0" smtClean="0"/>
          </a:p>
          <a:p>
            <a:endParaRPr lang="en-US" altLang="zh-CN" sz="2200" dirty="0" smtClean="0"/>
          </a:p>
          <a:p>
            <a:r>
              <a:rPr lang="zh-CN" altLang="en-US" sz="2200" dirty="0" smtClean="0"/>
              <a:t>当然在同一个项目中，融合使用聚合和继承也是可以的。</a:t>
            </a:r>
            <a:endParaRPr lang="zh-CN" altLang="en-US" sz="2200" dirty="0"/>
          </a:p>
        </p:txBody>
      </p:sp>
      <p:pic>
        <p:nvPicPr>
          <p:cNvPr id="7171" name="Picture 3"/>
          <p:cNvPicPr>
            <a:picLocks noChangeAspect="1" noChangeArrowheads="1"/>
          </p:cNvPicPr>
          <p:nvPr/>
        </p:nvPicPr>
        <p:blipFill>
          <a:blip r:embed="rId2"/>
          <a:srcRect t="10268"/>
          <a:stretch>
            <a:fillRect/>
          </a:stretch>
        </p:blipFill>
        <p:spPr bwMode="auto">
          <a:xfrm>
            <a:off x="755576" y="3212976"/>
            <a:ext cx="8208912" cy="27860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实际应用</a:t>
            </a:r>
            <a:endParaRPr lang="zh-CN" altLang="en-US" dirty="0"/>
          </a:p>
        </p:txBody>
      </p:sp>
      <p:sp>
        <p:nvSpPr>
          <p:cNvPr id="3" name="内容占位符 2"/>
          <p:cNvSpPr>
            <a:spLocks noGrp="1"/>
          </p:cNvSpPr>
          <p:nvPr>
            <p:ph idx="1"/>
          </p:nvPr>
        </p:nvSpPr>
        <p:spPr/>
        <p:txBody>
          <a:bodyPr/>
          <a:lstStyle/>
          <a:p>
            <a:r>
              <a:rPr lang="zh-CN" altLang="en-US" dirty="0" smtClean="0"/>
              <a:t>接下来我们来看一下</a:t>
            </a:r>
            <a:r>
              <a:rPr lang="en-US" altLang="zh-CN" dirty="0" smtClean="0"/>
              <a:t>demo</a:t>
            </a:r>
            <a:r>
              <a:rPr lang="zh-CN" altLang="en-US" dirty="0" smtClean="0"/>
              <a:t>的小例子，更加详细的了解一下</a:t>
            </a:r>
            <a:r>
              <a:rPr lang="en-US" altLang="zh-CN" dirty="0" smtClean="0"/>
              <a:t>maven</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Q&amp;A</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2411760" y="2780928"/>
            <a:ext cx="4294765" cy="1323439"/>
          </a:xfrm>
          <a:prstGeom prst="rect">
            <a:avLst/>
          </a:prstGeom>
          <a:noFill/>
        </p:spPr>
        <p:txBody>
          <a:bodyPr wrap="none" lIns="91440" tIns="45720" rIns="91440" bIns="45720">
            <a:spAutoFit/>
          </a:bodyPr>
          <a:lstStyle/>
          <a:p>
            <a:pPr algn="ctr"/>
            <a:r>
              <a:rPr lang="zh-CN" altLang="en-US" sz="80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华康娃娃体W5" pitchFamily="81" charset="-122"/>
                <a:ea typeface="华康娃娃体W5" pitchFamily="81" charset="-122"/>
              </a:rPr>
              <a:t>谢谢各位</a:t>
            </a:r>
            <a:endParaRPr lang="zh-CN" altLang="en-US" sz="80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华康娃娃体W5" pitchFamily="81" charset="-122"/>
              <a:ea typeface="华康娃娃体W5" pitchFamily="81"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被误解的</a:t>
            </a:r>
            <a:r>
              <a:rPr lang="en-US" altLang="zh-CN" dirty="0" smtClean="0"/>
              <a:t>Maven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a:t>
            </a:r>
            <a:r>
              <a:rPr lang="en-US" altLang="zh-CN" dirty="0" smtClean="0"/>
              <a:t>Maven</a:t>
            </a:r>
            <a:r>
              <a:rPr lang="zh-CN" altLang="en-US" dirty="0" smtClean="0"/>
              <a:t>的仓库十分混乱，当无法从仓库中得到需要的类库时，我需要手工下载复制到本地仓库中。”</a:t>
            </a:r>
            <a:endParaRPr lang="en-US" altLang="zh-CN" dirty="0" smtClean="0"/>
          </a:p>
          <a:p>
            <a:pPr lvl="1"/>
            <a:r>
              <a:rPr lang="en-US" altLang="zh-CN" dirty="0" smtClean="0"/>
              <a:t>Maven</a:t>
            </a:r>
            <a:r>
              <a:rPr lang="zh-CN" altLang="en-US" dirty="0" smtClean="0"/>
              <a:t>的中央仓库确实不完美，你也许会发现某个</a:t>
            </a:r>
            <a:r>
              <a:rPr lang="en-US" altLang="zh-CN" dirty="0" smtClean="0"/>
              <a:t>jar</a:t>
            </a:r>
            <a:r>
              <a:rPr lang="zh-CN" altLang="en-US" dirty="0" smtClean="0"/>
              <a:t>包出现在两个不同的路径下。这不是</a:t>
            </a:r>
            <a:r>
              <a:rPr lang="en-US" altLang="zh-CN" dirty="0" smtClean="0"/>
              <a:t>Maven</a:t>
            </a:r>
            <a:r>
              <a:rPr lang="zh-CN" altLang="en-US" dirty="0" smtClean="0"/>
              <a:t>的错，这是开源项目本身改变了自身的坐标。如果没有中央仓库，你将不得不去开源项目首页寻找下载链接，这不是更费事吗？现在有很多的</a:t>
            </a:r>
            <a:r>
              <a:rPr lang="en-US" altLang="zh-CN" dirty="0" smtClean="0"/>
              <a:t>Maven</a:t>
            </a:r>
            <a:r>
              <a:rPr lang="zh-CN" altLang="en-US" dirty="0" smtClean="0"/>
              <a:t>仓库搜索服务。无法从中央仓库找到你需要的类库？由于许可证等因素，这是完全有可能的，这时你需要做的是建立一个组织内部的仓库服务器，你会发现这会给你带来许多意想不到的好处。</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调整心情，进入</a:t>
            </a:r>
            <a:r>
              <a:rPr lang="en-US" altLang="zh-CN" dirty="0" smtClean="0"/>
              <a:t>Maven</a:t>
            </a:r>
            <a:r>
              <a:rPr lang="zh-CN" altLang="en-US" dirty="0" smtClean="0"/>
              <a:t>的世界</a:t>
            </a:r>
            <a:endParaRPr lang="zh-CN" altLang="en-US" dirty="0"/>
          </a:p>
        </p:txBody>
      </p:sp>
      <p:sp>
        <p:nvSpPr>
          <p:cNvPr id="5" name="文本占位符 4"/>
          <p:cNvSpPr>
            <a:spLocks noGrp="1"/>
          </p:cNvSpPr>
          <p:nvPr>
            <p:ph type="body" idx="1"/>
          </p:nvPr>
        </p:nvSpPr>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Maven</a:t>
            </a:r>
            <a:r>
              <a:rPr lang="zh-CN" altLang="en-US" dirty="0" smtClean="0"/>
              <a:t>的安装和配置 </a:t>
            </a:r>
            <a:endParaRPr lang="zh-CN" altLang="en-US" dirty="0"/>
          </a:p>
        </p:txBody>
      </p:sp>
      <p:sp>
        <p:nvSpPr>
          <p:cNvPr id="3" name="内容占位符 2"/>
          <p:cNvSpPr>
            <a:spLocks noGrp="1"/>
          </p:cNvSpPr>
          <p:nvPr>
            <p:ph idx="1"/>
          </p:nvPr>
        </p:nvSpPr>
        <p:spPr/>
        <p:txBody>
          <a:bodyPr/>
          <a:lstStyle/>
          <a:p>
            <a:r>
              <a:rPr lang="zh-CN" altLang="en-US" dirty="0" smtClean="0"/>
              <a:t>在安装</a:t>
            </a:r>
            <a:r>
              <a:rPr lang="en-US" altLang="zh-CN" dirty="0" smtClean="0"/>
              <a:t>Maven</a:t>
            </a:r>
            <a:r>
              <a:rPr lang="zh-CN" altLang="en-US" dirty="0" smtClean="0"/>
              <a:t>之前，首先要确认你已经正确安装了</a:t>
            </a:r>
            <a:r>
              <a:rPr lang="en-US" altLang="zh-CN" dirty="0" smtClean="0"/>
              <a:t>JDK</a:t>
            </a:r>
            <a:r>
              <a:rPr lang="zh-CN" altLang="en-US" dirty="0" smtClean="0"/>
              <a:t>。</a:t>
            </a:r>
            <a:r>
              <a:rPr lang="en-US" altLang="zh-CN" dirty="0" smtClean="0"/>
              <a:t>Maven</a:t>
            </a:r>
            <a:r>
              <a:rPr lang="zh-CN" altLang="en-US" dirty="0" smtClean="0"/>
              <a:t>可以运行在</a:t>
            </a:r>
            <a:r>
              <a:rPr lang="en-US" altLang="zh-CN" dirty="0" smtClean="0"/>
              <a:t>JDK 1.4</a:t>
            </a:r>
            <a:r>
              <a:rPr lang="zh-CN" altLang="en-US" dirty="0" smtClean="0"/>
              <a:t>及以上的版本上。</a:t>
            </a:r>
            <a:endParaRPr lang="en-US" altLang="zh-CN" dirty="0" smtClean="0"/>
          </a:p>
          <a:p>
            <a:r>
              <a:rPr lang="zh-CN" altLang="en-US" dirty="0" smtClean="0"/>
              <a:t>黑屏里输入</a:t>
            </a:r>
            <a:r>
              <a:rPr lang="en-US" altLang="zh-CN" dirty="0" smtClean="0"/>
              <a:t>java -version </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971600" y="4005064"/>
            <a:ext cx="7763363" cy="10801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1929</TotalTime>
  <Words>4268</Words>
  <Application>Microsoft Office PowerPoint</Application>
  <PresentationFormat>全屏显示(4:3)</PresentationFormat>
  <Paragraphs>364</Paragraphs>
  <Slides>67</Slides>
  <Notes>0</Notes>
  <HiddenSlides>0</HiddenSlides>
  <MMClips>0</MMClips>
  <ScaleCrop>false</ScaleCrop>
  <HeadingPairs>
    <vt:vector size="4" baseType="variant">
      <vt:variant>
        <vt:lpstr>主题</vt:lpstr>
      </vt:variant>
      <vt:variant>
        <vt:i4>1</vt:i4>
      </vt:variant>
      <vt:variant>
        <vt:lpstr>幻灯片标题</vt:lpstr>
      </vt:variant>
      <vt:variant>
        <vt:i4>67</vt:i4>
      </vt:variant>
    </vt:vector>
  </HeadingPairs>
  <TitlesOfParts>
    <vt:vector size="68" baseType="lpstr">
      <vt:lpstr>都市</vt:lpstr>
      <vt:lpstr>走进Maven的世界</vt:lpstr>
      <vt:lpstr>Maven简介</vt:lpstr>
      <vt:lpstr>Maven的优势</vt:lpstr>
      <vt:lpstr>被误解的Maven</vt:lpstr>
      <vt:lpstr>被误解的Maven</vt:lpstr>
      <vt:lpstr>被误解的Maven</vt:lpstr>
      <vt:lpstr>被误解的Maven</vt:lpstr>
      <vt:lpstr>调整心情，进入Maven的世界</vt:lpstr>
      <vt:lpstr>Maven的安装和配置 </vt:lpstr>
      <vt:lpstr>Maven的安装和配置 </vt:lpstr>
      <vt:lpstr>Maven的安装和配置 </vt:lpstr>
      <vt:lpstr>升级Maven </vt:lpstr>
      <vt:lpstr>安装目录分析 </vt:lpstr>
      <vt:lpstr>安装m2eclipse </vt:lpstr>
      <vt:lpstr>安装m2eclipse </vt:lpstr>
      <vt:lpstr>Maven安装的最佳实践 </vt:lpstr>
      <vt:lpstr>Maven安装的最佳实践 </vt:lpstr>
      <vt:lpstr>初用Maven</vt:lpstr>
      <vt:lpstr>Maven的关键字</vt:lpstr>
      <vt:lpstr>坐标</vt:lpstr>
      <vt:lpstr>坐标</vt:lpstr>
      <vt:lpstr>坐标</vt:lpstr>
      <vt:lpstr>依赖</vt:lpstr>
      <vt:lpstr>依赖</vt:lpstr>
      <vt:lpstr>依赖</vt:lpstr>
      <vt:lpstr>依赖</vt:lpstr>
      <vt:lpstr>依赖-scope</vt:lpstr>
      <vt:lpstr>依赖</vt:lpstr>
      <vt:lpstr>依赖-传递性依赖</vt:lpstr>
      <vt:lpstr>依赖</vt:lpstr>
      <vt:lpstr>依赖</vt:lpstr>
      <vt:lpstr>依赖</vt:lpstr>
      <vt:lpstr>依赖-依赖归类</vt:lpstr>
      <vt:lpstr>仓库</vt:lpstr>
      <vt:lpstr>仓库</vt:lpstr>
      <vt:lpstr>仓库</vt:lpstr>
      <vt:lpstr>仓库</vt:lpstr>
      <vt:lpstr>仓库</vt:lpstr>
      <vt:lpstr>生命周期</vt:lpstr>
      <vt:lpstr>生命周期</vt:lpstr>
      <vt:lpstr>生命周期</vt:lpstr>
      <vt:lpstr>生命周期-clean</vt:lpstr>
      <vt:lpstr>生命周期-default(1)</vt:lpstr>
      <vt:lpstr>生命周期-default(2)</vt:lpstr>
      <vt:lpstr>生命周期-site</vt:lpstr>
      <vt:lpstr>生命周期</vt:lpstr>
      <vt:lpstr>插件</vt:lpstr>
      <vt:lpstr>插件</vt:lpstr>
      <vt:lpstr>插件</vt:lpstr>
      <vt:lpstr>插件</vt:lpstr>
      <vt:lpstr>插件</vt:lpstr>
      <vt:lpstr>插件</vt:lpstr>
      <vt:lpstr>插件</vt:lpstr>
      <vt:lpstr>插件</vt:lpstr>
      <vt:lpstr>插件</vt:lpstr>
      <vt:lpstr>聚合</vt:lpstr>
      <vt:lpstr>聚合</vt:lpstr>
      <vt:lpstr>聚合</vt:lpstr>
      <vt:lpstr>聚合</vt:lpstr>
      <vt:lpstr>继承</vt:lpstr>
      <vt:lpstr>继承</vt:lpstr>
      <vt:lpstr>继承</vt:lpstr>
      <vt:lpstr>继承</vt:lpstr>
      <vt:lpstr>继承</vt:lpstr>
      <vt:lpstr>聚合与继承</vt:lpstr>
      <vt:lpstr>实际应用</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Jason</dc:creator>
  <cp:lastModifiedBy>yteng</cp:lastModifiedBy>
  <cp:revision>115</cp:revision>
  <dcterms:created xsi:type="dcterms:W3CDTF">2012-07-10T01:50:10Z</dcterms:created>
  <dcterms:modified xsi:type="dcterms:W3CDTF">2012-08-14T09:07:50Z</dcterms:modified>
</cp:coreProperties>
</file>