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3" r:id="rId15"/>
    <p:sldId id="264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190.100.100.56:8443/cas/logout?service=http://190.100.100.56:8002/boda/signin.j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security3 </a:t>
            </a:r>
            <a:r>
              <a:rPr lang="zh-CN" altLang="en-US" dirty="0" smtClean="0"/>
              <a:t>整合</a:t>
            </a:r>
            <a:r>
              <a:rPr lang="en-US" altLang="zh-CN" dirty="0" smtClean="0"/>
              <a:t>CAS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600" dirty="0" smtClean="0"/>
              <a:t>&lt;bean id=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mypasswordEncoder</a:t>
            </a:r>
            <a:r>
              <a:rPr lang="en-US" altLang="zh-CN" sz="1600" i="1" dirty="0" smtClean="0"/>
              <a:t>" </a:t>
            </a:r>
          </a:p>
          <a:p>
            <a:r>
              <a:rPr lang="en-US" altLang="zh-CN" sz="1600" dirty="0" smtClean="0"/>
              <a:t>     class=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org.jasig.cas.authentication.handler.DefaultPasswordEncoder</a:t>
            </a:r>
            <a:r>
              <a:rPr lang="en-US" altLang="zh-CN" sz="1600" i="1" dirty="0" smtClean="0"/>
              <a:t>"&gt;</a:t>
            </a:r>
          </a:p>
          <a:p>
            <a:r>
              <a:rPr lang="en-US" altLang="zh-CN" sz="1600" dirty="0" smtClean="0"/>
              <a:t>       &lt;constructor-</a:t>
            </a:r>
            <a:r>
              <a:rPr lang="en-US" altLang="zh-CN" sz="1600" dirty="0" err="1" smtClean="0"/>
              <a:t>arg</a:t>
            </a:r>
            <a:r>
              <a:rPr lang="en-US" altLang="zh-CN" sz="1600" dirty="0" smtClean="0"/>
              <a:t> value=</a:t>
            </a:r>
            <a:r>
              <a:rPr lang="en-US" altLang="zh-CN" sz="1600" i="1" dirty="0" smtClean="0"/>
              <a:t>"MD5"/&gt;</a:t>
            </a:r>
          </a:p>
          <a:p>
            <a:r>
              <a:rPr lang="en-US" altLang="zh-CN" sz="1600" dirty="0" smtClean="0"/>
              <a:t>&lt;/bean&gt;</a:t>
            </a:r>
          </a:p>
          <a:p>
            <a:r>
              <a:rPr lang="zh-CN" altLang="en-US" sz="1800" dirty="0" smtClean="0"/>
              <a:t>此类默认支持</a:t>
            </a:r>
            <a:r>
              <a:rPr lang="en-US" altLang="zh-CN" sz="1800" dirty="0" smtClean="0"/>
              <a:t>MD5 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SHA1</a:t>
            </a:r>
            <a:r>
              <a:rPr lang="zh-CN" altLang="en-US" sz="1800" dirty="0" smtClean="0"/>
              <a:t>两种加密方式，若不满足需求则可自定义加密方式，需实现</a:t>
            </a:r>
            <a:r>
              <a:rPr lang="en-US" altLang="zh-CN" sz="1800" dirty="0" err="1" smtClean="0"/>
              <a:t>PasswordEncoder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接口</a:t>
            </a:r>
            <a:endParaRPr lang="en-US" altLang="zh-CN" sz="1800" dirty="0" smtClean="0"/>
          </a:p>
          <a:p>
            <a:endParaRPr lang="en-US" altLang="zh-CN" sz="1600" dirty="0" smtClean="0"/>
          </a:p>
          <a:p>
            <a:r>
              <a:rPr lang="en-US" altLang="zh-CN" sz="1800" b="1" dirty="0" smtClean="0"/>
              <a:t>4</a:t>
            </a:r>
            <a:r>
              <a:rPr lang="zh-CN" altLang="en-US" sz="1800" b="1" dirty="0" smtClean="0"/>
              <a:t>）</a:t>
            </a:r>
            <a:r>
              <a:rPr lang="en-US" altLang="zh-CN" sz="1800" b="1" dirty="0" err="1" smtClean="0"/>
              <a:t>cas</a:t>
            </a:r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取消</a:t>
            </a:r>
            <a:r>
              <a:rPr lang="en-US" altLang="zh-CN" sz="1800" b="1" dirty="0" smtClean="0"/>
              <a:t>https</a:t>
            </a:r>
            <a:r>
              <a:rPr lang="zh-CN" altLang="en-US" sz="1800" b="1" dirty="0" smtClean="0"/>
              <a:t>验证配置</a:t>
            </a:r>
            <a:endParaRPr lang="en-US" altLang="zh-CN" sz="1800" b="1" dirty="0" smtClean="0"/>
          </a:p>
          <a:p>
            <a:r>
              <a:rPr lang="en-US" altLang="zh-CN" sz="1800" dirty="0" smtClean="0"/>
              <a:t>    4.1</a:t>
            </a:r>
            <a:r>
              <a:rPr lang="zh-CN" altLang="en-US" sz="1800" dirty="0" smtClean="0"/>
              <a:t>、修改</a:t>
            </a:r>
            <a:r>
              <a:rPr lang="en-US" sz="1800" dirty="0" err="1" smtClean="0"/>
              <a:t>cas</a:t>
            </a:r>
            <a:r>
              <a:rPr lang="en-US" sz="1800" dirty="0" smtClean="0"/>
              <a:t> server</a:t>
            </a:r>
            <a:r>
              <a:rPr lang="zh-CN" altLang="en-US" sz="1800" dirty="0" smtClean="0"/>
              <a:t>下</a:t>
            </a:r>
            <a:r>
              <a:rPr lang="en-US" sz="1800" dirty="0" smtClean="0"/>
              <a:t>\WEB-INF\deployerConfigContext.xml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r>
              <a:rPr lang="en-US" sz="1800" dirty="0" smtClean="0"/>
              <a:t>&lt;bean class="org.jasig.cas.authentication.handler.support.HttpBasedServiceCredentialsAuthenticationHandler"  p:httpClient-ref="</a:t>
            </a:r>
            <a:r>
              <a:rPr lang="en-US" sz="1800" dirty="0" err="1" smtClean="0"/>
              <a:t>httpClient</a:t>
            </a:r>
            <a:r>
              <a:rPr lang="en-US" sz="1800" dirty="0" smtClean="0"/>
              <a:t>"  p:requireSecure="false"/&gt;</a:t>
            </a:r>
          </a:p>
          <a:p>
            <a:r>
              <a:rPr lang="zh-CN" altLang="en-US" sz="1800" dirty="0" smtClean="0"/>
              <a:t>增加参数</a:t>
            </a:r>
            <a:r>
              <a:rPr lang="en-US" sz="1800" dirty="0" smtClean="0"/>
              <a:t>p:requireSecure="false"</a:t>
            </a:r>
            <a:r>
              <a:rPr lang="zh-CN" altLang="en-US" sz="1800" dirty="0" smtClean="0"/>
              <a:t>，是否需要安全验证，即</a:t>
            </a:r>
            <a:r>
              <a:rPr lang="en-US" sz="1800" dirty="0" smtClean="0"/>
              <a:t>HTTPS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false</a:t>
            </a:r>
            <a:r>
              <a:rPr lang="zh-CN" altLang="en-US" sz="1800" dirty="0" smtClean="0"/>
              <a:t>为不采用。</a:t>
            </a:r>
            <a:endParaRPr lang="en-US" altLang="zh-CN" sz="1800" dirty="0" smtClean="0"/>
          </a:p>
          <a:p>
            <a:r>
              <a:rPr lang="en-US" altLang="zh-CN" sz="1800" dirty="0" smtClean="0"/>
              <a:t>4.2 </a:t>
            </a:r>
            <a:r>
              <a:rPr lang="zh-CN" altLang="en-US" sz="1800" dirty="0" smtClean="0"/>
              <a:t>、修改</a:t>
            </a:r>
            <a:r>
              <a:rPr lang="en-US" sz="1800" dirty="0" err="1" smtClean="0"/>
              <a:t>cas</a:t>
            </a:r>
            <a:r>
              <a:rPr lang="en-US" sz="1800" dirty="0" smtClean="0"/>
              <a:t> server</a:t>
            </a:r>
            <a:r>
              <a:rPr lang="zh-CN" altLang="en-US" sz="1800" dirty="0" smtClean="0"/>
              <a:t>下</a:t>
            </a:r>
            <a:endParaRPr lang="en-US" altLang="zh-CN" sz="1800" dirty="0" smtClean="0"/>
          </a:p>
          <a:p>
            <a:r>
              <a:rPr lang="en-US" sz="1800" dirty="0" smtClean="0"/>
              <a:t>WEB-INF\</a:t>
            </a:r>
            <a:r>
              <a:rPr lang="en-US" sz="1800" dirty="0" err="1" smtClean="0"/>
              <a:t>springconfiguration</a:t>
            </a:r>
            <a:r>
              <a:rPr lang="en-US" sz="1800" dirty="0" smtClean="0"/>
              <a:t>\ticketGrantingTicketCookieGenerator.xml</a:t>
            </a:r>
            <a:r>
              <a:rPr lang="zh-CN" altLang="en-US" sz="1800" dirty="0" smtClean="0"/>
              <a:t>文件</a:t>
            </a:r>
          </a:p>
          <a:p>
            <a:r>
              <a:rPr lang="en-US" sz="1800" dirty="0" smtClean="0"/>
              <a:t>&lt;bean id="</a:t>
            </a:r>
            <a:r>
              <a:rPr lang="en-US" sz="1800" dirty="0" err="1" smtClean="0"/>
              <a:t>ticketGrantingTicketCookieGenerator</a:t>
            </a:r>
            <a:r>
              <a:rPr lang="en-US" sz="1800" dirty="0" smtClean="0"/>
              <a:t>" class="</a:t>
            </a:r>
            <a:r>
              <a:rPr lang="en-US" sz="1800" dirty="0" err="1" smtClean="0"/>
              <a:t>org.jasig.cas.web.support.CookieRetrievingCookieGenerator</a:t>
            </a:r>
            <a:r>
              <a:rPr lang="en-US" sz="1800" dirty="0" smtClean="0"/>
              <a:t>"</a:t>
            </a:r>
            <a:endParaRPr lang="zh-CN" altLang="en-US" sz="1800" dirty="0" smtClean="0"/>
          </a:p>
          <a:p>
            <a:r>
              <a:rPr lang="en-US" sz="1800" dirty="0" smtClean="0"/>
              <a:t>	</a:t>
            </a:r>
            <a:r>
              <a:rPr lang="en-US" sz="1800" b="1" dirty="0" smtClean="0"/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p:cookieSecure="false"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		p:cookieMaxAge="-1"</a:t>
            </a:r>
            <a:endParaRPr lang="zh-CN" altLang="en-US" sz="1800" dirty="0" smtClean="0"/>
          </a:p>
          <a:p>
            <a:r>
              <a:rPr lang="en-US" sz="1800" dirty="0" smtClean="0"/>
              <a:t>		p:cookieName="CASTGC"</a:t>
            </a:r>
            <a:endParaRPr lang="zh-CN" altLang="en-US" sz="1800" dirty="0" smtClean="0"/>
          </a:p>
          <a:p>
            <a:r>
              <a:rPr lang="en-US" sz="1800" dirty="0" smtClean="0"/>
              <a:t>		p:cookiePath="/</a:t>
            </a:r>
            <a:r>
              <a:rPr lang="en-US" sz="1800" dirty="0" err="1" smtClean="0"/>
              <a:t>cas</a:t>
            </a:r>
            <a:r>
              <a:rPr lang="en-US" sz="1800" dirty="0" smtClean="0"/>
              <a:t>" /&gt;</a:t>
            </a:r>
            <a:endParaRPr lang="zh-CN" altLang="en-US" sz="1800" dirty="0" smtClean="0"/>
          </a:p>
          <a:p>
            <a:r>
              <a:rPr lang="en-US" sz="1800" dirty="0" smtClean="0"/>
              <a:t>&lt;/beans&gt;</a:t>
            </a:r>
            <a:endParaRPr lang="zh-CN" altLang="en-US" sz="1800" dirty="0" smtClean="0"/>
          </a:p>
          <a:p>
            <a:endParaRPr lang="zh-CN" altLang="en-US" sz="1800" dirty="0" smtClean="0"/>
          </a:p>
          <a:p>
            <a:endParaRPr lang="zh-CN" altLang="en-US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/>
          <a:lstStyle/>
          <a:p>
            <a:r>
              <a:rPr lang="zh-CN" altLang="en-US" sz="1800" dirty="0" smtClean="0"/>
              <a:t>参数</a:t>
            </a:r>
            <a:r>
              <a:rPr lang="en-US" sz="1800" dirty="0" smtClean="0"/>
              <a:t>p:cookieSecure="true"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TRUE</a:t>
            </a:r>
            <a:r>
              <a:rPr lang="zh-CN" altLang="en-US" sz="1800" dirty="0" smtClean="0"/>
              <a:t>为采用</a:t>
            </a:r>
            <a:r>
              <a:rPr lang="en-US" sz="1800" dirty="0" smtClean="0"/>
              <a:t>HTTPS</a:t>
            </a:r>
            <a:r>
              <a:rPr lang="zh-CN" altLang="en-US" sz="1800" dirty="0" smtClean="0"/>
              <a:t>验证，与</a:t>
            </a:r>
            <a:r>
              <a:rPr lang="en-US" sz="1800" dirty="0" smtClean="0"/>
              <a:t>deployerConfigContext.xml</a:t>
            </a:r>
            <a:r>
              <a:rPr lang="zh-CN" altLang="en-US" sz="1800" dirty="0" smtClean="0"/>
              <a:t>的参数保持一致。</a:t>
            </a:r>
          </a:p>
          <a:p>
            <a:r>
              <a:rPr lang="zh-CN" altLang="en-US" sz="1800" dirty="0" smtClean="0"/>
              <a:t>参数</a:t>
            </a:r>
            <a:r>
              <a:rPr lang="en-US" altLang="en-US" sz="1800" dirty="0" smtClean="0"/>
              <a:t>p:cookieMaxAge="-1"</a:t>
            </a:r>
            <a:r>
              <a:rPr lang="zh-CN" altLang="en-US" sz="1800" dirty="0" smtClean="0"/>
              <a:t>，简单说是</a:t>
            </a:r>
            <a:r>
              <a:rPr lang="en-US" altLang="en-US" sz="1800" dirty="0" smtClean="0"/>
              <a:t>COOKIE</a:t>
            </a:r>
            <a:r>
              <a:rPr lang="zh-CN" altLang="en-US" sz="1800" dirty="0" smtClean="0"/>
              <a:t>的最大生命周期，</a:t>
            </a:r>
            <a:r>
              <a:rPr lang="en-US" altLang="en-US" sz="1800" dirty="0" smtClean="0"/>
              <a:t>-1</a:t>
            </a:r>
            <a:r>
              <a:rPr lang="zh-CN" altLang="en-US" sz="1800" dirty="0" smtClean="0"/>
              <a:t>为无生命周期，即只在当前打开的</a:t>
            </a:r>
            <a:r>
              <a:rPr lang="en-US" altLang="en-US" sz="1800" dirty="0" smtClean="0"/>
              <a:t>IE</a:t>
            </a:r>
            <a:r>
              <a:rPr lang="zh-CN" altLang="en-US" sz="1800" dirty="0" smtClean="0"/>
              <a:t>窗口有效，</a:t>
            </a:r>
            <a:r>
              <a:rPr lang="en-US" altLang="en-US" sz="1800" dirty="0" smtClean="0"/>
              <a:t>IE</a:t>
            </a:r>
            <a:r>
              <a:rPr lang="zh-CN" altLang="en-US" sz="1800" dirty="0" smtClean="0"/>
              <a:t>关闭或重新打开其它窗口，仍会要求验证。可以根据需要修改为大于</a:t>
            </a:r>
            <a:r>
              <a:rPr lang="en-US" altLang="en-US" sz="1800" dirty="0" smtClean="0"/>
              <a:t>0</a:t>
            </a:r>
            <a:r>
              <a:rPr lang="zh-CN" altLang="en-US" sz="1800" dirty="0" smtClean="0"/>
              <a:t>的数字，比如</a:t>
            </a:r>
            <a:r>
              <a:rPr lang="en-US" altLang="en-US" sz="1800" dirty="0" smtClean="0"/>
              <a:t>3600</a:t>
            </a:r>
            <a:r>
              <a:rPr lang="zh-CN" altLang="en-US" sz="1800" dirty="0" smtClean="0"/>
              <a:t>等，意思是在</a:t>
            </a:r>
            <a:r>
              <a:rPr lang="en-US" altLang="en-US" sz="1800" dirty="0" smtClean="0"/>
              <a:t>3600</a:t>
            </a:r>
            <a:r>
              <a:rPr lang="zh-CN" altLang="en-US" sz="1800" dirty="0" smtClean="0"/>
              <a:t>秒内，打开任意</a:t>
            </a:r>
            <a:r>
              <a:rPr lang="en-US" altLang="en-US" sz="1800" dirty="0" smtClean="0"/>
              <a:t>IE</a:t>
            </a:r>
            <a:r>
              <a:rPr lang="zh-CN" altLang="en-US" sz="1800" dirty="0" smtClean="0"/>
              <a:t>窗口，都不需要验证。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修改</a:t>
            </a:r>
            <a:r>
              <a:rPr lang="en-US" sz="1800" dirty="0" err="1" smtClean="0"/>
              <a:t>cas</a:t>
            </a:r>
            <a:r>
              <a:rPr lang="en-US" sz="1800" dirty="0" smtClean="0"/>
              <a:t> server</a:t>
            </a:r>
            <a:r>
              <a:rPr lang="zh-CN" altLang="en-US" sz="1800" dirty="0" smtClean="0"/>
              <a:t>下</a:t>
            </a:r>
            <a:r>
              <a:rPr lang="en-US" sz="1800" dirty="0" smtClean="0"/>
              <a:t>\WEB-INF\spring-configuration\warnCookieGenerator.xml</a:t>
            </a:r>
            <a:r>
              <a:rPr lang="zh-CN" altLang="en-US" sz="1800" dirty="0" smtClean="0"/>
              <a:t>文件</a:t>
            </a:r>
          </a:p>
          <a:p>
            <a:r>
              <a:rPr lang="en-US" sz="1800" dirty="0" smtClean="0"/>
              <a:t>&lt;bean id="</a:t>
            </a:r>
            <a:r>
              <a:rPr lang="en-US" sz="1800" dirty="0" err="1" smtClean="0"/>
              <a:t>warnCookieGenerator</a:t>
            </a:r>
            <a:r>
              <a:rPr lang="en-US" sz="1800" dirty="0" smtClean="0"/>
              <a:t>" class="</a:t>
            </a:r>
            <a:r>
              <a:rPr lang="en-US" sz="1800" dirty="0" err="1" smtClean="0"/>
              <a:t>org.jasig.cas.web.support.CookieRetrievingCookieGenerator</a:t>
            </a:r>
            <a:r>
              <a:rPr lang="en-US" sz="1800" dirty="0" smtClean="0"/>
              <a:t>"</a:t>
            </a:r>
            <a:endParaRPr lang="zh-CN" altLang="en-US" sz="1800" dirty="0" smtClean="0"/>
          </a:p>
          <a:p>
            <a:r>
              <a:rPr lang="en-US" sz="1800" dirty="0" smtClean="0"/>
              <a:t>		</a:t>
            </a:r>
            <a:r>
              <a:rPr lang="en-US" sz="1800" b="1" dirty="0" smtClean="0"/>
              <a:t>p:cookieSecure="true"</a:t>
            </a:r>
            <a:endParaRPr lang="zh-CN" altLang="en-US" sz="1800" dirty="0" smtClean="0"/>
          </a:p>
          <a:p>
            <a:r>
              <a:rPr lang="en-US" sz="1800" dirty="0" smtClean="0"/>
              <a:t>		p:cookieMaxAge="-1"</a:t>
            </a:r>
            <a:endParaRPr lang="zh-CN" altLang="en-US" sz="1800" dirty="0" smtClean="0"/>
          </a:p>
          <a:p>
            <a:r>
              <a:rPr lang="en-US" sz="1800" dirty="0" smtClean="0"/>
              <a:t>		p:cookieName="CASPRIVACY"</a:t>
            </a:r>
            <a:endParaRPr lang="zh-CN" altLang="en-US" sz="1800" dirty="0" smtClean="0"/>
          </a:p>
          <a:p>
            <a:r>
              <a:rPr lang="en-US" sz="1800" dirty="0" smtClean="0"/>
              <a:t>		p:cookiePath="/</a:t>
            </a:r>
            <a:r>
              <a:rPr lang="en-US" sz="1800" dirty="0" err="1" smtClean="0"/>
              <a:t>cas</a:t>
            </a:r>
            <a:r>
              <a:rPr lang="en-US" sz="1800" dirty="0" smtClean="0"/>
              <a:t>" /&gt;</a:t>
            </a:r>
            <a:endParaRPr lang="zh-CN" altLang="en-US" sz="1800" dirty="0" smtClean="0"/>
          </a:p>
          <a:p>
            <a:r>
              <a:rPr lang="zh-CN" altLang="en-US" sz="1800" dirty="0" smtClean="0"/>
              <a:t>两个参数与上面同理。</a:t>
            </a:r>
          </a:p>
          <a:p>
            <a:endParaRPr lang="en-US" altLang="zh-CN" sz="1800" dirty="0" smtClean="0"/>
          </a:p>
          <a:p>
            <a:endParaRPr lang="zh-CN" altLang="en-US" sz="1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0"/>
            <a:ext cx="8686800" cy="71014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2000" b="1" dirty="0" smtClean="0"/>
              <a:t>5 </a:t>
            </a:r>
            <a:r>
              <a:rPr lang="zh-CN" altLang="en-US" sz="2000" b="1" dirty="0" smtClean="0"/>
              <a:t>返回更多用户信息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	1  </a:t>
            </a:r>
            <a:r>
              <a:rPr lang="zh-CN" altLang="en-US" sz="2000" b="1" dirty="0" smtClean="0"/>
              <a:t>注释掉 </a:t>
            </a:r>
            <a:r>
              <a:rPr lang="en-US" altLang="zh-CN" sz="2000" b="1" dirty="0" smtClean="0"/>
              <a:t>bean</a:t>
            </a:r>
          </a:p>
          <a:p>
            <a:r>
              <a:rPr lang="en-US" altLang="zh-CN" sz="1600" dirty="0" smtClean="0"/>
              <a:t>&lt;bean id=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attributeRepository</a:t>
            </a:r>
            <a:r>
              <a:rPr lang="en-US" altLang="zh-CN" sz="1600" i="1" dirty="0" smtClean="0"/>
              <a:t>"</a:t>
            </a:r>
          </a:p>
          <a:p>
            <a:r>
              <a:rPr lang="en-US" altLang="zh-CN" sz="1600" dirty="0" smtClean="0"/>
              <a:t>class=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org.jasig.services.persondir.support.StubPersonAttributeDao</a:t>
            </a:r>
            <a:r>
              <a:rPr lang="en-US" altLang="zh-CN" sz="1600" i="1" dirty="0" smtClean="0"/>
              <a:t>"&gt;</a:t>
            </a:r>
          </a:p>
          <a:p>
            <a:pPr lvl="1"/>
            <a:r>
              <a:rPr lang="en-US" altLang="zh-CN" sz="1600" dirty="0" smtClean="0"/>
              <a:t>&lt;property name=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backingMap</a:t>
            </a:r>
            <a:r>
              <a:rPr lang="en-US" altLang="zh-CN" sz="1600" i="1" dirty="0" smtClean="0"/>
              <a:t>"&gt;</a:t>
            </a:r>
          </a:p>
          <a:p>
            <a:pPr lvl="2"/>
            <a:r>
              <a:rPr lang="en-US" altLang="zh-CN" sz="1600" dirty="0" smtClean="0"/>
              <a:t>&lt;map&gt;</a:t>
            </a:r>
          </a:p>
          <a:p>
            <a:pPr lvl="3"/>
            <a:r>
              <a:rPr lang="en-US" altLang="zh-CN" sz="1600" dirty="0" smtClean="0"/>
              <a:t>&lt;entry key=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uid</a:t>
            </a:r>
            <a:r>
              <a:rPr lang="en-US" altLang="zh-CN" sz="1600" i="1" dirty="0" smtClean="0"/>
              <a:t>" value="</a:t>
            </a:r>
            <a:r>
              <a:rPr lang="en-US" altLang="zh-CN" sz="1600" i="1" dirty="0" err="1" smtClean="0"/>
              <a:t>uid</a:t>
            </a:r>
            <a:r>
              <a:rPr lang="en-US" altLang="zh-CN" sz="1600" i="1" dirty="0" smtClean="0"/>
              <a:t>" /&gt;</a:t>
            </a:r>
          </a:p>
          <a:p>
            <a:pPr lvl="3"/>
            <a:r>
              <a:rPr lang="en-US" altLang="zh-CN" sz="1600" dirty="0" smtClean="0"/>
              <a:t>&lt;entry key=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eduPersonAffiliation</a:t>
            </a:r>
            <a:r>
              <a:rPr lang="en-US" altLang="zh-CN" sz="1600" i="1" dirty="0" smtClean="0"/>
              <a:t>" value="</a:t>
            </a:r>
            <a:r>
              <a:rPr lang="en-US" altLang="zh-CN" sz="1600" i="1" dirty="0" err="1" smtClean="0"/>
              <a:t>eduPersonAffiliation</a:t>
            </a:r>
            <a:r>
              <a:rPr lang="en-US" altLang="zh-CN" sz="1600" i="1" dirty="0" smtClean="0"/>
              <a:t>" /&gt; </a:t>
            </a:r>
          </a:p>
          <a:p>
            <a:pPr lvl="3"/>
            <a:r>
              <a:rPr lang="en-US" altLang="zh-CN" sz="1600" dirty="0" smtClean="0"/>
              <a:t>&lt;entry key=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groupMembership</a:t>
            </a:r>
            <a:r>
              <a:rPr lang="en-US" altLang="zh-CN" sz="1600" i="1" dirty="0" smtClean="0"/>
              <a:t>" value="</a:t>
            </a:r>
            <a:r>
              <a:rPr lang="en-US" altLang="zh-CN" sz="1600" i="1" dirty="0" err="1" smtClean="0"/>
              <a:t>groupMembership</a:t>
            </a:r>
            <a:r>
              <a:rPr lang="en-US" altLang="zh-CN" sz="1600" i="1" dirty="0" smtClean="0"/>
              <a:t>" /&gt;</a:t>
            </a:r>
          </a:p>
          <a:p>
            <a:pPr lvl="2"/>
            <a:r>
              <a:rPr lang="en-US" altLang="zh-CN" sz="1600" dirty="0" smtClean="0"/>
              <a:t>&lt;/map&gt;</a:t>
            </a:r>
          </a:p>
          <a:p>
            <a:pPr lvl="1"/>
            <a:r>
              <a:rPr lang="en-US" altLang="zh-CN" sz="1600" dirty="0" smtClean="0"/>
              <a:t>&lt;/property&gt;</a:t>
            </a:r>
          </a:p>
          <a:p>
            <a:r>
              <a:rPr lang="en-US" altLang="zh-CN" sz="1600" dirty="0" smtClean="0"/>
              <a:t>&lt;/bean&gt;</a:t>
            </a:r>
          </a:p>
          <a:p>
            <a:r>
              <a:rPr lang="zh-CN" altLang="en-US" sz="1600" b="1" dirty="0" smtClean="0"/>
              <a:t>重新配置</a:t>
            </a:r>
            <a:r>
              <a:rPr lang="en-US" altLang="zh-CN" sz="1600" i="1" dirty="0" err="1" smtClean="0"/>
              <a:t>attributeRepository</a:t>
            </a:r>
            <a:endParaRPr lang="en-US" altLang="zh-CN" sz="1600" i="1" dirty="0" smtClean="0"/>
          </a:p>
          <a:p>
            <a:r>
              <a:rPr lang="en-US" altLang="zh-CN" sz="1400" dirty="0" smtClean="0"/>
              <a:t>&lt;bean id=</a:t>
            </a:r>
            <a:r>
              <a:rPr lang="en-US" altLang="zh-CN" sz="1400" i="1" dirty="0" smtClean="0"/>
              <a:t>"</a:t>
            </a:r>
            <a:r>
              <a:rPr lang="en-US" altLang="zh-CN" sz="1400" i="1" dirty="0" err="1" smtClean="0"/>
              <a:t>attributeRepository</a:t>
            </a:r>
            <a:r>
              <a:rPr lang="en-US" altLang="zh-CN" sz="1400" i="1" dirty="0" smtClean="0"/>
              <a:t>"</a:t>
            </a:r>
          </a:p>
          <a:p>
            <a:r>
              <a:rPr lang="en-US" altLang="zh-CN" sz="1400" dirty="0" smtClean="0"/>
              <a:t>  class=</a:t>
            </a:r>
            <a:r>
              <a:rPr lang="en-US" altLang="zh-CN" sz="1400" i="1" dirty="0" smtClean="0"/>
              <a:t>"org.jasig.services.persondir.support.jdbc.SingleRowJdbcPersonAttributeDao"&gt;</a:t>
            </a:r>
          </a:p>
          <a:p>
            <a:r>
              <a:rPr lang="en-US" altLang="zh-CN" sz="1400" dirty="0" smtClean="0"/>
              <a:t>  	</a:t>
            </a:r>
            <a:r>
              <a:rPr lang="en-US" altLang="zh-CN" sz="1900" dirty="0" smtClean="0"/>
              <a:t>&lt;constructor-</a:t>
            </a:r>
            <a:r>
              <a:rPr lang="en-US" altLang="zh-CN" sz="1900" dirty="0" err="1" smtClean="0"/>
              <a:t>arg</a:t>
            </a:r>
            <a:r>
              <a:rPr lang="en-US" altLang="zh-CN" sz="1900" dirty="0" smtClean="0"/>
              <a:t> index=</a:t>
            </a:r>
            <a:r>
              <a:rPr lang="en-US" altLang="zh-CN" sz="1900" i="1" dirty="0" smtClean="0"/>
              <a:t>"0" ref="</a:t>
            </a:r>
            <a:r>
              <a:rPr lang="en-US" altLang="zh-CN" sz="1900" i="1" dirty="0" err="1" smtClean="0"/>
              <a:t>dataSource</a:t>
            </a:r>
            <a:r>
              <a:rPr lang="en-US" altLang="zh-CN" sz="1900" i="1" dirty="0" smtClean="0"/>
              <a:t>"/&gt;</a:t>
            </a:r>
          </a:p>
          <a:p>
            <a:pPr lvl="2"/>
            <a:r>
              <a:rPr lang="en-US" altLang="zh-CN" sz="1900" dirty="0" smtClean="0"/>
              <a:t>  &lt;constructor-</a:t>
            </a:r>
            <a:r>
              <a:rPr lang="en-US" altLang="zh-CN" sz="1900" dirty="0" err="1" smtClean="0"/>
              <a:t>arg</a:t>
            </a:r>
            <a:r>
              <a:rPr lang="en-US" altLang="zh-CN" sz="1900" dirty="0" smtClean="0"/>
              <a:t> index=</a:t>
            </a:r>
            <a:r>
              <a:rPr lang="en-US" altLang="zh-CN" sz="1900" i="1" dirty="0" smtClean="0"/>
              <a:t>"1" value="select username, password, enabled from users where {0}"/&gt;</a:t>
            </a:r>
          </a:p>
          <a:p>
            <a:pPr lvl="1"/>
            <a:r>
              <a:rPr lang="en-US" altLang="zh-CN" sz="1900" dirty="0" smtClean="0"/>
              <a:t>  &lt;property name=</a:t>
            </a:r>
            <a:r>
              <a:rPr lang="en-US" altLang="zh-CN" sz="1900" i="1" dirty="0" smtClean="0"/>
              <a:t>"</a:t>
            </a:r>
            <a:r>
              <a:rPr lang="en-US" altLang="zh-CN" sz="1900" i="1" dirty="0" err="1" smtClean="0"/>
              <a:t>queryAttributeMapping</a:t>
            </a:r>
            <a:r>
              <a:rPr lang="en-US" altLang="zh-CN" sz="1900" i="1" dirty="0" smtClean="0"/>
              <a:t>"&gt;</a:t>
            </a:r>
          </a:p>
          <a:p>
            <a:pPr lvl="2"/>
            <a:r>
              <a:rPr lang="en-US" altLang="zh-CN" sz="1900" dirty="0" smtClean="0"/>
              <a:t>  &lt;map&gt;</a:t>
            </a:r>
          </a:p>
          <a:p>
            <a:pPr lvl="3"/>
            <a:r>
              <a:rPr lang="en-US" altLang="zh-CN" sz="1900" dirty="0" smtClean="0"/>
              <a:t>  &lt;entry key=</a:t>
            </a:r>
            <a:r>
              <a:rPr lang="en-US" altLang="zh-CN" sz="1900" i="1" dirty="0" smtClean="0"/>
              <a:t>"username" value="username"&gt;&lt;/entry&gt;</a:t>
            </a:r>
          </a:p>
          <a:p>
            <a:pPr lvl="2"/>
            <a:r>
              <a:rPr lang="en-US" altLang="zh-CN" sz="1900" dirty="0" smtClean="0"/>
              <a:t>  &lt;/map&gt;</a:t>
            </a:r>
          </a:p>
          <a:p>
            <a:pPr lvl="1"/>
            <a:r>
              <a:rPr lang="en-US" altLang="zh-CN" sz="1900" dirty="0" smtClean="0"/>
              <a:t>  &lt;/property&gt;</a:t>
            </a:r>
          </a:p>
          <a:p>
            <a:pPr lvl="1"/>
            <a:r>
              <a:rPr lang="en-US" altLang="zh-CN" sz="1900" dirty="0" smtClean="0"/>
              <a:t>  &lt;property name=</a:t>
            </a:r>
            <a:r>
              <a:rPr lang="en-US" altLang="zh-CN" sz="1900" i="1" dirty="0" smtClean="0"/>
              <a:t>"</a:t>
            </a:r>
            <a:r>
              <a:rPr lang="en-US" altLang="zh-CN" sz="1900" i="1" dirty="0" err="1" smtClean="0"/>
              <a:t>resultAttributeMapping</a:t>
            </a:r>
            <a:r>
              <a:rPr lang="en-US" altLang="zh-CN" sz="1900" i="1" dirty="0" smtClean="0"/>
              <a:t>"&gt;</a:t>
            </a:r>
          </a:p>
          <a:p>
            <a:pPr lvl="2"/>
            <a:r>
              <a:rPr lang="en-US" altLang="zh-CN" sz="1900" dirty="0" smtClean="0"/>
              <a:t>  &lt;map&gt;</a:t>
            </a:r>
          </a:p>
          <a:p>
            <a:r>
              <a:rPr lang="en-US" altLang="zh-CN" sz="1900" dirty="0" smtClean="0"/>
              <a:t>  		&lt;entry key=</a:t>
            </a:r>
            <a:r>
              <a:rPr lang="en-US" altLang="zh-CN" sz="1900" i="1" dirty="0" smtClean="0"/>
              <a:t>"username" value="username"&gt;&lt;/entry&gt;</a:t>
            </a:r>
          </a:p>
          <a:p>
            <a:pPr lvl="3"/>
            <a:r>
              <a:rPr lang="en-US" altLang="zh-CN" sz="1900" dirty="0" smtClean="0"/>
              <a:t>  &lt;entry key=</a:t>
            </a:r>
            <a:r>
              <a:rPr lang="en-US" altLang="zh-CN" sz="1900" i="1" dirty="0" smtClean="0"/>
              <a:t>"name" value="enabled"&gt;&lt;/entry&gt;  </a:t>
            </a:r>
          </a:p>
          <a:p>
            <a:pPr lvl="2"/>
            <a:r>
              <a:rPr lang="en-US" altLang="zh-CN" sz="1900" dirty="0" smtClean="0"/>
              <a:t>  &lt;/map&gt;</a:t>
            </a:r>
          </a:p>
          <a:p>
            <a:pPr lvl="1"/>
            <a:r>
              <a:rPr lang="en-US" altLang="zh-CN" sz="1900" dirty="0" smtClean="0"/>
              <a:t>  &lt;/property&gt;</a:t>
            </a:r>
          </a:p>
          <a:p>
            <a:r>
              <a:rPr lang="en-US" altLang="zh-CN" sz="1400" dirty="0" smtClean="0"/>
              <a:t>&lt;/bean&gt;</a:t>
            </a:r>
            <a:endParaRPr lang="en-US" altLang="zh-CN" sz="1600" b="1" dirty="0" smtClean="0"/>
          </a:p>
          <a:p>
            <a:pPr>
              <a:buNone/>
            </a:pP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0"/>
            <a:ext cx="8686800" cy="6669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同时在</a:t>
            </a:r>
            <a:r>
              <a:rPr lang="en-US" altLang="zh-CN" sz="2000" dirty="0" smtClean="0"/>
              <a:t>VIEW-INF/</a:t>
            </a:r>
            <a:r>
              <a:rPr lang="en-US" altLang="zh-CN" sz="2000" dirty="0" err="1" smtClean="0"/>
              <a:t>jsp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protocal</a:t>
            </a:r>
            <a:r>
              <a:rPr lang="en-US" altLang="zh-CN" sz="2000" dirty="0" smtClean="0"/>
              <a:t>/2.0/casServiceValidationSuccess.jsp</a:t>
            </a:r>
            <a:r>
              <a:rPr lang="zh-CN" altLang="en-US" sz="2000" dirty="0" smtClean="0"/>
              <a:t>中增加</a:t>
            </a:r>
            <a:endParaRPr lang="en-US" altLang="zh-CN" sz="2000" dirty="0" smtClean="0"/>
          </a:p>
          <a:p>
            <a:r>
              <a:rPr lang="en-US" altLang="zh-CN" sz="1800" dirty="0" smtClean="0"/>
              <a:t>&lt;c:if test=</a:t>
            </a:r>
            <a:r>
              <a:rPr lang="en-US" altLang="zh-CN" sz="1800" i="1" dirty="0" smtClean="0"/>
              <a:t>"${</a:t>
            </a:r>
            <a:r>
              <a:rPr lang="en-US" altLang="zh-CN" sz="1800" i="1" dirty="0" err="1" smtClean="0"/>
              <a:t>fn:length</a:t>
            </a:r>
            <a:r>
              <a:rPr lang="en-US" altLang="zh-CN" sz="1800" i="1" dirty="0" smtClean="0"/>
              <a:t>(</a:t>
            </a:r>
            <a:r>
              <a:rPr lang="en-US" altLang="zh-CN" sz="1800" i="1" dirty="0" err="1" smtClean="0"/>
              <a:t>assertion.chainedAuthentications</a:t>
            </a:r>
            <a:r>
              <a:rPr lang="en-US" altLang="zh-CN" sz="1800" i="1" dirty="0" smtClean="0"/>
              <a:t>[</a:t>
            </a:r>
            <a:r>
              <a:rPr lang="en-US" altLang="zh-CN" sz="1800" i="1" dirty="0" err="1" smtClean="0"/>
              <a:t>fn:length</a:t>
            </a:r>
            <a:r>
              <a:rPr lang="en-US" altLang="zh-CN" sz="1800" i="1" dirty="0" smtClean="0"/>
              <a:t>(</a:t>
            </a:r>
            <a:r>
              <a:rPr lang="en-US" altLang="zh-CN" sz="1800" i="1" dirty="0" err="1" smtClean="0"/>
              <a:t>assertion.chainedAuthentications</a:t>
            </a:r>
            <a:r>
              <a:rPr lang="en-US" altLang="zh-CN" sz="1800" i="1" dirty="0" smtClean="0"/>
              <a:t>)-1].</a:t>
            </a:r>
            <a:r>
              <a:rPr lang="en-US" altLang="zh-CN" sz="1800" i="1" dirty="0" err="1" smtClean="0"/>
              <a:t>principal.attributes</a:t>
            </a:r>
            <a:r>
              <a:rPr lang="en-US" altLang="zh-CN" sz="1800" i="1" dirty="0" smtClean="0"/>
              <a:t>) &gt; 0}"&gt;</a:t>
            </a:r>
          </a:p>
          <a:p>
            <a:r>
              <a:rPr lang="en-US" altLang="zh-CN" sz="1800" dirty="0" smtClean="0"/>
              <a:t>            &lt;</a:t>
            </a:r>
            <a:r>
              <a:rPr lang="en-US" altLang="zh-CN" sz="1800" dirty="0" err="1" smtClean="0"/>
              <a:t>cas:attributes</a:t>
            </a:r>
            <a:r>
              <a:rPr lang="en-US" altLang="zh-CN" sz="1800" dirty="0" smtClean="0"/>
              <a:t>&gt;</a:t>
            </a:r>
          </a:p>
          <a:p>
            <a:r>
              <a:rPr lang="en-US" altLang="zh-CN" sz="1800" dirty="0" smtClean="0"/>
              <a:t>                &lt;c:forEach </a:t>
            </a: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attr</a:t>
            </a:r>
            <a:r>
              <a:rPr lang="en-US" altLang="zh-CN" sz="1800" i="1" dirty="0" smtClean="0"/>
              <a:t>" items="${</a:t>
            </a:r>
            <a:r>
              <a:rPr lang="en-US" altLang="zh-CN" sz="1800" i="1" dirty="0" err="1" smtClean="0"/>
              <a:t>assertion.chainedAuthentications</a:t>
            </a:r>
            <a:r>
              <a:rPr lang="en-US" altLang="zh-CN" sz="1800" i="1" dirty="0" smtClean="0"/>
              <a:t>[</a:t>
            </a:r>
            <a:r>
              <a:rPr lang="en-US" altLang="zh-CN" sz="1800" i="1" dirty="0" err="1" smtClean="0"/>
              <a:t>fn:length</a:t>
            </a:r>
            <a:r>
              <a:rPr lang="en-US" altLang="zh-CN" sz="1800" i="1" dirty="0" smtClean="0"/>
              <a:t>(</a:t>
            </a:r>
            <a:r>
              <a:rPr lang="en-US" altLang="zh-CN" sz="1800" i="1" dirty="0" err="1" smtClean="0"/>
              <a:t>assertion.chainedAuthentications</a:t>
            </a:r>
            <a:r>
              <a:rPr lang="en-US" altLang="zh-CN" sz="1800" i="1" dirty="0" smtClean="0"/>
              <a:t>)-1].</a:t>
            </a:r>
            <a:r>
              <a:rPr lang="en-US" altLang="zh-CN" sz="1800" i="1" dirty="0" err="1" smtClean="0"/>
              <a:t>principal.attributes</a:t>
            </a:r>
            <a:r>
              <a:rPr lang="en-US" altLang="zh-CN" sz="1800" i="1" dirty="0" smtClean="0"/>
              <a:t>}"&gt;</a:t>
            </a:r>
          </a:p>
          <a:p>
            <a:r>
              <a:rPr lang="en-US" altLang="zh-CN" sz="1800" dirty="0" smtClean="0"/>
              <a:t>                    &lt;</a:t>
            </a:r>
            <a:r>
              <a:rPr lang="en-US" altLang="zh-CN" sz="1800" dirty="0" err="1" smtClean="0"/>
              <a:t>cas</a:t>
            </a:r>
            <a:r>
              <a:rPr lang="en-US" altLang="zh-CN" sz="1800" dirty="0" smtClean="0"/>
              <a:t>:${</a:t>
            </a:r>
            <a:r>
              <a:rPr lang="en-US" altLang="zh-CN" sz="1800" dirty="0" err="1" smtClean="0"/>
              <a:t>fn:escapeXml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attr.key</a:t>
            </a:r>
            <a:r>
              <a:rPr lang="en-US" altLang="zh-CN" sz="1800" dirty="0" smtClean="0"/>
              <a:t>)}&gt;${</a:t>
            </a:r>
            <a:r>
              <a:rPr lang="en-US" altLang="zh-CN" sz="1800" dirty="0" err="1" smtClean="0"/>
              <a:t>fn:escapeXml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attr.value</a:t>
            </a:r>
            <a:r>
              <a:rPr lang="en-US" altLang="zh-CN" sz="1800" dirty="0" smtClean="0"/>
              <a:t>)} &lt;/</a:t>
            </a:r>
            <a:r>
              <a:rPr lang="en-US" altLang="zh-CN" sz="1800" dirty="0" err="1" smtClean="0"/>
              <a:t>cas</a:t>
            </a:r>
            <a:r>
              <a:rPr lang="en-US" altLang="zh-CN" sz="1800" dirty="0" smtClean="0"/>
              <a:t>:${</a:t>
            </a:r>
            <a:r>
              <a:rPr lang="en-US" altLang="zh-CN" sz="1800" dirty="0" err="1" smtClean="0"/>
              <a:t>fn:escapeXml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attr.key</a:t>
            </a:r>
            <a:r>
              <a:rPr lang="en-US" altLang="zh-CN" sz="1800" dirty="0" smtClean="0"/>
              <a:t>)}&gt;</a:t>
            </a:r>
          </a:p>
          <a:p>
            <a:r>
              <a:rPr lang="en-US" altLang="zh-CN" sz="1800" dirty="0" smtClean="0"/>
              <a:t>                &lt;/c:forEach&gt;</a:t>
            </a:r>
          </a:p>
          <a:p>
            <a:r>
              <a:rPr lang="en-US" altLang="zh-CN" sz="1800" dirty="0" smtClean="0"/>
              <a:t>            &lt;/</a:t>
            </a:r>
            <a:r>
              <a:rPr lang="en-US" altLang="zh-CN" sz="1800" dirty="0" err="1" smtClean="0"/>
              <a:t>cas:attributes</a:t>
            </a:r>
            <a:r>
              <a:rPr lang="en-US" altLang="zh-CN" sz="1800" dirty="0" smtClean="0"/>
              <a:t>&gt;</a:t>
            </a:r>
          </a:p>
          <a:p>
            <a:r>
              <a:rPr lang="en-US" altLang="zh-CN" sz="1800" dirty="0" smtClean="0"/>
              <a:t> &lt;/c:if&gt;</a:t>
            </a:r>
          </a:p>
          <a:p>
            <a:pPr>
              <a:buNone/>
            </a:pPr>
            <a:r>
              <a:rPr lang="en-US" sz="1800" dirty="0" smtClean="0"/>
              <a:t>	在server验证成功后，这个页面负责生成与客户端交互的xml信息，在默认的casServiceValidationSuccess.jsp中，只包括用户名，并不提供其他的属性信息，因此需要对页面进行扩展，</a:t>
            </a:r>
            <a:r>
              <a:rPr lang="zh-CN" altLang="en-US" sz="1800" dirty="0" smtClean="0"/>
              <a:t>以上</a:t>
            </a:r>
            <a:r>
              <a:rPr lang="en-US" sz="1800" dirty="0" err="1" smtClean="0"/>
              <a:t>为新添加部分</a:t>
            </a:r>
            <a:endParaRPr lang="en-US" sz="1800" dirty="0" smtClean="0"/>
          </a:p>
          <a:p>
            <a:pPr>
              <a:buNone/>
            </a:pPr>
            <a:r>
              <a:rPr lang="zh-CN" altLang="en-US" sz="1800" dirty="0" smtClean="0"/>
              <a:t>客户端获取：</a:t>
            </a:r>
            <a:endParaRPr lang="en-US" altLang="zh-CN" sz="1800" dirty="0" smtClean="0"/>
          </a:p>
          <a:p>
            <a:r>
              <a:rPr lang="fr-FR" sz="1800" dirty="0" smtClean="0"/>
              <a:t>AttributePrincipal principal = (AttributePrincipal) request.getUserPrincipal(); </a:t>
            </a:r>
          </a:p>
          <a:p>
            <a:r>
              <a:rPr lang="fr-FR" sz="1800" dirty="0" smtClean="0"/>
              <a:t>Map attributes = principal.getAttributes();</a:t>
            </a:r>
          </a:p>
          <a:p>
            <a:r>
              <a:rPr lang="fr-FR" sz="1800" dirty="0" smtClean="0"/>
              <a:t>String name=attributes .get(“</a:t>
            </a:r>
            <a:r>
              <a:rPr lang="en-US" altLang="zh-CN" sz="1800" dirty="0" smtClean="0"/>
              <a:t>name</a:t>
            </a:r>
            <a:r>
              <a:rPr lang="fr-FR" sz="1800" dirty="0" smtClean="0"/>
              <a:t>");</a:t>
            </a:r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 </a:t>
            </a:r>
            <a:r>
              <a:rPr lang="en-US" altLang="zh-CN" dirty="0" err="1" smtClean="0"/>
              <a:t>cas</a:t>
            </a:r>
            <a:r>
              <a:rPr lang="en-US" altLang="zh-CN" dirty="0" smtClean="0"/>
              <a:t>-client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、导入服务端生成证书</a:t>
            </a:r>
          </a:p>
          <a:p>
            <a:r>
              <a:rPr lang="zh-CN" altLang="en-US" sz="2000" dirty="0" smtClean="0"/>
              <a:t>复制</a:t>
            </a:r>
            <a:r>
              <a:rPr lang="en-US" sz="2000" dirty="0" err="1" smtClean="0"/>
              <a:t>cas</a:t>
            </a:r>
            <a:r>
              <a:rPr lang="zh-CN" altLang="en-US" sz="2000" dirty="0" smtClean="0"/>
              <a:t>服务端生成证书</a:t>
            </a:r>
            <a:r>
              <a:rPr lang="en-US" sz="2000" dirty="0" smtClean="0"/>
              <a:t>server.cer </a:t>
            </a:r>
            <a:r>
              <a:rPr lang="zh-CN" altLang="en-US" sz="2000" dirty="0" smtClean="0"/>
              <a:t>到客户端，将证书导入</a:t>
            </a:r>
            <a:r>
              <a:rPr lang="en-US" sz="2000" dirty="0" smtClean="0"/>
              <a:t>JDK</a:t>
            </a:r>
            <a:r>
              <a:rPr lang="zh-CN" altLang="en-US" sz="2000" dirty="0" smtClean="0"/>
              <a:t>中</a:t>
            </a:r>
          </a:p>
          <a:p>
            <a:r>
              <a:rPr lang="en-US" sz="2000" dirty="0" err="1" smtClean="0"/>
              <a:t>keytool</a:t>
            </a:r>
            <a:r>
              <a:rPr lang="en-US" sz="2000" dirty="0" smtClean="0"/>
              <a:t> -import -</a:t>
            </a:r>
            <a:r>
              <a:rPr lang="en-US" sz="2000" dirty="0" err="1" smtClean="0"/>
              <a:t>trustcacerts</a:t>
            </a:r>
            <a:r>
              <a:rPr lang="en-US" sz="2000" dirty="0" smtClean="0"/>
              <a:t> -alias </a:t>
            </a:r>
            <a:r>
              <a:rPr lang="en-US" sz="2000" dirty="0" err="1" smtClean="0"/>
              <a:t>casserver</a:t>
            </a:r>
            <a:r>
              <a:rPr lang="en-US" sz="2000" dirty="0" smtClean="0"/>
              <a:t> -file server.cer -</a:t>
            </a:r>
            <a:r>
              <a:rPr lang="en-US" sz="2000" dirty="0" err="1" smtClean="0"/>
              <a:t>keystore</a:t>
            </a:r>
            <a:r>
              <a:rPr lang="en-US" sz="2000" dirty="0" smtClean="0"/>
              <a:t> D:\Java\jre1.6.0_02\lib\security\cacerts -</a:t>
            </a:r>
            <a:r>
              <a:rPr lang="en-US" sz="2000" dirty="0" err="1" smtClean="0"/>
              <a:t>storepass</a:t>
            </a:r>
            <a:r>
              <a:rPr lang="en-US" sz="2000" dirty="0" smtClean="0"/>
              <a:t> </a:t>
            </a:r>
            <a:r>
              <a:rPr lang="en-US" sz="2000" dirty="0" err="1" smtClean="0"/>
              <a:t>changeit</a:t>
            </a:r>
            <a:endParaRPr lang="en-US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注 此处的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jre</a:t>
            </a:r>
            <a:r>
              <a:rPr lang="zh-CN" altLang="en-US" sz="2000" dirty="0" smtClean="0">
                <a:solidFill>
                  <a:srgbClr val="FF0000"/>
                </a:solidFill>
              </a:rPr>
              <a:t>必须为</a:t>
            </a:r>
            <a:r>
              <a:rPr lang="en-US" altLang="zh-CN" sz="2000" dirty="0" smtClean="0">
                <a:solidFill>
                  <a:srgbClr val="FF0000"/>
                </a:solidFill>
              </a:rPr>
              <a:t>JDK</a:t>
            </a:r>
            <a:r>
              <a:rPr lang="zh-CN" altLang="en-US" sz="2000" dirty="0" smtClean="0">
                <a:solidFill>
                  <a:srgbClr val="FF0000"/>
                </a:solidFill>
              </a:rPr>
              <a:t>路劲下的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jre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、在基于</a:t>
            </a:r>
            <a:r>
              <a:rPr lang="en-US" altLang="zh-CN" sz="2000" b="1" dirty="0" smtClean="0"/>
              <a:t>spring security </a:t>
            </a:r>
            <a:r>
              <a:rPr lang="zh-CN" altLang="en-US" sz="2000" b="1" dirty="0" smtClean="0"/>
              <a:t>项目中加入 </a:t>
            </a:r>
            <a:r>
              <a:rPr lang="en-US" altLang="zh-CN" sz="2000" b="1" dirty="0" err="1" smtClean="0"/>
              <a:t>cas</a:t>
            </a:r>
            <a:r>
              <a:rPr lang="zh-CN" altLang="en-US" sz="2000" b="1" dirty="0" smtClean="0"/>
              <a:t>相应的依赖</a:t>
            </a:r>
            <a:r>
              <a:rPr lang="en-US" altLang="zh-CN" sz="2000" b="1" dirty="0" smtClean="0"/>
              <a:t>jar</a:t>
            </a:r>
            <a:r>
              <a:rPr lang="zh-CN" altLang="en-US" sz="2000" b="1" dirty="0" smtClean="0"/>
              <a:t>包</a:t>
            </a:r>
            <a:endParaRPr lang="zh-CN" altLang="en-US" sz="2400" b="1" dirty="0" smtClean="0"/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dirty="0" smtClean="0"/>
              <a:t>3 </a:t>
            </a:r>
            <a:r>
              <a:rPr lang="zh-CN" altLang="en-US" sz="2400" dirty="0" smtClean="0"/>
              <a:t>设置相应的切入点与</a:t>
            </a:r>
            <a:r>
              <a:rPr lang="en-US" altLang="zh-CN" sz="2400" dirty="0" smtClean="0"/>
              <a:t>filter</a:t>
            </a:r>
          </a:p>
          <a:p>
            <a:r>
              <a:rPr lang="en-US" altLang="zh-CN" sz="1800" dirty="0" smtClean="0"/>
              <a:t>&lt;http auto-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“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false</a:t>
            </a:r>
            <a:r>
              <a:rPr lang="en-US" altLang="zh-CN" sz="1800" i="1" dirty="0" smtClean="0"/>
              <a:t>" entry-point-ref="</a:t>
            </a:r>
            <a:r>
              <a:rPr lang="en-US" altLang="zh-CN" sz="1800" i="1" dirty="0" err="1" smtClean="0">
                <a:solidFill>
                  <a:srgbClr val="FF0000"/>
                </a:solidFill>
              </a:rPr>
              <a:t>casEntryPoint</a:t>
            </a:r>
            <a:r>
              <a:rPr lang="en-US" altLang="zh-CN" sz="1800" i="1" dirty="0" smtClean="0"/>
              <a:t>" &gt;</a:t>
            </a:r>
          </a:p>
          <a:p>
            <a:r>
              <a:rPr lang="en-US" altLang="zh-CN" sz="1800" dirty="0" smtClean="0"/>
              <a:t>        ………….</a:t>
            </a:r>
            <a:endParaRPr lang="en-US" altLang="zh-CN" sz="1800" i="1" dirty="0" smtClean="0"/>
          </a:p>
          <a:p>
            <a:r>
              <a:rPr lang="en-US" altLang="zh-CN" sz="1800" dirty="0" smtClean="0"/>
              <a:t>     &lt;custom-filter position=</a:t>
            </a:r>
            <a:r>
              <a:rPr lang="en-US" altLang="zh-CN" sz="1800" i="1" dirty="0" smtClean="0"/>
              <a:t>"CAS_FILTER" ref="</a:t>
            </a:r>
            <a:r>
              <a:rPr lang="en-US" altLang="zh-CN" sz="1800" i="1" dirty="0" err="1" smtClean="0">
                <a:solidFill>
                  <a:srgbClr val="FF0000"/>
                </a:solidFill>
              </a:rPr>
              <a:t>casFilter</a:t>
            </a:r>
            <a:r>
              <a:rPr lang="en-US" altLang="zh-CN" sz="1800" i="1" dirty="0" smtClean="0"/>
              <a:t>"/&gt;</a:t>
            </a:r>
          </a:p>
          <a:p>
            <a:r>
              <a:rPr lang="en-US" altLang="zh-CN" sz="1800" dirty="0" smtClean="0"/>
              <a:t>     &lt;custom-filter before=</a:t>
            </a:r>
            <a:r>
              <a:rPr lang="en-US" altLang="zh-CN" sz="1800" i="1" dirty="0" smtClean="0"/>
              <a:t>"LOGOUT_FILTER"         		 			      ref="</a:t>
            </a:r>
            <a:r>
              <a:rPr lang="en-US" altLang="zh-CN" sz="1800" i="1" dirty="0" err="1" smtClean="0">
                <a:solidFill>
                  <a:srgbClr val="FF0000"/>
                </a:solidFill>
              </a:rPr>
              <a:t>requestSingleLogoutFilter</a:t>
            </a:r>
            <a:r>
              <a:rPr lang="en-US" altLang="zh-CN" sz="1800" i="1" dirty="0" smtClean="0"/>
              <a:t>"/&gt;                              </a:t>
            </a:r>
          </a:p>
          <a:p>
            <a:r>
              <a:rPr lang="en-US" altLang="zh-CN" sz="1800" dirty="0" smtClean="0"/>
              <a:t>&lt;custom-filter before=</a:t>
            </a:r>
            <a:r>
              <a:rPr lang="en-US" altLang="zh-CN" sz="1800" i="1" dirty="0" smtClean="0"/>
              <a:t>“CAS_FILTER” ref=“</a:t>
            </a:r>
            <a:r>
              <a:rPr lang="en-US" altLang="zh-CN" sz="1800" i="1" dirty="0" err="1" smtClean="0">
                <a:solidFill>
                  <a:srgbClr val="FF0000"/>
                </a:solidFill>
              </a:rPr>
              <a:t>singleLogoutFilter</a:t>
            </a:r>
            <a:r>
              <a:rPr lang="en-US" altLang="zh-CN" sz="1800" i="1" dirty="0" smtClean="0"/>
              <a:t>”/&gt; </a:t>
            </a:r>
            <a:endParaRPr lang="zh-CN" altLang="en-US" sz="1800" dirty="0" smtClean="0"/>
          </a:p>
          <a:p>
            <a:r>
              <a:rPr lang="en-US" altLang="zh-CN" sz="1800" dirty="0" smtClean="0"/>
              <a:t>&lt;/http&gt;</a:t>
            </a:r>
          </a:p>
          <a:p>
            <a:r>
              <a:rPr lang="en-US" altLang="zh-CN" sz="2000" i="1" dirty="0" err="1" smtClean="0">
                <a:solidFill>
                  <a:srgbClr val="FF0000"/>
                </a:solidFill>
              </a:rPr>
              <a:t>casEntryPoint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  </a:t>
            </a:r>
            <a:r>
              <a:rPr lang="zh-CN" altLang="en-US" sz="2000" dirty="0" smtClean="0"/>
              <a:t>定义为</a:t>
            </a:r>
            <a:endParaRPr lang="en-US" altLang="zh-CN" sz="2000" dirty="0" smtClean="0"/>
          </a:p>
          <a:p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beans:bean</a:t>
            </a:r>
            <a:r>
              <a:rPr lang="en-US" altLang="zh-CN" sz="1600" dirty="0" smtClean="0"/>
              <a:t> id=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casEntryPoint</a:t>
            </a:r>
            <a:r>
              <a:rPr lang="en-US" altLang="zh-CN" sz="1600" i="1" dirty="0" smtClean="0"/>
              <a:t>"</a:t>
            </a:r>
          </a:p>
          <a:p>
            <a:r>
              <a:rPr lang="en-US" altLang="zh-CN" sz="1600" dirty="0" smtClean="0"/>
              <a:t>class=</a:t>
            </a:r>
            <a:r>
              <a:rPr lang="en-US" altLang="zh-CN" sz="1600" i="1" dirty="0" smtClean="0"/>
              <a:t>"org.springframework.security.cas.web.CasAuthenticationEntryPoint"&gt;</a:t>
            </a:r>
          </a:p>
          <a:p>
            <a:r>
              <a:rPr lang="en-US" altLang="zh-CN" sz="1600" dirty="0" smtClean="0"/>
              <a:t>       &lt;</a:t>
            </a:r>
            <a:r>
              <a:rPr lang="en-US" altLang="zh-CN" sz="1600" dirty="0" err="1" smtClean="0"/>
              <a:t>beans:property</a:t>
            </a:r>
            <a:r>
              <a:rPr lang="en-US" altLang="zh-CN" sz="1600" dirty="0" smtClean="0"/>
              <a:t> name=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loginUrl</a:t>
            </a:r>
            <a:r>
              <a:rPr lang="en-US" altLang="zh-CN" sz="1600" i="1" dirty="0" smtClean="0"/>
              <a:t>" value="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https://190.100.100.56:8443/cas/login</a:t>
            </a:r>
            <a:r>
              <a:rPr lang="en-US" altLang="zh-CN" sz="1600" i="1" dirty="0" smtClean="0"/>
              <a:t>"/&gt;</a:t>
            </a:r>
          </a:p>
          <a:p>
            <a:r>
              <a:rPr lang="en-US" altLang="zh-CN" sz="1600" dirty="0" smtClean="0"/>
              <a:t>        &lt;</a:t>
            </a:r>
            <a:r>
              <a:rPr lang="en-US" altLang="zh-CN" sz="1600" dirty="0" err="1" smtClean="0"/>
              <a:t>beans:property</a:t>
            </a:r>
            <a:r>
              <a:rPr lang="en-US" altLang="zh-CN" sz="1600" dirty="0" smtClean="0"/>
              <a:t> name=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serviceProperties</a:t>
            </a:r>
            <a:r>
              <a:rPr lang="en-US" altLang="zh-CN" sz="1600" i="1" dirty="0" smtClean="0"/>
              <a:t>" ref="</a:t>
            </a:r>
            <a:r>
              <a:rPr lang="en-US" altLang="zh-CN" sz="1600" i="1" dirty="0" err="1" smtClean="0"/>
              <a:t>serviceProperties</a:t>
            </a:r>
            <a:r>
              <a:rPr lang="en-US" altLang="zh-CN" sz="1600" i="1" dirty="0" smtClean="0"/>
              <a:t>"/&gt;</a:t>
            </a:r>
          </a:p>
          <a:p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beans:bean</a:t>
            </a:r>
            <a:r>
              <a:rPr lang="en-US" altLang="zh-CN" sz="1600" dirty="0" smtClean="0"/>
              <a:t>&gt;</a:t>
            </a:r>
          </a:p>
          <a:p>
            <a:r>
              <a:rPr lang="zh-CN" altLang="en-US" sz="1600" dirty="0" smtClean="0"/>
              <a:t>声明</a:t>
            </a:r>
            <a:r>
              <a:rPr lang="en-US" altLang="zh-CN" sz="1600" dirty="0" err="1" smtClean="0"/>
              <a:t>cas</a:t>
            </a:r>
            <a:r>
              <a:rPr lang="zh-CN" altLang="en-US" sz="1600" dirty="0" smtClean="0"/>
              <a:t>服务器端登录的地址，此处写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或主机名均可</a:t>
            </a:r>
            <a:endParaRPr lang="en-US" altLang="zh-CN" sz="1600" dirty="0" smtClean="0"/>
          </a:p>
          <a:p>
            <a:r>
              <a:rPr lang="zh-CN" altLang="en-US" sz="1600" dirty="0" smtClean="0"/>
              <a:t>不使用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的自动配置。 </a:t>
            </a:r>
          </a:p>
          <a:p>
            <a:r>
              <a:rPr lang="zh-CN" altLang="en-US" sz="1600" dirty="0" smtClean="0"/>
              <a:t>*</a:t>
            </a:r>
            <a:r>
              <a:rPr lang="en-US" altLang="zh-CN" sz="1600" dirty="0" smtClean="0"/>
              <a:t>entry-point-ref="</a:t>
            </a:r>
            <a:r>
              <a:rPr lang="en-US" altLang="zh-CN" sz="1600" dirty="0" err="1" smtClean="0"/>
              <a:t>casEntryPoint</a:t>
            </a:r>
            <a:r>
              <a:rPr lang="en-US" altLang="zh-CN" sz="1600" dirty="0" smtClean="0"/>
              <a:t>"</a:t>
            </a:r>
            <a:r>
              <a:rPr lang="zh-CN" altLang="en-US" sz="1600" dirty="0" smtClean="0"/>
              <a:t>作用是认证的入口，是一个实现     </a:t>
            </a:r>
            <a:r>
              <a:rPr lang="en-US" altLang="zh-CN" sz="1600" dirty="0" err="1" smtClean="0"/>
              <a:t>AuthenticationEntryPoint</a:t>
            </a:r>
            <a:r>
              <a:rPr lang="zh-CN" altLang="en-US" sz="1700" dirty="0" smtClean="0"/>
              <a:t>接口的类。为</a:t>
            </a:r>
            <a:r>
              <a:rPr lang="en-US" altLang="zh-CN" sz="1700" dirty="0" err="1" smtClean="0"/>
              <a:t>ExceptionTranslationFilter</a:t>
            </a:r>
            <a:r>
              <a:rPr lang="zh-CN" altLang="en-US" sz="1700" dirty="0" smtClean="0"/>
              <a:t>类提供认证依据。 </a:t>
            </a:r>
          </a:p>
          <a:p>
            <a:r>
              <a:rPr lang="zh-CN" altLang="en-US" sz="1700" dirty="0" smtClean="0"/>
              <a:t> </a:t>
            </a:r>
            <a:r>
              <a:rPr lang="en-US" altLang="zh-CN" sz="1600" dirty="0" smtClean="0"/>
              <a:t>&lt;custom-filter position=</a:t>
            </a:r>
            <a:r>
              <a:rPr lang="en-US" altLang="zh-CN" sz="1600" i="1" dirty="0" smtClean="0"/>
              <a:t>"CAS_FILTER" ref="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casFilter</a:t>
            </a:r>
            <a:r>
              <a:rPr lang="en-US" altLang="zh-CN" sz="1600" i="1" dirty="0" smtClean="0"/>
              <a:t>"/&gt;</a:t>
            </a:r>
            <a:r>
              <a:rPr lang="zh-CN" altLang="en-US" sz="1700" dirty="0" smtClean="0"/>
              <a:t>使用自定义的</a:t>
            </a:r>
            <a:r>
              <a:rPr lang="en-US" altLang="zh-CN" sz="1700" dirty="0" smtClean="0"/>
              <a:t>Filter</a:t>
            </a:r>
            <a:r>
              <a:rPr lang="zh-CN" altLang="en-US" sz="1700" dirty="0" smtClean="0"/>
              <a:t>，放置在过滤器链的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CAS_FILTER</a:t>
            </a:r>
            <a:r>
              <a:rPr lang="zh-CN" altLang="en-US" sz="1700" dirty="0" smtClean="0"/>
              <a:t>的位置</a:t>
            </a:r>
            <a:endParaRPr lang="zh-CN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309319"/>
          </a:xfrm>
        </p:spPr>
        <p:txBody>
          <a:bodyPr>
            <a:normAutofit fontScale="77500" lnSpcReduction="20000"/>
          </a:bodyPr>
          <a:lstStyle/>
          <a:p>
            <a:endParaRPr lang="en-US" altLang="zh-CN" sz="2300" dirty="0" smtClean="0"/>
          </a:p>
          <a:p>
            <a:r>
              <a:rPr lang="en-US" altLang="zh-CN" sz="2300" dirty="0" smtClean="0"/>
              <a:t>&lt;</a:t>
            </a:r>
            <a:r>
              <a:rPr lang="en-US" altLang="zh-CN" sz="2300" dirty="0" err="1" smtClean="0"/>
              <a:t>beans:bean</a:t>
            </a:r>
            <a:r>
              <a:rPr lang="en-US" altLang="zh-CN" sz="2300" dirty="0" smtClean="0"/>
              <a:t> id=</a:t>
            </a:r>
            <a:r>
              <a:rPr lang="en-US" altLang="zh-CN" sz="2300" i="1" dirty="0" smtClean="0"/>
              <a:t>"</a:t>
            </a:r>
            <a:r>
              <a:rPr lang="en-US" altLang="zh-CN" sz="2300" i="1" dirty="0" err="1" smtClean="0">
                <a:solidFill>
                  <a:srgbClr val="FF0000"/>
                </a:solidFill>
              </a:rPr>
              <a:t>serviceProperties</a:t>
            </a:r>
            <a:r>
              <a:rPr lang="en-US" altLang="zh-CN" sz="2300" i="1" dirty="0" smtClean="0"/>
              <a:t>"</a:t>
            </a:r>
          </a:p>
          <a:p>
            <a:r>
              <a:rPr lang="en-US" altLang="zh-CN" sz="2300" dirty="0" smtClean="0"/>
              <a:t>            class=</a:t>
            </a:r>
            <a:r>
              <a:rPr lang="en-US" altLang="zh-CN" sz="2300" i="1" dirty="0" smtClean="0"/>
              <a:t>"</a:t>
            </a:r>
            <a:r>
              <a:rPr lang="en-US" altLang="zh-CN" sz="2300" i="1" dirty="0" err="1" smtClean="0"/>
              <a:t>org.springframework.security.cas.ServiceProperties</a:t>
            </a:r>
            <a:r>
              <a:rPr lang="en-US" altLang="zh-CN" sz="2300" i="1" dirty="0" smtClean="0"/>
              <a:t>"&gt;</a:t>
            </a:r>
          </a:p>
          <a:p>
            <a:r>
              <a:rPr lang="en-US" altLang="zh-CN" sz="2300" dirty="0" smtClean="0"/>
              <a:t>    &lt;</a:t>
            </a:r>
            <a:r>
              <a:rPr lang="en-US" altLang="zh-CN" sz="2300" dirty="0" err="1" smtClean="0"/>
              <a:t>beans:property</a:t>
            </a:r>
            <a:r>
              <a:rPr lang="en-US" altLang="zh-CN" sz="2300" dirty="0" smtClean="0"/>
              <a:t> name=</a:t>
            </a:r>
            <a:r>
              <a:rPr lang="en-US" altLang="zh-CN" sz="2300" i="1" dirty="0" smtClean="0"/>
              <a:t>"service"  </a:t>
            </a:r>
          </a:p>
          <a:p>
            <a:r>
              <a:rPr lang="en-US" altLang="zh-CN" sz="2300" dirty="0" smtClean="0"/>
              <a:t>value=</a:t>
            </a:r>
            <a:r>
              <a:rPr lang="en-US" altLang="zh-CN" sz="2300" i="1" dirty="0" smtClean="0"/>
              <a:t>"http://</a:t>
            </a:r>
            <a:r>
              <a:rPr lang="en-US" altLang="zh-CN" sz="2300" i="1" dirty="0" smtClean="0">
                <a:solidFill>
                  <a:srgbClr val="FF0000"/>
                </a:solidFill>
              </a:rPr>
              <a:t>IT-56.bodacredit.local</a:t>
            </a:r>
            <a:r>
              <a:rPr lang="en-US" altLang="zh-CN" sz="2300" i="1" dirty="0" smtClean="0"/>
              <a:t>:8002/boda/j_spring_cas_security_check"/&gt;</a:t>
            </a:r>
          </a:p>
          <a:p>
            <a:r>
              <a:rPr lang="en-US" altLang="zh-CN" sz="2300" dirty="0" smtClean="0"/>
              <a:t>&lt;</a:t>
            </a:r>
            <a:r>
              <a:rPr lang="en-US" altLang="zh-CN" sz="2300" dirty="0" err="1" smtClean="0"/>
              <a:t>beans:property</a:t>
            </a:r>
            <a:r>
              <a:rPr lang="en-US" altLang="zh-CN" sz="2300" dirty="0" smtClean="0"/>
              <a:t> name=</a:t>
            </a:r>
            <a:r>
              <a:rPr lang="en-US" altLang="zh-CN" sz="2300" i="1" dirty="0" smtClean="0"/>
              <a:t>"</a:t>
            </a:r>
            <a:r>
              <a:rPr lang="en-US" altLang="zh-CN" sz="2300" i="1" dirty="0" err="1" smtClean="0">
                <a:solidFill>
                  <a:srgbClr val="FF0000"/>
                </a:solidFill>
              </a:rPr>
              <a:t>sendRenew</a:t>
            </a:r>
            <a:r>
              <a:rPr lang="en-US" altLang="zh-CN" sz="2300" i="1" dirty="0" smtClean="0"/>
              <a:t>" value="false"/&gt;</a:t>
            </a:r>
          </a:p>
          <a:p>
            <a:endParaRPr lang="en-US" altLang="zh-CN" sz="2300" dirty="0" smtClean="0"/>
          </a:p>
          <a:p>
            <a:r>
              <a:rPr lang="en-US" altLang="zh-CN" sz="2300" i="1" dirty="0" err="1" smtClean="0">
                <a:solidFill>
                  <a:srgbClr val="FF0000"/>
                </a:solidFill>
              </a:rPr>
              <a:t>serviceProperties</a:t>
            </a:r>
            <a:r>
              <a:rPr lang="en-US" altLang="zh-CN" sz="2300" i="1" dirty="0" smtClean="0"/>
              <a:t> </a:t>
            </a:r>
            <a:r>
              <a:rPr lang="zh-CN" altLang="en-US" sz="2300" i="1" dirty="0" smtClean="0"/>
              <a:t>为认证成功后服务端返回的地址</a:t>
            </a:r>
            <a:r>
              <a:rPr lang="en-US" altLang="zh-CN" sz="2300" i="1" dirty="0" smtClean="0"/>
              <a:t>. </a:t>
            </a:r>
            <a:r>
              <a:rPr lang="zh-CN" altLang="en-US" sz="2300" i="1" dirty="0" smtClean="0"/>
              <a:t>该地址将作为参数传递到服务端</a:t>
            </a:r>
            <a:endParaRPr lang="en-US" altLang="zh-CN" sz="2300" i="1" dirty="0" smtClean="0"/>
          </a:p>
          <a:p>
            <a:r>
              <a:rPr lang="zh-CN" altLang="en-US" sz="2300" i="1" dirty="0" smtClean="0"/>
              <a:t>此处不能写为</a:t>
            </a:r>
            <a:r>
              <a:rPr lang="en-US" altLang="zh-CN" sz="2300" i="1" dirty="0" smtClean="0"/>
              <a:t>IP </a:t>
            </a:r>
            <a:r>
              <a:rPr lang="zh-CN" altLang="en-US" sz="2300" i="1" dirty="0" smtClean="0"/>
              <a:t>的形式。需写为主机名</a:t>
            </a:r>
            <a:r>
              <a:rPr lang="en-US" altLang="zh-CN" sz="2300" i="1" dirty="0" smtClean="0"/>
              <a:t>(</a:t>
            </a:r>
            <a:r>
              <a:rPr lang="zh-CN" altLang="en-US" sz="2300" i="1" dirty="0" smtClean="0"/>
              <a:t>证书生成时写的计算机全名</a:t>
            </a:r>
            <a:r>
              <a:rPr lang="en-US" altLang="zh-CN" sz="2300" i="1" dirty="0" smtClean="0"/>
              <a:t>)</a:t>
            </a:r>
            <a:r>
              <a:rPr lang="zh-CN" altLang="en-US" sz="2300" i="1" dirty="0" smtClean="0"/>
              <a:t>或域名</a:t>
            </a:r>
            <a:endParaRPr lang="en-US" altLang="zh-CN" sz="2300" i="1" dirty="0" smtClean="0"/>
          </a:p>
          <a:p>
            <a:r>
              <a:rPr lang="en-US" altLang="zh-CN" sz="2300" i="1" dirty="0" err="1" smtClean="0">
                <a:solidFill>
                  <a:srgbClr val="FF0000"/>
                </a:solidFill>
              </a:rPr>
              <a:t>sendRenew</a:t>
            </a:r>
            <a:r>
              <a:rPr lang="en-US" altLang="zh-CN" sz="2300" i="1" dirty="0" smtClean="0">
                <a:solidFill>
                  <a:srgbClr val="FF0000"/>
                </a:solidFill>
              </a:rPr>
              <a:t> </a:t>
            </a:r>
            <a:r>
              <a:rPr lang="zh-CN" altLang="en-US" sz="2300" i="1" dirty="0" smtClean="0"/>
              <a:t>为</a:t>
            </a:r>
            <a:r>
              <a:rPr lang="en-US" altLang="zh-CN" sz="2300" i="1" dirty="0" err="1" smtClean="0"/>
              <a:t>boolean</a:t>
            </a:r>
            <a:r>
              <a:rPr lang="zh-CN" altLang="en-US" sz="2300" i="1" dirty="0" smtClean="0"/>
              <a:t>类型  当为</a:t>
            </a:r>
            <a:r>
              <a:rPr lang="en-US" altLang="zh-CN" sz="2300" i="1" dirty="0" smtClean="0"/>
              <a:t>true</a:t>
            </a:r>
            <a:r>
              <a:rPr lang="zh-CN" altLang="en-US" sz="2300" i="1" dirty="0" smtClean="0"/>
              <a:t>时每新打开窗口则需重新登录</a:t>
            </a:r>
            <a:endParaRPr lang="en-US" altLang="zh-CN" sz="2300" i="1" dirty="0" smtClean="0"/>
          </a:p>
          <a:p>
            <a:endParaRPr lang="en-US" altLang="zh-CN" sz="2300" i="1" dirty="0" smtClean="0"/>
          </a:p>
          <a:p>
            <a:r>
              <a:rPr lang="en-US" altLang="zh-CN" sz="2300" i="1" dirty="0" err="1" smtClean="0">
                <a:solidFill>
                  <a:srgbClr val="FF0000"/>
                </a:solidFill>
              </a:rPr>
              <a:t>casFilter</a:t>
            </a:r>
            <a:r>
              <a:rPr lang="en-US" altLang="zh-CN" sz="2300" i="1" dirty="0" smtClean="0">
                <a:solidFill>
                  <a:srgbClr val="FF0000"/>
                </a:solidFill>
              </a:rPr>
              <a:t>  </a:t>
            </a:r>
            <a:r>
              <a:rPr lang="zh-CN" altLang="en-US" sz="2300" i="1" dirty="0" smtClean="0"/>
              <a:t>配置如下：</a:t>
            </a:r>
            <a:endParaRPr lang="en-US" altLang="zh-CN" sz="2300" i="1" dirty="0" smtClean="0"/>
          </a:p>
          <a:p>
            <a:r>
              <a:rPr lang="en-US" sz="2300" dirty="0" smtClean="0"/>
              <a:t>&lt;!-- </a:t>
            </a:r>
            <a:r>
              <a:rPr lang="en-US" sz="2300" dirty="0" err="1" smtClean="0"/>
              <a:t>cas</a:t>
            </a:r>
            <a:r>
              <a:rPr lang="en-US" sz="2300" dirty="0" smtClean="0"/>
              <a:t> </a:t>
            </a:r>
            <a:r>
              <a:rPr lang="zh-CN" altLang="en-US" sz="2300" dirty="0" smtClean="0"/>
              <a:t>认证过滤器 </a:t>
            </a:r>
            <a:r>
              <a:rPr lang="en-US" altLang="zh-CN" sz="2300" dirty="0" smtClean="0"/>
              <a:t>--&gt;  </a:t>
            </a:r>
            <a:endParaRPr lang="en-US" altLang="zh-CN" sz="2300" i="1" dirty="0" smtClean="0"/>
          </a:p>
          <a:p>
            <a:r>
              <a:rPr lang="en-US" altLang="zh-CN" sz="2300" dirty="0" smtClean="0"/>
              <a:t>&lt;</a:t>
            </a:r>
            <a:r>
              <a:rPr lang="en-US" altLang="zh-CN" sz="2300" dirty="0" err="1" smtClean="0"/>
              <a:t>beans:bean</a:t>
            </a:r>
            <a:r>
              <a:rPr lang="en-US" altLang="zh-CN" sz="2300" dirty="0" smtClean="0"/>
              <a:t> id=</a:t>
            </a:r>
            <a:r>
              <a:rPr lang="en-US" altLang="zh-CN" sz="2300" i="1" dirty="0" smtClean="0"/>
              <a:t>"</a:t>
            </a:r>
            <a:r>
              <a:rPr lang="en-US" altLang="zh-CN" sz="2300" i="1" dirty="0" err="1" smtClean="0"/>
              <a:t>casFilter</a:t>
            </a:r>
            <a:r>
              <a:rPr lang="en-US" altLang="zh-CN" sz="2300" i="1" dirty="0" smtClean="0"/>
              <a:t>" class="</a:t>
            </a:r>
            <a:r>
              <a:rPr lang="en-US" altLang="zh-CN" sz="2300" i="1" dirty="0" err="1" smtClean="0"/>
              <a:t>org.springframework.security.cas.web.CasAuthenticationFilter</a:t>
            </a:r>
            <a:r>
              <a:rPr lang="en-US" altLang="zh-CN" sz="2300" i="1" dirty="0" smtClean="0"/>
              <a:t>"&gt;</a:t>
            </a:r>
          </a:p>
          <a:p>
            <a:r>
              <a:rPr lang="en-US" altLang="zh-CN" sz="2300" dirty="0" smtClean="0"/>
              <a:t>               &lt;</a:t>
            </a:r>
            <a:r>
              <a:rPr lang="en-US" altLang="zh-CN" sz="2300" dirty="0" err="1" smtClean="0"/>
              <a:t>beans:property</a:t>
            </a:r>
            <a:r>
              <a:rPr lang="en-US" altLang="zh-CN" sz="2300" dirty="0" smtClean="0"/>
              <a:t> name=</a:t>
            </a:r>
            <a:r>
              <a:rPr lang="en-US" altLang="zh-CN" sz="2300" i="1" dirty="0" smtClean="0"/>
              <a:t>"</a:t>
            </a:r>
            <a:r>
              <a:rPr lang="en-US" altLang="zh-CN" sz="2300" i="1" dirty="0" err="1" smtClean="0"/>
              <a:t>authenticationManager</a:t>
            </a:r>
            <a:r>
              <a:rPr lang="en-US" altLang="zh-CN" sz="2300" i="1" dirty="0" smtClean="0"/>
              <a:t>"                                           			ref="</a:t>
            </a:r>
            <a:r>
              <a:rPr lang="en-US" altLang="zh-CN" sz="2300" i="1" dirty="0" err="1" smtClean="0"/>
              <a:t>casAuthenticationManager</a:t>
            </a:r>
            <a:r>
              <a:rPr lang="en-US" altLang="zh-CN" sz="2300" i="1" dirty="0" smtClean="0"/>
              <a:t>"/&gt;	                 	</a:t>
            </a:r>
          </a:p>
          <a:p>
            <a:r>
              <a:rPr lang="en-US" altLang="zh-CN" sz="2300" dirty="0" smtClean="0"/>
              <a:t>&lt;</a:t>
            </a:r>
            <a:r>
              <a:rPr lang="en-US" altLang="zh-CN" sz="2300" dirty="0" err="1" smtClean="0"/>
              <a:t>beans:property</a:t>
            </a:r>
            <a:r>
              <a:rPr lang="en-US" altLang="zh-CN" sz="2300" dirty="0" smtClean="0"/>
              <a:t> name=</a:t>
            </a:r>
            <a:r>
              <a:rPr lang="en-US" altLang="zh-CN" sz="2300" i="1" dirty="0" smtClean="0"/>
              <a:t>"</a:t>
            </a:r>
            <a:r>
              <a:rPr lang="en-US" altLang="zh-CN" sz="2300" i="1" dirty="0" err="1" smtClean="0"/>
              <a:t>authenticationSuccessHandler</a:t>
            </a:r>
            <a:r>
              <a:rPr lang="en-US" altLang="zh-CN" sz="2300" i="1" dirty="0" smtClean="0"/>
              <a:t>" 				   ref="</a:t>
            </a:r>
            <a:r>
              <a:rPr lang="en-US" altLang="zh-CN" sz="2300" i="1" dirty="0" err="1" smtClean="0"/>
              <a:t>authenticationSuccessHandler</a:t>
            </a:r>
            <a:r>
              <a:rPr lang="en-US" altLang="zh-CN" sz="2300" i="1" dirty="0" smtClean="0"/>
              <a:t>" /&gt;</a:t>
            </a:r>
          </a:p>
          <a:p>
            <a:r>
              <a:rPr lang="en-US" altLang="zh-CN" sz="2300" dirty="0" smtClean="0"/>
              <a:t>&lt;/</a:t>
            </a:r>
            <a:r>
              <a:rPr lang="en-US" altLang="zh-CN" sz="2300" dirty="0" err="1" smtClean="0"/>
              <a:t>beans:bean</a:t>
            </a:r>
            <a:r>
              <a:rPr lang="en-US" altLang="zh-CN" sz="2300" dirty="0" smtClean="0"/>
              <a:t>&gt;</a:t>
            </a:r>
          </a:p>
          <a:p>
            <a:r>
              <a:rPr lang="zh-CN" altLang="en-US" sz="2400" i="1" dirty="0" smtClean="0"/>
              <a:t>为</a:t>
            </a:r>
            <a:r>
              <a:rPr lang="en-US" altLang="zh-CN" sz="2400" i="1" dirty="0" err="1" smtClean="0"/>
              <a:t>cas</a:t>
            </a:r>
            <a:r>
              <a:rPr lang="zh-CN" altLang="en-US" sz="2400" i="1" dirty="0" smtClean="0"/>
              <a:t>的过滤器当</a:t>
            </a:r>
            <a:r>
              <a:rPr lang="en-US" altLang="zh-CN" sz="2400" i="1" dirty="0" smtClean="0"/>
              <a:t>server</a:t>
            </a:r>
            <a:r>
              <a:rPr lang="zh-CN" altLang="en-US" sz="2400" i="1" dirty="0" smtClean="0"/>
              <a:t>返回</a:t>
            </a:r>
            <a:r>
              <a:rPr lang="en-US" altLang="zh-CN" sz="2400" i="1" dirty="0" smtClean="0"/>
              <a:t>Ticket</a:t>
            </a:r>
            <a:r>
              <a:rPr lang="zh-CN" altLang="en-US" sz="2400" i="1" dirty="0" smtClean="0"/>
              <a:t>后 </a:t>
            </a:r>
            <a:r>
              <a:rPr lang="en-US" altLang="zh-CN" sz="2400" i="1" dirty="0" smtClean="0"/>
              <a:t>client </a:t>
            </a:r>
            <a:r>
              <a:rPr lang="zh-CN" altLang="en-US" sz="2400" i="1" dirty="0" smtClean="0"/>
              <a:t>需再次将</a:t>
            </a:r>
            <a:r>
              <a:rPr lang="en-US" altLang="zh-CN" sz="2400" i="1" dirty="0" smtClean="0"/>
              <a:t>ticket</a:t>
            </a:r>
            <a:r>
              <a:rPr lang="zh-CN" altLang="en-US" sz="2400" i="1" dirty="0" smtClean="0"/>
              <a:t>发送到</a:t>
            </a:r>
            <a:r>
              <a:rPr lang="en-US" altLang="zh-CN" sz="2400" i="1" dirty="0" smtClean="0"/>
              <a:t>server</a:t>
            </a:r>
            <a:r>
              <a:rPr lang="zh-CN" altLang="en-US" sz="2400" i="1" dirty="0" smtClean="0"/>
              <a:t>进行校验，此处可配置成功的</a:t>
            </a:r>
            <a:r>
              <a:rPr lang="en-US" altLang="zh-CN" sz="2400" i="1" dirty="0" smtClean="0"/>
              <a:t>Handler</a:t>
            </a:r>
            <a:r>
              <a:rPr lang="zh-CN" altLang="en-US" sz="2400" i="1" dirty="0" smtClean="0"/>
              <a:t>与失败的</a:t>
            </a:r>
            <a:r>
              <a:rPr lang="en-US" altLang="zh-CN" sz="2400" i="1" dirty="0" smtClean="0"/>
              <a:t>Handler</a:t>
            </a:r>
            <a:endParaRPr lang="zh-CN" altLang="en-US" sz="2400" i="1" dirty="0" smtClean="0"/>
          </a:p>
          <a:p>
            <a:endParaRPr lang="en-US" altLang="zh-CN" sz="2300" i="1" dirty="0" smtClean="0"/>
          </a:p>
          <a:p>
            <a:endParaRPr lang="en-US" altLang="zh-CN" sz="1600" i="1" dirty="0" smtClean="0"/>
          </a:p>
          <a:p>
            <a:endParaRPr lang="en-US" altLang="zh-CN" sz="1600" i="1" dirty="0" smtClean="0"/>
          </a:p>
          <a:p>
            <a:endParaRPr lang="en-US" altLang="zh-CN" sz="1600" i="1" dirty="0" smtClean="0"/>
          </a:p>
          <a:p>
            <a:endParaRPr lang="en-US" altLang="zh-CN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 &lt;!-- </a:t>
            </a:r>
            <a:r>
              <a:rPr lang="en-US" altLang="zh-CN" sz="1600" u="sng" dirty="0" err="1" smtClean="0"/>
              <a:t>cas</a:t>
            </a:r>
            <a:r>
              <a:rPr lang="en-US" altLang="zh-CN" sz="1600" u="sng" dirty="0" smtClean="0"/>
              <a:t> </a:t>
            </a:r>
            <a:r>
              <a:rPr lang="zh-CN" altLang="en-US" sz="1600" u="sng" dirty="0" smtClean="0"/>
              <a:t>认证成功控制器  </a:t>
            </a:r>
            <a:r>
              <a:rPr lang="en-US" altLang="zh-CN" sz="1600" u="sng" dirty="0" smtClean="0"/>
              <a:t>--&gt;</a:t>
            </a:r>
            <a:r>
              <a:rPr lang="zh-CN" altLang="en-US" sz="1600" u="sng" dirty="0" smtClean="0"/>
              <a:t> </a:t>
            </a:r>
          </a:p>
          <a:p>
            <a:r>
              <a:rPr lang="en-US" altLang="zh-CN" sz="1600" dirty="0" smtClean="0"/>
              <a:t>    &lt;</a:t>
            </a:r>
            <a:r>
              <a:rPr lang="en-US" altLang="zh-CN" sz="1600" dirty="0" err="1" smtClean="0"/>
              <a:t>beans:bean</a:t>
            </a:r>
            <a:r>
              <a:rPr lang="en-US" altLang="zh-CN" sz="1600" dirty="0" smtClean="0"/>
              <a:t> id=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authenticationSuccessHandler</a:t>
            </a:r>
            <a:r>
              <a:rPr lang="en-US" altLang="zh-CN" sz="1600" i="1" dirty="0" smtClean="0"/>
              <a:t>"  </a:t>
            </a:r>
          </a:p>
          <a:p>
            <a:r>
              <a:rPr lang="en-US" altLang="zh-CN" sz="1600" dirty="0" smtClean="0"/>
              <a:t>class=</a:t>
            </a:r>
            <a:r>
              <a:rPr lang="en-US" altLang="zh-CN" sz="1600" i="1" dirty="0" smtClean="0"/>
              <a:t>"org.springframework.security.web.authentication.SimpleUrlAuthenticationSuccessHandler"&gt;  </a:t>
            </a:r>
          </a:p>
          <a:p>
            <a:r>
              <a:rPr lang="en-US" altLang="zh-CN" sz="1600" dirty="0" smtClean="0"/>
              <a:t>             &lt;</a:t>
            </a:r>
            <a:r>
              <a:rPr lang="en-US" altLang="zh-CN" sz="1600" dirty="0" err="1" smtClean="0"/>
              <a:t>beans:property</a:t>
            </a:r>
            <a:r>
              <a:rPr lang="en-US" altLang="zh-CN" sz="1600" dirty="0" smtClean="0"/>
              <a:t> name=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alwaysUseDefaultTargetUrl</a:t>
            </a:r>
            <a:r>
              <a:rPr lang="en-US" altLang="zh-CN" sz="1600" i="1" dirty="0" smtClean="0"/>
              <a:t>"   value="true"/&gt;</a:t>
            </a:r>
          </a:p>
          <a:p>
            <a:r>
              <a:rPr lang="en-US" altLang="zh-CN" sz="1600" dirty="0" smtClean="0"/>
              <a:t>             &lt;</a:t>
            </a:r>
            <a:r>
              <a:rPr lang="en-US" altLang="zh-CN" sz="1600" dirty="0" err="1" smtClean="0"/>
              <a:t>beans:property</a:t>
            </a:r>
            <a:r>
              <a:rPr lang="en-US" altLang="zh-CN" sz="1600" dirty="0" smtClean="0"/>
              <a:t> name=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defaultTargetUrl</a:t>
            </a:r>
            <a:r>
              <a:rPr lang="en-US" altLang="zh-CN" sz="1600" i="1" dirty="0" smtClean="0"/>
              <a:t>" value="/welcome/choose" /&gt;  </a:t>
            </a:r>
          </a:p>
          <a:p>
            <a:r>
              <a:rPr lang="en-US" altLang="zh-CN" sz="1600" dirty="0" smtClean="0"/>
              <a:t>    &lt;/</a:t>
            </a:r>
            <a:r>
              <a:rPr lang="en-US" altLang="zh-CN" sz="1600" dirty="0" err="1" smtClean="0"/>
              <a:t>beans:bean</a:t>
            </a:r>
            <a:r>
              <a:rPr lang="en-US" altLang="zh-CN" sz="1600" dirty="0" smtClean="0"/>
              <a:t>&gt;</a:t>
            </a:r>
          </a:p>
          <a:p>
            <a:endParaRPr lang="en-US" altLang="zh-CN" sz="1600" dirty="0" smtClean="0"/>
          </a:p>
          <a:p>
            <a:r>
              <a:rPr lang="en-US" sz="1600" dirty="0" smtClean="0"/>
              <a:t>&lt;!-- </a:t>
            </a:r>
            <a:r>
              <a:rPr lang="en-US" sz="1600" dirty="0" err="1" smtClean="0"/>
              <a:t>cas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认证失败控制器 </a:t>
            </a:r>
            <a:r>
              <a:rPr lang="en-US" altLang="zh-CN" sz="1600" dirty="0" smtClean="0"/>
              <a:t>--&gt;  </a:t>
            </a:r>
            <a:br>
              <a:rPr lang="en-US" altLang="zh-CN" sz="1600" dirty="0" smtClean="0"/>
            </a:br>
            <a:r>
              <a:rPr lang="en-US" altLang="zh-CN" sz="1600" dirty="0" smtClean="0"/>
              <a:t>    &lt;</a:t>
            </a:r>
            <a:r>
              <a:rPr lang="en-US" sz="1600" dirty="0" err="1" smtClean="0"/>
              <a:t>beans:bean</a:t>
            </a:r>
            <a:r>
              <a:rPr lang="en-US" sz="1600" dirty="0" smtClean="0"/>
              <a:t> id=“</a:t>
            </a:r>
            <a:r>
              <a:rPr lang="en-US" sz="1600" dirty="0" err="1" smtClean="0"/>
              <a:t>authenticationFailureHandler</a:t>
            </a:r>
            <a:r>
              <a:rPr lang="en-US" sz="1600" dirty="0" smtClean="0"/>
              <a:t>”  </a:t>
            </a:r>
            <a:br>
              <a:rPr lang="en-US" sz="1600" dirty="0" smtClean="0"/>
            </a:br>
            <a:r>
              <a:rPr lang="en-US" sz="1600" dirty="0" smtClean="0"/>
              <a:t>        class=“org.springframework.security.web.authentication.SimpleUrlAuthenticationFailureHandler”&gt;  </a:t>
            </a:r>
            <a:br>
              <a:rPr lang="en-US" sz="1600" dirty="0" smtClean="0"/>
            </a:br>
            <a:r>
              <a:rPr lang="en-US" sz="1600" dirty="0" smtClean="0"/>
              <a:t>        &lt;</a:t>
            </a:r>
            <a:r>
              <a:rPr lang="en-US" sz="1600" dirty="0" err="1" smtClean="0"/>
              <a:t>beans:property</a:t>
            </a:r>
            <a:r>
              <a:rPr lang="en-US" sz="1600" dirty="0" smtClean="0"/>
              <a:t> name=“</a:t>
            </a:r>
            <a:r>
              <a:rPr lang="en-US" sz="1600" dirty="0" err="1" smtClean="0"/>
              <a:t>defaultFailureUrl</a:t>
            </a:r>
            <a:r>
              <a:rPr lang="en-US" sz="1600" dirty="0" smtClean="0"/>
              <a:t>” value=“**.</a:t>
            </a:r>
            <a:r>
              <a:rPr lang="en-US" sz="1600" dirty="0" err="1" smtClean="0"/>
              <a:t>jsp</a:t>
            </a:r>
            <a:r>
              <a:rPr lang="en-US" sz="1600" dirty="0" smtClean="0"/>
              <a:t>" /&gt;  </a:t>
            </a:r>
            <a:br>
              <a:rPr lang="en-US" sz="1600" dirty="0" smtClean="0"/>
            </a:br>
            <a:r>
              <a:rPr lang="en-US" sz="1600" dirty="0" smtClean="0"/>
              <a:t>    &lt;/</a:t>
            </a:r>
            <a:r>
              <a:rPr lang="en-US" sz="1600" dirty="0" err="1" smtClean="0"/>
              <a:t>beans:bean</a:t>
            </a:r>
            <a:r>
              <a:rPr lang="en-US" sz="1600" dirty="0" smtClean="0"/>
              <a:t>&gt;  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   </a:t>
            </a:r>
            <a:r>
              <a:rPr lang="en-US" altLang="zh-CN" sz="1600" dirty="0" smtClean="0"/>
              <a:t>&lt;!-- </a:t>
            </a:r>
            <a:r>
              <a:rPr lang="zh-CN" altLang="en-US" sz="1600" dirty="0" smtClean="0"/>
              <a:t>在认证管理器中注册</a:t>
            </a:r>
            <a:r>
              <a:rPr lang="en-US" altLang="zh-CN" sz="1600" dirty="0" err="1" smtClean="0"/>
              <a:t>cas</a:t>
            </a:r>
            <a:r>
              <a:rPr lang="zh-CN" altLang="en-US" sz="1600" dirty="0" smtClean="0"/>
              <a:t>认证提供器 </a:t>
            </a:r>
            <a:r>
              <a:rPr lang="en-US" altLang="zh-CN" sz="1600" dirty="0" smtClean="0"/>
              <a:t>--&gt;  </a:t>
            </a:r>
            <a:endParaRPr lang="en-US" altLang="zh-CN" sz="1600" i="1" dirty="0" smtClean="0"/>
          </a:p>
          <a:p>
            <a:r>
              <a:rPr lang="en-US" altLang="zh-CN" sz="1600" dirty="0" smtClean="0"/>
              <a:t>&lt;authentication-manager alias=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casAuthenticationManager</a:t>
            </a:r>
            <a:r>
              <a:rPr lang="en-US" altLang="zh-CN" sz="1600" i="1" dirty="0" smtClean="0"/>
              <a:t>"&gt;</a:t>
            </a:r>
          </a:p>
          <a:p>
            <a:r>
              <a:rPr lang="en-US" altLang="zh-CN" sz="1600" dirty="0" smtClean="0"/>
              <a:t>                       &lt;authentication-provider ref=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casAuthenticationProvider</a:t>
            </a:r>
            <a:r>
              <a:rPr lang="en-US" altLang="zh-CN" sz="1600" i="1" dirty="0" smtClean="0"/>
              <a:t>"/&gt;</a:t>
            </a:r>
          </a:p>
          <a:p>
            <a:r>
              <a:rPr lang="en-US" altLang="zh-CN" sz="1600" dirty="0" smtClean="0"/>
              <a:t>&lt;/authentication-manager&gt;</a:t>
            </a:r>
          </a:p>
          <a:p>
            <a:endParaRPr lang="en-US" altLang="zh-CN" sz="1600" i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&lt;!-- </a:t>
            </a:r>
            <a:r>
              <a:rPr lang="en-US" altLang="zh-CN" sz="1800" dirty="0" err="1" smtClean="0"/>
              <a:t>cas</a:t>
            </a:r>
            <a:r>
              <a:rPr lang="zh-CN" altLang="en-US" sz="1800" dirty="0" smtClean="0"/>
              <a:t>认证提供器，定义客户端的验证方式 </a:t>
            </a:r>
            <a:r>
              <a:rPr lang="en-US" altLang="zh-CN" sz="1800" dirty="0" smtClean="0"/>
              <a:t>--&gt;  </a:t>
            </a:r>
            <a:endParaRPr lang="zh-CN" altLang="en-US" sz="1800" dirty="0" smtClean="0"/>
          </a:p>
          <a:p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beans:bean</a:t>
            </a:r>
            <a:r>
              <a:rPr lang="en-US" altLang="zh-CN" sz="1800" dirty="0" smtClean="0"/>
              <a:t> id=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casAuthenticationProvider</a:t>
            </a:r>
            <a:r>
              <a:rPr lang="en-US" altLang="zh-CN" sz="1800" i="1" dirty="0" smtClean="0"/>
              <a:t>" </a:t>
            </a:r>
          </a:p>
          <a:p>
            <a:r>
              <a:rPr lang="en-US" altLang="zh-CN" sz="1800" dirty="0" smtClean="0"/>
              <a:t>class=</a:t>
            </a:r>
            <a:r>
              <a:rPr lang="en-US" altLang="zh-CN" sz="1800" i="1" dirty="0" smtClean="0"/>
              <a:t>"org.springframework.security.cas.authentication.CasAuthenticationProvider"&gt;</a:t>
            </a:r>
            <a:r>
              <a:rPr lang="zh-CN" altLang="en-US" sz="1800" dirty="0" smtClean="0"/>
              <a:t>  </a:t>
            </a:r>
            <a:r>
              <a:rPr lang="en-US" altLang="zh-CN" sz="1800" dirty="0" smtClean="0"/>
              <a:t>&lt;!-- </a:t>
            </a:r>
            <a:r>
              <a:rPr lang="zh-CN" altLang="en-US" sz="1800" dirty="0" smtClean="0">
                <a:solidFill>
                  <a:srgbClr val="FF0000"/>
                </a:solidFill>
              </a:rPr>
              <a:t>客户端只验证用户名是否合法 </a:t>
            </a:r>
            <a:r>
              <a:rPr lang="en-US" altLang="zh-CN" sz="1800" dirty="0" smtClean="0"/>
              <a:t>--&gt;  </a:t>
            </a:r>
            <a:endParaRPr lang="en-US" altLang="zh-CN" sz="1800" i="1" dirty="0" smtClean="0"/>
          </a:p>
          <a:p>
            <a:r>
              <a:rPr lang="en-US" altLang="zh-CN" sz="1800" dirty="0" smtClean="0"/>
              <a:t>  &lt;</a:t>
            </a:r>
            <a:r>
              <a:rPr lang="en-US" altLang="zh-CN" sz="1800" dirty="0" err="1" smtClean="0"/>
              <a:t>beans:property</a:t>
            </a:r>
            <a:r>
              <a:rPr lang="en-US" altLang="zh-CN" sz="1800" dirty="0" smtClean="0"/>
              <a:t> name=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userDetailsService</a:t>
            </a:r>
            <a:r>
              <a:rPr lang="en-US" altLang="zh-CN" sz="1800" i="1" dirty="0" smtClean="0"/>
              <a:t>" ref="</a:t>
            </a:r>
            <a:r>
              <a:rPr lang="en-US" altLang="zh-CN" sz="1800" i="1" dirty="0" err="1" smtClean="0"/>
              <a:t>userService</a:t>
            </a:r>
            <a:r>
              <a:rPr lang="en-US" altLang="zh-CN" sz="1800" i="1" dirty="0" smtClean="0"/>
              <a:t>"/&gt;</a:t>
            </a:r>
          </a:p>
          <a:p>
            <a:r>
              <a:rPr lang="en-US" altLang="zh-CN" sz="1800" dirty="0" smtClean="0"/>
              <a:t>     &lt;</a:t>
            </a:r>
            <a:r>
              <a:rPr lang="en-US" altLang="zh-CN" sz="1800" dirty="0" err="1" smtClean="0"/>
              <a:t>beans:property</a:t>
            </a:r>
            <a:r>
              <a:rPr lang="en-US" altLang="zh-CN" sz="1800" dirty="0" smtClean="0"/>
              <a:t> name=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serviceProperties</a:t>
            </a:r>
            <a:r>
              <a:rPr lang="en-US" altLang="zh-CN" sz="1800" i="1" dirty="0" smtClean="0"/>
              <a:t>" ref="</a:t>
            </a:r>
            <a:r>
              <a:rPr lang="en-US" altLang="zh-CN" sz="1800" i="1" dirty="0" err="1" smtClean="0"/>
              <a:t>serviceProperties</a:t>
            </a:r>
            <a:r>
              <a:rPr lang="en-US" altLang="zh-CN" sz="1800" i="1" dirty="0" smtClean="0"/>
              <a:t>" /&gt;</a:t>
            </a:r>
          </a:p>
          <a:p>
            <a:r>
              <a:rPr lang="en-US" altLang="zh-CN" sz="1800" dirty="0" smtClean="0"/>
              <a:t>      &lt;</a:t>
            </a:r>
            <a:r>
              <a:rPr lang="en-US" altLang="zh-CN" sz="1800" dirty="0" err="1" smtClean="0"/>
              <a:t>beans:property</a:t>
            </a:r>
            <a:r>
              <a:rPr lang="en-US" altLang="zh-CN" sz="1800" dirty="0" smtClean="0"/>
              <a:t> name=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ticketValidator</a:t>
            </a:r>
            <a:r>
              <a:rPr lang="en-US" altLang="zh-CN" sz="1800" i="1" dirty="0" smtClean="0"/>
              <a:t>"&gt;</a:t>
            </a:r>
          </a:p>
          <a:p>
            <a:r>
              <a:rPr lang="en-US" altLang="zh-CN" sz="1800" dirty="0" smtClean="0"/>
              <a:t>      &lt;</a:t>
            </a:r>
            <a:r>
              <a:rPr lang="en-US" altLang="zh-CN" sz="1800" dirty="0" err="1" smtClean="0"/>
              <a:t>beans:bean</a:t>
            </a:r>
            <a:r>
              <a:rPr lang="en-US" altLang="zh-CN" sz="1800" dirty="0" smtClean="0"/>
              <a:t> class=</a:t>
            </a:r>
            <a:r>
              <a:rPr lang="en-US" altLang="zh-CN" sz="1800" i="1" dirty="0" smtClean="0"/>
              <a:t>"org.jasig.cas.client.validation.Cas20ServiceTicketValidator"&gt;</a:t>
            </a:r>
          </a:p>
          <a:p>
            <a:r>
              <a:rPr lang="en-US" altLang="zh-CN" sz="1800" dirty="0" smtClean="0"/>
              <a:t>          &lt;</a:t>
            </a:r>
            <a:r>
              <a:rPr lang="en-US" altLang="zh-CN" sz="1800" dirty="0" err="1" smtClean="0"/>
              <a:t>beans:constructor-arg</a:t>
            </a:r>
            <a:r>
              <a:rPr lang="en-US" altLang="zh-CN" sz="1800" dirty="0" smtClean="0"/>
              <a:t> index=</a:t>
            </a:r>
            <a:r>
              <a:rPr lang="en-US" altLang="zh-CN" sz="1800" i="1" dirty="0" smtClean="0"/>
              <a:t>“0” value=“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https://IT-56.bodacredit.local:8443/cas</a:t>
            </a:r>
            <a:r>
              <a:rPr lang="en-US" altLang="zh-CN" sz="1800" i="1" dirty="0" smtClean="0"/>
              <a:t>” /&gt;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&lt;!– 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此处必须写主机名或域名，不能写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IP </a:t>
            </a:r>
          </a:p>
          <a:p>
            <a:r>
              <a:rPr lang="zh-CN" altLang="en-US" sz="1800" i="1" dirty="0" smtClean="0">
                <a:solidFill>
                  <a:srgbClr val="FF0000"/>
                </a:solidFill>
              </a:rPr>
              <a:t>且注意此处的地址不能加</a:t>
            </a:r>
            <a:r>
              <a:rPr lang="en-US" altLang="zh-CN" sz="1800" i="1" dirty="0" err="1" smtClean="0">
                <a:solidFill>
                  <a:srgbClr val="FF0000"/>
                </a:solidFill>
              </a:rPr>
              <a:t>login.jsp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--&gt;</a:t>
            </a:r>
          </a:p>
          <a:p>
            <a:r>
              <a:rPr lang="en-US" altLang="zh-CN" sz="1800" dirty="0" smtClean="0"/>
              <a:t>      &lt;/</a:t>
            </a:r>
            <a:r>
              <a:rPr lang="en-US" altLang="zh-CN" sz="1800" dirty="0" err="1" smtClean="0"/>
              <a:t>beans:bean</a:t>
            </a:r>
            <a:r>
              <a:rPr lang="en-US" altLang="zh-CN" sz="1800" dirty="0" smtClean="0"/>
              <a:t>&gt;</a:t>
            </a:r>
          </a:p>
          <a:p>
            <a:r>
              <a:rPr lang="en-US" altLang="zh-CN" sz="1800" dirty="0" smtClean="0"/>
              <a:t>     &lt;/</a:t>
            </a:r>
            <a:r>
              <a:rPr lang="en-US" altLang="zh-CN" sz="1800" dirty="0" err="1" smtClean="0"/>
              <a:t>beans:property</a:t>
            </a:r>
            <a:r>
              <a:rPr lang="en-US" altLang="zh-CN" sz="1800" dirty="0" smtClean="0"/>
              <a:t>&gt;</a:t>
            </a:r>
          </a:p>
          <a:p>
            <a:r>
              <a:rPr lang="en-US" altLang="zh-CN" sz="1800" dirty="0" smtClean="0"/>
              <a:t>    &lt;</a:t>
            </a:r>
            <a:r>
              <a:rPr lang="en-US" altLang="zh-CN" sz="1800" dirty="0" err="1" smtClean="0"/>
              <a:t>beans:property</a:t>
            </a:r>
            <a:r>
              <a:rPr lang="en-US" altLang="zh-CN" sz="1800" dirty="0" smtClean="0"/>
              <a:t> name=</a:t>
            </a:r>
            <a:r>
              <a:rPr lang="en-US" altLang="zh-CN" sz="1800" i="1" dirty="0" smtClean="0"/>
              <a:t>"key" value="</a:t>
            </a:r>
            <a:r>
              <a:rPr lang="en-US" altLang="zh-CN" sz="1800" i="1" dirty="0" err="1" smtClean="0"/>
              <a:t>an_id_for_this_auth_provider_only</a:t>
            </a:r>
            <a:r>
              <a:rPr lang="en-US" altLang="zh-CN" sz="1800" i="1" dirty="0" smtClean="0"/>
              <a:t>"/&gt;</a:t>
            </a:r>
          </a:p>
          <a:p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beans:bean</a:t>
            </a:r>
            <a:r>
              <a:rPr lang="en-US" altLang="zh-CN" sz="1800" dirty="0" smtClean="0"/>
              <a:t>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/>
          </a:bodyPr>
          <a:lstStyle/>
          <a:p>
            <a:r>
              <a:rPr lang="en-US" altLang="zh-CN" sz="2400" b="1" dirty="0" err="1" smtClean="0"/>
              <a:t>Cas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单点注销</a:t>
            </a:r>
            <a:endParaRPr lang="en-US" altLang="zh-CN" sz="2400" b="1" dirty="0" smtClean="0"/>
          </a:p>
          <a:p>
            <a:r>
              <a:rPr lang="en-US" altLang="zh-CN" sz="2400" dirty="0" smtClean="0"/>
              <a:t>Filter </a:t>
            </a:r>
            <a:r>
              <a:rPr lang="zh-CN" altLang="en-US" sz="2400" dirty="0" smtClean="0"/>
              <a:t>为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requestSingleLogoutFilter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singleLogoutFilter</a:t>
            </a:r>
            <a:endParaRPr lang="en-US" altLang="zh-CN" sz="2400" i="1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/>
              <a:t>  </a:t>
            </a:r>
            <a:r>
              <a:rPr lang="en-US" altLang="zh-CN" sz="1800" dirty="0" smtClean="0"/>
              <a:t>&lt;!-- </a:t>
            </a:r>
            <a:r>
              <a:rPr lang="zh-CN" altLang="en-US" sz="1800" dirty="0" smtClean="0"/>
              <a:t>注销客户端 </a:t>
            </a:r>
            <a:r>
              <a:rPr lang="en-US" altLang="zh-CN" sz="1800" dirty="0" smtClean="0"/>
              <a:t>--&gt;</a:t>
            </a:r>
            <a:br>
              <a:rPr lang="en-US" altLang="zh-CN" sz="1800" dirty="0" smtClean="0"/>
            </a:br>
            <a:r>
              <a:rPr lang="en-US" altLang="zh-CN" sz="1800" dirty="0" smtClean="0"/>
              <a:t>        &lt;</a:t>
            </a:r>
            <a:r>
              <a:rPr lang="en-US" sz="1800" dirty="0" err="1" smtClean="0"/>
              <a:t>beans:bean</a:t>
            </a:r>
            <a:r>
              <a:rPr lang="en-US" sz="1800" dirty="0" smtClean="0"/>
              <a:t> id="</a:t>
            </a:r>
            <a:r>
              <a:rPr lang="en-US" sz="1800" dirty="0" err="1" smtClean="0"/>
              <a:t>singleLogoutFilter</a:t>
            </a:r>
            <a:r>
              <a:rPr lang="en-US" sz="1800" dirty="0" smtClean="0"/>
              <a:t>"</a:t>
            </a:r>
            <a:br>
              <a:rPr lang="en-US" sz="1800" dirty="0" smtClean="0"/>
            </a:br>
            <a:r>
              <a:rPr lang="en-US" sz="1800" dirty="0" smtClean="0"/>
              <a:t>                class="</a:t>
            </a:r>
            <a:r>
              <a:rPr lang="en-US" sz="1800" dirty="0" err="1" smtClean="0"/>
              <a:t>org.jasig.cas.client.session.SingleSignOutFilter</a:t>
            </a:r>
            <a:r>
              <a:rPr lang="en-US" sz="1800" dirty="0" smtClean="0"/>
              <a:t>" /&gt;</a:t>
            </a:r>
            <a:endParaRPr lang="en-US" altLang="zh-CN" sz="1800" dirty="0" smtClean="0"/>
          </a:p>
          <a:p>
            <a:r>
              <a:rPr lang="en-US" altLang="zh-CN" sz="1800" dirty="0" smtClean="0"/>
              <a:t>&lt;!-- </a:t>
            </a:r>
            <a:r>
              <a:rPr lang="zh-CN" altLang="en-US" sz="1800" dirty="0" smtClean="0"/>
              <a:t>注销服务器 </a:t>
            </a:r>
            <a:r>
              <a:rPr lang="en-US" altLang="zh-CN" sz="1800" dirty="0" smtClean="0"/>
              <a:t> --&gt;</a:t>
            </a:r>
          </a:p>
          <a:p>
            <a:r>
              <a:rPr lang="en-US" altLang="zh-CN" sz="1800" dirty="0" smtClean="0"/>
              <a:t>    &lt;</a:t>
            </a:r>
            <a:r>
              <a:rPr lang="en-US" altLang="zh-CN" sz="1800" dirty="0" err="1" smtClean="0"/>
              <a:t>beans:bean</a:t>
            </a:r>
            <a:r>
              <a:rPr lang="en-US" altLang="zh-CN" sz="1800" dirty="0" smtClean="0"/>
              <a:t> id=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requestSingleLogoutFilter</a:t>
            </a:r>
            <a:r>
              <a:rPr lang="en-US" altLang="zh-CN" sz="1800" i="1" dirty="0" smtClean="0"/>
              <a:t>"  </a:t>
            </a:r>
          </a:p>
          <a:p>
            <a:r>
              <a:rPr lang="en-US" altLang="zh-CN" sz="1800" dirty="0" smtClean="0"/>
              <a:t>        class=</a:t>
            </a:r>
            <a:r>
              <a:rPr lang="en-US" altLang="zh-CN" sz="1800" i="1" dirty="0" smtClean="0"/>
              <a:t>"org.springframework.security.web.authentication.logout.LogoutFilter" &gt;  </a:t>
            </a:r>
          </a:p>
          <a:p>
            <a:r>
              <a:rPr lang="en-US" altLang="zh-CN" sz="1800" dirty="0" smtClean="0"/>
              <a:t>        &lt;</a:t>
            </a:r>
            <a:r>
              <a:rPr lang="en-US" altLang="zh-CN" sz="1800" dirty="0" err="1" smtClean="0"/>
              <a:t>beans:constructor-arg</a:t>
            </a:r>
            <a:r>
              <a:rPr lang="en-US" altLang="zh-CN" sz="1800" dirty="0" smtClean="0"/>
              <a:t>              value=</a:t>
            </a:r>
            <a:r>
              <a:rPr lang="en-US" altLang="zh-CN" sz="1800" i="1" dirty="0" smtClean="0"/>
              <a:t>"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https://190.100.100.56:8443/cas/logout?service=http://190.100.100.56:8002/boda/signin.jsp</a:t>
            </a:r>
            <a:r>
              <a:rPr lang="en-US" altLang="zh-CN" sz="1800" i="1" dirty="0" smtClean="0"/>
              <a:t>" /&gt;  </a:t>
            </a:r>
          </a:p>
          <a:p>
            <a:r>
              <a:rPr lang="en-US" altLang="zh-CN" sz="1800" dirty="0" smtClean="0"/>
              <a:t>        &lt;</a:t>
            </a:r>
            <a:r>
              <a:rPr lang="en-US" altLang="zh-CN" sz="1800" dirty="0" err="1" smtClean="0"/>
              <a:t>beans:constructor-arg</a:t>
            </a:r>
            <a:r>
              <a:rPr lang="en-US" altLang="zh-CN" sz="1800" dirty="0" smtClean="0"/>
              <a:t>&gt;  </a:t>
            </a:r>
          </a:p>
          <a:p>
            <a:r>
              <a:rPr lang="en-US" altLang="zh-CN" sz="1800" dirty="0" smtClean="0"/>
              <a:t>            &lt;</a:t>
            </a:r>
            <a:r>
              <a:rPr lang="en-US" altLang="zh-CN" sz="1800" dirty="0" err="1" smtClean="0"/>
              <a:t>beans:bean</a:t>
            </a:r>
            <a:r>
              <a:rPr lang="en-US" altLang="zh-CN" sz="1800" dirty="0" smtClean="0"/>
              <a:t>                class=</a:t>
            </a:r>
            <a:r>
              <a:rPr lang="en-US" altLang="zh-CN" sz="1800" i="1" dirty="0" smtClean="0"/>
              <a:t>"org.springframework.security.web.authentication.logout.SecurityContextLogoutHandler" /&gt; </a:t>
            </a:r>
          </a:p>
          <a:p>
            <a:r>
              <a:rPr lang="en-US" altLang="zh-CN" sz="1800" dirty="0" smtClean="0"/>
              <a:t>        &lt;/</a:t>
            </a:r>
            <a:r>
              <a:rPr lang="en-US" altLang="zh-CN" sz="1800" dirty="0" err="1" smtClean="0"/>
              <a:t>beans:constructor-arg</a:t>
            </a:r>
            <a:r>
              <a:rPr lang="en-US" altLang="zh-CN" sz="1800" dirty="0" smtClean="0"/>
              <a:t>&gt;  </a:t>
            </a:r>
          </a:p>
          <a:p>
            <a:r>
              <a:rPr lang="en-US" altLang="zh-CN" sz="1800" dirty="0" smtClean="0"/>
              <a:t>        &lt;</a:t>
            </a:r>
            <a:r>
              <a:rPr lang="en-US" altLang="zh-CN" sz="1800" dirty="0" err="1" smtClean="0"/>
              <a:t>beans:property</a:t>
            </a:r>
            <a:r>
              <a:rPr lang="en-US" altLang="zh-CN" sz="1800" dirty="0" smtClean="0"/>
              <a:t> name=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filterProcessesUrl</a:t>
            </a:r>
            <a:r>
              <a:rPr lang="en-US" altLang="zh-CN" sz="1800" i="1" dirty="0" smtClean="0"/>
              <a:t>" value="/</a:t>
            </a:r>
            <a:r>
              <a:rPr lang="en-US" altLang="zh-CN" sz="1800" i="1" dirty="0" err="1" smtClean="0"/>
              <a:t>boda_security_logout</a:t>
            </a:r>
            <a:r>
              <a:rPr lang="en-US" altLang="zh-CN" sz="1800" i="1" dirty="0" smtClean="0"/>
              <a:t>" /&gt;   </a:t>
            </a:r>
          </a:p>
          <a:p>
            <a:r>
              <a:rPr lang="en-US" altLang="zh-CN" sz="1800" dirty="0" smtClean="0"/>
              <a:t>    &lt;/</a:t>
            </a:r>
            <a:r>
              <a:rPr lang="en-US" altLang="zh-CN" sz="1800" dirty="0" err="1" smtClean="0"/>
              <a:t>beans:bean</a:t>
            </a:r>
            <a:r>
              <a:rPr lang="en-US" altLang="zh-CN" sz="1800" dirty="0" smtClean="0"/>
              <a:t>&gt;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pPr marL="514350" indent="-514350" algn="l"/>
            <a:r>
              <a:rPr lang="zh-CN" altLang="en-US" sz="3200" dirty="0" smtClean="0">
                <a:latin typeface="+mj-ea"/>
              </a:rPr>
              <a:t>一</a:t>
            </a:r>
            <a:r>
              <a:rPr lang="en-US" altLang="zh-CN" sz="3200" dirty="0" smtClean="0">
                <a:latin typeface="+mj-ea"/>
              </a:rPr>
              <a:t>CAS</a:t>
            </a:r>
            <a:r>
              <a:rPr lang="zh-CN" altLang="en-US" sz="3200" dirty="0" smtClean="0">
                <a:latin typeface="+mj-ea"/>
              </a:rPr>
              <a:t>介绍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CAS </a:t>
            </a:r>
            <a:r>
              <a:rPr lang="zh-CN" altLang="en-US" sz="2400" dirty="0" smtClean="0"/>
              <a:t>是 </a:t>
            </a:r>
            <a:r>
              <a:rPr lang="en-US" altLang="zh-CN" sz="2400" dirty="0" smtClean="0"/>
              <a:t>Yale </a:t>
            </a:r>
            <a:r>
              <a:rPr lang="zh-CN" altLang="en-US" sz="2400" dirty="0" smtClean="0"/>
              <a:t>大学发起的一个开源项目，旨在为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应用系统提供一种可靠的单点登录方法，</a:t>
            </a:r>
            <a:r>
              <a:rPr lang="en-US" altLang="zh-CN" sz="2400" dirty="0" smtClean="0"/>
              <a:t>CAS </a:t>
            </a:r>
            <a:r>
              <a:rPr lang="zh-CN" altLang="en-US" sz="2400" dirty="0" smtClean="0"/>
              <a:t>在 </a:t>
            </a:r>
            <a:r>
              <a:rPr lang="en-US" altLang="zh-CN" sz="2400" dirty="0" smtClean="0"/>
              <a:t>2004 </a:t>
            </a:r>
            <a:r>
              <a:rPr lang="zh-CN" altLang="en-US" sz="2400" dirty="0" smtClean="0"/>
              <a:t>年 </a:t>
            </a:r>
            <a:r>
              <a:rPr lang="en-US" altLang="zh-CN" sz="2400" dirty="0" smtClean="0"/>
              <a:t>12 </a:t>
            </a:r>
            <a:r>
              <a:rPr lang="zh-CN" altLang="en-US" sz="2400" dirty="0" smtClean="0"/>
              <a:t>月正式成为 </a:t>
            </a:r>
            <a:r>
              <a:rPr lang="en-US" altLang="zh-CN" sz="2400" dirty="0" smtClean="0"/>
              <a:t>JA-SIG </a:t>
            </a:r>
            <a:r>
              <a:rPr lang="zh-CN" altLang="en-US" sz="2400" dirty="0" smtClean="0"/>
              <a:t>的一个项目。</a:t>
            </a:r>
            <a:r>
              <a:rPr lang="en-US" altLang="zh-CN" sz="2400" dirty="0" smtClean="0"/>
              <a:t>CAS </a:t>
            </a:r>
            <a:r>
              <a:rPr lang="zh-CN" altLang="en-US" sz="2400" dirty="0" smtClean="0"/>
              <a:t>具有以下特点：</a:t>
            </a:r>
          </a:p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、开源的企业级单点登录解决方案。</a:t>
            </a:r>
          </a:p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CAS Server </a:t>
            </a:r>
            <a:r>
              <a:rPr lang="zh-CN" altLang="en-US" sz="2400" dirty="0" smtClean="0"/>
              <a:t>为需要独立部署的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应用。</a:t>
            </a:r>
          </a:p>
          <a:p>
            <a:pPr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CAS Client </a:t>
            </a:r>
            <a:r>
              <a:rPr lang="zh-CN" altLang="en-US" sz="2400" dirty="0" smtClean="0"/>
              <a:t>支持非常多的客户端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这里指单点登录系统中的各个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应用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，包括 </a:t>
            </a:r>
            <a:r>
              <a:rPr lang="en-US" altLang="zh-CN" sz="2400" dirty="0" smtClean="0"/>
              <a:t>Java, </a:t>
            </a:r>
            <a:r>
              <a:rPr lang="en-US" altLang="zh-CN" sz="2400" dirty="0" err="1" smtClean="0"/>
              <a:t>.Net</a:t>
            </a:r>
            <a:r>
              <a:rPr lang="en-US" altLang="zh-CN" sz="2400" dirty="0" smtClean="0"/>
              <a:t>, PHP, Perl, Apache, </a:t>
            </a:r>
            <a:r>
              <a:rPr lang="en-US" altLang="zh-CN" sz="2400" dirty="0" err="1" smtClean="0"/>
              <a:t>uPortal</a:t>
            </a:r>
            <a:r>
              <a:rPr lang="en-US" altLang="zh-CN" sz="2400" dirty="0" smtClean="0"/>
              <a:t>, Ruby </a:t>
            </a:r>
            <a:r>
              <a:rPr lang="zh-CN" altLang="en-US" sz="2400" dirty="0" smtClean="0"/>
              <a:t>等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sz="2000" i="1" dirty="0" err="1" smtClean="0"/>
              <a:t>filterProcessesUrl</a:t>
            </a:r>
            <a:r>
              <a:rPr lang="en-US" altLang="zh-CN" sz="2000" i="1" dirty="0" smtClean="0"/>
              <a:t> </a:t>
            </a:r>
            <a:r>
              <a:rPr lang="zh-CN" altLang="en-US" sz="2000" i="1" dirty="0" smtClean="0"/>
              <a:t>为注销的</a:t>
            </a:r>
            <a:r>
              <a:rPr lang="en-US" altLang="zh-CN" sz="2000" i="1" dirty="0" smtClean="0"/>
              <a:t>filter</a:t>
            </a:r>
            <a:r>
              <a:rPr lang="zh-CN" altLang="en-US" sz="2000" i="1" dirty="0" smtClean="0"/>
              <a:t>触发的链接 </a:t>
            </a:r>
            <a:endParaRPr lang="en-US" altLang="zh-CN" sz="2000" i="1" dirty="0" smtClean="0"/>
          </a:p>
          <a:p>
            <a:r>
              <a:rPr lang="zh-CN" altLang="en-US" sz="2000" i="1" dirty="0" smtClean="0"/>
              <a:t>          退出后显示登录页面</a:t>
            </a:r>
            <a:r>
              <a:rPr lang="en-US" altLang="zh-CN" sz="2000" i="1" dirty="0" smtClean="0"/>
              <a:t>,</a:t>
            </a:r>
            <a:r>
              <a:rPr lang="zh-CN" altLang="en-US" sz="2000" i="1" dirty="0" smtClean="0"/>
              <a:t>并且登录成功后还是会进入到之前的业务系统，那么可以修改</a:t>
            </a:r>
            <a:r>
              <a:rPr lang="en-US" altLang="zh-CN" sz="2000" i="1" dirty="0" smtClean="0"/>
              <a:t>cas-servlet.xml</a:t>
            </a:r>
            <a:r>
              <a:rPr lang="zh-CN" altLang="en-US" sz="2000" i="1" dirty="0" smtClean="0"/>
              <a:t>文件，在</a:t>
            </a:r>
            <a:r>
              <a:rPr lang="en-US" altLang="zh-CN" sz="2000" i="1" dirty="0" smtClean="0"/>
              <a:t>“</a:t>
            </a:r>
            <a:r>
              <a:rPr lang="en-US" altLang="zh-CN" sz="2000" i="1" dirty="0" err="1" smtClean="0"/>
              <a:t>logoutController</a:t>
            </a:r>
            <a:r>
              <a:rPr lang="en-US" altLang="zh-CN" sz="2000" i="1" dirty="0" smtClean="0"/>
              <a:t>”</a:t>
            </a:r>
            <a:r>
              <a:rPr lang="zh-CN" altLang="en-US" sz="2000" i="1" dirty="0" smtClean="0"/>
              <a:t>的</a:t>
            </a:r>
            <a:r>
              <a:rPr lang="en-US" altLang="zh-CN" sz="2000" i="1" dirty="0" smtClean="0"/>
              <a:t>bean</a:t>
            </a:r>
            <a:r>
              <a:rPr lang="zh-CN" altLang="en-US" sz="2000" i="1" dirty="0" smtClean="0"/>
              <a:t>配置中增加属性“</a:t>
            </a:r>
            <a:r>
              <a:rPr lang="en-US" altLang="zh-CN" sz="2000" i="1" dirty="0" err="1" smtClean="0"/>
              <a:t>followServiceRedirects</a:t>
            </a:r>
            <a:r>
              <a:rPr lang="en-US" altLang="zh-CN" sz="2000" i="1" dirty="0" smtClean="0"/>
              <a:t>”</a:t>
            </a:r>
            <a:r>
              <a:rPr lang="zh-CN" altLang="en-US" sz="2000" i="1" dirty="0" smtClean="0"/>
              <a:t>，设置为“</a:t>
            </a:r>
            <a:r>
              <a:rPr lang="en-US" altLang="zh-CN" sz="2000" i="1" dirty="0" smtClean="0"/>
              <a:t>true”</a:t>
            </a:r>
            <a:r>
              <a:rPr lang="zh-CN" altLang="en-US" sz="2000" i="1" dirty="0" smtClean="0"/>
              <a:t>，然后在业务系统的注销连接中加入</a:t>
            </a:r>
            <a:r>
              <a:rPr lang="en-US" altLang="zh-CN" sz="2000" i="1" dirty="0" smtClean="0"/>
              <a:t>“service</a:t>
            </a:r>
            <a:r>
              <a:rPr lang="zh-CN" altLang="en-US" sz="2000" i="1" dirty="0" smtClean="0"/>
              <a:t>参数</a:t>
            </a:r>
            <a:r>
              <a:rPr lang="en-US" altLang="zh-CN" sz="2000" i="1" dirty="0" smtClean="0"/>
              <a:t>”,</a:t>
            </a:r>
            <a:r>
              <a:rPr lang="zh-CN" altLang="en-US" sz="2000" i="1" dirty="0" smtClean="0"/>
              <a:t>值为业务系统的绝对</a:t>
            </a:r>
            <a:r>
              <a:rPr lang="en-US" altLang="zh-CN" sz="2000" i="1" dirty="0" smtClean="0"/>
              <a:t>URL</a:t>
            </a:r>
            <a:r>
              <a:rPr lang="zh-CN" altLang="en-US" sz="2000" i="1" dirty="0" smtClean="0"/>
              <a:t>如：</a:t>
            </a:r>
            <a:endParaRPr lang="en-US" altLang="zh-CN" sz="2000" i="1" dirty="0" smtClean="0"/>
          </a:p>
          <a:p>
            <a:r>
              <a:rPr lang="en-US" altLang="zh-CN" sz="2000" i="1" dirty="0" smtClean="0">
                <a:solidFill>
                  <a:srgbClr val="FF0000"/>
                </a:solidFill>
                <a:hlinkClick r:id="rId2"/>
              </a:rPr>
              <a:t>https://190.100.100.56:8443/cas/logout?service=http://190.100.100.56:8002/boda/signin.jsp</a:t>
            </a:r>
            <a:endParaRPr lang="en-US" altLang="zh-CN" sz="2000" i="1" dirty="0" smtClean="0">
              <a:solidFill>
                <a:srgbClr val="FF0000"/>
              </a:solidFill>
            </a:endParaRPr>
          </a:p>
          <a:p>
            <a:endParaRPr lang="en-US" altLang="zh-CN" sz="2000" i="1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如果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要注销，需在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先注销，之后让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注销提供的</a:t>
            </a:r>
            <a:r>
              <a:rPr lang="en-US" altLang="zh-CN" sz="2000" dirty="0" smtClean="0"/>
              <a:t>ticket</a:t>
            </a:r>
            <a:r>
              <a:rPr lang="zh-CN" altLang="en-US" sz="2000" dirty="0" smtClean="0"/>
              <a:t>。 </a:t>
            </a:r>
          </a:p>
          <a:p>
            <a:r>
              <a:rPr lang="zh-CN" altLang="en-US" sz="2000" dirty="0" smtClean="0"/>
              <a:t>如果不这样，不论是只注销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还是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，注销后，系统仍然还是可以访问的</a:t>
            </a:r>
            <a:endParaRPr lang="en-US" altLang="zh-CN" sz="2000" dirty="0" smtClean="0"/>
          </a:p>
          <a:p>
            <a:r>
              <a:rPr lang="zh-CN" altLang="en-US" sz="2000" dirty="0" smtClean="0"/>
              <a:t>注销所连接的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需与</a:t>
            </a:r>
            <a:r>
              <a:rPr lang="en-US" altLang="zh-CN" sz="2000" dirty="0" smtClean="0"/>
              <a:t>login</a:t>
            </a:r>
            <a:r>
              <a:rPr lang="zh-CN" altLang="en-US" sz="2000" dirty="0" smtClean="0"/>
              <a:t>时写的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一致，及要么都是</a:t>
            </a:r>
            <a:r>
              <a:rPr lang="en-US" altLang="zh-CN" sz="2000" dirty="0" err="1" smtClean="0"/>
              <a:t>Ip</a:t>
            </a:r>
            <a:r>
              <a:rPr lang="zh-CN" altLang="en-US" sz="2000" dirty="0" smtClean="0"/>
              <a:t>、域名或本地时的主机名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两个链接应对应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否则在注销时服务端无法找到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进行注销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CAS</a:t>
            </a:r>
            <a:r>
              <a:rPr lang="zh-CN" altLang="en-US" dirty="0" smtClean="0"/>
              <a:t>原理及协议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从结构上看，</a:t>
            </a:r>
            <a:r>
              <a:rPr lang="en-US" sz="1800" dirty="0" smtClean="0"/>
              <a:t>CAS </a:t>
            </a:r>
            <a:r>
              <a:rPr lang="zh-CN" altLang="en-US" sz="1800" dirty="0" smtClean="0"/>
              <a:t>包含两个部分： </a:t>
            </a:r>
            <a:r>
              <a:rPr lang="en-US" sz="1800" dirty="0" smtClean="0"/>
              <a:t>CAS Server </a:t>
            </a:r>
            <a:r>
              <a:rPr lang="zh-CN" altLang="en-US" sz="1800" dirty="0" smtClean="0"/>
              <a:t>和 </a:t>
            </a:r>
            <a:r>
              <a:rPr lang="en-US" sz="1800" dirty="0" smtClean="0"/>
              <a:t>CAS Client。CAS Server </a:t>
            </a:r>
            <a:r>
              <a:rPr lang="zh-CN" altLang="en-US" sz="1800" dirty="0" smtClean="0"/>
              <a:t>需要独立部署，主要负责对用户的认证工作；</a:t>
            </a:r>
            <a:r>
              <a:rPr lang="en-US" sz="1800" dirty="0" smtClean="0"/>
              <a:t>CAS Client </a:t>
            </a:r>
            <a:r>
              <a:rPr lang="zh-CN" altLang="en-US" sz="1800" dirty="0" smtClean="0"/>
              <a:t>负责处理对客户端受保护资源的访问请求，需要登录时，重定向到 </a:t>
            </a:r>
            <a:r>
              <a:rPr lang="en-US" sz="1800" dirty="0" smtClean="0"/>
              <a:t>CAS Server。</a:t>
            </a:r>
            <a:r>
              <a:rPr lang="zh-CN" altLang="en-US" sz="1800" dirty="0" smtClean="0"/>
              <a:t>下图是 </a:t>
            </a:r>
            <a:r>
              <a:rPr lang="en-US" sz="1800" dirty="0" smtClean="0"/>
              <a:t>CAS </a:t>
            </a:r>
            <a:r>
              <a:rPr lang="zh-CN" altLang="en-US" sz="1800" dirty="0" smtClean="0"/>
              <a:t>最基本的协议</a:t>
            </a:r>
            <a:endParaRPr lang="en-US" altLang="zh-CN" sz="1800" dirty="0" smtClean="0"/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2564904"/>
            <a:ext cx="576064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CAS Client </a:t>
            </a:r>
            <a:r>
              <a:rPr lang="zh-CN" altLang="en-US" dirty="0" smtClean="0"/>
              <a:t>与受保护的客户端应用部署在一起，以</a:t>
            </a:r>
            <a:r>
              <a:rPr lang="en-US" dirty="0" smtClean="0"/>
              <a:t> Filter </a:t>
            </a:r>
            <a:r>
              <a:rPr lang="zh-CN" altLang="en-US" dirty="0" smtClean="0"/>
              <a:t>方式保护受保护的资源。对于访问受保护资源的每个</a:t>
            </a:r>
            <a:r>
              <a:rPr lang="en-US" dirty="0" smtClean="0"/>
              <a:t> Web </a:t>
            </a:r>
            <a:r>
              <a:rPr lang="zh-CN" altLang="en-US" dirty="0" smtClean="0"/>
              <a:t>请求，</a:t>
            </a:r>
            <a:r>
              <a:rPr lang="en-US" dirty="0" smtClean="0"/>
              <a:t>CAS Client </a:t>
            </a:r>
            <a:r>
              <a:rPr lang="zh-CN" altLang="en-US" dirty="0" smtClean="0"/>
              <a:t>会分析该请求的</a:t>
            </a:r>
            <a:r>
              <a:rPr lang="en-US" dirty="0" smtClean="0"/>
              <a:t> Http </a:t>
            </a:r>
            <a:r>
              <a:rPr lang="zh-CN" altLang="en-US" dirty="0" smtClean="0"/>
              <a:t>请求中是否包含</a:t>
            </a:r>
            <a:r>
              <a:rPr lang="en-US" dirty="0" smtClean="0"/>
              <a:t> Service Ticket</a:t>
            </a:r>
            <a:r>
              <a:rPr lang="zh-CN" altLang="en-US" dirty="0" smtClean="0"/>
              <a:t>，如果没有，则说明当前用户尚未登录，于是将请求重定向到指定好的</a:t>
            </a:r>
            <a:r>
              <a:rPr lang="en-US" dirty="0" smtClean="0"/>
              <a:t> CAS Server </a:t>
            </a:r>
            <a:r>
              <a:rPr lang="zh-CN" altLang="en-US" dirty="0" smtClean="0"/>
              <a:t>登录地址，并传递</a:t>
            </a:r>
            <a:r>
              <a:rPr lang="en-US" dirty="0" smtClean="0"/>
              <a:t> Service </a:t>
            </a:r>
            <a:r>
              <a:rPr lang="zh-CN" altLang="en-US" dirty="0" smtClean="0"/>
              <a:t>（也就是要访问的目的资源地址），以便登录成功过后转回该地址。用户在第</a:t>
            </a:r>
            <a:r>
              <a:rPr lang="en-US" dirty="0" smtClean="0"/>
              <a:t> 3 </a:t>
            </a:r>
            <a:r>
              <a:rPr lang="zh-CN" altLang="en-US" dirty="0" smtClean="0"/>
              <a:t>步中输入认证信息，如果登录成功，</a:t>
            </a:r>
            <a:r>
              <a:rPr lang="en-US" dirty="0" smtClean="0"/>
              <a:t>CAS Server </a:t>
            </a:r>
            <a:r>
              <a:rPr lang="zh-CN" altLang="en-US" dirty="0" smtClean="0"/>
              <a:t>随机产生一个相当长度、唯一、不可伪造的</a:t>
            </a:r>
            <a:r>
              <a:rPr lang="en-US" dirty="0" smtClean="0"/>
              <a:t> Service Ticket</a:t>
            </a:r>
            <a:r>
              <a:rPr lang="zh-CN" altLang="en-US" dirty="0" smtClean="0"/>
              <a:t>，并缓存以待将来验证，之后系统自动重定向到</a:t>
            </a:r>
            <a:r>
              <a:rPr lang="en-US" dirty="0" smtClean="0"/>
              <a:t> Service </a:t>
            </a:r>
            <a:r>
              <a:rPr lang="zh-CN" altLang="en-US" dirty="0" smtClean="0"/>
              <a:t>所在地址，并为客户端浏览器设置一个</a:t>
            </a:r>
            <a:r>
              <a:rPr lang="en-US" dirty="0" smtClean="0"/>
              <a:t> Ticket Granted Cookie</a:t>
            </a:r>
            <a:r>
              <a:rPr lang="zh-CN" altLang="en-US" dirty="0" smtClean="0"/>
              <a:t>（</a:t>
            </a:r>
            <a:r>
              <a:rPr lang="en-US" dirty="0" smtClean="0"/>
              <a:t>TGC</a:t>
            </a:r>
            <a:r>
              <a:rPr lang="zh-CN" altLang="en-US" dirty="0" smtClean="0"/>
              <a:t>），</a:t>
            </a:r>
            <a:r>
              <a:rPr lang="en-US" dirty="0" smtClean="0"/>
              <a:t>CAS Client </a:t>
            </a:r>
            <a:r>
              <a:rPr lang="zh-CN" altLang="en-US" dirty="0" smtClean="0"/>
              <a:t>在拿到</a:t>
            </a:r>
            <a:r>
              <a:rPr lang="en-US" dirty="0" smtClean="0"/>
              <a:t> Service </a:t>
            </a:r>
            <a:r>
              <a:rPr lang="zh-CN" altLang="en-US" dirty="0" smtClean="0"/>
              <a:t>和新产生的</a:t>
            </a:r>
            <a:r>
              <a:rPr lang="en-US" dirty="0" smtClean="0"/>
              <a:t> Ticket </a:t>
            </a:r>
            <a:r>
              <a:rPr lang="zh-CN" altLang="en-US" dirty="0" smtClean="0"/>
              <a:t>过后，在第</a:t>
            </a:r>
            <a:r>
              <a:rPr lang="en-US" dirty="0" smtClean="0"/>
              <a:t> 5</a:t>
            </a:r>
            <a:r>
              <a:rPr lang="zh-CN" altLang="en-US" dirty="0" smtClean="0"/>
              <a:t>，</a:t>
            </a:r>
            <a:r>
              <a:rPr lang="en-US" dirty="0" smtClean="0"/>
              <a:t>6 </a:t>
            </a:r>
            <a:r>
              <a:rPr lang="zh-CN" altLang="en-US" dirty="0" smtClean="0"/>
              <a:t>步中与</a:t>
            </a:r>
            <a:r>
              <a:rPr lang="en-US" dirty="0" smtClean="0"/>
              <a:t> CAS Server </a:t>
            </a:r>
            <a:r>
              <a:rPr lang="zh-CN" altLang="en-US" dirty="0" smtClean="0"/>
              <a:t>进行身份合适，以确保</a:t>
            </a:r>
            <a:r>
              <a:rPr lang="en-US" dirty="0" smtClean="0"/>
              <a:t> Service Ticket </a:t>
            </a:r>
            <a:r>
              <a:rPr lang="zh-CN" altLang="en-US" dirty="0" smtClean="0"/>
              <a:t>的合法性。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、在该协议中，所有与</a:t>
            </a:r>
            <a:r>
              <a:rPr lang="en-US" dirty="0" smtClean="0"/>
              <a:t> CAS </a:t>
            </a:r>
            <a:r>
              <a:rPr lang="zh-CN" altLang="en-US" dirty="0" smtClean="0"/>
              <a:t>的交互均采用</a:t>
            </a:r>
            <a:r>
              <a:rPr lang="en-US" dirty="0" smtClean="0"/>
              <a:t> SSL </a:t>
            </a:r>
            <a:r>
              <a:rPr lang="zh-CN" altLang="en-US" dirty="0" smtClean="0"/>
              <a:t>协议，确保，</a:t>
            </a:r>
            <a:r>
              <a:rPr lang="en-US" dirty="0" smtClean="0"/>
              <a:t>ST </a:t>
            </a:r>
            <a:r>
              <a:rPr lang="zh-CN" altLang="en-US" dirty="0" smtClean="0"/>
              <a:t>和</a:t>
            </a:r>
            <a:r>
              <a:rPr lang="en-US" dirty="0" smtClean="0"/>
              <a:t> TGC </a:t>
            </a:r>
            <a:r>
              <a:rPr lang="zh-CN" altLang="en-US" dirty="0" smtClean="0"/>
              <a:t>的安全性。协议工作过程中会有</a:t>
            </a:r>
            <a:r>
              <a:rPr lang="en-US" dirty="0" smtClean="0"/>
              <a:t> 2 </a:t>
            </a:r>
            <a:r>
              <a:rPr lang="zh-CN" altLang="en-US" dirty="0" smtClean="0"/>
              <a:t>次重定向的过程，但是</a:t>
            </a:r>
            <a:r>
              <a:rPr lang="en-US" dirty="0" smtClean="0"/>
              <a:t> CAS Client </a:t>
            </a:r>
            <a:r>
              <a:rPr lang="zh-CN" altLang="en-US" dirty="0" smtClean="0"/>
              <a:t>与</a:t>
            </a:r>
            <a:r>
              <a:rPr lang="en-US" dirty="0" smtClean="0"/>
              <a:t> CAS Server </a:t>
            </a:r>
            <a:r>
              <a:rPr lang="zh-CN" altLang="en-US" dirty="0" smtClean="0"/>
              <a:t>之间进行</a:t>
            </a:r>
            <a:r>
              <a:rPr lang="en-US" dirty="0" smtClean="0"/>
              <a:t> Ticket </a:t>
            </a:r>
            <a:r>
              <a:rPr lang="zh-CN" altLang="en-US" dirty="0" smtClean="0"/>
              <a:t>验证的过程对于用户是透明的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 </a:t>
            </a:r>
            <a:r>
              <a:rPr lang="en-US" altLang="zh-CN" dirty="0" smtClean="0"/>
              <a:t>https 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、生成</a:t>
            </a:r>
            <a:r>
              <a:rPr lang="en-US" sz="2000" dirty="0" smtClean="0"/>
              <a:t> server key</a:t>
            </a:r>
          </a:p>
          <a:p>
            <a:r>
              <a:rPr lang="zh-CN" altLang="en-US" sz="2000" dirty="0" smtClean="0"/>
              <a:t>进入</a:t>
            </a:r>
            <a:r>
              <a:rPr lang="en-US" sz="2000" dirty="0" err="1" smtClean="0"/>
              <a:t>cmd</a:t>
            </a:r>
            <a:r>
              <a:rPr lang="zh-CN" altLang="en-US" sz="2000" dirty="0" smtClean="0"/>
              <a:t>转到</a:t>
            </a:r>
            <a:r>
              <a:rPr lang="en-US" sz="2000" dirty="0" smtClean="0"/>
              <a:t>E:\</a:t>
            </a:r>
            <a:r>
              <a:rPr lang="zh-CN" altLang="en-US" sz="2000" dirty="0" smtClean="0"/>
              <a:t>下输入</a:t>
            </a:r>
          </a:p>
          <a:p>
            <a:r>
              <a:rPr lang="en-US" sz="2000" dirty="0" err="1" smtClean="0"/>
              <a:t>keytool</a:t>
            </a:r>
            <a:r>
              <a:rPr lang="en-US" sz="2000" dirty="0" smtClean="0"/>
              <a:t> -</a:t>
            </a:r>
            <a:r>
              <a:rPr lang="en-US" sz="2000" dirty="0" err="1" smtClean="0"/>
              <a:t>genkey</a:t>
            </a:r>
            <a:r>
              <a:rPr lang="en-US" sz="2000" dirty="0" smtClean="0"/>
              <a:t> -alias </a:t>
            </a:r>
            <a:r>
              <a:rPr lang="en-US" sz="2000" dirty="0" err="1" smtClean="0"/>
              <a:t>casserver</a:t>
            </a:r>
            <a:r>
              <a:rPr lang="en-US" sz="2000" dirty="0" smtClean="0"/>
              <a:t> -</a:t>
            </a:r>
            <a:r>
              <a:rPr lang="en-US" sz="2000" dirty="0" err="1" smtClean="0"/>
              <a:t>keyalg</a:t>
            </a:r>
            <a:r>
              <a:rPr lang="en-US" sz="2000" dirty="0" smtClean="0"/>
              <a:t> RSA -</a:t>
            </a:r>
            <a:r>
              <a:rPr lang="en-US" sz="2000" dirty="0" err="1" smtClean="0"/>
              <a:t>keypass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changeit</a:t>
            </a:r>
            <a:r>
              <a:rPr lang="en-US" sz="2000" dirty="0" smtClean="0"/>
              <a:t> -</a:t>
            </a:r>
            <a:r>
              <a:rPr lang="en-US" sz="2000" dirty="0" err="1" smtClean="0"/>
              <a:t>storepass</a:t>
            </a:r>
            <a:r>
              <a:rPr lang="en-US" sz="2000" dirty="0" smtClean="0"/>
              <a:t> </a:t>
            </a:r>
            <a:r>
              <a:rPr lang="en-US" sz="2000" dirty="0" err="1" smtClean="0"/>
              <a:t>changeit</a:t>
            </a:r>
            <a:r>
              <a:rPr lang="en-US" sz="2000" dirty="0" smtClean="0"/>
              <a:t> -</a:t>
            </a:r>
            <a:r>
              <a:rPr lang="en-US" sz="2000" dirty="0" err="1" smtClean="0"/>
              <a:t>keystore</a:t>
            </a:r>
            <a:r>
              <a:rPr lang="en-US" sz="2000" dirty="0" smtClean="0"/>
              <a:t> </a:t>
            </a:r>
            <a:r>
              <a:rPr lang="en-US" sz="2000" dirty="0" err="1" smtClean="0"/>
              <a:t>server.keystore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-validity </a:t>
            </a:r>
            <a:r>
              <a:rPr lang="en-US" sz="2000" dirty="0" smtClean="0"/>
              <a:t>3600 </a:t>
            </a:r>
            <a:endParaRPr lang="zh-CN" altLang="en-US" sz="2000" dirty="0" smtClean="0"/>
          </a:p>
          <a:p>
            <a:r>
              <a:rPr lang="zh-CN" altLang="en-US" sz="2000" dirty="0" smtClean="0"/>
              <a:t>注：参数</a:t>
            </a:r>
            <a:r>
              <a:rPr lang="en-US" sz="2000" dirty="0" smtClean="0"/>
              <a:t> -validity </a:t>
            </a:r>
            <a:r>
              <a:rPr lang="zh-CN" altLang="en-US" sz="2000" dirty="0" smtClean="0"/>
              <a:t>指证书的有效期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天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，缺省有效期很短，只有</a:t>
            </a:r>
            <a:r>
              <a:rPr lang="en-US" sz="2000" dirty="0" smtClean="0"/>
              <a:t>90</a:t>
            </a:r>
            <a:r>
              <a:rPr lang="zh-CN" altLang="en-US" sz="2000" dirty="0" smtClean="0"/>
              <a:t>天。</a:t>
            </a:r>
            <a:endParaRPr lang="en-US" altLang="zh-CN" sz="2000" dirty="0" smtClean="0"/>
          </a:p>
          <a:p>
            <a:r>
              <a:rPr lang="zh-CN" altLang="en-US" sz="2000" b="1" dirty="0" smtClean="0"/>
              <a:t>生成证书时</a:t>
            </a:r>
            <a:r>
              <a:rPr lang="en-US" sz="2000" b="1" dirty="0" smtClean="0"/>
              <a:t>,</a:t>
            </a:r>
            <a:r>
              <a:rPr lang="zh-CN" altLang="en-US" sz="2000" b="1" dirty="0" smtClean="0"/>
              <a:t>您的名字与姓氏是什么，必须添域名或</a:t>
            </a:r>
            <a:r>
              <a:rPr lang="en-US" sz="2000" b="1" dirty="0" err="1" smtClean="0"/>
              <a:t>cas</a:t>
            </a:r>
            <a:r>
              <a:rPr lang="en-US" sz="2000" b="1" dirty="0" smtClean="0"/>
              <a:t> server</a:t>
            </a:r>
            <a:r>
              <a:rPr lang="zh-CN" altLang="en-US" sz="2000" b="1" dirty="0" smtClean="0"/>
              <a:t>机器名，否则</a:t>
            </a:r>
            <a:r>
              <a:rPr lang="en-US" sz="2000" b="1" dirty="0" smtClean="0"/>
              <a:t>SSL</a:t>
            </a:r>
            <a:r>
              <a:rPr lang="zh-CN" altLang="en-US" sz="2000" b="1" dirty="0" smtClean="0"/>
              <a:t>将不能取得</a:t>
            </a:r>
            <a:r>
              <a:rPr lang="en-US" sz="2000" b="1" dirty="0" smtClean="0"/>
              <a:t>TGC</a:t>
            </a:r>
            <a:r>
              <a:rPr lang="zh-CN" altLang="en-US" sz="2000" b="1" dirty="0" smtClean="0"/>
              <a:t>信息。（证书至关重要，直接影响</a:t>
            </a:r>
            <a:r>
              <a:rPr lang="en-US" sz="2000" b="1" dirty="0" smtClean="0"/>
              <a:t>CAS</a:t>
            </a:r>
            <a:r>
              <a:rPr lang="zh-CN" altLang="en-US" sz="2000" b="1" dirty="0" smtClean="0"/>
              <a:t>是否能正常工作）</a:t>
            </a:r>
            <a:endParaRPr lang="en-US" altLang="zh-CN" sz="2000" b="1" dirty="0" smtClean="0"/>
          </a:p>
          <a:p>
            <a:r>
              <a:rPr lang="en-US" sz="2000" dirty="0" smtClean="0"/>
              <a:t> RSA </a:t>
            </a:r>
            <a:r>
              <a:rPr lang="zh-CN" altLang="en-US" sz="2000" dirty="0" smtClean="0"/>
              <a:t>生成证书的方式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Changeit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证书密码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、将证书导入到</a:t>
            </a:r>
            <a:r>
              <a:rPr lang="en-US" altLang="zh-CN" sz="1800" dirty="0" smtClean="0"/>
              <a:t>JDK</a:t>
            </a:r>
            <a:r>
              <a:rPr lang="zh-CN" altLang="en-US" sz="1800" dirty="0" smtClean="0"/>
              <a:t>的证书信任库中</a:t>
            </a:r>
            <a:endParaRPr lang="en-US" altLang="zh-CN" sz="1800" dirty="0" smtClean="0"/>
          </a:p>
          <a:p>
            <a:r>
              <a:rPr lang="zh-CN" altLang="en-US" sz="1800" dirty="0" smtClean="0"/>
              <a:t>第一步是导出证书，命令如下：</a:t>
            </a:r>
          </a:p>
          <a:p>
            <a:r>
              <a:rPr lang="en-US" sz="1800" dirty="0" err="1" smtClean="0"/>
              <a:t>keytool</a:t>
            </a:r>
            <a:r>
              <a:rPr lang="en-US" sz="1800" dirty="0" smtClean="0"/>
              <a:t> -export -</a:t>
            </a:r>
            <a:r>
              <a:rPr lang="en-US" sz="1800" dirty="0" err="1" smtClean="0"/>
              <a:t>trustcacerts</a:t>
            </a:r>
            <a:r>
              <a:rPr lang="en-US" sz="1800" dirty="0" smtClean="0"/>
              <a:t> -alias </a:t>
            </a:r>
            <a:r>
              <a:rPr lang="en-US" sz="1800" dirty="0" err="1" smtClean="0"/>
              <a:t>casserver</a:t>
            </a:r>
            <a:r>
              <a:rPr lang="en-US" sz="1800" dirty="0" smtClean="0"/>
              <a:t> -file server.cer -</a:t>
            </a:r>
            <a:r>
              <a:rPr lang="en-US" sz="1800" dirty="0" err="1" smtClean="0"/>
              <a:t>keystore</a:t>
            </a:r>
            <a:r>
              <a:rPr lang="en-US" sz="1800" dirty="0" smtClean="0"/>
              <a:t>  </a:t>
            </a:r>
            <a:r>
              <a:rPr lang="en-US" sz="1800" dirty="0" err="1" smtClean="0"/>
              <a:t>server.keystore</a:t>
            </a:r>
            <a:r>
              <a:rPr lang="en-US" sz="1800" dirty="0" smtClean="0"/>
              <a:t> -</a:t>
            </a:r>
            <a:r>
              <a:rPr lang="en-US" sz="1800" dirty="0" err="1" smtClean="0"/>
              <a:t>storepass</a:t>
            </a:r>
            <a:r>
              <a:rPr lang="en-US" sz="1800" dirty="0" smtClean="0"/>
              <a:t> </a:t>
            </a:r>
            <a:r>
              <a:rPr lang="en-US" sz="1800" dirty="0" err="1" smtClean="0"/>
              <a:t>changeit</a:t>
            </a:r>
            <a:endParaRPr lang="zh-CN" altLang="en-US" sz="1800" dirty="0" smtClean="0"/>
          </a:p>
          <a:p>
            <a:r>
              <a:rPr lang="zh-CN" altLang="en-US" sz="1800" dirty="0" smtClean="0"/>
              <a:t>第二步是导入到证书信任库，命令如下：</a:t>
            </a:r>
          </a:p>
          <a:p>
            <a:r>
              <a:rPr lang="en-US" sz="1800" dirty="0" err="1" smtClean="0"/>
              <a:t>keytool</a:t>
            </a:r>
            <a:r>
              <a:rPr lang="en-US" sz="1800" dirty="0" smtClean="0"/>
              <a:t> -import -</a:t>
            </a:r>
            <a:r>
              <a:rPr lang="en-US" sz="1800" dirty="0" err="1" smtClean="0"/>
              <a:t>trustcacerts</a:t>
            </a:r>
            <a:r>
              <a:rPr lang="en-US" sz="1800" dirty="0" smtClean="0"/>
              <a:t> -alias </a:t>
            </a:r>
            <a:r>
              <a:rPr lang="en-US" sz="1800" dirty="0" err="1" smtClean="0"/>
              <a:t>casserver</a:t>
            </a:r>
            <a:r>
              <a:rPr lang="en-US" sz="1800" dirty="0" smtClean="0"/>
              <a:t> -file server.cer -</a:t>
            </a:r>
            <a:r>
              <a:rPr lang="en-US" sz="1800" dirty="0" err="1" smtClean="0"/>
              <a:t>keystore</a:t>
            </a:r>
            <a:r>
              <a:rPr lang="en-US" sz="1800" dirty="0" smtClean="0"/>
              <a:t> D:\Java\jre1.6.0_02\lib\security\cacerts -</a:t>
            </a:r>
            <a:r>
              <a:rPr lang="en-US" sz="1800" dirty="0" err="1" smtClean="0"/>
              <a:t>storepass</a:t>
            </a:r>
            <a:r>
              <a:rPr lang="en-US" sz="1800" dirty="0" smtClean="0"/>
              <a:t> </a:t>
            </a:r>
            <a:r>
              <a:rPr lang="en-US" sz="1800" dirty="0" err="1" smtClean="0"/>
              <a:t>changeit</a:t>
            </a:r>
            <a:endParaRPr lang="zh-CN" altLang="en-US" sz="1800" dirty="0" smtClean="0"/>
          </a:p>
          <a:p>
            <a:r>
              <a:rPr lang="zh-CN" altLang="en-US" sz="1800" b="1" dirty="0" smtClean="0"/>
              <a:t>注：根据不同的</a:t>
            </a:r>
            <a:r>
              <a:rPr lang="en-US" sz="1800" b="1" dirty="0" smtClean="0"/>
              <a:t>JDK</a:t>
            </a:r>
            <a:r>
              <a:rPr lang="zh-CN" altLang="en-US" sz="1800" b="1" dirty="0" smtClean="0"/>
              <a:t>版本证书需要导入</a:t>
            </a:r>
            <a:r>
              <a:rPr lang="en-US" sz="1800" b="1" dirty="0" err="1" smtClean="0"/>
              <a:t>jdk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jre</a:t>
            </a:r>
            <a:r>
              <a:rPr lang="zh-CN" altLang="en-US" sz="1800" b="1" dirty="0" smtClean="0"/>
              <a:t>中。</a:t>
            </a:r>
            <a:endParaRPr lang="zh-CN" altLang="en-US" sz="1800" dirty="0" smtClean="0"/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7" name="内容占位符 3" descr="clip_image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8640"/>
            <a:ext cx="6768752" cy="3662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 </a:t>
            </a:r>
            <a:r>
              <a:rPr lang="en-US" altLang="zh-CN" dirty="0" err="1" smtClean="0"/>
              <a:t>cas</a:t>
            </a:r>
            <a:r>
              <a:rPr lang="en-US" altLang="zh-CN" dirty="0" smtClean="0"/>
              <a:t>-server 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、配置服务端</a:t>
            </a:r>
            <a:r>
              <a:rPr lang="en-US" altLang="zh-CN" dirty="0" err="1" smtClean="0"/>
              <a:t>tomcate</a:t>
            </a:r>
            <a:endParaRPr lang="en-US" altLang="zh-CN" dirty="0" smtClean="0"/>
          </a:p>
          <a:p>
            <a:r>
              <a:rPr lang="en-US" dirty="0" smtClean="0"/>
              <a:t>&lt;Connector protocol="org.apache.coyote.http11.Http11NioProtocol"   </a:t>
            </a:r>
            <a:endParaRPr lang="zh-CN" altLang="en-US" dirty="0" smtClean="0"/>
          </a:p>
          <a:p>
            <a:r>
              <a:rPr lang="en-US" dirty="0" smtClean="0"/>
              <a:t>           port="8443" </a:t>
            </a:r>
            <a:r>
              <a:rPr lang="en-US" dirty="0" err="1" smtClean="0"/>
              <a:t>minSpareThreads</a:t>
            </a:r>
            <a:r>
              <a:rPr lang="en-US" dirty="0" smtClean="0"/>
              <a:t>="5" </a:t>
            </a:r>
            <a:r>
              <a:rPr lang="en-US" dirty="0" err="1" smtClean="0"/>
              <a:t>maxSpareThreads</a:t>
            </a:r>
            <a:r>
              <a:rPr lang="en-US" dirty="0" smtClean="0"/>
              <a:t>="75"   </a:t>
            </a:r>
            <a:endParaRPr lang="zh-CN" altLang="en-US" dirty="0" smtClean="0"/>
          </a:p>
          <a:p>
            <a:r>
              <a:rPr lang="en-US" dirty="0" smtClean="0"/>
              <a:t>           </a:t>
            </a:r>
            <a:r>
              <a:rPr lang="en-US" dirty="0" err="1" smtClean="0"/>
              <a:t>enableLookups</a:t>
            </a:r>
            <a:r>
              <a:rPr lang="en-US" dirty="0" smtClean="0"/>
              <a:t>="true" </a:t>
            </a:r>
            <a:r>
              <a:rPr lang="en-US" dirty="0" err="1" smtClean="0"/>
              <a:t>disableUploadTimeout</a:t>
            </a:r>
            <a:r>
              <a:rPr lang="en-US" dirty="0" smtClean="0"/>
              <a:t>="true"     </a:t>
            </a:r>
            <a:endParaRPr lang="zh-CN" altLang="en-US" dirty="0" smtClean="0"/>
          </a:p>
          <a:p>
            <a:r>
              <a:rPr lang="en-US" dirty="0" smtClean="0"/>
              <a:t>           </a:t>
            </a:r>
            <a:r>
              <a:rPr lang="en-US" dirty="0" err="1" smtClean="0"/>
              <a:t>acceptCount</a:t>
            </a:r>
            <a:r>
              <a:rPr lang="en-US" dirty="0" smtClean="0"/>
              <a:t>="100"  </a:t>
            </a:r>
            <a:r>
              <a:rPr lang="en-US" dirty="0" err="1" smtClean="0"/>
              <a:t>maxThreads</a:t>
            </a:r>
            <a:r>
              <a:rPr lang="en-US" dirty="0" smtClean="0"/>
              <a:t>="200"   </a:t>
            </a:r>
            <a:endParaRPr lang="zh-CN" altLang="en-US" dirty="0" smtClean="0"/>
          </a:p>
          <a:p>
            <a:r>
              <a:rPr lang="en-US" dirty="0" smtClean="0"/>
              <a:t>           scheme="https" secure="true" </a:t>
            </a:r>
            <a:r>
              <a:rPr lang="en-US" dirty="0" err="1" smtClean="0"/>
              <a:t>SSLEnabled</a:t>
            </a:r>
            <a:r>
              <a:rPr lang="en-US" dirty="0" smtClean="0"/>
              <a:t>="true"   </a:t>
            </a:r>
            <a:endParaRPr lang="zh-CN" altLang="en-US" dirty="0" smtClean="0"/>
          </a:p>
          <a:p>
            <a:r>
              <a:rPr lang="en-US" dirty="0" smtClean="0"/>
              <a:t>           </a:t>
            </a:r>
            <a:r>
              <a:rPr lang="en-US" dirty="0" err="1" smtClean="0"/>
              <a:t>clientAuth</a:t>
            </a:r>
            <a:r>
              <a:rPr lang="en-US" dirty="0" smtClean="0"/>
              <a:t>="false" </a:t>
            </a:r>
            <a:r>
              <a:rPr lang="en-US" dirty="0" err="1" smtClean="0"/>
              <a:t>sslProtocol</a:t>
            </a:r>
            <a:r>
              <a:rPr lang="en-US" dirty="0" smtClean="0"/>
              <a:t>="TLS"   </a:t>
            </a:r>
            <a:endParaRPr lang="zh-CN" alt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dirty="0" err="1" smtClean="0">
                <a:solidFill>
                  <a:srgbClr val="FF0000"/>
                </a:solidFill>
              </a:rPr>
              <a:t>keystoreFile</a:t>
            </a:r>
            <a:r>
              <a:rPr lang="en-US" dirty="0" smtClean="0">
                <a:solidFill>
                  <a:srgbClr val="FF0000"/>
                </a:solidFill>
              </a:rPr>
              <a:t>=“../servercas1.keystore"    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dirty="0" err="1" smtClean="0">
                <a:solidFill>
                  <a:srgbClr val="FF0000"/>
                </a:solidFill>
              </a:rPr>
              <a:t>keystorePass</a:t>
            </a:r>
            <a:r>
              <a:rPr lang="en-US" dirty="0" smtClean="0">
                <a:solidFill>
                  <a:srgbClr val="FF0000"/>
                </a:solidFill>
              </a:rPr>
              <a:t>="</a:t>
            </a:r>
            <a:r>
              <a:rPr lang="en-US" dirty="0" err="1" smtClean="0">
                <a:solidFill>
                  <a:srgbClr val="FF0000"/>
                </a:solidFill>
              </a:rPr>
              <a:t>changeit</a:t>
            </a:r>
            <a:r>
              <a:rPr lang="en-US" dirty="0" smtClean="0">
                <a:solidFill>
                  <a:srgbClr val="FF0000"/>
                </a:solidFill>
              </a:rPr>
              <a:t>"/&gt;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dirty="0" err="1" smtClean="0"/>
              <a:t>keystoreFile</a:t>
            </a:r>
            <a:r>
              <a:rPr lang="zh-CN" altLang="en-US" dirty="0" smtClean="0"/>
              <a:t>为已经生成的服务器证书的地址</a:t>
            </a:r>
          </a:p>
          <a:p>
            <a:r>
              <a:rPr lang="en-US" dirty="0" err="1" smtClean="0"/>
              <a:t>keystorePass</a:t>
            </a:r>
            <a:r>
              <a:rPr lang="zh-CN" altLang="en-US" dirty="0" smtClean="0"/>
              <a:t>为自定义的服务器证书的密码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56494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、部署</a:t>
            </a:r>
            <a:r>
              <a:rPr lang="en-US" sz="1600" b="1" dirty="0" smtClean="0"/>
              <a:t>CAS Server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        </a:t>
            </a:r>
            <a:r>
              <a:rPr lang="zh-CN" altLang="en-US" sz="1600" dirty="0" smtClean="0"/>
              <a:t>到</a:t>
            </a:r>
            <a:r>
              <a:rPr lang="en-US" sz="1600" dirty="0" smtClean="0"/>
              <a:t>CAS</a:t>
            </a:r>
            <a:r>
              <a:rPr lang="zh-CN" altLang="en-US" sz="1600" dirty="0" smtClean="0"/>
              <a:t>网站上下载</a:t>
            </a:r>
            <a:r>
              <a:rPr lang="en-US" sz="1600" dirty="0" smtClean="0"/>
              <a:t>server</a:t>
            </a:r>
            <a:r>
              <a:rPr lang="zh-CN" altLang="en-US" sz="1600" dirty="0" smtClean="0"/>
              <a:t>程序，将</a:t>
            </a:r>
            <a:r>
              <a:rPr lang="en-US" sz="1600" dirty="0" err="1" smtClean="0"/>
              <a:t>cas</a:t>
            </a:r>
            <a:r>
              <a:rPr lang="en-US" sz="1600" dirty="0" smtClean="0"/>
              <a:t>-server-</a:t>
            </a:r>
            <a:r>
              <a:rPr lang="en-US" sz="1600" dirty="0" err="1" smtClean="0"/>
              <a:t>webapp</a:t>
            </a:r>
            <a:r>
              <a:rPr lang="en-US" sz="1600" dirty="0" smtClean="0"/>
              <a:t>-&lt;</a:t>
            </a:r>
            <a:r>
              <a:rPr lang="zh-CN" altLang="en-US" sz="1600" dirty="0" smtClean="0"/>
              <a:t>版本号</a:t>
            </a:r>
            <a:r>
              <a:rPr lang="en-US" altLang="zh-CN" sz="1600" dirty="0" smtClean="0"/>
              <a:t>&gt;.</a:t>
            </a:r>
            <a:r>
              <a:rPr lang="en-US" sz="1600" dirty="0" smtClean="0"/>
              <a:t>war </a:t>
            </a:r>
            <a:r>
              <a:rPr lang="zh-CN" altLang="en-US" sz="1600" dirty="0" smtClean="0"/>
              <a:t>拷贝到 </a:t>
            </a:r>
            <a:r>
              <a:rPr lang="en-US" sz="1600" dirty="0" smtClean="0"/>
              <a:t>tomcat</a:t>
            </a:r>
            <a:r>
              <a:rPr lang="zh-CN" altLang="en-US" sz="1600" dirty="0" smtClean="0"/>
              <a:t>的 </a:t>
            </a:r>
            <a:r>
              <a:rPr lang="en-US" sz="1600" dirty="0" err="1" smtClean="0"/>
              <a:t>webapps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目录，并更名为 </a:t>
            </a:r>
            <a:r>
              <a:rPr lang="en-US" sz="1600" dirty="0" err="1" smtClean="0"/>
              <a:t>cas.war</a:t>
            </a:r>
            <a:r>
              <a:rPr lang="en-US" sz="1600" dirty="0" smtClean="0"/>
              <a:t>。</a:t>
            </a:r>
            <a:r>
              <a:rPr lang="zh-CN" altLang="en-US" sz="1600" dirty="0" smtClean="0"/>
              <a:t>由于前面已配置好 </a:t>
            </a:r>
            <a:r>
              <a:rPr lang="en-US" sz="1600" dirty="0" smtClean="0"/>
              <a:t>tomcat </a:t>
            </a:r>
            <a:r>
              <a:rPr lang="zh-CN" altLang="en-US" sz="1600" dirty="0" smtClean="0"/>
              <a:t>的 </a:t>
            </a:r>
            <a:r>
              <a:rPr lang="en-US" sz="1600" dirty="0" smtClean="0"/>
              <a:t>https </a:t>
            </a:r>
            <a:r>
              <a:rPr lang="zh-CN" altLang="en-US" sz="1600" dirty="0" smtClean="0"/>
              <a:t>协议，可以重新启动 </a:t>
            </a:r>
            <a:r>
              <a:rPr lang="en-US" sz="1600" dirty="0" smtClean="0"/>
              <a:t>tomcat，</a:t>
            </a:r>
            <a:r>
              <a:rPr lang="zh-CN" altLang="en-US" sz="1600" dirty="0" smtClean="0"/>
              <a:t>然后访问：</a:t>
            </a:r>
            <a:r>
              <a:rPr lang="en-US" sz="1600" dirty="0" smtClean="0"/>
              <a:t>https://localhost:8443/cas ，</a:t>
            </a:r>
            <a:r>
              <a:rPr lang="zh-CN" altLang="en-US" sz="1600" dirty="0" smtClean="0"/>
              <a:t>如果能出现正常的 </a:t>
            </a:r>
            <a:r>
              <a:rPr lang="en-US" sz="1600" dirty="0" smtClean="0"/>
              <a:t>CAS </a:t>
            </a:r>
            <a:r>
              <a:rPr lang="zh-CN" altLang="en-US" sz="1600" dirty="0" smtClean="0"/>
              <a:t>登录页面，则说明 </a:t>
            </a:r>
            <a:r>
              <a:rPr lang="en-US" sz="1600" dirty="0" smtClean="0"/>
              <a:t>CAS Server </a:t>
            </a:r>
            <a:r>
              <a:rPr lang="zh-CN" altLang="en-US" sz="1600" dirty="0" smtClean="0"/>
              <a:t>已经部署成功。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、此时</a:t>
            </a:r>
            <a:r>
              <a:rPr lang="en-US" altLang="zh-CN" sz="1600" b="1" dirty="0" err="1" smtClean="0"/>
              <a:t>cas</a:t>
            </a:r>
            <a:r>
              <a:rPr lang="en-US" altLang="zh-CN" sz="1600" b="1" dirty="0" smtClean="0"/>
              <a:t>-server </a:t>
            </a:r>
            <a:r>
              <a:rPr lang="zh-CN" altLang="en-US" sz="1600" b="1" dirty="0" smtClean="0"/>
              <a:t>端默认的账号验证方式为用户名与密码相同即可，若需改为连接数据库形式则需</a:t>
            </a:r>
            <a:endParaRPr lang="en-US" altLang="zh-CN" sz="1600" b="1" dirty="0" smtClean="0"/>
          </a:p>
          <a:p>
            <a:r>
              <a:rPr lang="en-US" altLang="zh-CN" sz="1600" dirty="0" smtClean="0"/>
              <a:t>	1)</a:t>
            </a:r>
            <a:r>
              <a:rPr lang="zh-CN" altLang="en-US" sz="1600" dirty="0" smtClean="0"/>
              <a:t>修改</a:t>
            </a:r>
            <a:r>
              <a:rPr lang="en-US" sz="1600" dirty="0" err="1" smtClean="0"/>
              <a:t>cas</a:t>
            </a:r>
            <a:r>
              <a:rPr lang="en-US" sz="1600" dirty="0" smtClean="0"/>
              <a:t>/WEB-INF/deployerConfigContext.xml</a:t>
            </a:r>
            <a:br>
              <a:rPr lang="en-US" sz="1600" dirty="0" smtClean="0"/>
            </a:br>
            <a:r>
              <a:rPr lang="en-US" sz="1600" dirty="0" smtClean="0"/>
              <a:t>    </a:t>
            </a:r>
            <a:r>
              <a:rPr lang="zh-CN" altLang="en-US" sz="1600" dirty="0" smtClean="0"/>
              <a:t>添加</a:t>
            </a:r>
            <a:r>
              <a:rPr lang="en-US" sz="1600" dirty="0" err="1" smtClean="0"/>
              <a:t>DataSource</a:t>
            </a:r>
            <a:r>
              <a:rPr lang="en-US" altLang="zh-CN" sz="1600" dirty="0" smtClean="0"/>
              <a:t> &lt;bean id=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dataSource"class</a:t>
            </a:r>
            <a:r>
              <a:rPr lang="en-US" altLang="zh-CN" sz="1600" i="1" dirty="0" smtClean="0"/>
              <a:t>="</a:t>
            </a:r>
            <a:r>
              <a:rPr lang="en-US" altLang="zh-CN" sz="1600" i="1" dirty="0" err="1" smtClean="0"/>
              <a:t>org.springframework.jdbc.datasource.DriverManagerDataSource</a:t>
            </a:r>
            <a:r>
              <a:rPr lang="en-US" altLang="zh-CN" sz="1600" i="1" dirty="0" smtClean="0"/>
              <a:t>"&gt;</a:t>
            </a:r>
          </a:p>
          <a:p>
            <a:r>
              <a:rPr lang="en-US" altLang="zh-CN" sz="1600" dirty="0" smtClean="0"/>
              <a:t>       &lt;property name=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driverClassName</a:t>
            </a:r>
            <a:r>
              <a:rPr lang="en-US" altLang="zh-CN" sz="1600" i="1" dirty="0" smtClean="0"/>
              <a:t>"&gt;&lt;value&gt;……&lt;/value&gt;&lt;/property&gt;</a:t>
            </a:r>
          </a:p>
          <a:p>
            <a:r>
              <a:rPr lang="en-US" altLang="zh-CN" sz="1600" dirty="0" smtClean="0"/>
              <a:t>       &lt;property name=</a:t>
            </a:r>
            <a:r>
              <a:rPr lang="en-US" altLang="zh-CN" sz="1600" i="1" dirty="0" smtClean="0"/>
              <a:t>“</a:t>
            </a:r>
            <a:r>
              <a:rPr lang="en-US" altLang="zh-CN" sz="1600" i="1" dirty="0" err="1" smtClean="0"/>
              <a:t>url</a:t>
            </a:r>
            <a:r>
              <a:rPr lang="en-US" altLang="zh-CN" sz="1600" i="1" dirty="0" smtClean="0"/>
              <a:t>”&gt;&lt;value&gt;……</a:t>
            </a:r>
            <a:r>
              <a:rPr lang="en-US" altLang="zh-CN" sz="1600" i="1" u="sng" dirty="0" smtClean="0"/>
              <a:t>&lt;/value&gt;&lt;/property&gt;</a:t>
            </a:r>
          </a:p>
          <a:p>
            <a:r>
              <a:rPr lang="en-US" altLang="zh-CN" sz="1600" dirty="0" smtClean="0"/>
              <a:t>       &lt;property name=</a:t>
            </a:r>
            <a:r>
              <a:rPr lang="en-US" altLang="zh-CN" sz="1600" i="1" dirty="0" smtClean="0"/>
              <a:t>"username"&gt;&lt;value&gt;</a:t>
            </a:r>
            <a:r>
              <a:rPr lang="en-US" altLang="zh-CN" sz="1600" i="1" u="sng" dirty="0" smtClean="0"/>
              <a:t>……&lt;/value&gt;&lt;/property&gt;</a:t>
            </a:r>
          </a:p>
          <a:p>
            <a:r>
              <a:rPr lang="en-US" altLang="zh-CN" sz="1600" dirty="0" smtClean="0"/>
              <a:t>       &lt;property name=</a:t>
            </a:r>
            <a:r>
              <a:rPr lang="en-US" altLang="zh-CN" sz="1600" i="1" dirty="0" smtClean="0"/>
              <a:t>"password"&gt;&lt;value&gt;……&lt;/value&gt;&lt;/property&gt;</a:t>
            </a:r>
          </a:p>
          <a:p>
            <a:r>
              <a:rPr lang="en-US" altLang="zh-CN" sz="1600" dirty="0" smtClean="0"/>
              <a:t>    &lt;/bean&gt;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altLang="zh-CN" sz="1600" dirty="0" smtClean="0"/>
              <a:t>2)</a:t>
            </a:r>
            <a:r>
              <a:rPr lang="zh-CN" altLang="en-US" sz="1600" dirty="0" smtClean="0"/>
              <a:t>替换</a:t>
            </a:r>
            <a:r>
              <a:rPr lang="en-US" sz="1600" dirty="0" err="1" smtClean="0"/>
              <a:t>AuthenticationHandler</a:t>
            </a:r>
            <a:endParaRPr lang="en-US" sz="1600" dirty="0" smtClean="0"/>
          </a:p>
          <a:p>
            <a:r>
              <a:rPr lang="zh-CN" altLang="en-US" sz="1600" dirty="0" smtClean="0"/>
              <a:t>  注释掉原来的</a:t>
            </a:r>
            <a:br>
              <a:rPr lang="zh-CN" altLang="en-US" sz="1600" dirty="0" smtClean="0"/>
            </a:br>
            <a:r>
              <a:rPr lang="zh-CN" altLang="en-US" sz="1600" dirty="0" smtClean="0"/>
              <a:t>    </a:t>
            </a:r>
            <a:r>
              <a:rPr lang="en-US" altLang="zh-CN" sz="1600" dirty="0" smtClean="0"/>
              <a:t>&lt;!-- &lt;</a:t>
            </a:r>
            <a:r>
              <a:rPr lang="en-US" sz="1600" dirty="0" smtClean="0"/>
              <a:t>bean class="org.jasig.cas.authentication.handler.support.SimpleTestUsernamePasswordAuthenticationHandler" /&gt; --&gt;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&lt;!-- </a:t>
            </a:r>
            <a:r>
              <a:rPr lang="zh-CN" altLang="en-US" sz="1600" dirty="0" smtClean="0"/>
              <a:t>用</a:t>
            </a:r>
            <a:r>
              <a:rPr lang="en-US" altLang="zh-CN" sz="1600" u="sng" dirty="0" err="1" smtClean="0"/>
              <a:t>sql</a:t>
            </a:r>
            <a:r>
              <a:rPr lang="zh-CN" altLang="en-US" sz="1600" u="sng" dirty="0" smtClean="0"/>
              <a:t>形式验证  </a:t>
            </a:r>
            <a:r>
              <a:rPr lang="en-US" altLang="zh-CN" sz="1600" u="sng" dirty="0" smtClean="0">
                <a:sym typeface="Wingdings" pitchFamily="2" charset="2"/>
              </a:rPr>
              <a:t>--&gt;</a:t>
            </a:r>
            <a:endParaRPr lang="zh-CN" altLang="en-US" sz="1600" u="sng" dirty="0" smtClean="0"/>
          </a:p>
          <a:p>
            <a:pPr lvl="1">
              <a:buNone/>
            </a:pPr>
            <a:r>
              <a:rPr lang="en-US" altLang="zh-CN" sz="1200" dirty="0" smtClean="0"/>
              <a:t>&lt;bean class="</a:t>
            </a:r>
            <a:r>
              <a:rPr lang="en-US" altLang="zh-CN" sz="1200" dirty="0" err="1" smtClean="0"/>
              <a:t>org.jasig.cas.adaptors.jdbc.QueryDatabaseAuthenticationHandler</a:t>
            </a:r>
            <a:r>
              <a:rPr lang="en-US" altLang="zh-CN" sz="1200" dirty="0" smtClean="0"/>
              <a:t>"&gt;</a:t>
            </a:r>
          </a:p>
          <a:p>
            <a:r>
              <a:rPr lang="en-US" altLang="zh-CN" sz="1600" dirty="0" smtClean="0"/>
              <a:t>&lt;property name="</a:t>
            </a:r>
            <a:r>
              <a:rPr lang="en-US" altLang="zh-CN" sz="1600" u="sng" dirty="0" err="1" smtClean="0"/>
              <a:t>sql</a:t>
            </a:r>
            <a:r>
              <a:rPr lang="en-US" altLang="zh-CN" sz="1600" u="sng" dirty="0" smtClean="0"/>
              <a:t>" value="select password from </a:t>
            </a:r>
            <a:r>
              <a:rPr lang="en-US" altLang="zh-CN" sz="1600" u="sng" dirty="0" err="1" smtClean="0"/>
              <a:t>t_user</a:t>
            </a:r>
            <a:r>
              <a:rPr lang="en-US" altLang="zh-CN" sz="1600" u="sng" dirty="0" smtClean="0"/>
              <a:t> where username=?" /&gt;</a:t>
            </a:r>
          </a:p>
          <a:p>
            <a:r>
              <a:rPr lang="en-US" altLang="zh-CN" sz="1600" dirty="0" smtClean="0"/>
              <a:t>&lt;property name="</a:t>
            </a:r>
            <a:r>
              <a:rPr lang="en-US" altLang="zh-CN" sz="1600" dirty="0" err="1" smtClean="0"/>
              <a:t>dataSource</a:t>
            </a:r>
            <a:r>
              <a:rPr lang="en-US" altLang="zh-CN" sz="1600" dirty="0" smtClean="0"/>
              <a:t>" </a:t>
            </a:r>
            <a:r>
              <a:rPr lang="en-US" altLang="zh-CN" sz="1600" u="sng" dirty="0" smtClean="0"/>
              <a:t>ref="</a:t>
            </a:r>
            <a:r>
              <a:rPr lang="en-US" altLang="zh-CN" sz="1600" u="sng" dirty="0" err="1" smtClean="0"/>
              <a:t>dataSource</a:t>
            </a:r>
            <a:r>
              <a:rPr lang="en-US" altLang="zh-CN" sz="1600" u="sng" dirty="0" smtClean="0"/>
              <a:t>" /&gt;</a:t>
            </a:r>
          </a:p>
          <a:p>
            <a:r>
              <a:rPr lang="en-US" altLang="zh-CN" sz="1600" dirty="0" smtClean="0"/>
              <a:t>&lt;/bean&gt;  </a:t>
            </a:r>
          </a:p>
          <a:p>
            <a:r>
              <a:rPr lang="en-US" altLang="zh-CN" sz="1600" dirty="0" smtClean="0"/>
              <a:t>&lt;!-- </a:t>
            </a:r>
            <a:r>
              <a:rPr lang="zh-CN" altLang="en-US" sz="1600" dirty="0" smtClean="0"/>
              <a:t>指定表或字段 </a:t>
            </a:r>
            <a:r>
              <a:rPr lang="en-US" altLang="zh-CN" sz="1600" dirty="0" smtClean="0"/>
              <a:t>--&gt;</a:t>
            </a:r>
          </a:p>
          <a:p>
            <a:r>
              <a:rPr lang="en-US" altLang="zh-CN" sz="1600" dirty="0" smtClean="0"/>
              <a:t>&lt;!--   &lt;bean class="org.jasig.cas.adaptors.jdbc.SearchModeSearchDatabaseAuthenticationHandler"</a:t>
            </a:r>
          </a:p>
          <a:p>
            <a:r>
              <a:rPr lang="en-US" altLang="zh-CN" sz="1600" dirty="0" smtClean="0"/>
              <a:t>      abstract="false" lazy-</a:t>
            </a:r>
            <a:r>
              <a:rPr lang="en-US" altLang="zh-CN" sz="1600" u="sng" dirty="0" smtClean="0"/>
              <a:t>init="default" </a:t>
            </a:r>
            <a:r>
              <a:rPr lang="en-US" altLang="zh-CN" sz="1600" u="sng" dirty="0" err="1" smtClean="0"/>
              <a:t>autowire</a:t>
            </a:r>
            <a:r>
              <a:rPr lang="en-US" altLang="zh-CN" sz="1600" u="sng" dirty="0" smtClean="0"/>
              <a:t>="default"&gt;</a:t>
            </a:r>
          </a:p>
          <a:p>
            <a:pPr lvl="1">
              <a:buNone/>
            </a:pPr>
            <a:r>
              <a:rPr lang="en-US" altLang="zh-CN" sz="1600" dirty="0" smtClean="0"/>
              <a:t>  	 &lt;property name="</a:t>
            </a:r>
            <a:r>
              <a:rPr lang="en-US" altLang="zh-CN" sz="1600" dirty="0" err="1" smtClean="0"/>
              <a:t>dataSource</a:t>
            </a:r>
            <a:r>
              <a:rPr lang="en-US" altLang="zh-CN" sz="1600" dirty="0" smtClean="0"/>
              <a:t>" </a:t>
            </a:r>
            <a:r>
              <a:rPr lang="en-US" altLang="zh-CN" sz="1600" u="sng" dirty="0" smtClean="0"/>
              <a:t>ref="</a:t>
            </a:r>
            <a:r>
              <a:rPr lang="en-US" altLang="zh-CN" sz="1600" u="sng" dirty="0" err="1" smtClean="0"/>
              <a:t>dataSource</a:t>
            </a:r>
            <a:r>
              <a:rPr lang="en-US" altLang="zh-CN" sz="1600" u="sng" dirty="0" smtClean="0"/>
              <a:t>" /&gt; </a:t>
            </a:r>
          </a:p>
          <a:p>
            <a:r>
              <a:rPr lang="en-US" altLang="zh-CN" sz="1600" dirty="0" smtClean="0"/>
              <a:t>         &lt;property name=“</a:t>
            </a:r>
            <a:r>
              <a:rPr lang="en-US" altLang="zh-CN" sz="1600" dirty="0" err="1" smtClean="0"/>
              <a:t>tableUsers</a:t>
            </a:r>
            <a:r>
              <a:rPr lang="en-US" altLang="zh-CN" sz="1600" dirty="0" smtClean="0"/>
              <a:t>” value=“</a:t>
            </a:r>
            <a:r>
              <a:rPr lang="en-US" altLang="zh-CN" sz="1600" dirty="0" err="1" smtClean="0"/>
              <a:t>t_user</a:t>
            </a:r>
            <a:r>
              <a:rPr lang="en-US" altLang="zh-CN" sz="1600" dirty="0" smtClean="0"/>
              <a:t>” /&gt;  (</a:t>
            </a:r>
            <a:r>
              <a:rPr lang="zh-CN" altLang="en-US" sz="1600" dirty="0" smtClean="0"/>
              <a:t>表名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         &lt;property name="</a:t>
            </a:r>
            <a:r>
              <a:rPr lang="en-US" altLang="zh-CN" sz="1600" dirty="0" err="1" smtClean="0"/>
              <a:t>fieldUser</a:t>
            </a:r>
            <a:r>
              <a:rPr lang="en-US" altLang="zh-CN" sz="1600" dirty="0" smtClean="0"/>
              <a:t>" value="</a:t>
            </a:r>
            <a:r>
              <a:rPr lang="en-US" altLang="zh-CN" sz="1600" u="sng" dirty="0" smtClean="0"/>
              <a:t>username"/&gt;</a:t>
            </a:r>
          </a:p>
          <a:p>
            <a:r>
              <a:rPr lang="en-US" altLang="zh-CN" sz="1600" dirty="0" smtClean="0"/>
              <a:t>        &lt;property name="</a:t>
            </a:r>
            <a:r>
              <a:rPr lang="en-US" altLang="zh-CN" sz="1600" dirty="0" err="1" smtClean="0"/>
              <a:t>fieldPassword</a:t>
            </a:r>
            <a:r>
              <a:rPr lang="en-US" altLang="zh-CN" sz="1600" dirty="0" smtClean="0"/>
              <a:t>" value="password"/&gt;</a:t>
            </a:r>
          </a:p>
          <a:p>
            <a:r>
              <a:rPr lang="en-US" altLang="zh-CN" sz="1600" dirty="0" smtClean="0"/>
              <a:t>&lt;/bean&gt; --&gt;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&lt;!--  </a:t>
            </a:r>
            <a:r>
              <a:rPr lang="zh-CN" altLang="en-US" sz="1600" dirty="0" smtClean="0"/>
              <a:t>在用户验证中加入 </a:t>
            </a:r>
            <a:r>
              <a:rPr lang="en-US" altLang="zh-CN" sz="1600" dirty="0" smtClean="0"/>
              <a:t>--&gt;</a:t>
            </a:r>
          </a:p>
          <a:p>
            <a:r>
              <a:rPr lang="en-US" altLang="zh-CN" sz="1600" dirty="0" smtClean="0"/>
              <a:t>&lt;bean class=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org.jasig.cas.adaptors.jdbc.QueryDatabaseAuthenticationHandler</a:t>
            </a:r>
            <a:r>
              <a:rPr lang="en-US" altLang="zh-CN" sz="1600" i="1" dirty="0" smtClean="0"/>
              <a:t>"&gt;</a:t>
            </a:r>
          </a:p>
          <a:p>
            <a:r>
              <a:rPr lang="en-US" altLang="zh-CN" sz="1600" dirty="0" smtClean="0"/>
              <a:t>&lt;property name=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sql</a:t>
            </a:r>
            <a:r>
              <a:rPr lang="en-US" altLang="zh-CN" sz="1600" i="1" dirty="0" smtClean="0"/>
              <a:t>" value="select password from users where username=?" /&gt;</a:t>
            </a:r>
          </a:p>
          <a:p>
            <a:r>
              <a:rPr lang="en-US" altLang="zh-CN" sz="1600" dirty="0" smtClean="0"/>
              <a:t>&lt;property name=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dataSource</a:t>
            </a:r>
            <a:r>
              <a:rPr lang="en-US" altLang="zh-CN" sz="1600" i="1" dirty="0" smtClean="0"/>
              <a:t>" ref="</a:t>
            </a:r>
            <a:r>
              <a:rPr lang="en-US" altLang="zh-CN" sz="1600" i="1" dirty="0" err="1" smtClean="0"/>
              <a:t>dataSource</a:t>
            </a:r>
            <a:r>
              <a:rPr lang="en-US" altLang="zh-CN" sz="1600" i="1" dirty="0" smtClean="0"/>
              <a:t>" /&gt;</a:t>
            </a:r>
          </a:p>
          <a:p>
            <a:r>
              <a:rPr lang="en-US" altLang="zh-CN" sz="1600" dirty="0" smtClean="0"/>
              <a:t>&lt;property name=</a:t>
            </a:r>
            <a:r>
              <a:rPr lang="en-US" altLang="zh-CN" sz="1600" i="1" dirty="0" smtClean="0"/>
              <a:t>“</a:t>
            </a:r>
            <a:r>
              <a:rPr lang="en-US" altLang="zh-CN" sz="1600" i="1" dirty="0" err="1" smtClean="0"/>
              <a:t>passwordEncoder</a:t>
            </a:r>
            <a:r>
              <a:rPr lang="en-US" altLang="zh-CN" sz="1600" i="1" dirty="0" smtClean="0"/>
              <a:t>” ref=“</a:t>
            </a:r>
            <a:r>
              <a:rPr lang="en-US" altLang="zh-CN" sz="1600" i="1" dirty="0" err="1" smtClean="0"/>
              <a:t>mypasswordEncoder</a:t>
            </a:r>
            <a:r>
              <a:rPr lang="en-US" altLang="zh-CN" sz="1600" i="1" dirty="0" smtClean="0"/>
              <a:t>”/&gt;</a:t>
            </a:r>
          </a:p>
          <a:p>
            <a:r>
              <a:rPr lang="en-US" altLang="zh-CN" sz="1600" dirty="0" smtClean="0"/>
              <a:t>&lt;/bean&gt;</a:t>
            </a:r>
          </a:p>
          <a:p>
            <a:r>
              <a:rPr lang="zh-CN" altLang="en-US" sz="1600" i="1" dirty="0" smtClean="0"/>
              <a:t>（自定义加密方式 ，此时需增加加</a:t>
            </a:r>
            <a:r>
              <a:rPr lang="en-US" altLang="zh-CN" sz="1600" i="1" dirty="0" err="1" smtClean="0"/>
              <a:t>mypasswordEncoder</a:t>
            </a:r>
            <a:r>
              <a:rPr lang="en-US" altLang="zh-CN" sz="1600" i="1" dirty="0" smtClean="0"/>
              <a:t> bean)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1497</Words>
  <Application>Microsoft Office PowerPoint</Application>
  <PresentationFormat>全屏显示(4:3)</PresentationFormat>
  <Paragraphs>238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Spring security3 整合CAS</vt:lpstr>
      <vt:lpstr>一CAS介绍</vt:lpstr>
      <vt:lpstr>二CAS原理及协议</vt:lpstr>
      <vt:lpstr>PowerPoint 演示文稿</vt:lpstr>
      <vt:lpstr>三 https 配置</vt:lpstr>
      <vt:lpstr>PowerPoint 演示文稿</vt:lpstr>
      <vt:lpstr>四 cas-server 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 cas-client配置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security3 整合CAS</dc:title>
  <cp:lastModifiedBy>USER</cp:lastModifiedBy>
  <cp:revision>154</cp:revision>
  <dcterms:modified xsi:type="dcterms:W3CDTF">2011-11-26T05:48:13Z</dcterms:modified>
</cp:coreProperties>
</file>