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9E083-BDD0-C291-0232-806A708D608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C8B3B72-AF38-1972-2838-E83F0E039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7AE6044D-029C-E9FA-9624-556985D61682}"/>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F2A21DC3-29BC-403D-B414-1D3E3ABF02D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98F2A98-4582-FF00-35A0-9008702853C9}"/>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208663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36C595-F891-FBA3-FA6F-A1A326458D9D}"/>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A97E79A-2756-D7AD-BF9A-0971178F9BA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4679B81-F21F-41D6-051A-5E3ED1235792}"/>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F96A10B6-7802-50BB-801B-09DD2BA9F74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D96A1AA-6A26-7BC2-EB8B-11D4DF99C097}"/>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289602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56F51A-F3D2-86B9-6524-510054AE93D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9B2DC7D2-03E5-1BCE-5AE7-8E230C5B93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47431F2-47F1-2C28-F274-0FEAF96E6034}"/>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CAA015AE-851B-772B-9D23-85C74AACDED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F90EB47-8D41-ACA3-3D49-80044E317B92}"/>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365046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1D5CA-2B72-4C38-CA0F-EAF7ADB4097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DA190281-65B9-4B88-46D1-07A37D42ADD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2CD832D-67CB-E3EB-F5FD-E6307348CC7C}"/>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03D9190B-234D-2378-2700-5B52F0F9CB6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C76B468-0E7B-E28D-405F-A8F7FE9BDC1E}"/>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242039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42C58-8993-43D9-C9D4-DBF1F1D30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DF69E2A-295A-A9FF-2F97-B9E41B123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4686B4A-404B-3FDF-FBAE-C45086251068}"/>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C02A7721-5D73-6395-48D3-F69ACA29345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2ED36CE-D998-7241-3998-E09BC1CC2C0D}"/>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45911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2DDAC-F822-0790-D52A-5CB290DED4CC}"/>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CE630316-004F-08B1-B3BD-6C2195800D6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443042E-93AC-DDE3-E66A-B87BFA85C19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C534C41-9591-E597-5323-151E19E5DB92}"/>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6" name="Espace réservé du pied de page 5">
            <a:extLst>
              <a:ext uri="{FF2B5EF4-FFF2-40B4-BE49-F238E27FC236}">
                <a16:creationId xmlns:a16="http://schemas.microsoft.com/office/drawing/2014/main" id="{83229D05-7A08-484E-D766-2895DE049D0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5881649-7823-2C49-A1E8-0D52869A152F}"/>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104855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AF869-744F-1922-446F-616BA1A9DCBD}"/>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89020C5B-C21E-C996-AB57-03107A8A9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E8BD5A-E2F3-0D30-C59F-7C53FD86BDD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87D8B8C-A71F-6C68-7565-1CA666F68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8D494BF-0B37-D4FD-D4B1-5CE4ACD2A8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C820F9EE-1431-1E59-A5E5-695CCCE8AC48}"/>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8" name="Espace réservé du pied de page 7">
            <a:extLst>
              <a:ext uri="{FF2B5EF4-FFF2-40B4-BE49-F238E27FC236}">
                <a16:creationId xmlns:a16="http://schemas.microsoft.com/office/drawing/2014/main" id="{4179B81E-9407-8494-C51B-E9E84D3F383C}"/>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2FDA652C-60E0-EF38-BCD5-7975E9F70289}"/>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219373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49175-7F26-3725-BADF-A8CB388FEC87}"/>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C0958606-4B04-7A28-F96D-E005E99F4747}"/>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4" name="Espace réservé du pied de page 3">
            <a:extLst>
              <a:ext uri="{FF2B5EF4-FFF2-40B4-BE49-F238E27FC236}">
                <a16:creationId xmlns:a16="http://schemas.microsoft.com/office/drawing/2014/main" id="{7F7A92CA-54AF-F2BD-6330-39AC47F8617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8854A33E-35CF-95A7-AB95-0BA388B41035}"/>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366034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C6EC2D1-A422-9BEF-2037-4D152BF14226}"/>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3" name="Espace réservé du pied de page 2">
            <a:extLst>
              <a:ext uri="{FF2B5EF4-FFF2-40B4-BE49-F238E27FC236}">
                <a16:creationId xmlns:a16="http://schemas.microsoft.com/office/drawing/2014/main" id="{17F4547A-39A5-5F16-D7EB-795917556D9F}"/>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E736C21D-220A-470B-5B82-CB7A0FDEC7A9}"/>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255879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64B8E-B015-F655-0CAC-37724E0D6F4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BD60143-C954-7F02-568A-A18A35BC8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3B150FE1-5B7D-3329-F078-1560CEDF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B5AD27-FAD0-2025-C727-EF6E6C75AFB6}"/>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6" name="Espace réservé du pied de page 5">
            <a:extLst>
              <a:ext uri="{FF2B5EF4-FFF2-40B4-BE49-F238E27FC236}">
                <a16:creationId xmlns:a16="http://schemas.microsoft.com/office/drawing/2014/main" id="{3DBF218A-BF6A-9616-2BC1-E22E203D28A7}"/>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021EC84-76C0-E031-A317-6C242D835681}"/>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337433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E4BA9F-7AB9-0DEB-4515-EC5B35A18D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E70133C4-E41D-FD2A-A635-1ABB6C8F4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2EFABE59-C668-20AC-D6FF-55F65055F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AA9BBBA-A05F-DB18-B10C-CDD8978F59E9}"/>
              </a:ext>
            </a:extLst>
          </p:cNvPr>
          <p:cNvSpPr>
            <a:spLocks noGrp="1"/>
          </p:cNvSpPr>
          <p:nvPr>
            <p:ph type="dt" sz="half" idx="10"/>
          </p:nvPr>
        </p:nvSpPr>
        <p:spPr/>
        <p:txBody>
          <a:bodyPr/>
          <a:lstStyle/>
          <a:p>
            <a:fld id="{2C163F2D-B3E5-44ED-919E-ACBDAA841024}" type="datetimeFigureOut">
              <a:rPr lang="fr-CA" smtClean="0"/>
              <a:t>2023-11-20</a:t>
            </a:fld>
            <a:endParaRPr lang="fr-CA"/>
          </a:p>
        </p:txBody>
      </p:sp>
      <p:sp>
        <p:nvSpPr>
          <p:cNvPr id="6" name="Espace réservé du pied de page 5">
            <a:extLst>
              <a:ext uri="{FF2B5EF4-FFF2-40B4-BE49-F238E27FC236}">
                <a16:creationId xmlns:a16="http://schemas.microsoft.com/office/drawing/2014/main" id="{A284F614-F25B-B757-64DB-C245D7746EF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C02C034-BBCB-A7CC-E411-468C2DC67CEC}"/>
              </a:ext>
            </a:extLst>
          </p:cNvPr>
          <p:cNvSpPr>
            <a:spLocks noGrp="1"/>
          </p:cNvSpPr>
          <p:nvPr>
            <p:ph type="sldNum" sz="quarter" idx="12"/>
          </p:nvPr>
        </p:nvSpPr>
        <p:spPr/>
        <p:txBody>
          <a:bodyPr/>
          <a:lstStyle/>
          <a:p>
            <a:fld id="{942D1A08-764E-42D8-A827-CC53C1041CDE}" type="slidenum">
              <a:rPr lang="fr-CA" smtClean="0"/>
              <a:t>‹N°›</a:t>
            </a:fld>
            <a:endParaRPr lang="fr-CA"/>
          </a:p>
        </p:txBody>
      </p:sp>
    </p:spTree>
    <p:extLst>
      <p:ext uri="{BB962C8B-B14F-4D97-AF65-F5344CB8AC3E}">
        <p14:creationId xmlns:p14="http://schemas.microsoft.com/office/powerpoint/2010/main" val="135621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83BCDF8-4620-5549-4E72-A1B9D7B36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C24E1F6C-D6C0-6518-A56E-5200EC56B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6F0B928-4892-967E-5BD1-46EFCCBF5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63F2D-B3E5-44ED-919E-ACBDAA841024}" type="datetimeFigureOut">
              <a:rPr lang="fr-CA" smtClean="0"/>
              <a:t>2023-11-20</a:t>
            </a:fld>
            <a:endParaRPr lang="fr-CA"/>
          </a:p>
        </p:txBody>
      </p:sp>
      <p:sp>
        <p:nvSpPr>
          <p:cNvPr id="5" name="Espace réservé du pied de page 4">
            <a:extLst>
              <a:ext uri="{FF2B5EF4-FFF2-40B4-BE49-F238E27FC236}">
                <a16:creationId xmlns:a16="http://schemas.microsoft.com/office/drawing/2014/main" id="{3AEA7F3F-BA94-430A-02A7-AACFF2083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F072651D-95E3-63B0-D1EB-183AB2319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D1A08-764E-42D8-A827-CC53C1041CDE}" type="slidenum">
              <a:rPr lang="fr-CA" smtClean="0"/>
              <a:t>‹N°›</a:t>
            </a:fld>
            <a:endParaRPr lang="fr-CA"/>
          </a:p>
        </p:txBody>
      </p:sp>
    </p:spTree>
    <p:extLst>
      <p:ext uri="{BB962C8B-B14F-4D97-AF65-F5344CB8AC3E}">
        <p14:creationId xmlns:p14="http://schemas.microsoft.com/office/powerpoint/2010/main" val="345820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31916B-5CB4-60EF-157D-8BCC1F1CDC09}"/>
              </a:ext>
            </a:extLst>
          </p:cNvPr>
          <p:cNvSpPr>
            <a:spLocks noGrp="1"/>
          </p:cNvSpPr>
          <p:nvPr>
            <p:ph type="ctrTitle"/>
          </p:nvPr>
        </p:nvSpPr>
        <p:spPr>
          <a:xfrm>
            <a:off x="1524000" y="622852"/>
            <a:ext cx="9144000" cy="4823791"/>
          </a:xfrm>
        </p:spPr>
        <p:txBody>
          <a:bodyPr>
            <a:normAutofit/>
          </a:bodyPr>
          <a:lstStyle/>
          <a:p>
            <a:r>
              <a:rPr lang="fr-CA" b="0" i="0" dirty="0">
                <a:solidFill>
                  <a:srgbClr val="0F0F0F"/>
                </a:solidFill>
                <a:effectLst/>
                <a:latin typeface="Söhne"/>
              </a:rPr>
              <a:t>Entre Terreur et Technologie : Une Exploration des Machines Médiévales et de Leur Impact Sociétal</a:t>
            </a:r>
            <a:endParaRPr lang="fr-CA" dirty="0"/>
          </a:p>
        </p:txBody>
      </p:sp>
      <p:sp>
        <p:nvSpPr>
          <p:cNvPr id="3" name="Sous-titre 2">
            <a:extLst>
              <a:ext uri="{FF2B5EF4-FFF2-40B4-BE49-F238E27FC236}">
                <a16:creationId xmlns:a16="http://schemas.microsoft.com/office/drawing/2014/main" id="{9B7AC2EC-5CF1-B49E-4C05-2D7FA169C8A4}"/>
              </a:ext>
            </a:extLst>
          </p:cNvPr>
          <p:cNvSpPr>
            <a:spLocks noGrp="1"/>
          </p:cNvSpPr>
          <p:nvPr>
            <p:ph type="subTitle" idx="1"/>
          </p:nvPr>
        </p:nvSpPr>
        <p:spPr/>
        <p:txBody>
          <a:bodyPr/>
          <a:lstStyle/>
          <a:p>
            <a:endParaRPr lang="en-US"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p:txBody>
      </p:sp>
    </p:spTree>
    <p:extLst>
      <p:ext uri="{BB962C8B-B14F-4D97-AF65-F5344CB8AC3E}">
        <p14:creationId xmlns:p14="http://schemas.microsoft.com/office/powerpoint/2010/main" val="325900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0989513-BEB1-645C-FE4B-7EA39C7E1576}"/>
              </a:ext>
            </a:extLst>
          </p:cNvPr>
          <p:cNvSpPr>
            <a:spLocks noGrp="1"/>
          </p:cNvSpPr>
          <p:nvPr>
            <p:ph idx="1"/>
          </p:nvPr>
        </p:nvSpPr>
        <p:spPr/>
        <p:txBody>
          <a:bodyPr/>
          <a:lstStyle/>
          <a:p>
            <a:r>
              <a:rPr lang="fr-CA" sz="2800" b="1" kern="100" dirty="0">
                <a:effectLst/>
                <a:latin typeface="Calibri" panose="020F0502020204030204" pitchFamily="34" charset="0"/>
                <a:ea typeface="Calibri" panose="020F0502020204030204" pitchFamily="34" charset="0"/>
                <a:cs typeface="Times New Roman" panose="02020603050405020304" pitchFamily="18" charset="0"/>
              </a:rPr>
              <a:t>Cependant, leur utilisation soulève des questions éthiques et morales quant à la justification de la torture et de la violence au nom du pouvoir, de la religion ou du divertissement. Ces pratiques ont laissé un impact durable sur la psyché collective des sociétés médiévales, contribuant à la culture de la peur, de la soumission et de la brutalité. En réfléchissant à ces machines, il est crucial de considérer non seulement leur efficacité technique, mais aussi leur héritage sociétal et leur influence sur l'évolution des valeurs humaines au fil du temps.</a:t>
            </a:r>
          </a:p>
          <a:p>
            <a:endParaRPr lang="fr-CA" dirty="0"/>
          </a:p>
        </p:txBody>
      </p:sp>
      <p:sp>
        <p:nvSpPr>
          <p:cNvPr id="4" name="Espace réservé du contenu 2">
            <a:extLst>
              <a:ext uri="{FF2B5EF4-FFF2-40B4-BE49-F238E27FC236}">
                <a16:creationId xmlns:a16="http://schemas.microsoft.com/office/drawing/2014/main" id="{2D1BDA72-9D81-D6AB-2B23-455D19871474}"/>
              </a:ext>
            </a:extLst>
          </p:cNvPr>
          <p:cNvSpPr txBox="1">
            <a:spLocks/>
          </p:cNvSpPr>
          <p:nvPr/>
        </p:nvSpPr>
        <p:spPr>
          <a:xfrm>
            <a:off x="838200" y="18388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CA" dirty="0"/>
          </a:p>
        </p:txBody>
      </p:sp>
    </p:spTree>
    <p:extLst>
      <p:ext uri="{BB962C8B-B14F-4D97-AF65-F5344CB8AC3E}">
        <p14:creationId xmlns:p14="http://schemas.microsoft.com/office/powerpoint/2010/main" val="95980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B7AC2EC-5CF1-B49E-4C05-2D7FA169C8A4}"/>
              </a:ext>
            </a:extLst>
          </p:cNvPr>
          <p:cNvSpPr>
            <a:spLocks noGrp="1"/>
          </p:cNvSpPr>
          <p:nvPr>
            <p:ph type="subTitle" idx="1"/>
          </p:nvPr>
        </p:nvSpPr>
        <p:spPr>
          <a:xfrm>
            <a:off x="1524000" y="1773237"/>
            <a:ext cx="9144000" cy="4163737"/>
          </a:xfrm>
        </p:spPr>
        <p:txBody>
          <a:bodyPr>
            <a:normAutofit/>
          </a:bodyPr>
          <a:lstStyle/>
          <a:p>
            <a:pPr>
              <a:lnSpc>
                <a:spcPct val="107000"/>
              </a:lnSpc>
              <a:spcAft>
                <a:spcPts val="800"/>
              </a:spcAft>
            </a:pPr>
            <a:r>
              <a:rPr lang="fr-CA" sz="3200" b="1" kern="100" dirty="0">
                <a:effectLst/>
                <a:latin typeface="Calibri" panose="020F0502020204030204" pitchFamily="34" charset="0"/>
                <a:ea typeface="Calibri" panose="020F0502020204030204" pitchFamily="34" charset="0"/>
                <a:cs typeface="Times New Roman" panose="02020603050405020304" pitchFamily="18" charset="0"/>
              </a:rPr>
              <a:t>Le taureau d'airain, l'homme d'osier, la roue, la crucifixion, le Colisée et l'</a:t>
            </a:r>
            <a:r>
              <a:rPr lang="fr-CA" sz="3200" b="1" kern="100" dirty="0" err="1">
                <a:effectLst/>
                <a:latin typeface="Calibri" panose="020F0502020204030204" pitchFamily="34" charset="0"/>
                <a:ea typeface="Calibri" panose="020F0502020204030204" pitchFamily="34" charset="0"/>
                <a:cs typeface="Times New Roman" panose="02020603050405020304" pitchFamily="18" charset="0"/>
              </a:rPr>
              <a:t>apega</a:t>
            </a:r>
            <a:r>
              <a:rPr lang="fr-CA" sz="3200" b="1" kern="100" dirty="0">
                <a:effectLst/>
                <a:latin typeface="Calibri" panose="020F0502020204030204" pitchFamily="34" charset="0"/>
                <a:ea typeface="Calibri" panose="020F0502020204030204" pitchFamily="34" charset="0"/>
                <a:cs typeface="Times New Roman" panose="02020603050405020304" pitchFamily="18" charset="0"/>
              </a:rPr>
              <a:t> de Nabis sont autant de machines et de pratiques emblématiques de l'époque médiévale, chacune avec sa propre conception technique, utilisation historique et impact sur les sociétés de cette période.</a:t>
            </a:r>
          </a:p>
          <a:p>
            <a:pPr>
              <a:lnSpc>
                <a:spcPct val="107000"/>
              </a:lnSpc>
              <a:spcAft>
                <a:spcPts val="800"/>
              </a:spcAft>
            </a:pPr>
            <a:r>
              <a:rPr lang="fr-CA"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a:p>
            <a:endParaRPr lang="fr-CA" dirty="0"/>
          </a:p>
        </p:txBody>
      </p:sp>
    </p:spTree>
    <p:extLst>
      <p:ext uri="{BB962C8B-B14F-4D97-AF65-F5344CB8AC3E}">
        <p14:creationId xmlns:p14="http://schemas.microsoft.com/office/powerpoint/2010/main" val="36344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62A0F-221A-E5AB-9357-FDB4C3E5D34F}"/>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Le taureau d'airain </a:t>
            </a:r>
            <a:endParaRPr lang="fr-CA" sz="3800" b="1" dirty="0"/>
          </a:p>
        </p:txBody>
      </p:sp>
      <p:sp>
        <p:nvSpPr>
          <p:cNvPr id="3" name="Espace réservé du contenu 2">
            <a:extLst>
              <a:ext uri="{FF2B5EF4-FFF2-40B4-BE49-F238E27FC236}">
                <a16:creationId xmlns:a16="http://schemas.microsoft.com/office/drawing/2014/main" id="{B844D1F8-6FFE-3C5D-9EE5-2B3E811A4FFF}"/>
              </a:ext>
            </a:extLst>
          </p:cNvPr>
          <p:cNvSpPr>
            <a:spLocks noGrp="1"/>
          </p:cNvSpPr>
          <p:nvPr>
            <p:ph idx="1"/>
          </p:nvPr>
        </p:nvSpPr>
        <p:spPr/>
        <p:txBody>
          <a:bodyPr>
            <a:noAutofit/>
          </a:bodyPr>
          <a:lstStyle/>
          <a:p>
            <a:r>
              <a:rPr lang="fr-CA" sz="3200" b="1" dirty="0">
                <a:effectLst/>
                <a:latin typeface="Calibri" panose="020F0502020204030204" pitchFamily="34" charset="0"/>
                <a:ea typeface="Calibri" panose="020F0502020204030204" pitchFamily="34" charset="0"/>
                <a:cs typeface="Times New Roman" panose="02020603050405020304" pitchFamily="18" charset="0"/>
              </a:rPr>
              <a:t>était une machine de torture ingénieuse utilisée dans certaines civilisations médiévales. Conçu comme un conteneur métallique en forme de taureau, il enfermait la victime à l'intérieur. Lorsque le taureau était chauffé, les cris de la victime ressemblaient au mugissement d'un taureau en train de ruer. Cette conception technique sadique visait à infliger une douleur physique intense tout en créant une expérience sensorielle horrifiante. Son utilisation était souvent associée à des pratiques punitives ou à des exécutions publiques, renforçant ainsi le contrôle social par la terreur.</a:t>
            </a:r>
            <a:endParaRPr lang="fr-CA" sz="3200" b="1" dirty="0"/>
          </a:p>
        </p:txBody>
      </p:sp>
    </p:spTree>
    <p:extLst>
      <p:ext uri="{BB962C8B-B14F-4D97-AF65-F5344CB8AC3E}">
        <p14:creationId xmlns:p14="http://schemas.microsoft.com/office/powerpoint/2010/main" val="187728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757955-E92E-DFB9-5A2F-84A75ADE8E37}"/>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L'homme d'osier, </a:t>
            </a:r>
            <a:endParaRPr lang="fr-CA" sz="3800" b="1" dirty="0"/>
          </a:p>
        </p:txBody>
      </p:sp>
      <p:sp>
        <p:nvSpPr>
          <p:cNvPr id="3" name="Espace réservé du contenu 2">
            <a:extLst>
              <a:ext uri="{FF2B5EF4-FFF2-40B4-BE49-F238E27FC236}">
                <a16:creationId xmlns:a16="http://schemas.microsoft.com/office/drawing/2014/main" id="{E7326A0D-A00D-BE88-3EE3-3993CFB866C2}"/>
              </a:ext>
            </a:extLst>
          </p:cNvPr>
          <p:cNvSpPr>
            <a:spLocks noGrp="1"/>
          </p:cNvSpPr>
          <p:nvPr>
            <p:ph idx="1"/>
          </p:nvPr>
        </p:nvSpPr>
        <p:spPr/>
        <p:txBody>
          <a:bodyPr>
            <a:normAutofit lnSpcReduction="10000"/>
          </a:bodyPr>
          <a:lstStyle/>
          <a:p>
            <a:r>
              <a:rPr lang="fr-CA" sz="3200" b="1" kern="100" dirty="0">
                <a:effectLst/>
                <a:latin typeface="Calibri" panose="020F0502020204030204" pitchFamily="34" charset="0"/>
                <a:ea typeface="Calibri" panose="020F0502020204030204" pitchFamily="34" charset="0"/>
                <a:cs typeface="Times New Roman" panose="02020603050405020304" pitchFamily="18" charset="0"/>
              </a:rPr>
              <a:t>lui, était une pratique rituelle consistant à fabriquer une figure humaine en utilisant des tiges de saule ou d'autres matériaux combustibles. Une fois assemblé, l'homme d'osier était incendié lors de cérémonies religieuses ou de rituels païens. Cette machine symbolique était souvent utilisée pour apaiser les dieux ou invoquer des forces surnaturelles. La conception technique reposait sur la manipulation de matériaux naturels pour créer une représentation éphémère de l'humanité, soulignant ainsi la fragilité de la vie.</a:t>
            </a:r>
          </a:p>
          <a:p>
            <a:endParaRPr lang="fr-CA" dirty="0"/>
          </a:p>
        </p:txBody>
      </p:sp>
    </p:spTree>
    <p:extLst>
      <p:ext uri="{BB962C8B-B14F-4D97-AF65-F5344CB8AC3E}">
        <p14:creationId xmlns:p14="http://schemas.microsoft.com/office/powerpoint/2010/main" val="424595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C0D055-1F70-E13F-33AD-D9DED1F208B4}"/>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La roue </a:t>
            </a:r>
            <a:endParaRPr lang="fr-CA" sz="3800" b="1" dirty="0"/>
          </a:p>
        </p:txBody>
      </p:sp>
      <p:sp>
        <p:nvSpPr>
          <p:cNvPr id="3" name="Espace réservé du contenu 2">
            <a:extLst>
              <a:ext uri="{FF2B5EF4-FFF2-40B4-BE49-F238E27FC236}">
                <a16:creationId xmlns:a16="http://schemas.microsoft.com/office/drawing/2014/main" id="{B1E3E816-CFF2-8C77-9E9F-8D15D5AECB90}"/>
              </a:ext>
            </a:extLst>
          </p:cNvPr>
          <p:cNvSpPr>
            <a:spLocks noGrp="1"/>
          </p:cNvSpPr>
          <p:nvPr>
            <p:ph idx="1"/>
          </p:nvPr>
        </p:nvSpPr>
        <p:spPr/>
        <p:txBody>
          <a:bodyPr>
            <a:normAutofit/>
          </a:bodyPr>
          <a:lstStyle/>
          <a:p>
            <a:r>
              <a:rPr lang="fr-CA" sz="3200" b="1" dirty="0">
                <a:effectLst/>
                <a:latin typeface="Calibri" panose="020F0502020204030204" pitchFamily="34" charset="0"/>
                <a:ea typeface="Calibri" panose="020F0502020204030204" pitchFamily="34" charset="0"/>
                <a:cs typeface="Times New Roman" panose="02020603050405020304" pitchFamily="18" charset="0"/>
              </a:rPr>
              <a:t>était une méthode de torture particulièrement cruelle. Elle impliquait de placer la victime sur une grande roue en bois et de la faire tourner lentement, brisant ainsi les os du corps. Cette conception technique avait pour objectif de prolonger la souffrance de la victime tout en infligeant une punition brutale. L'utilisation de la roue était souvent associée à des crimes graves, et son impact dépassait le cadre physique pour englober la terreur psychologique dans les sociétés médiévales.</a:t>
            </a:r>
            <a:endParaRPr lang="fr-CA" sz="3200" b="1" dirty="0"/>
          </a:p>
        </p:txBody>
      </p:sp>
    </p:spTree>
    <p:extLst>
      <p:ext uri="{BB962C8B-B14F-4D97-AF65-F5344CB8AC3E}">
        <p14:creationId xmlns:p14="http://schemas.microsoft.com/office/powerpoint/2010/main" val="240957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3F20C-3A61-B951-3DDC-AA27CE52E7DE}"/>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La crucifixion</a:t>
            </a:r>
            <a:endParaRPr lang="fr-CA" sz="3800" b="1" dirty="0"/>
          </a:p>
        </p:txBody>
      </p:sp>
      <p:sp>
        <p:nvSpPr>
          <p:cNvPr id="3" name="Espace réservé du contenu 2">
            <a:extLst>
              <a:ext uri="{FF2B5EF4-FFF2-40B4-BE49-F238E27FC236}">
                <a16:creationId xmlns:a16="http://schemas.microsoft.com/office/drawing/2014/main" id="{AEA162FE-FB2B-F1C2-7891-B88C6068EA2D}"/>
              </a:ext>
            </a:extLst>
          </p:cNvPr>
          <p:cNvSpPr>
            <a:spLocks noGrp="1"/>
          </p:cNvSpPr>
          <p:nvPr>
            <p:ph idx="1"/>
          </p:nvPr>
        </p:nvSpPr>
        <p:spPr/>
        <p:txBody>
          <a:bodyPr>
            <a:normAutofit/>
          </a:bodyPr>
          <a:lstStyle/>
          <a:p>
            <a:r>
              <a:rPr lang="fr-CA" sz="3200" b="1" dirty="0">
                <a:effectLst/>
                <a:latin typeface="Calibri" panose="020F0502020204030204" pitchFamily="34" charset="0"/>
                <a:ea typeface="Calibri" panose="020F0502020204030204" pitchFamily="34" charset="0"/>
                <a:cs typeface="Times New Roman" panose="02020603050405020304" pitchFamily="18" charset="0"/>
              </a:rPr>
              <a:t>célèbre à l'époque romaine, a perduré pendant le Moyen Âge. La conception technique de la croix en bois était simple mais efficace pour infliger une douleur extrême. Son utilisation, souvent comme punition pour les crimes contre l'État, avait un impact profond sur la population, renforçant le contrôle politique et religieux. La crucifixion était également une forme de spectacle macabre, contribuant ainsi à la culture de la violence dans les sociétés médiévales.</a:t>
            </a:r>
            <a:endParaRPr lang="fr-CA" sz="3200" b="1" dirty="0"/>
          </a:p>
        </p:txBody>
      </p:sp>
    </p:spTree>
    <p:extLst>
      <p:ext uri="{BB962C8B-B14F-4D97-AF65-F5344CB8AC3E}">
        <p14:creationId xmlns:p14="http://schemas.microsoft.com/office/powerpoint/2010/main" val="428038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9B0C7-145B-5858-D26E-509AF8973BD0}"/>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Le Colisée</a:t>
            </a:r>
            <a:endParaRPr lang="fr-CA" sz="3800" b="1" dirty="0"/>
          </a:p>
        </p:txBody>
      </p:sp>
      <p:sp>
        <p:nvSpPr>
          <p:cNvPr id="3" name="Espace réservé du contenu 2">
            <a:extLst>
              <a:ext uri="{FF2B5EF4-FFF2-40B4-BE49-F238E27FC236}">
                <a16:creationId xmlns:a16="http://schemas.microsoft.com/office/drawing/2014/main" id="{87EC13FB-91EA-F60E-8F6D-16A122645C39}"/>
              </a:ext>
            </a:extLst>
          </p:cNvPr>
          <p:cNvSpPr>
            <a:spLocks noGrp="1"/>
          </p:cNvSpPr>
          <p:nvPr>
            <p:ph idx="1"/>
          </p:nvPr>
        </p:nvSpPr>
        <p:spPr/>
        <p:txBody>
          <a:bodyPr>
            <a:noAutofit/>
          </a:bodyPr>
          <a:lstStyle/>
          <a:p>
            <a:r>
              <a:rPr lang="fr-CA" sz="3200" b="1" dirty="0">
                <a:effectLst/>
                <a:latin typeface="Calibri" panose="020F0502020204030204" pitchFamily="34" charset="0"/>
                <a:ea typeface="Calibri" panose="020F0502020204030204" pitchFamily="34" charset="0"/>
                <a:cs typeface="Times New Roman" panose="02020603050405020304" pitchFamily="18" charset="0"/>
              </a:rPr>
              <a:t>un immense amphithéâtre romain, était une machine de divertissement spectaculaire. Sa conception technique sophistiquée permettait une variété de spectacles, y compris des combats de gladiateurs, des chasses d'animaux sauvages et des exécutions publiques. Son utilisation visait à divertir et à contrôler la population en canalisant ses émotions vers des événements orchestrés par le pouvoir en place. Le Colisée symbolisait la grandeur et la brutalité de l'Empire romain, influençant ainsi les sociétés médiévales par son héritage culturel.</a:t>
            </a:r>
            <a:endParaRPr lang="fr-CA" sz="3200" b="1" dirty="0"/>
          </a:p>
        </p:txBody>
      </p:sp>
    </p:spTree>
    <p:extLst>
      <p:ext uri="{BB962C8B-B14F-4D97-AF65-F5344CB8AC3E}">
        <p14:creationId xmlns:p14="http://schemas.microsoft.com/office/powerpoint/2010/main" val="408356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9BAAC-6EEB-F2EB-A9C7-B0AB1D13F050}"/>
              </a:ext>
            </a:extLst>
          </p:cNvPr>
          <p:cNvSpPr>
            <a:spLocks noGrp="1"/>
          </p:cNvSpPr>
          <p:nvPr>
            <p:ph type="title"/>
          </p:nvPr>
        </p:nvSpPr>
        <p:spPr/>
        <p:txBody>
          <a:bodyPr>
            <a:normAutofit/>
          </a:bodyPr>
          <a:lstStyle/>
          <a:p>
            <a:r>
              <a:rPr lang="fr-CA" sz="3800" b="1" dirty="0">
                <a:effectLst/>
                <a:latin typeface="Calibri" panose="020F0502020204030204" pitchFamily="34" charset="0"/>
                <a:ea typeface="Calibri" panose="020F0502020204030204" pitchFamily="34" charset="0"/>
                <a:cs typeface="Times New Roman" panose="02020603050405020304" pitchFamily="18" charset="0"/>
              </a:rPr>
              <a:t>l'</a:t>
            </a:r>
            <a:r>
              <a:rPr lang="fr-CA" sz="3800" b="1" dirty="0" err="1">
                <a:effectLst/>
                <a:latin typeface="Calibri" panose="020F0502020204030204" pitchFamily="34" charset="0"/>
                <a:ea typeface="Calibri" panose="020F0502020204030204" pitchFamily="34" charset="0"/>
                <a:cs typeface="Times New Roman" panose="02020603050405020304" pitchFamily="18" charset="0"/>
              </a:rPr>
              <a:t>apega</a:t>
            </a:r>
            <a:r>
              <a:rPr lang="fr-CA" sz="3800" b="1" dirty="0">
                <a:effectLst/>
                <a:latin typeface="Calibri" panose="020F0502020204030204" pitchFamily="34" charset="0"/>
                <a:ea typeface="Calibri" panose="020F0502020204030204" pitchFamily="34" charset="0"/>
                <a:cs typeface="Times New Roman" panose="02020603050405020304" pitchFamily="18" charset="0"/>
              </a:rPr>
              <a:t> de Nabis </a:t>
            </a:r>
            <a:endParaRPr lang="fr-CA" sz="3800" b="1" dirty="0"/>
          </a:p>
        </p:txBody>
      </p:sp>
      <p:sp>
        <p:nvSpPr>
          <p:cNvPr id="3" name="Espace réservé du contenu 2">
            <a:extLst>
              <a:ext uri="{FF2B5EF4-FFF2-40B4-BE49-F238E27FC236}">
                <a16:creationId xmlns:a16="http://schemas.microsoft.com/office/drawing/2014/main" id="{98C981B4-FE6A-5B4F-314E-D78A0EAF673F}"/>
              </a:ext>
            </a:extLst>
          </p:cNvPr>
          <p:cNvSpPr>
            <a:spLocks noGrp="1"/>
          </p:cNvSpPr>
          <p:nvPr>
            <p:ph idx="1"/>
          </p:nvPr>
        </p:nvSpPr>
        <p:spPr/>
        <p:txBody>
          <a:bodyPr>
            <a:normAutofit/>
          </a:bodyPr>
          <a:lstStyle/>
          <a:p>
            <a:r>
              <a:rPr lang="fr-CA" sz="3200" b="1" dirty="0">
                <a:effectLst/>
                <a:latin typeface="Calibri" panose="020F0502020204030204" pitchFamily="34" charset="0"/>
                <a:ea typeface="Calibri" panose="020F0502020204030204" pitchFamily="34" charset="0"/>
                <a:cs typeface="Times New Roman" panose="02020603050405020304" pitchFamily="18" charset="0"/>
              </a:rPr>
              <a:t>était une machine de guerre utilisée par les Spartiates. Sa conception technique innovante consistait en une lance reliée à une corde, permettant aux soldats de décapiter les adversaires à distance. Son utilisation tactique et meurtrière a eu un impact sur les stratégies militaires de l'époque, illustrant la recherche constante d'avancées technologiques dans le domaine de la guerre</a:t>
            </a:r>
            <a:endParaRPr lang="fr-CA" sz="3200" b="1" dirty="0"/>
          </a:p>
        </p:txBody>
      </p:sp>
    </p:spTree>
    <p:extLst>
      <p:ext uri="{BB962C8B-B14F-4D97-AF65-F5344CB8AC3E}">
        <p14:creationId xmlns:p14="http://schemas.microsoft.com/office/powerpoint/2010/main" val="326577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0DBFAB6-CADD-D0B0-2EB8-FA38CDA1D545}"/>
              </a:ext>
            </a:extLst>
          </p:cNvPr>
          <p:cNvSpPr>
            <a:spLocks noGrp="1"/>
          </p:cNvSpPr>
          <p:nvPr>
            <p:ph idx="1"/>
          </p:nvPr>
        </p:nvSpPr>
        <p:spPr>
          <a:xfrm>
            <a:off x="838200" y="632928"/>
            <a:ext cx="10515600" cy="5767871"/>
          </a:xfrm>
        </p:spPr>
        <p:txBody>
          <a:bodyPr>
            <a:noAutofit/>
          </a:bodyPr>
          <a:lstStyle/>
          <a:p>
            <a:pPr marL="0" indent="0">
              <a:lnSpc>
                <a:spcPct val="107000"/>
              </a:lnSpc>
              <a:spcAft>
                <a:spcPts val="800"/>
              </a:spcAft>
              <a:buNone/>
            </a:pPr>
            <a:r>
              <a:rPr lang="fr-CA" sz="3200" b="1" kern="100" dirty="0">
                <a:effectLst/>
                <a:latin typeface="Calibri" panose="020F0502020204030204" pitchFamily="34" charset="0"/>
                <a:ea typeface="Calibri" panose="020F0502020204030204" pitchFamily="34" charset="0"/>
                <a:cs typeface="Times New Roman" panose="02020603050405020304" pitchFamily="18" charset="0"/>
              </a:rPr>
              <a:t> Ces machines et pratiques médiévales soulèvent des questions complexes sur la nature humaine et la civilisation. Bien que la plupart aient été conçues pour infliger une souffrance physique, leur signification dépasse le simple aspect sadique. Elles servaient également de moyens de contrôle social, de rituels religieux, de divertissement public et de méthodes de guerre avancées. L'efficacité de ces machines peut être mesurée par leur capacité à atteindre les objectifs spécifiques de chaque société, que ce soit en maintenant l'ordre social, en renforçant la puissance politique ou en remportant des victoires militaires.</a:t>
            </a:r>
          </a:p>
          <a:p>
            <a:endParaRPr lang="fr-CA" sz="3200" b="1" dirty="0"/>
          </a:p>
        </p:txBody>
      </p:sp>
    </p:spTree>
    <p:extLst>
      <p:ext uri="{BB962C8B-B14F-4D97-AF65-F5344CB8AC3E}">
        <p14:creationId xmlns:p14="http://schemas.microsoft.com/office/powerpoint/2010/main" val="37013832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763</Words>
  <Application>Microsoft Office PowerPoint</Application>
  <PresentationFormat>Grand écran</PresentationFormat>
  <Paragraphs>51</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Söhne</vt:lpstr>
      <vt:lpstr>Thème Office</vt:lpstr>
      <vt:lpstr>Entre Terreur et Technologie : Une Exploration des Machines Médiévales et de Leur Impact Sociétal</vt:lpstr>
      <vt:lpstr>Présentation PowerPoint</vt:lpstr>
      <vt:lpstr>Le taureau d'airain </vt:lpstr>
      <vt:lpstr>L'homme d'osier, </vt:lpstr>
      <vt:lpstr>La roue </vt:lpstr>
      <vt:lpstr>La crucifixion</vt:lpstr>
      <vt:lpstr>Le Colisée</vt:lpstr>
      <vt:lpstr>l'apega de Nabis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 Terreur et Technologie : Une Exploration des Machines Médiévales et de Leur Impact Sociétal</dc:title>
  <dc:creator>zaki amir abrouk</dc:creator>
  <cp:lastModifiedBy>zaki amir abrouk</cp:lastModifiedBy>
  <cp:revision>1</cp:revision>
  <dcterms:created xsi:type="dcterms:W3CDTF">2023-11-20T20:04:28Z</dcterms:created>
  <dcterms:modified xsi:type="dcterms:W3CDTF">2023-11-20T20:21:34Z</dcterms:modified>
</cp:coreProperties>
</file>