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media1.gif" ContentType="video/unknown"/>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video" Target="../media/media1.gif"/><Relationship Id="rId4" Type="http://schemas.microsoft.com/office/2007/relationships/media" Target="../media/media1.gif"/><Relationship Id="rId5"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body" idx="1"/>
          </p:nvPr>
        </p:nvSpPr>
        <p:spPr>
          <a:xfrm>
            <a:off x="838200" y="622300"/>
            <a:ext cx="10464800" cy="1130300"/>
          </a:xfrm>
          <a:prstGeom prst="rect">
            <a:avLst/>
          </a:prstGeom>
        </p:spPr>
        <p:txBody>
          <a:bodyPr/>
          <a:lstStyle/>
          <a:p>
            <a:pPr lvl="0">
              <a:defRPr sz="1800"/>
            </a:pPr>
            <a:r>
              <a:rPr sz="3200"/>
              <a:t>Kepler’s second law</a:t>
            </a:r>
          </a:p>
        </p:txBody>
      </p:sp>
      <p:pic>
        <p:nvPicPr>
          <p:cNvPr id="33" name="pasted-image.tif"/>
          <p:cNvPicPr/>
          <p:nvPr/>
        </p:nvPicPr>
        <p:blipFill>
          <a:blip r:embed="rId2">
            <a:extLst/>
          </a:blip>
          <a:stretch>
            <a:fillRect/>
          </a:stretch>
        </p:blipFill>
        <p:spPr>
          <a:xfrm>
            <a:off x="151705" y="3395166"/>
            <a:ext cx="6288011" cy="5502010"/>
          </a:xfrm>
          <a:prstGeom prst="rect">
            <a:avLst/>
          </a:prstGeom>
          <a:ln w="12700">
            <a:miter lim="400000"/>
          </a:ln>
        </p:spPr>
      </p:pic>
      <p:pic>
        <p:nvPicPr>
          <p:cNvPr id="34" name="Kepler-second-law.gif"/>
          <p:cNvPicPr/>
          <p:nvPr>
            <a:videoFile r:link="rId3"/>
            <p:extLst>
              <p:ext uri="{DAA4B4D4-6D71-4841-9C94-3DE7FCFB9230}">
                <p14:media xmlns:p14="http://schemas.microsoft.com/office/powerpoint/2010/main" r:embed="rId4"/>
              </p:ext>
            </p:extLst>
          </p:nvPr>
        </p:nvPicPr>
        <p:blipFill>
          <a:blip r:embed="rId5">
            <a:extLst/>
          </a:blip>
          <a:stretch>
            <a:fillRect/>
          </a:stretch>
        </p:blipFill>
        <p:spPr>
          <a:xfrm>
            <a:off x="7160737" y="1803400"/>
            <a:ext cx="5935473" cy="3956981"/>
          </a:xfrm>
          <a:prstGeom prst="rect">
            <a:avLst/>
          </a:prstGeom>
        </p:spPr>
      </p:pic>
      <p:sp>
        <p:nvSpPr>
          <p:cNvPr id="35" name="Shape 35"/>
          <p:cNvSpPr/>
          <p:nvPr/>
        </p:nvSpPr>
        <p:spPr>
          <a:xfrm>
            <a:off x="7844730" y="6095999"/>
            <a:ext cx="4567487" cy="304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defRPr sz="2400">
                <a:solidFill>
                  <a:srgbClr val="252525"/>
                </a:solidFill>
                <a:latin typeface="Helvetica"/>
                <a:ea typeface="Helvetica"/>
                <a:cs typeface="Helvetica"/>
                <a:sym typeface="Helvetica"/>
              </a:defRPr>
            </a:lvl1pPr>
          </a:lstStyle>
          <a:p>
            <a:pPr lvl="0">
              <a:defRPr sz="1800">
                <a:solidFill>
                  <a:srgbClr val="000000"/>
                </a:solidFill>
              </a:defRPr>
            </a:pPr>
            <a:r>
              <a:rPr sz="2400">
                <a:solidFill>
                  <a:srgbClr val="252525"/>
                </a:solidFill>
              </a:rPr>
              <a:t>The same (blue) area is swept out in a fixed time period. The green arrow is velocity. The purple arrow directed towards the Sun is the acceleration. The other two purple arrows are acceleration components parallel and perpendicular to the velocity.</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mediacall" presetSubtype="0" presetID="1" grpId="1" fill="hold">
                                  <p:stCondLst>
                                    <p:cond delay="0"/>
                                  </p:stCondLst>
                                  <p:childTnLst>
                                    <p:cmd type="call" cmd="playFrom(0.0)">
                                      <p:cBhvr>
                                        <p:cTn id="6" dur="0" fill="hold"/>
                                        <p:tgtEl>
                                          <p:spTgt spid="34"/>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34"/>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7" name="pasted-image.pdf"/>
          <p:cNvPicPr/>
          <p:nvPr/>
        </p:nvPicPr>
        <p:blipFill>
          <a:blip r:embed="rId2">
            <a:extLst/>
          </a:blip>
          <a:stretch>
            <a:fillRect/>
          </a:stretch>
        </p:blipFill>
        <p:spPr>
          <a:xfrm>
            <a:off x="2840390" y="703125"/>
            <a:ext cx="7324020" cy="7150891"/>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 name="pasted-image.pdf"/>
          <p:cNvPicPr/>
          <p:nvPr/>
        </p:nvPicPr>
        <p:blipFill>
          <a:blip r:embed="rId2">
            <a:extLst/>
          </a:blip>
          <a:stretch>
            <a:fillRect/>
          </a:stretch>
        </p:blipFill>
        <p:spPr>
          <a:xfrm rot="21541544">
            <a:off x="1161861" y="1053909"/>
            <a:ext cx="11173698" cy="6946011"/>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5" name="Group 55"/>
          <p:cNvGrpSpPr/>
          <p:nvPr/>
        </p:nvGrpSpPr>
        <p:grpSpPr>
          <a:xfrm>
            <a:off x="1090909" y="1656253"/>
            <a:ext cx="10678407" cy="6580342"/>
            <a:chOff x="0" y="0"/>
            <a:chExt cx="10678405" cy="6580341"/>
          </a:xfrm>
        </p:grpSpPr>
        <p:sp>
          <p:nvSpPr>
            <p:cNvPr id="41" name="Shape 41"/>
            <p:cNvSpPr/>
            <p:nvPr/>
          </p:nvSpPr>
          <p:spPr>
            <a:xfrm>
              <a:off x="1042689" y="2522046"/>
              <a:ext cx="8191700" cy="217641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0" cap="flat">
              <a:solidFill>
                <a:srgbClr val="000000"/>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sp>
          <p:nvSpPr>
            <p:cNvPr id="42" name="Shape 42"/>
            <p:cNvSpPr/>
            <p:nvPr/>
          </p:nvSpPr>
          <p:spPr>
            <a:xfrm>
              <a:off x="0" y="3627293"/>
              <a:ext cx="1046421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p>
          </p:txBody>
        </p:sp>
        <p:sp>
          <p:nvSpPr>
            <p:cNvPr id="43" name="Shape 43"/>
            <p:cNvSpPr/>
            <p:nvPr/>
          </p:nvSpPr>
          <p:spPr>
            <a:xfrm flipV="1">
              <a:off x="5411489" y="210258"/>
              <a:ext cx="1" cy="637008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p>
          </p:txBody>
        </p:sp>
        <p:sp>
          <p:nvSpPr>
            <p:cNvPr id="44" name="Shape 44"/>
            <p:cNvSpPr/>
            <p:nvPr/>
          </p:nvSpPr>
          <p:spPr>
            <a:xfrm>
              <a:off x="5815524" y="3002896"/>
              <a:ext cx="1178663"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3600"/>
                <a:t>c=ae</a:t>
              </a:r>
            </a:p>
          </p:txBody>
        </p:sp>
        <p:sp>
          <p:nvSpPr>
            <p:cNvPr id="45" name="Shape 45"/>
            <p:cNvSpPr/>
            <p:nvPr/>
          </p:nvSpPr>
          <p:spPr>
            <a:xfrm flipV="1">
              <a:off x="8053139" y="3179436"/>
              <a:ext cx="733972" cy="43172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p>
          </p:txBody>
        </p:sp>
        <p:sp>
          <p:nvSpPr>
            <p:cNvPr id="46" name="Shape 46"/>
            <p:cNvSpPr/>
            <p:nvPr/>
          </p:nvSpPr>
          <p:spPr>
            <a:xfrm>
              <a:off x="5417603" y="3525346"/>
              <a:ext cx="2573870" cy="1"/>
            </a:xfrm>
            <a:prstGeom prst="line">
              <a:avLst/>
            </a:prstGeom>
            <a:noFill/>
            <a:ln w="25400" cap="flat">
              <a:solidFill>
                <a:srgbClr val="000000"/>
              </a:solidFill>
              <a:prstDash val="sysDot"/>
              <a:miter lim="400000"/>
              <a:headEnd type="triangle" w="med" len="med"/>
              <a:tailEnd type="triangle" w="med" len="med"/>
            </a:ln>
            <a:effectLst/>
          </p:spPr>
          <p:txBody>
            <a:bodyPr wrap="square" lIns="0" tIns="0" rIns="0" bIns="0" numCol="1" anchor="ctr">
              <a:noAutofit/>
            </a:bodyPr>
            <a:lstStyle/>
            <a:p>
              <a:pPr lvl="0">
                <a:defRPr sz="2400"/>
              </a:pPr>
            </a:p>
          </p:txBody>
        </p:sp>
        <p:sp>
          <p:nvSpPr>
            <p:cNvPr id="47" name="Shape 47"/>
            <p:cNvSpPr/>
            <p:nvPr/>
          </p:nvSpPr>
          <p:spPr>
            <a:xfrm>
              <a:off x="8091024" y="2925906"/>
              <a:ext cx="266549"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3600"/>
                <a:t>r</a:t>
              </a:r>
            </a:p>
          </p:txBody>
        </p:sp>
        <p:sp>
          <p:nvSpPr>
            <p:cNvPr id="48" name="Shape 48"/>
            <p:cNvSpPr/>
            <p:nvPr/>
          </p:nvSpPr>
          <p:spPr>
            <a:xfrm>
              <a:off x="8457124" y="3093546"/>
              <a:ext cx="335586"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3600"/>
                <a:t>𝜃</a:t>
              </a:r>
            </a:p>
          </p:txBody>
        </p:sp>
        <p:sp>
          <p:nvSpPr>
            <p:cNvPr id="49" name="Shape 49"/>
            <p:cNvSpPr/>
            <p:nvPr/>
          </p:nvSpPr>
          <p:spPr>
            <a:xfrm>
              <a:off x="5430303" y="4757246"/>
              <a:ext cx="3832727" cy="1"/>
            </a:xfrm>
            <a:prstGeom prst="line">
              <a:avLst/>
            </a:prstGeom>
            <a:noFill/>
            <a:ln w="25400" cap="flat">
              <a:solidFill>
                <a:srgbClr val="000000"/>
              </a:solidFill>
              <a:prstDash val="sysDot"/>
              <a:miter lim="400000"/>
              <a:headEnd type="triangle" w="med" len="med"/>
              <a:tailEnd type="triangle" w="med" len="med"/>
            </a:ln>
            <a:effectLst/>
          </p:spPr>
          <p:txBody>
            <a:bodyPr wrap="square" lIns="0" tIns="0" rIns="0" bIns="0" numCol="1" anchor="ctr">
              <a:noAutofit/>
            </a:bodyPr>
            <a:lstStyle/>
            <a:p>
              <a:pPr lvl="0">
                <a:defRPr sz="2400"/>
              </a:pPr>
            </a:p>
          </p:txBody>
        </p:sp>
        <p:sp>
          <p:nvSpPr>
            <p:cNvPr id="50" name="Shape 50"/>
            <p:cNvSpPr/>
            <p:nvPr/>
          </p:nvSpPr>
          <p:spPr>
            <a:xfrm>
              <a:off x="9304702" y="3680981"/>
              <a:ext cx="1" cy="1016375"/>
            </a:xfrm>
            <a:prstGeom prst="line">
              <a:avLst/>
            </a:prstGeom>
            <a:noFill/>
            <a:ln w="25400" cap="flat">
              <a:solidFill>
                <a:srgbClr val="000000"/>
              </a:solidFill>
              <a:prstDash val="sysDot"/>
              <a:miter lim="400000"/>
              <a:headEnd type="triangle" w="med" len="med"/>
              <a:tailEnd type="triangle" w="med" len="med"/>
            </a:ln>
            <a:effectLst/>
          </p:spPr>
          <p:txBody>
            <a:bodyPr wrap="square" lIns="0" tIns="0" rIns="0" bIns="0" numCol="1" anchor="ctr">
              <a:noAutofit/>
            </a:bodyPr>
            <a:lstStyle/>
            <a:p>
              <a:pPr lvl="0">
                <a:defRPr sz="2400"/>
              </a:pPr>
            </a:p>
          </p:txBody>
        </p:sp>
        <p:sp>
          <p:nvSpPr>
            <p:cNvPr id="51" name="Shape 51"/>
            <p:cNvSpPr/>
            <p:nvPr/>
          </p:nvSpPr>
          <p:spPr>
            <a:xfrm>
              <a:off x="6652403" y="4590396"/>
              <a:ext cx="368505"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3600"/>
                <a:t>a</a:t>
              </a:r>
            </a:p>
          </p:txBody>
        </p:sp>
        <p:sp>
          <p:nvSpPr>
            <p:cNvPr id="52" name="Shape 52"/>
            <p:cNvSpPr/>
            <p:nvPr/>
          </p:nvSpPr>
          <p:spPr>
            <a:xfrm>
              <a:off x="9510030" y="4132867"/>
              <a:ext cx="39365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3600"/>
                <a:t>b</a:t>
              </a:r>
            </a:p>
          </p:txBody>
        </p:sp>
        <p:sp>
          <p:nvSpPr>
            <p:cNvPr id="53" name="Shape 53"/>
            <p:cNvSpPr/>
            <p:nvPr/>
          </p:nvSpPr>
          <p:spPr>
            <a:xfrm>
              <a:off x="10335505" y="2946400"/>
              <a:ext cx="3429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3600"/>
                <a:t>x</a:t>
              </a:r>
            </a:p>
          </p:txBody>
        </p:sp>
        <p:sp>
          <p:nvSpPr>
            <p:cNvPr id="54" name="Shape 54"/>
            <p:cNvSpPr/>
            <p:nvPr/>
          </p:nvSpPr>
          <p:spPr>
            <a:xfrm>
              <a:off x="5560305" y="0"/>
              <a:ext cx="3429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3600"/>
                <a:t>y</a:t>
              </a:r>
            </a:p>
          </p:txBody>
        </p:sp>
      </p:gr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7" name="pasted-image.tif"/>
          <p:cNvPicPr/>
          <p:nvPr/>
        </p:nvPicPr>
        <p:blipFill>
          <a:blip r:embed="rId2">
            <a:extLst/>
          </a:blip>
          <a:stretch>
            <a:fillRect/>
          </a:stretch>
        </p:blipFill>
        <p:spPr>
          <a:xfrm>
            <a:off x="140817" y="-91133"/>
            <a:ext cx="11347994" cy="9753601"/>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9" name="pasted-image.tif"/>
          <p:cNvPicPr/>
          <p:nvPr/>
        </p:nvPicPr>
        <p:blipFill>
          <a:blip r:embed="rId2">
            <a:extLst/>
          </a:blip>
          <a:stretch>
            <a:fillRect/>
          </a:stretch>
        </p:blipFill>
        <p:spPr>
          <a:xfrm>
            <a:off x="366514" y="1809650"/>
            <a:ext cx="10160001" cy="5715001"/>
          </a:xfrm>
          <a:prstGeom prst="rect">
            <a:avLst/>
          </a:prstGeom>
          <a:ln w="12700">
            <a:miter lim="400000"/>
          </a:ln>
        </p:spPr>
      </p:pic>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