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2"/>
  </p:notesMasterIdLst>
  <p:sldIdLst>
    <p:sldId id="256" r:id="rId2"/>
    <p:sldId id="303" r:id="rId3"/>
    <p:sldId id="301" r:id="rId4"/>
    <p:sldId id="299" r:id="rId5"/>
    <p:sldId id="305" r:id="rId6"/>
    <p:sldId id="306" r:id="rId7"/>
    <p:sldId id="308" r:id="rId8"/>
    <p:sldId id="309" r:id="rId9"/>
    <p:sldId id="311" r:id="rId10"/>
    <p:sldId id="315" r:id="rId11"/>
    <p:sldId id="312" r:id="rId12"/>
    <p:sldId id="313" r:id="rId13"/>
    <p:sldId id="314" r:id="rId14"/>
    <p:sldId id="317" r:id="rId15"/>
    <p:sldId id="319" r:id="rId16"/>
    <p:sldId id="304" r:id="rId17"/>
    <p:sldId id="320" r:id="rId18"/>
    <p:sldId id="321" r:id="rId19"/>
    <p:sldId id="322" r:id="rId20"/>
    <p:sldId id="300" r:id="rId21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4660"/>
  </p:normalViewPr>
  <p:slideViewPr>
    <p:cSldViewPr>
      <p:cViewPr varScale="1">
        <p:scale>
          <a:sx n="86" d="100"/>
          <a:sy n="86" d="100"/>
        </p:scale>
        <p:origin x="139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형" userId="3d4594d6552e6340" providerId="LiveId" clId="{73BE0375-095A-4EE2-B418-CB2D9B87B400}"/>
    <pc:docChg chg="custSel modSld">
      <pc:chgData name="이지형" userId="3d4594d6552e6340" providerId="LiveId" clId="{73BE0375-095A-4EE2-B418-CB2D9B87B400}" dt="2018-02-20T13:27:03.441" v="9" actId="1076"/>
      <pc:docMkLst>
        <pc:docMk/>
      </pc:docMkLst>
      <pc:sldChg chg="addSp delSp modSp">
        <pc:chgData name="이지형" userId="3d4594d6552e6340" providerId="LiveId" clId="{73BE0375-095A-4EE2-B418-CB2D9B87B400}" dt="2018-02-20T13:17:11.041" v="5" actId="1076"/>
        <pc:sldMkLst>
          <pc:docMk/>
          <pc:sldMk cId="3915956067" sldId="305"/>
        </pc:sldMkLst>
        <pc:picChg chg="del">
          <ac:chgData name="이지형" userId="3d4594d6552e6340" providerId="LiveId" clId="{73BE0375-095A-4EE2-B418-CB2D9B87B400}" dt="2018-02-20T13:16:50.557" v="0" actId="478"/>
          <ac:picMkLst>
            <pc:docMk/>
            <pc:sldMk cId="3915956067" sldId="305"/>
            <ac:picMk id="5" creationId="{A34B87B0-1304-4784-9A98-720452C90C72}"/>
          </ac:picMkLst>
        </pc:picChg>
        <pc:picChg chg="add mod">
          <ac:chgData name="이지형" userId="3d4594d6552e6340" providerId="LiveId" clId="{73BE0375-095A-4EE2-B418-CB2D9B87B400}" dt="2018-02-20T13:17:11.041" v="5" actId="1076"/>
          <ac:picMkLst>
            <pc:docMk/>
            <pc:sldMk cId="3915956067" sldId="305"/>
            <ac:picMk id="11" creationId="{04C2E6CC-4F58-4941-8981-A03F76A4DA1A}"/>
          </ac:picMkLst>
        </pc:picChg>
      </pc:sldChg>
      <pc:sldChg chg="addSp delSp modSp">
        <pc:chgData name="이지형" userId="3d4594d6552e6340" providerId="LiveId" clId="{73BE0375-095A-4EE2-B418-CB2D9B87B400}" dt="2018-02-20T13:27:03.441" v="9" actId="1076"/>
        <pc:sldMkLst>
          <pc:docMk/>
          <pc:sldMk cId="285766439" sldId="319"/>
        </pc:sldMkLst>
        <pc:picChg chg="del">
          <ac:chgData name="이지형" userId="3d4594d6552e6340" providerId="LiveId" clId="{73BE0375-095A-4EE2-B418-CB2D9B87B400}" dt="2018-02-20T13:26:47.294" v="6" actId="478"/>
          <ac:picMkLst>
            <pc:docMk/>
            <pc:sldMk cId="285766439" sldId="319"/>
            <ac:picMk id="5" creationId="{A34B87B0-1304-4784-9A98-720452C90C72}"/>
          </ac:picMkLst>
        </pc:picChg>
        <pc:picChg chg="add mod">
          <ac:chgData name="이지형" userId="3d4594d6552e6340" providerId="LiveId" clId="{73BE0375-095A-4EE2-B418-CB2D9B87B400}" dt="2018-02-20T13:27:03.441" v="9" actId="1076"/>
          <ac:picMkLst>
            <pc:docMk/>
            <pc:sldMk cId="285766439" sldId="319"/>
            <ac:picMk id="12" creationId="{F7A68E04-87D2-48AA-962D-42BA9F60D66B}"/>
          </ac:picMkLst>
        </pc:picChg>
      </pc:sldChg>
    </pc:docChg>
  </pc:docChgLst>
  <pc:docChgLst>
    <pc:chgData name="이지형" userId="3d4594d6552e6340" providerId="LiveId" clId="{5199823B-C3DD-4214-86D3-D460FA7CE7F7}"/>
    <pc:docChg chg="modSld">
      <pc:chgData name="이지형" userId="3d4594d6552e6340" providerId="LiveId" clId="{5199823B-C3DD-4214-86D3-D460FA7CE7F7}" dt="2018-02-06T09:46:25.349" v="7" actId="20577"/>
      <pc:docMkLst>
        <pc:docMk/>
      </pc:docMkLst>
      <pc:sldChg chg="modSp">
        <pc:chgData name="이지형" userId="3d4594d6552e6340" providerId="LiveId" clId="{5199823B-C3DD-4214-86D3-D460FA7CE7F7}" dt="2018-02-06T09:46:25.349" v="7" actId="20577"/>
        <pc:sldMkLst>
          <pc:docMk/>
          <pc:sldMk cId="3915956067" sldId="305"/>
        </pc:sldMkLst>
        <pc:spChg chg="mod">
          <ac:chgData name="이지형" userId="3d4594d6552e6340" providerId="LiveId" clId="{5199823B-C3DD-4214-86D3-D460FA7CE7F7}" dt="2018-02-06T09:46:25.349" v="7" actId="20577"/>
          <ac:spMkLst>
            <pc:docMk/>
            <pc:sldMk cId="3915956067" sldId="305"/>
            <ac:spMk id="17411" creationId="{E8DFE511-9008-4182-848F-06D090C94C17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D07A47F-6B3F-E346-8069-F6E9E99DBE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6DEA11A-2C43-B040-AEA2-391F1FF989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086EF9D-D620-4471-AD2A-87686C1852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0F44BC39-0B7F-CF48-8960-AB638DFEC0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E518362E-1A0D-0D44-910B-1E41BAFEB1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5170064D-49A0-714E-8D30-C5288FB76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12D0FE71-ADF9-4B52-8A58-07667E59AD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7DA9CA22-0FD8-486E-9F03-F1811BA3F81E}"/>
              </a:ext>
            </a:extLst>
          </p:cNvPr>
          <p:cNvSpPr>
            <a:spLocks/>
          </p:cNvSpPr>
          <p:nvPr/>
        </p:nvSpPr>
        <p:spPr bwMode="auto">
          <a:xfrm>
            <a:off x="838200" y="2273300"/>
            <a:ext cx="7772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4862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C314A6-A82B-4B00-AE58-AA20E9B15E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9388" y="6453188"/>
            <a:ext cx="5840412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DDC4A14-9FB2-419D-9CEA-D9527B55C8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63D6D1-89E9-426B-B08B-8032EB608E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373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15B8C2-4D61-4AED-B785-C0F1F56960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569B70-E7CF-46E6-A69A-7561E062B9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A7CBD3-C17E-4405-9A71-A42AC512E3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7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B128CD5-825A-42E0-81BE-62C5546C42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46B4DC9-988B-496A-9106-2ACB25FED3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E30EE9-67C2-46AE-959F-17F2BB4C62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4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AE158D-6DCF-4532-BDC6-52905AF443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7AD4F2D-7D82-428D-93DC-3CFABF4693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8BDB24-7CEE-47DE-AF20-30412808B2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618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0E99EA-7C5F-41EF-8C82-8554045C2A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841A600-0581-48D9-877D-6F623096AC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400857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80B5C4-0A98-4785-9DD0-89C6871CC8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498053B-FDED-4A48-B004-28A74E10D7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96618B-C570-4FC3-966B-7F8565E2F5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67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5B8AF4-03BA-492A-992B-20C0CCF200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0D5A211-BEDB-42FB-B8F6-49B74DEFC8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9C1747-7FF0-4FEE-8DD6-E0A3C4BC90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437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C922B-F6EB-4F0E-B4B7-D55D81495D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8D2A1-24AD-442D-80B6-5DC7211D60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B111C5-D2C1-4B20-B7C8-F4F378DEF8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563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09D7FD5-C4C3-46A2-98D4-B93DC1B95F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3AA0785-261E-42CB-B57E-628E8E257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A5BEB7-15B6-453D-A66C-CC90F4B4D3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9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A728BC6-F890-49C9-B3C4-914973050D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D8E1CEC-AD05-4192-8214-011656FD3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2B5933-034F-4581-902D-C06FE72B35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002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2F0377-7813-4C7E-B770-CB80D510F7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9EAA244-1C15-4AA4-BCA3-5E3EA0C03C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169C79-6E43-4E80-9C8B-9B297AFA04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84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2FAF20-1102-44C3-86B0-593C84A0AB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C0F6FB5-DE22-4D28-8D84-5CFE27EEB3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D672E8-51EC-4E91-9053-E6E0048400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21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reeform 2">
            <a:extLst>
              <a:ext uri="{FF2B5EF4-FFF2-40B4-BE49-F238E27FC236}">
                <a16:creationId xmlns:a16="http://schemas.microsoft.com/office/drawing/2014/main" id="{39139EB2-D7B4-744E-BA5A-F1EB03B71883}"/>
              </a:ext>
            </a:extLst>
          </p:cNvPr>
          <p:cNvSpPr>
            <a:spLocks/>
          </p:cNvSpPr>
          <p:nvPr/>
        </p:nvSpPr>
        <p:spPr bwMode="auto">
          <a:xfrm>
            <a:off x="685800" y="228600"/>
            <a:ext cx="8153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6A9180-C06F-4CD8-AF1C-18B6847B3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C496F6C-F1FC-415C-8E17-B43283F58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A5A0793C-1FAF-FB43-B05E-B7F68880A6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3188"/>
            <a:ext cx="46434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0CA7D3BD-18DE-9E4D-8F15-8F1866F25B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6E1000E6-BDE0-4556-B494-67998C7F7C5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5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Blip>
          <a:blip r:embed="rId15"/>
        </a:buBlip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 2" panose="05020102010507070707" pitchFamily="18" charset="2"/>
        <a:buChar char="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 2" panose="05020102010507070707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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anose="05020102010507070707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2.png"/><Relationship Id="rId7" Type="http://schemas.openxmlformats.org/officeDocument/2006/relationships/image" Target="../media/image29.wmf"/><Relationship Id="rId12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48.png"/><Relationship Id="rId5" Type="http://schemas.openxmlformats.org/officeDocument/2006/relationships/image" Target="../media/image28.wmf"/><Relationship Id="rId10" Type="http://schemas.openxmlformats.org/officeDocument/2006/relationships/image" Target="../media/image47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15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6.png"/><Relationship Id="rId5" Type="http://schemas.openxmlformats.org/officeDocument/2006/relationships/image" Target="../media/image81.png"/><Relationship Id="rId10" Type="http://schemas.openxmlformats.org/officeDocument/2006/relationships/image" Target="../media/image85.png"/><Relationship Id="rId4" Type="http://schemas.openxmlformats.org/officeDocument/2006/relationships/image" Target="../media/image80.png"/><Relationship Id="rId9" Type="http://schemas.openxmlformats.org/officeDocument/2006/relationships/image" Target="../media/image8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5A7BB24-66FA-44F9-BBE0-BBE8250381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Neural Networks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9C12360-97F8-4610-8EBA-29B10C8966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B45880-1784-3D4D-9C75-4A96E53357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972AAF-9A53-7246-BF65-54E2E13192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63D6D1-89E9-426B-B08B-8032EB608E77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F91C-3982-4D71-80E6-89C9A377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Two-Class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FFB49-CB30-4778-AE0B-0535FD9C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Recommend NOT to use SIGMOID function and MSE </a:t>
            </a:r>
            <a:br>
              <a:rPr lang="en-US" altLang="ko-KR" dirty="0"/>
            </a:br>
            <a:r>
              <a:rPr lang="en-US" altLang="ko-KR" dirty="0"/>
              <a:t>at the same time!!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Usually, for two-class classification</a:t>
            </a:r>
          </a:p>
          <a:p>
            <a:pPr lvl="1"/>
            <a:r>
              <a:rPr lang="en-US" altLang="ko-KR" dirty="0"/>
              <a:t>Activation function: Sigmoid</a:t>
            </a:r>
          </a:p>
          <a:p>
            <a:pPr lvl="1"/>
            <a:r>
              <a:rPr lang="en-US" altLang="ko-KR" dirty="0"/>
              <a:t>Error function: Cross Entropy</a:t>
            </a:r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BFF221B-8E6E-4033-A334-BF508B37C255}"/>
                  </a:ext>
                </a:extLst>
              </p:cNvPr>
              <p:cNvSpPr txBox="1"/>
              <p:nvPr/>
            </p:nvSpPr>
            <p:spPr>
              <a:xfrm>
                <a:off x="2423792" y="3861048"/>
                <a:ext cx="4417683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BFF221B-8E6E-4033-A334-BF508B37C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792" y="3861048"/>
                <a:ext cx="4417683" cy="778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35EC11-21E8-4FF5-9ADD-322F595592CF}"/>
                  </a:ext>
                </a:extLst>
              </p:cNvPr>
              <p:cNvSpPr txBox="1"/>
              <p:nvPr/>
            </p:nvSpPr>
            <p:spPr>
              <a:xfrm>
                <a:off x="3046333" y="4828441"/>
                <a:ext cx="3172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where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altLang="ko-KR" b="0" i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35EC11-21E8-4FF5-9ADD-322F59559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333" y="4828441"/>
                <a:ext cx="3172600" cy="276999"/>
              </a:xfrm>
              <a:prstGeom prst="rect">
                <a:avLst/>
              </a:prstGeom>
              <a:blipFill>
                <a:blip r:embed="rId3"/>
                <a:stretch>
                  <a:fillRect l="-769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F0562C-839B-7244-81E5-61C2BC4AF2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B95DFB-196B-1B48-935F-5421E2D7CF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423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F91C-3982-4D71-80E6-89C9A377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Two-Class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FFB49-CB30-4778-AE0B-0535FD9C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Cross Entropy as an Error Function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BFF221B-8E6E-4033-A334-BF508B37C255}"/>
                  </a:ext>
                </a:extLst>
              </p:cNvPr>
              <p:cNvSpPr txBox="1"/>
              <p:nvPr/>
            </p:nvSpPr>
            <p:spPr>
              <a:xfrm>
                <a:off x="2363158" y="2108415"/>
                <a:ext cx="4417683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BFF221B-8E6E-4033-A334-BF508B37C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158" y="2108415"/>
                <a:ext cx="4417683" cy="778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35EC11-21E8-4FF5-9ADD-322F595592CF}"/>
                  </a:ext>
                </a:extLst>
              </p:cNvPr>
              <p:cNvSpPr txBox="1"/>
              <p:nvPr/>
            </p:nvSpPr>
            <p:spPr>
              <a:xfrm>
                <a:off x="1979712" y="3164593"/>
                <a:ext cx="3172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where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altLang="ko-KR" b="0" i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35EC11-21E8-4FF5-9ADD-322F59559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164593"/>
                <a:ext cx="3172600" cy="276999"/>
              </a:xfrm>
              <a:prstGeom prst="rect">
                <a:avLst/>
              </a:prstGeom>
              <a:blipFill>
                <a:blip r:embed="rId3"/>
                <a:stretch>
                  <a:fillRect l="-769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52BA7B-9DBE-4B12-B02F-5345576E3002}"/>
                  </a:ext>
                </a:extLst>
              </p:cNvPr>
              <p:cNvSpPr txBox="1"/>
              <p:nvPr/>
            </p:nvSpPr>
            <p:spPr>
              <a:xfrm>
                <a:off x="2184666" y="4045023"/>
                <a:ext cx="5435334" cy="1783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=−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52BA7B-9DBE-4B12-B02F-5345576E3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666" y="4045023"/>
                <a:ext cx="5435334" cy="17834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05CA452-6E8F-40B1-A47A-485CB96D44E3}"/>
                  </a:ext>
                </a:extLst>
              </p:cNvPr>
              <p:cNvSpPr txBox="1"/>
              <p:nvPr/>
            </p:nvSpPr>
            <p:spPr>
              <a:xfrm>
                <a:off x="5220072" y="3152001"/>
                <a:ext cx="2000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𝑖𝑔𝑚𝑜𝑖𝑑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𝑛𝑒𝑡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05CA452-6E8F-40B1-A47A-485CB96D4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152001"/>
                <a:ext cx="2000099" cy="276999"/>
              </a:xfrm>
              <a:prstGeom prst="rect">
                <a:avLst/>
              </a:prstGeom>
              <a:blipFill>
                <a:blip r:embed="rId5"/>
                <a:stretch>
                  <a:fillRect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ECF5E0-E98A-EE44-B6DC-33ADD9170E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C4B0E7-3279-F34F-A352-74B8206222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11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380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Two-Class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Cross Entropy</a:t>
            </a:r>
          </a:p>
          <a:p>
            <a:pPr lvl="1">
              <a:defRPr/>
            </a:pPr>
            <a:r>
              <a:rPr lang="en-US" altLang="ko-KR" dirty="0"/>
              <a:t>Try to maximize the probability</a:t>
            </a:r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graphicFrame>
        <p:nvGraphicFramePr>
          <p:cNvPr id="11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476264"/>
              </p:ext>
            </p:extLst>
          </p:nvPr>
        </p:nvGraphicFramePr>
        <p:xfrm>
          <a:off x="1907704" y="2689342"/>
          <a:ext cx="5948362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수식" r:id="rId3" imgW="2628720" imgH="507960" progId="Equation.3">
                  <p:embed/>
                </p:oleObj>
              </mc:Choice>
              <mc:Fallback>
                <p:oleObj name="수식" r:id="rId3" imgW="2628720" imgH="507960" progId="Equation.3">
                  <p:embed/>
                  <p:pic>
                    <p:nvPicPr>
                      <p:cNvPr id="11" name="개체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689342"/>
                        <a:ext cx="5948362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그룹 39"/>
          <p:cNvGrpSpPr>
            <a:grpSpLocks/>
          </p:cNvGrpSpPr>
          <p:nvPr/>
        </p:nvGrpSpPr>
        <p:grpSpPr bwMode="auto">
          <a:xfrm>
            <a:off x="1773644" y="2541927"/>
            <a:ext cx="2920120" cy="2261767"/>
            <a:chOff x="973912" y="3245023"/>
            <a:chExt cx="2919144" cy="2261789"/>
          </a:xfrm>
        </p:grpSpPr>
        <p:sp>
          <p:nvSpPr>
            <p:cNvPr id="13" name="타원 33"/>
            <p:cNvSpPr>
              <a:spLocks noChangeArrowheads="1"/>
            </p:cNvSpPr>
            <p:nvPr/>
          </p:nvSpPr>
          <p:spPr bwMode="auto">
            <a:xfrm>
              <a:off x="973912" y="3245023"/>
              <a:ext cx="2919144" cy="1456213"/>
            </a:xfrm>
            <a:prstGeom prst="ellipse">
              <a:avLst/>
            </a:prstGeom>
            <a:solidFill>
              <a:srgbClr val="FFC000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anchor="ctr"/>
            <a:lstStyle>
              <a:lvl1pPr algn="l" eaLnBrk="0" hangingPunct="0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Comic Sans MS" panose="030F0702030302020204" pitchFamily="66" charset="0"/>
                <a:ea typeface="굴림" panose="020B0600000101010101" pitchFamily="50" charset="-127"/>
              </a:endParaRPr>
            </a:p>
          </p:txBody>
        </p:sp>
        <p:sp>
          <p:nvSpPr>
            <p:cNvPr id="14" name="TextBox 35"/>
            <p:cNvSpPr txBox="1">
              <a:spLocks noChangeArrowheads="1"/>
            </p:cNvSpPr>
            <p:nvPr/>
          </p:nvSpPr>
          <p:spPr bwMode="auto">
            <a:xfrm>
              <a:off x="973912" y="5168255"/>
              <a:ext cx="2246980" cy="33855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 b="0" dirty="0">
                  <a:latin typeface="Comic Sans MS" panose="030F0702030302020204" pitchFamily="66" charset="0"/>
                  <a:ea typeface="굴림" panose="020B0600000101010101" pitchFamily="50" charset="-127"/>
                </a:rPr>
                <a:t>Probability to be RED</a:t>
              </a:r>
              <a:endParaRPr lang="ko-KR" altLang="en-US" sz="1600" dirty="0">
                <a:latin typeface="Comic Sans MS" panose="030F0702030302020204" pitchFamily="66" charset="0"/>
                <a:ea typeface="굴림" panose="020B0600000101010101" pitchFamily="50" charset="-127"/>
              </a:endParaRPr>
            </a:p>
          </p:txBody>
        </p:sp>
        <p:cxnSp>
          <p:nvCxnSpPr>
            <p:cNvPr id="15" name="직선 화살표 연결선 38"/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2097402" y="4701235"/>
              <a:ext cx="336082" cy="46702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" name="그룹 39"/>
          <p:cNvGrpSpPr>
            <a:grpSpLocks/>
          </p:cNvGrpSpPr>
          <p:nvPr/>
        </p:nvGrpSpPr>
        <p:grpSpPr bwMode="auto">
          <a:xfrm>
            <a:off x="4798066" y="2541926"/>
            <a:ext cx="2963345" cy="2257841"/>
            <a:chOff x="2057414" y="3235455"/>
            <a:chExt cx="2962355" cy="2257863"/>
          </a:xfrm>
        </p:grpSpPr>
        <p:sp>
          <p:nvSpPr>
            <p:cNvPr id="17" name="타원 33"/>
            <p:cNvSpPr>
              <a:spLocks noChangeArrowheads="1"/>
            </p:cNvSpPr>
            <p:nvPr/>
          </p:nvSpPr>
          <p:spPr bwMode="auto">
            <a:xfrm>
              <a:off x="2057414" y="3235455"/>
              <a:ext cx="2962355" cy="1465782"/>
            </a:xfrm>
            <a:prstGeom prst="ellipse">
              <a:avLst/>
            </a:prstGeom>
            <a:solidFill>
              <a:srgbClr val="FFC000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anchor="ctr"/>
            <a:lstStyle>
              <a:lvl1pPr algn="l" eaLnBrk="0" hangingPunct="0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Comic Sans MS" panose="030F0702030302020204" pitchFamily="66" charset="0"/>
                <a:ea typeface="굴림" panose="020B0600000101010101" pitchFamily="50" charset="-127"/>
              </a:endParaRPr>
            </a:p>
          </p:txBody>
        </p:sp>
        <p:sp>
          <p:nvSpPr>
            <p:cNvPr id="18" name="TextBox 35"/>
            <p:cNvSpPr txBox="1">
              <a:spLocks noChangeArrowheads="1"/>
            </p:cNvSpPr>
            <p:nvPr/>
          </p:nvSpPr>
          <p:spPr bwMode="auto">
            <a:xfrm>
              <a:off x="2435923" y="5154761"/>
              <a:ext cx="2365562" cy="33855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 b="0" dirty="0">
                  <a:latin typeface="Comic Sans MS" panose="030F0702030302020204" pitchFamily="66" charset="0"/>
                  <a:ea typeface="굴림" panose="020B0600000101010101" pitchFamily="50" charset="-127"/>
                </a:rPr>
                <a:t>Probability to be BLUE</a:t>
              </a:r>
              <a:endParaRPr lang="ko-KR" altLang="en-US" sz="1600" dirty="0">
                <a:latin typeface="Comic Sans MS" panose="030F0702030302020204" pitchFamily="66" charset="0"/>
                <a:ea typeface="굴림" panose="020B0600000101010101" pitchFamily="50" charset="-127"/>
              </a:endParaRPr>
            </a:p>
          </p:txBody>
        </p:sp>
        <p:cxnSp>
          <p:nvCxnSpPr>
            <p:cNvPr id="19" name="직선 화살표 연결선 38"/>
            <p:cNvCxnSpPr>
              <a:cxnSpLocks noChangeShapeType="1"/>
              <a:stCxn id="17" idx="4"/>
              <a:endCxn id="18" idx="0"/>
            </p:cNvCxnSpPr>
            <p:nvPr/>
          </p:nvCxnSpPr>
          <p:spPr bwMode="auto">
            <a:xfrm>
              <a:off x="3538592" y="4701235"/>
              <a:ext cx="80112" cy="453525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0FB8CF7-25E6-1B44-9F0E-52E1AAA404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7A6A11-4BB0-C549-BADE-D9BA811AED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536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Two-Class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Cross Entropy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graphicFrame>
        <p:nvGraphicFramePr>
          <p:cNvPr id="16390" name="개체 29"/>
          <p:cNvGraphicFramePr>
            <a:graphicFrameLocks noChangeAspect="1"/>
          </p:cNvGraphicFramePr>
          <p:nvPr/>
        </p:nvGraphicFramePr>
        <p:xfrm>
          <a:off x="1331913" y="2017713"/>
          <a:ext cx="6815137" cy="358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수식" r:id="rId3" imgW="5727600" imgH="3047760" progId="Equation.3">
                  <p:embed/>
                </p:oleObj>
              </mc:Choice>
              <mc:Fallback>
                <p:oleObj name="수식" r:id="rId3" imgW="5727600" imgH="3047760" progId="Equation.3">
                  <p:embed/>
                  <p:pic>
                    <p:nvPicPr>
                      <p:cNvPr id="16390" name="개체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017713"/>
                        <a:ext cx="6815137" cy="358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31"/>
          <p:cNvGraphicFramePr>
            <a:graphicFrameLocks noChangeAspect="1"/>
          </p:cNvGraphicFramePr>
          <p:nvPr/>
        </p:nvGraphicFramePr>
        <p:xfrm>
          <a:off x="5273426" y="2349500"/>
          <a:ext cx="3475038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수식" r:id="rId5" imgW="2539800" imgH="482400" progId="Equation.3">
                  <p:embed/>
                </p:oleObj>
              </mc:Choice>
              <mc:Fallback>
                <p:oleObj name="수식" r:id="rId5" imgW="2539800" imgH="482400" progId="Equation.3">
                  <p:embed/>
                  <p:pic>
                    <p:nvPicPr>
                      <p:cNvPr id="10" name="개체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426" y="2349500"/>
                        <a:ext cx="3475038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839DCC0-B780-C748-9D42-A980D82D53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ED1DC-E8B5-CB4C-87BC-62753BE103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13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141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Multi-Class Classification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ko-KR" dirty="0"/>
              <a:t>Problem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lvl="1" eaLnBrk="1" hangingPunct="1"/>
            <a:r>
              <a:rPr lang="en-US" altLang="ko-KR" sz="1800" dirty="0"/>
              <a:t>Easy...</a:t>
            </a:r>
          </a:p>
          <a:p>
            <a:pPr lvl="1" eaLnBrk="1" hangingPunct="1"/>
            <a:endParaRPr lang="en-US" altLang="ko-KR" sz="1800" dirty="0"/>
          </a:p>
          <a:p>
            <a:pPr lvl="1" eaLnBrk="1" hangingPunct="1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E424CE-D8C1-416D-87D0-1014ADE6804F}"/>
                  </a:ext>
                </a:extLst>
              </p:cNvPr>
              <p:cNvSpPr txBox="1"/>
              <p:nvPr/>
            </p:nvSpPr>
            <p:spPr>
              <a:xfrm>
                <a:off x="1619672" y="2060507"/>
                <a:ext cx="5824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𝑅𝑒𝑑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𝑌𝑒𝑙𝑙𝑜𝑤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𝐵𝑙𝑢𝑒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𝑅𝑒𝑑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𝐵𝑙𝑢𝑒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E424CE-D8C1-416D-87D0-1014ADE68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060507"/>
                <a:ext cx="5824543" cy="276999"/>
              </a:xfrm>
              <a:prstGeom prst="rect">
                <a:avLst/>
              </a:prstGeom>
              <a:blipFill>
                <a:blip r:embed="rId3"/>
                <a:stretch>
                  <a:fillRect t="-33333" b="-4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E518E084-4820-4810-A2C1-EF3C83113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2777955"/>
            <a:ext cx="4642333" cy="1937543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F1C022-637C-9A4F-A2A3-F793A3F29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77B46-D68B-CD41-A8A6-8AFE930583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14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3145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Multi-Class Classification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Problem Conversion</a:t>
            </a:r>
          </a:p>
          <a:p>
            <a:pPr lvl="1" eaLnBrk="1" hangingPunct="1"/>
            <a:r>
              <a:rPr lang="en-US" altLang="ko-KR" dirty="0"/>
              <a:t>Linear conversion of class labels</a:t>
            </a:r>
          </a:p>
          <a:p>
            <a:pPr marL="344487" lvl="1" indent="0" eaLnBrk="1" hangingPunct="1">
              <a:buNone/>
            </a:pPr>
            <a:br>
              <a:rPr lang="en-US" altLang="ko-KR" dirty="0"/>
            </a:br>
            <a:endParaRPr lang="en-US" altLang="ko-KR" dirty="0"/>
          </a:p>
          <a:p>
            <a:pPr marL="344487" lvl="1" indent="0" eaLnBrk="1" hangingPunct="1">
              <a:buNone/>
            </a:pPr>
            <a:endParaRPr lang="en-US" altLang="ko-KR" dirty="0"/>
          </a:p>
          <a:p>
            <a:pPr marL="344487" lvl="1" indent="0" eaLnBrk="1" hangingPunct="1">
              <a:buNone/>
            </a:pPr>
            <a:endParaRPr lang="en-US" altLang="ko-KR" dirty="0"/>
          </a:p>
          <a:p>
            <a:pPr lvl="1" eaLnBrk="1" hangingPunct="1"/>
            <a:r>
              <a:rPr lang="en-US" altLang="ko-KR" dirty="0"/>
              <a:t>Use one node </a:t>
            </a:r>
            <a:br>
              <a:rPr lang="en-US" altLang="ko-KR" dirty="0"/>
            </a:br>
            <a:r>
              <a:rPr lang="en-US" altLang="ko-KR" dirty="0"/>
              <a:t>at the output layer</a:t>
            </a:r>
          </a:p>
          <a:p>
            <a:pPr lvl="1" eaLnBrk="1" hangingPunct="1"/>
            <a:endParaRPr lang="en-US" altLang="ko-KR" sz="1800" dirty="0"/>
          </a:p>
          <a:p>
            <a:pPr marL="344487" lvl="1" indent="0" eaLnBrk="1" hangingPunct="1">
              <a:buNone/>
            </a:pPr>
            <a:endParaRPr lang="en-US" altLang="ko-KR" sz="1800" dirty="0"/>
          </a:p>
          <a:p>
            <a:pPr lvl="1" eaLnBrk="1" hangingPunct="1"/>
            <a:endParaRPr lang="en-US" altLang="ko-KR" sz="1800" dirty="0"/>
          </a:p>
          <a:p>
            <a:pPr lvl="1" eaLnBrk="1" hangingPunct="1"/>
            <a:r>
              <a:rPr lang="en-US" altLang="ko-KR" sz="1800" dirty="0"/>
              <a:t>Prediction</a:t>
            </a:r>
          </a:p>
          <a:p>
            <a:pPr lvl="1" eaLnBrk="1" hangingPunct="1"/>
            <a:endParaRPr lang="en-US" altLang="ko-KR" sz="1800" dirty="0"/>
          </a:p>
          <a:p>
            <a:pPr lvl="1" eaLnBrk="1" hangingPunct="1"/>
            <a:endParaRPr lang="en-US" altLang="ko-KR" sz="1800" dirty="0"/>
          </a:p>
          <a:p>
            <a:pPr lvl="1" eaLnBrk="1" hangingPunct="1"/>
            <a:endParaRPr lang="en-US" altLang="ko-KR" sz="1800" dirty="0"/>
          </a:p>
          <a:p>
            <a:pPr lvl="1" eaLnBrk="1" hangingPunct="1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4E037E-F367-430D-A9FC-E4EC456566FC}"/>
                  </a:ext>
                </a:extLst>
              </p:cNvPr>
              <p:cNvSpPr txBox="1"/>
              <p:nvPr/>
            </p:nvSpPr>
            <p:spPr>
              <a:xfrm>
                <a:off x="2541076" y="3061408"/>
                <a:ext cx="43166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4E037E-F367-430D-A9FC-E4EC45656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076" y="3061408"/>
                <a:ext cx="4316695" cy="276999"/>
              </a:xfrm>
              <a:prstGeom prst="rect">
                <a:avLst/>
              </a:prstGeom>
              <a:blipFill>
                <a:blip r:embed="rId3"/>
                <a:stretch>
                  <a:fillRect t="-32609" b="-45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15615A00-D676-4D97-A83D-DBA95B23C855}"/>
              </a:ext>
            </a:extLst>
          </p:cNvPr>
          <p:cNvSpPr/>
          <p:nvPr/>
        </p:nvSpPr>
        <p:spPr bwMode="auto">
          <a:xfrm>
            <a:off x="4240620" y="2710197"/>
            <a:ext cx="431478" cy="308238"/>
          </a:xfrm>
          <a:prstGeom prst="downArrow">
            <a:avLst/>
          </a:prstGeom>
          <a:solidFill>
            <a:schemeClr val="accent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54BE8-0791-4CBF-948E-CA242A24C837}"/>
                  </a:ext>
                </a:extLst>
              </p:cNvPr>
              <p:cNvSpPr txBox="1"/>
              <p:nvPr/>
            </p:nvSpPr>
            <p:spPr>
              <a:xfrm>
                <a:off x="2754852" y="5568907"/>
                <a:ext cx="3889142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𝑁𝑁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≥2/3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2/3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𝑁𝑁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54BE8-0791-4CBF-948E-CA242A24C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852" y="5568907"/>
                <a:ext cx="3889142" cy="8842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4F0981-ECA5-4A66-8F1B-746F38CD920A}"/>
                  </a:ext>
                </a:extLst>
              </p:cNvPr>
              <p:cNvSpPr txBox="1"/>
              <p:nvPr/>
            </p:nvSpPr>
            <p:spPr>
              <a:xfrm>
                <a:off x="1659727" y="2314136"/>
                <a:ext cx="5824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𝑅𝑒𝑑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𝑌𝑒𝑙𝑙𝑜𝑤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𝐵𝑙𝑢𝑒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𝑅𝑒𝑑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𝐵𝑙𝑢𝑒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4F0981-ECA5-4A66-8F1B-746F38CD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727" y="2314136"/>
                <a:ext cx="5824543" cy="276999"/>
              </a:xfrm>
              <a:prstGeom prst="rect">
                <a:avLst/>
              </a:prstGeom>
              <a:blipFill>
                <a:blip r:embed="rId6"/>
                <a:stretch>
                  <a:fillRect t="-33333" b="-4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6183351-B779-2448-9688-D972C231C4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F3095D-F1A6-F54E-89B2-2D7774D818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15</a:t>
            </a:fld>
            <a:r>
              <a:rPr lang="en-US" altLang="ko-KR"/>
              <a:t>/20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7A68E04-87D2-48AA-962D-42BA9F60D6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1920" y="3596604"/>
            <a:ext cx="3274669" cy="176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6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Multi-Class Classification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Not Good… why?</a:t>
            </a:r>
          </a:p>
          <a:p>
            <a:pPr lvl="1" eaLnBrk="1" hangingPunct="1"/>
            <a:r>
              <a:rPr lang="en-US" altLang="ko-KR" dirty="0"/>
              <a:t>There is no order between Red, Yellow, Blue</a:t>
            </a:r>
          </a:p>
          <a:p>
            <a:pPr lvl="1" eaLnBrk="1" hangingPunct="1"/>
            <a:r>
              <a:rPr lang="en-US" altLang="ko-KR" dirty="0"/>
              <a:t>They are just names. We cannot say that Red &lt; Yellow &lt; Blue</a:t>
            </a:r>
          </a:p>
          <a:p>
            <a:pPr lvl="1" eaLnBrk="1" hangingPunct="1"/>
            <a:r>
              <a:rPr lang="en-US" altLang="ko-KR" dirty="0"/>
              <a:t>Linear conversion changes the original problem.</a:t>
            </a:r>
          </a:p>
          <a:p>
            <a:pPr lvl="1" eaLnBrk="1" hangingPunct="1"/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94B7E4-ABD3-EA4F-85CA-401D726C7D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BB30FF-806F-0F4B-98BF-CFEF6F1A21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16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6910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Multi-Class Classification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Then?</a:t>
            </a:r>
          </a:p>
          <a:p>
            <a:pPr lvl="1" eaLnBrk="1" hangingPunct="1"/>
            <a:r>
              <a:rPr lang="en-US" altLang="ko-KR" dirty="0"/>
              <a:t>Create virtual outputs</a:t>
            </a:r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r>
              <a:rPr lang="en-US" altLang="ko-KR" dirty="0"/>
              <a:t>Place nodes at the output layer as many as virtual 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579148-CDD4-4B13-8613-3FEFC13E7F32}"/>
                  </a:ext>
                </a:extLst>
              </p:cNvPr>
              <p:cNvSpPr txBox="1"/>
              <p:nvPr/>
            </p:nvSpPr>
            <p:spPr>
              <a:xfrm>
                <a:off x="2765726" y="2271063"/>
                <a:ext cx="1366143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𝑅𝑒𝑑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𝑌𝑒𝑙𝑙𝑜𝑤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𝐵𝑙𝑢𝑒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𝑅𝑒𝑑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𝐵𝑙𝑢𝑒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579148-CDD4-4B13-8613-3FEFC13E7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726" y="2271063"/>
                <a:ext cx="1366143" cy="1661993"/>
              </a:xfrm>
              <a:prstGeom prst="rect">
                <a:avLst/>
              </a:prstGeom>
              <a:blipFill>
                <a:blip r:embed="rId3"/>
                <a:stretch>
                  <a:fillRect l="-3125" t="-5515" r="-40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5D0FDC-92B2-4C8E-B2B4-3856EE4459EB}"/>
                  </a:ext>
                </a:extLst>
              </p:cNvPr>
              <p:cNvSpPr txBox="1"/>
              <p:nvPr/>
            </p:nvSpPr>
            <p:spPr>
              <a:xfrm>
                <a:off x="5339862" y="2271062"/>
                <a:ext cx="1221040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1, 0, 0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0, 1, 0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0, 0, 1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1, 0, 0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0, 0, 1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5D0FDC-92B2-4C8E-B2B4-3856EE445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862" y="2271062"/>
                <a:ext cx="1221040" cy="1661993"/>
              </a:xfrm>
              <a:prstGeom prst="rect">
                <a:avLst/>
              </a:prstGeom>
              <a:blipFill>
                <a:blip r:embed="rId4"/>
                <a:stretch>
                  <a:fillRect l="-3500" t="-5515" r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790EA9E-4B36-415C-890C-761A06C9E756}"/>
              </a:ext>
            </a:extLst>
          </p:cNvPr>
          <p:cNvSpPr/>
          <p:nvPr/>
        </p:nvSpPr>
        <p:spPr bwMode="auto">
          <a:xfrm>
            <a:off x="4380802" y="2703110"/>
            <a:ext cx="525272" cy="445724"/>
          </a:xfrm>
          <a:prstGeom prst="rightArrow">
            <a:avLst/>
          </a:prstGeom>
          <a:solidFill>
            <a:schemeClr val="accent1"/>
          </a:solidFill>
          <a:ln w="127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199927-76A9-483B-A472-ACA87D6F0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2958" y="4322288"/>
            <a:ext cx="3260960" cy="1863406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6DBEE7-45FD-B34E-815E-45B911FC75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507EEA6-621C-054E-BAE4-6179BF371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17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4919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84EF2-4F3A-4E28-B2BC-19CDEF71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Multi-Class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17E6D-D6B7-4DB4-8DD4-FC9D5653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about Error Function?</a:t>
            </a:r>
          </a:p>
          <a:p>
            <a:pPr lvl="1"/>
            <a:r>
              <a:rPr lang="en-US" altLang="ko-KR" dirty="0"/>
              <a:t>MSE is not bad but ..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It does not guarantee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Usually use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EF92EF-C082-4E30-8BE1-826BE37986E2}"/>
                  </a:ext>
                </a:extLst>
              </p:cNvPr>
              <p:cNvSpPr txBox="1"/>
              <p:nvPr/>
            </p:nvSpPr>
            <p:spPr>
              <a:xfrm>
                <a:off x="2967357" y="3402715"/>
                <a:ext cx="3713901" cy="784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nor/>
                        </m:rPr>
                        <a:rPr lang="en-US" altLang="ko-KR" dirty="0" smtClean="0"/>
                        <m:t>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th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training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data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EF92EF-C082-4E30-8BE1-826BE3798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357" y="3402715"/>
                <a:ext cx="3713901" cy="7845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561901-649C-4F3D-8BFA-C5F54CD5026B}"/>
                  </a:ext>
                </a:extLst>
              </p:cNvPr>
              <p:cNvSpPr txBox="1"/>
              <p:nvPr/>
            </p:nvSpPr>
            <p:spPr>
              <a:xfrm>
                <a:off x="3578710" y="2166441"/>
                <a:ext cx="2345642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561901-649C-4F3D-8BFA-C5F54CD50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710" y="2166441"/>
                <a:ext cx="2345642" cy="778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BB49EC-C2AF-4FA9-9420-77E60523BC2F}"/>
                  </a:ext>
                </a:extLst>
              </p:cNvPr>
              <p:cNvSpPr txBox="1"/>
              <p:nvPr/>
            </p:nvSpPr>
            <p:spPr>
              <a:xfrm>
                <a:off x="2967357" y="4869160"/>
                <a:ext cx="3568348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𝐶𝑙𝑎𝑠𝑠</m:t>
                                          </m:r>
                                        </m:sup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𝑒𝑥𝑝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BB49EC-C2AF-4FA9-9420-77E60523B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357" y="4869160"/>
                <a:ext cx="3568348" cy="778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52DB4223-3014-0141-8974-C0ED8D4ED7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AE6A459-7B28-664D-9159-DB90D54864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18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5769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84EF2-4F3A-4E28-B2BC-19CDEF71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Multi-Class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17E6D-D6B7-4DB4-8DD4-FC9D5653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about Error Function?</a:t>
            </a:r>
          </a:p>
          <a:p>
            <a:pPr lvl="1"/>
            <a:r>
              <a:rPr lang="en-US" altLang="ko-KR" dirty="0"/>
              <a:t>It is equivalent to using </a:t>
            </a:r>
            <a:r>
              <a:rPr lang="en-US" altLang="ko-KR" dirty="0" err="1"/>
              <a:t>Softmax</a:t>
            </a:r>
            <a:r>
              <a:rPr lang="en-US" altLang="ko-KR" dirty="0"/>
              <a:t> layer + MSE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561901-649C-4F3D-8BFA-C5F54CD5026B}"/>
                  </a:ext>
                </a:extLst>
              </p:cNvPr>
              <p:cNvSpPr txBox="1"/>
              <p:nvPr/>
            </p:nvSpPr>
            <p:spPr>
              <a:xfrm>
                <a:off x="3514001" y="2492896"/>
                <a:ext cx="2345642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561901-649C-4F3D-8BFA-C5F54CD50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001" y="2492896"/>
                <a:ext cx="2345642" cy="778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FFF134-D963-482D-B95D-8D4B1EF71C97}"/>
                  </a:ext>
                </a:extLst>
              </p:cNvPr>
              <p:cNvSpPr txBox="1"/>
              <p:nvPr/>
            </p:nvSpPr>
            <p:spPr>
              <a:xfrm>
                <a:off x="5779872" y="4317802"/>
                <a:ext cx="2366032" cy="637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𝑛𝑒𝑡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𝐶𝑙𝑎𝑠𝑠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𝑛𝑒𝑡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FFF134-D963-482D-B95D-8D4B1EF71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872" y="4317802"/>
                <a:ext cx="2366032" cy="637482"/>
              </a:xfrm>
              <a:prstGeom prst="rect">
                <a:avLst/>
              </a:prstGeom>
              <a:blipFill>
                <a:blip r:embed="rId3"/>
                <a:stretch>
                  <a:fillRect l="-3209" t="-19608" b="-10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7C6FED4-A0D6-403A-953D-F859C20EC96C}"/>
              </a:ext>
            </a:extLst>
          </p:cNvPr>
          <p:cNvSpPr txBox="1"/>
          <p:nvPr/>
        </p:nvSpPr>
        <p:spPr>
          <a:xfrm>
            <a:off x="3270331" y="5648557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layer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3D0276-BD71-6B4F-9536-41C4CDF51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16" y="3769519"/>
            <a:ext cx="4363840" cy="2004026"/>
          </a:xfrm>
          <a:prstGeom prst="rect">
            <a:avLst/>
          </a:prstGeom>
        </p:spPr>
      </p:pic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B3A006-7879-F143-B25C-BCFC0CCC0C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16CF56-1F86-A343-B227-27D0998AE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19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204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C0931-539D-415B-AC7D-E83B0BA6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AE17A7-9FE5-4ABC-910B-04F04B611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Following Neural Network is OK for regression?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Maybe NO!! Why?</a:t>
            </a:r>
          </a:p>
          <a:p>
            <a:pPr lvl="1"/>
            <a:r>
              <a:rPr lang="en-US" altLang="ko-KR" dirty="0"/>
              <a:t>The activation functions produces a value between [0,1]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5773DC-5022-4FF1-8662-B394C5564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320" y="1988840"/>
            <a:ext cx="3961880" cy="2138352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68191C-11D8-6E47-B15C-99ADB6630E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FD2AFBF-EB74-4E45-A736-FDE777E6C7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8503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내용 개체 틀 2">
            <a:extLst>
              <a:ext uri="{FF2B5EF4-FFF2-40B4-BE49-F238E27FC236}">
                <a16:creationId xmlns:a16="http://schemas.microsoft.com/office/drawing/2014/main" id="{7D209104-85EF-4973-9470-61F2686371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What if you have categorical inputs</a:t>
            </a:r>
          </a:p>
          <a:p>
            <a:pPr lvl="1"/>
            <a:r>
              <a:rPr lang="en-US" altLang="ko-KR" dirty="0"/>
              <a:t>Two inputs and one output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Create a new input variable for each categorical value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D580C7-8347-49AE-999E-1F836B687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2738" y="4149080"/>
            <a:ext cx="589375" cy="129604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8435" name="제목 1">
            <a:extLst>
              <a:ext uri="{FF2B5EF4-FFF2-40B4-BE49-F238E27FC236}">
                <a16:creationId xmlns:a16="http://schemas.microsoft.com/office/drawing/2014/main" id="{CF99B8AD-1D15-45A1-B93B-74AD1E0A1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Nominal Inputs</a:t>
            </a:r>
            <a:endParaRPr lang="ko-KR" altLang="en-US" dirty="0"/>
          </a:p>
        </p:txBody>
      </p:sp>
      <p:graphicFrame>
        <p:nvGraphicFramePr>
          <p:cNvPr id="18441" name="개체 8">
            <a:extLst>
              <a:ext uri="{FF2B5EF4-FFF2-40B4-BE49-F238E27FC236}">
                <a16:creationId xmlns:a16="http://schemas.microsoft.com/office/drawing/2014/main" id="{CFC1D4E3-A61F-4903-AC7B-D6F2D477ED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5888" y="3716338"/>
          <a:ext cx="31861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수식" r:id="rId4" imgW="0" imgH="0" progId="Equation.3">
                  <p:embed/>
                </p:oleObj>
              </mc:Choice>
              <mc:Fallback>
                <p:oleObj name="수식" r:id="rId4" imgW="0" imgH="0" progId="Equation.3">
                  <p:embed/>
                  <p:pic>
                    <p:nvPicPr>
                      <p:cNvPr id="18441" name="개체 8">
                        <a:extLst>
                          <a:ext uri="{FF2B5EF4-FFF2-40B4-BE49-F238E27FC236}">
                            <a16:creationId xmlns:a16="http://schemas.microsoft.com/office/drawing/2014/main" id="{CFC1D4E3-A61F-4903-AC7B-D6F2D477ED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3716338"/>
                        <a:ext cx="31861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개체 9">
            <a:extLst>
              <a:ext uri="{FF2B5EF4-FFF2-40B4-BE49-F238E27FC236}">
                <a16:creationId xmlns:a16="http://schemas.microsoft.com/office/drawing/2014/main" id="{2E33A807-9B80-4DAA-8B82-8982B62D1F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9538" y="4508500"/>
          <a:ext cx="2844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수식" r:id="rId6" imgW="0" imgH="0" progId="Equation.3">
                  <p:embed/>
                </p:oleObj>
              </mc:Choice>
              <mc:Fallback>
                <p:oleObj name="수식" r:id="rId6" imgW="0" imgH="0" progId="Equation.3">
                  <p:embed/>
                  <p:pic>
                    <p:nvPicPr>
                      <p:cNvPr id="18442" name="개체 9">
                        <a:extLst>
                          <a:ext uri="{FF2B5EF4-FFF2-40B4-BE49-F238E27FC236}">
                            <a16:creationId xmlns:a16="http://schemas.microsoft.com/office/drawing/2014/main" id="{2E33A807-9B80-4DAA-8B82-8982B62D1F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4508500"/>
                        <a:ext cx="28448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개체 10">
            <a:extLst>
              <a:ext uri="{FF2B5EF4-FFF2-40B4-BE49-F238E27FC236}">
                <a16:creationId xmlns:a16="http://schemas.microsoft.com/office/drawing/2014/main" id="{B658F44A-6580-4557-885D-85AD6B7D9A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299075"/>
          <a:ext cx="29241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수식" r:id="rId8" imgW="0" imgH="0" progId="Equation.3">
                  <p:embed/>
                </p:oleObj>
              </mc:Choice>
              <mc:Fallback>
                <p:oleObj name="수식" r:id="rId8" imgW="0" imgH="0" progId="Equation.3">
                  <p:embed/>
                  <p:pic>
                    <p:nvPicPr>
                      <p:cNvPr id="18443" name="개체 10">
                        <a:extLst>
                          <a:ext uri="{FF2B5EF4-FFF2-40B4-BE49-F238E27FC236}">
                            <a16:creationId xmlns:a16="http://schemas.microsoft.com/office/drawing/2014/main" id="{B658F44A-6580-4557-885D-85AD6B7D9A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299075"/>
                        <a:ext cx="29241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오른쪽 화살표 11">
            <a:extLst>
              <a:ext uri="{FF2B5EF4-FFF2-40B4-BE49-F238E27FC236}">
                <a16:creationId xmlns:a16="http://schemas.microsoft.com/office/drawing/2014/main" id="{52B250F1-0966-4897-B2C5-9097A0C11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265" y="4652962"/>
            <a:ext cx="488950" cy="431800"/>
          </a:xfrm>
          <a:prstGeom prst="rightArrow">
            <a:avLst>
              <a:gd name="adj1" fmla="val 50000"/>
              <a:gd name="adj2" fmla="val 6488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7915FE-9A13-4410-90F7-A176CA2B05D0}"/>
                  </a:ext>
                </a:extLst>
              </p:cNvPr>
              <p:cNvSpPr txBox="1"/>
              <p:nvPr/>
            </p:nvSpPr>
            <p:spPr>
              <a:xfrm>
                <a:off x="1784410" y="2295952"/>
                <a:ext cx="250870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𝑅𝑒𝑑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𝑌𝑒𝑙𝑙𝑜𝑤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𝐵𝑙𝑢𝑒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7915FE-9A13-4410-90F7-A176CA2B0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410" y="2295952"/>
                <a:ext cx="2508700" cy="830997"/>
              </a:xfrm>
              <a:prstGeom prst="rect">
                <a:avLst/>
              </a:prstGeom>
              <a:blipFill>
                <a:blip r:embed="rId10"/>
                <a:stretch>
                  <a:fillRect l="-3406" b="-9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583E4E-62C7-4C6A-8232-E3A14DD35814}"/>
                  </a:ext>
                </a:extLst>
              </p:cNvPr>
              <p:cNvSpPr txBox="1"/>
              <p:nvPr/>
            </p:nvSpPr>
            <p:spPr>
              <a:xfrm>
                <a:off x="4710248" y="4214019"/>
                <a:ext cx="1747017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(0.1,</m:t>
                      </m:r>
                      <m:r>
                        <m:rPr>
                          <m:nor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Red</m:t>
                      </m:r>
                      <m:r>
                        <m:rPr>
                          <m:nor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0.2,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𝐵𝑙𝑢𝑒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0.3,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𝑌𝑒𝑙𝑙𝑜𝑤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0.4,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𝑅𝑒𝑑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583E4E-62C7-4C6A-8232-E3A14DD35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248" y="4214019"/>
                <a:ext cx="1747017" cy="1231106"/>
              </a:xfrm>
              <a:prstGeom prst="rect">
                <a:avLst/>
              </a:prstGeom>
              <a:blipFill>
                <a:blip r:embed="rId11"/>
                <a:stretch>
                  <a:fillRect l="-6993" b="-1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4619AEB-3E68-4B24-B27B-80E8ABA138A3}"/>
                  </a:ext>
                </a:extLst>
              </p:cNvPr>
              <p:cNvSpPr txBox="1"/>
              <p:nvPr/>
            </p:nvSpPr>
            <p:spPr>
              <a:xfrm>
                <a:off x="7028567" y="4181872"/>
                <a:ext cx="1503873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(0.1, 1,0,1 0)</m:t>
                      </m:r>
                    </m:oMath>
                  </m:oMathPara>
                </a14:m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0.2, 0,0,1, 1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0.3, 0,1,0, 0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0.4, 1,0,0, 1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4619AEB-3E68-4B24-B27B-80E8ABA13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567" y="4181872"/>
                <a:ext cx="1503873" cy="1231106"/>
              </a:xfrm>
              <a:prstGeom prst="rect">
                <a:avLst/>
              </a:prstGeom>
              <a:blipFill>
                <a:blip r:embed="rId12"/>
                <a:stretch>
                  <a:fillRect l="-8097" b="-1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66D26-12DA-194E-A792-4F61E3757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A3D14-86F0-5746-94AC-67EA6870A8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20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제목 1">
            <a:extLst>
              <a:ext uri="{FF2B5EF4-FFF2-40B4-BE49-F238E27FC236}">
                <a16:creationId xmlns:a16="http://schemas.microsoft.com/office/drawing/2014/main" id="{A7D220FA-F7B9-4485-AB45-79531968D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19458" name="내용 개체 틀 2">
            <a:extLst>
              <a:ext uri="{FF2B5EF4-FFF2-40B4-BE49-F238E27FC236}">
                <a16:creationId xmlns:a16="http://schemas.microsoft.com/office/drawing/2014/main" id="{C480D549-5C97-4F35-BFA6-427D36F3E7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</a:p>
          <a:p>
            <a:pPr lvl="1"/>
            <a:r>
              <a:rPr lang="en-US" altLang="ko-KR" dirty="0"/>
              <a:t>Normalize the outputs into [0,1]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Or, use a linear output node</a:t>
            </a:r>
          </a:p>
        </p:txBody>
      </p:sp>
      <p:grpSp>
        <p:nvGrpSpPr>
          <p:cNvPr id="19460" name="Group 16">
            <a:extLst>
              <a:ext uri="{FF2B5EF4-FFF2-40B4-BE49-F238E27FC236}">
                <a16:creationId xmlns:a16="http://schemas.microsoft.com/office/drawing/2014/main" id="{035B392F-02E8-4C56-B76E-16698A0F4A43}"/>
              </a:ext>
            </a:extLst>
          </p:cNvPr>
          <p:cNvGrpSpPr>
            <a:grpSpLocks/>
          </p:cNvGrpSpPr>
          <p:nvPr/>
        </p:nvGrpSpPr>
        <p:grpSpPr bwMode="auto">
          <a:xfrm>
            <a:off x="2123728" y="3140968"/>
            <a:ext cx="4535487" cy="2522537"/>
            <a:chOff x="1111" y="1616"/>
            <a:chExt cx="3719" cy="2011"/>
          </a:xfrm>
        </p:grpSpPr>
        <p:sp>
          <p:nvSpPr>
            <p:cNvPr id="19462" name="Rectangle 17">
              <a:extLst>
                <a:ext uri="{FF2B5EF4-FFF2-40B4-BE49-F238E27FC236}">
                  <a16:creationId xmlns:a16="http://schemas.microsoft.com/office/drawing/2014/main" id="{0A357BA5-3BD5-4C7A-8036-F64A3176E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616"/>
              <a:ext cx="3719" cy="19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800"/>
            </a:p>
          </p:txBody>
        </p:sp>
        <p:cxnSp>
          <p:nvCxnSpPr>
            <p:cNvPr id="19463" name="AutoShape 18">
              <a:extLst>
                <a:ext uri="{FF2B5EF4-FFF2-40B4-BE49-F238E27FC236}">
                  <a16:creationId xmlns:a16="http://schemas.microsoft.com/office/drawing/2014/main" id="{E679D5F9-EEAB-42B4-BF15-39D0EA5EEC19}"/>
                </a:ext>
              </a:extLst>
            </p:cNvPr>
            <p:cNvCxnSpPr>
              <a:cxnSpLocks noChangeShapeType="1"/>
              <a:stCxn id="19466" idx="3"/>
              <a:endCxn id="19496" idx="2"/>
            </p:cNvCxnSpPr>
            <p:nvPr/>
          </p:nvCxnSpPr>
          <p:spPr bwMode="auto">
            <a:xfrm>
              <a:off x="1446" y="1777"/>
              <a:ext cx="933" cy="2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4" name="AutoShape 19">
              <a:extLst>
                <a:ext uri="{FF2B5EF4-FFF2-40B4-BE49-F238E27FC236}">
                  <a16:creationId xmlns:a16="http://schemas.microsoft.com/office/drawing/2014/main" id="{C8F92995-9CA1-4F1B-9953-5806D0E977FF}"/>
                </a:ext>
              </a:extLst>
            </p:cNvPr>
            <p:cNvCxnSpPr>
              <a:cxnSpLocks noChangeShapeType="1"/>
              <a:stCxn id="19467" idx="3"/>
              <a:endCxn id="19496" idx="2"/>
            </p:cNvCxnSpPr>
            <p:nvPr/>
          </p:nvCxnSpPr>
          <p:spPr bwMode="auto">
            <a:xfrm flipV="1">
              <a:off x="1457" y="2061"/>
              <a:ext cx="922" cy="3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5" name="AutoShape 20">
              <a:extLst>
                <a:ext uri="{FF2B5EF4-FFF2-40B4-BE49-F238E27FC236}">
                  <a16:creationId xmlns:a16="http://schemas.microsoft.com/office/drawing/2014/main" id="{C8FC7068-A082-4BE1-9C4F-51A3CB4241AB}"/>
                </a:ext>
              </a:extLst>
            </p:cNvPr>
            <p:cNvCxnSpPr>
              <a:cxnSpLocks noChangeShapeType="1"/>
              <a:stCxn id="19468" idx="3"/>
              <a:endCxn id="19496" idx="2"/>
            </p:cNvCxnSpPr>
            <p:nvPr/>
          </p:nvCxnSpPr>
          <p:spPr bwMode="auto">
            <a:xfrm flipV="1">
              <a:off x="1428" y="2061"/>
              <a:ext cx="951" cy="10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66" name="Text Box 21">
              <a:extLst>
                <a:ext uri="{FF2B5EF4-FFF2-40B4-BE49-F238E27FC236}">
                  <a16:creationId xmlns:a16="http://schemas.microsoft.com/office/drawing/2014/main" id="{702A8A3E-38C0-4F2E-8082-FC6EE500A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3" y="1662"/>
              <a:ext cx="31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x</a:t>
              </a:r>
              <a:r>
                <a:rPr lang="en-US" altLang="ko-KR" sz="1800" baseline="-25000"/>
                <a:t>1</a:t>
              </a:r>
            </a:p>
          </p:txBody>
        </p:sp>
        <p:sp>
          <p:nvSpPr>
            <p:cNvPr id="19467" name="Text Box 22">
              <a:extLst>
                <a:ext uri="{FF2B5EF4-FFF2-40B4-BE49-F238E27FC236}">
                  <a16:creationId xmlns:a16="http://schemas.microsoft.com/office/drawing/2014/main" id="{053B7CEA-C9B0-4C90-8B45-B4946B5D0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" y="2337"/>
              <a:ext cx="316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x</a:t>
              </a:r>
              <a:r>
                <a:rPr lang="en-US" altLang="ko-KR" sz="1800" baseline="-25000"/>
                <a:t>2</a:t>
              </a:r>
            </a:p>
          </p:txBody>
        </p:sp>
        <p:sp>
          <p:nvSpPr>
            <p:cNvPr id="19468" name="Text Box 23">
              <a:extLst>
                <a:ext uri="{FF2B5EF4-FFF2-40B4-BE49-F238E27FC236}">
                  <a16:creationId xmlns:a16="http://schemas.microsoft.com/office/drawing/2014/main" id="{F01B3248-3504-4156-9A1A-9D4A5011B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9" y="3018"/>
              <a:ext cx="259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1</a:t>
              </a:r>
              <a:endParaRPr lang="en-US" altLang="ko-KR" sz="1800" baseline="-25000"/>
            </a:p>
          </p:txBody>
        </p:sp>
        <p:grpSp>
          <p:nvGrpSpPr>
            <p:cNvPr id="19469" name="Group 24">
              <a:extLst>
                <a:ext uri="{FF2B5EF4-FFF2-40B4-BE49-F238E27FC236}">
                  <a16:creationId xmlns:a16="http://schemas.microsoft.com/office/drawing/2014/main" id="{A9BC6FBD-BB59-4935-8139-600283A45A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9" y="1797"/>
              <a:ext cx="564" cy="545"/>
              <a:chOff x="2198" y="1797"/>
              <a:chExt cx="564" cy="545"/>
            </a:xfrm>
          </p:grpSpPr>
          <p:sp>
            <p:nvSpPr>
              <p:cNvPr id="19496" name="Oval 25">
                <a:extLst>
                  <a:ext uri="{FF2B5EF4-FFF2-40B4-BE49-F238E27FC236}">
                    <a16:creationId xmlns:a16="http://schemas.microsoft.com/office/drawing/2014/main" id="{38ABA1B8-9792-472E-BE68-79E17D54B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8" y="1797"/>
                <a:ext cx="564" cy="5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497" name="Text Box 26">
                <a:extLst>
                  <a:ext uri="{FF2B5EF4-FFF2-40B4-BE49-F238E27FC236}">
                    <a16:creationId xmlns:a16="http://schemas.microsoft.com/office/drawing/2014/main" id="{B2B63A79-3D59-4163-84C8-624910FB2F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9" y="1846"/>
                <a:ext cx="329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2400" dirty="0" err="1">
                    <a:latin typeface="Symbol" panose="05050102010706020507" pitchFamily="18" charset="2"/>
                  </a:rPr>
                  <a:t>å</a:t>
                </a:r>
                <a:endParaRPr lang="en-US" altLang="ko-KR" sz="3200" dirty="0"/>
              </a:p>
            </p:txBody>
          </p:sp>
          <p:sp>
            <p:nvSpPr>
              <p:cNvPr id="19498" name="Text Box 27">
                <a:extLst>
                  <a:ext uri="{FF2B5EF4-FFF2-40B4-BE49-F238E27FC236}">
                    <a16:creationId xmlns:a16="http://schemas.microsoft.com/office/drawing/2014/main" id="{B0C3C333-EC49-4CD3-AEAE-FB4EB9B76C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3" y="1832"/>
                <a:ext cx="251" cy="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2800"/>
                  <a:t>f</a:t>
                </a:r>
              </a:p>
            </p:txBody>
          </p:sp>
          <p:sp>
            <p:nvSpPr>
              <p:cNvPr id="19499" name="Line 28">
                <a:extLst>
                  <a:ext uri="{FF2B5EF4-FFF2-40B4-BE49-F238E27FC236}">
                    <a16:creationId xmlns:a16="http://schemas.microsoft.com/office/drawing/2014/main" id="{A0AA3E91-7904-4C34-879B-DD5CB42B8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2" y="1814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470" name="Text Box 29">
              <a:extLst>
                <a:ext uri="{FF2B5EF4-FFF2-40B4-BE49-F238E27FC236}">
                  <a16:creationId xmlns:a16="http://schemas.microsoft.com/office/drawing/2014/main" id="{CF65BFE1-2123-4BB4-A1CE-55570AAA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1656"/>
              <a:ext cx="43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w</a:t>
              </a:r>
              <a:r>
                <a:rPr lang="en-US" altLang="ko-KR" sz="1800" baseline="-25000"/>
                <a:t>11</a:t>
              </a:r>
            </a:p>
          </p:txBody>
        </p:sp>
        <p:sp>
          <p:nvSpPr>
            <p:cNvPr id="19471" name="Text Box 30">
              <a:extLst>
                <a:ext uri="{FF2B5EF4-FFF2-40B4-BE49-F238E27FC236}">
                  <a16:creationId xmlns:a16="http://schemas.microsoft.com/office/drawing/2014/main" id="{96A3B4F2-67CB-41B7-9359-456418C96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110"/>
              <a:ext cx="43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w</a:t>
              </a:r>
              <a:r>
                <a:rPr lang="en-US" altLang="ko-KR" sz="1800" baseline="-25000"/>
                <a:t>12</a:t>
              </a:r>
            </a:p>
          </p:txBody>
        </p:sp>
        <p:sp>
          <p:nvSpPr>
            <p:cNvPr id="19472" name="Text Box 31">
              <a:extLst>
                <a:ext uri="{FF2B5EF4-FFF2-40B4-BE49-F238E27FC236}">
                  <a16:creationId xmlns:a16="http://schemas.microsoft.com/office/drawing/2014/main" id="{2D72655D-78F1-4E27-9557-107736076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204"/>
              <a:ext cx="435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w</a:t>
              </a:r>
              <a:r>
                <a:rPr lang="en-US" altLang="ko-KR" sz="1800" baseline="-25000"/>
                <a:t>13</a:t>
              </a:r>
            </a:p>
          </p:txBody>
        </p:sp>
        <p:sp>
          <p:nvSpPr>
            <p:cNvPr id="19473" name="Text Box 32">
              <a:extLst>
                <a:ext uri="{FF2B5EF4-FFF2-40B4-BE49-F238E27FC236}">
                  <a16:creationId xmlns:a16="http://schemas.microsoft.com/office/drawing/2014/main" id="{656B10CA-C50A-45D6-91ED-DEB414AFD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6" y="1979"/>
              <a:ext cx="245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y</a:t>
              </a:r>
            </a:p>
          </p:txBody>
        </p:sp>
        <p:grpSp>
          <p:nvGrpSpPr>
            <p:cNvPr id="19474" name="Group 33">
              <a:extLst>
                <a:ext uri="{FF2B5EF4-FFF2-40B4-BE49-F238E27FC236}">
                  <a16:creationId xmlns:a16="http://schemas.microsoft.com/office/drawing/2014/main" id="{C63EA00C-7C4B-4156-9E7B-483BE1A7E3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1" y="2568"/>
              <a:ext cx="564" cy="545"/>
              <a:chOff x="2198" y="1797"/>
              <a:chExt cx="564" cy="545"/>
            </a:xfrm>
          </p:grpSpPr>
          <p:sp>
            <p:nvSpPr>
              <p:cNvPr id="19492" name="Oval 34">
                <a:extLst>
                  <a:ext uri="{FF2B5EF4-FFF2-40B4-BE49-F238E27FC236}">
                    <a16:creationId xmlns:a16="http://schemas.microsoft.com/office/drawing/2014/main" id="{5A0E016A-F2AE-4D8C-AAB9-5AF465D64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8" y="1797"/>
                <a:ext cx="564" cy="5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493" name="Text Box 35">
                <a:extLst>
                  <a:ext uri="{FF2B5EF4-FFF2-40B4-BE49-F238E27FC236}">
                    <a16:creationId xmlns:a16="http://schemas.microsoft.com/office/drawing/2014/main" id="{8F474492-896A-4CBC-894A-CD9BA6C2F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9" y="1846"/>
                <a:ext cx="329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2400">
                    <a:latin typeface="Symbol" panose="05050102010706020507" pitchFamily="18" charset="2"/>
                  </a:rPr>
                  <a:t>å</a:t>
                </a:r>
                <a:endParaRPr lang="en-US" altLang="ko-KR" sz="3200"/>
              </a:p>
            </p:txBody>
          </p:sp>
          <p:sp>
            <p:nvSpPr>
              <p:cNvPr id="19494" name="Text Box 36">
                <a:extLst>
                  <a:ext uri="{FF2B5EF4-FFF2-40B4-BE49-F238E27FC236}">
                    <a16:creationId xmlns:a16="http://schemas.microsoft.com/office/drawing/2014/main" id="{FE96348A-6F9C-4EA1-BDA7-F5D952A0EC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3" y="1832"/>
                <a:ext cx="251" cy="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2800"/>
                  <a:t>f</a:t>
                </a:r>
              </a:p>
            </p:txBody>
          </p:sp>
          <p:sp>
            <p:nvSpPr>
              <p:cNvPr id="19495" name="Line 37">
                <a:extLst>
                  <a:ext uri="{FF2B5EF4-FFF2-40B4-BE49-F238E27FC236}">
                    <a16:creationId xmlns:a16="http://schemas.microsoft.com/office/drawing/2014/main" id="{C53A8176-93F1-4D16-AE3E-AA9A05C28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2" y="1814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475" name="Group 38">
              <a:extLst>
                <a:ext uri="{FF2B5EF4-FFF2-40B4-BE49-F238E27FC236}">
                  <a16:creationId xmlns:a16="http://schemas.microsoft.com/office/drawing/2014/main" id="{4029ED4C-6A23-486E-A126-998FB1218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" y="2159"/>
              <a:ext cx="564" cy="528"/>
              <a:chOff x="2198" y="1797"/>
              <a:chExt cx="564" cy="528"/>
            </a:xfrm>
          </p:grpSpPr>
          <p:sp>
            <p:nvSpPr>
              <p:cNvPr id="19490" name="Oval 39">
                <a:extLst>
                  <a:ext uri="{FF2B5EF4-FFF2-40B4-BE49-F238E27FC236}">
                    <a16:creationId xmlns:a16="http://schemas.microsoft.com/office/drawing/2014/main" id="{E0EFB4E0-84E7-4E6C-A4E9-AFBF90DB2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8" y="1797"/>
                <a:ext cx="564" cy="5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491" name="Text Box 40">
                <a:extLst>
                  <a:ext uri="{FF2B5EF4-FFF2-40B4-BE49-F238E27FC236}">
                    <a16:creationId xmlns:a16="http://schemas.microsoft.com/office/drawing/2014/main" id="{7517A52B-6794-4E6E-B9AE-C6DEFF5CED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0" y="1866"/>
                <a:ext cx="329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2400">
                    <a:latin typeface="Symbol" panose="05050102010706020507" pitchFamily="18" charset="2"/>
                  </a:rPr>
                  <a:t>å</a:t>
                </a:r>
                <a:endParaRPr lang="en-US" altLang="ko-KR" sz="3200"/>
              </a:p>
            </p:txBody>
          </p:sp>
        </p:grpSp>
        <p:cxnSp>
          <p:nvCxnSpPr>
            <p:cNvPr id="19476" name="AutoShape 43">
              <a:extLst>
                <a:ext uri="{FF2B5EF4-FFF2-40B4-BE49-F238E27FC236}">
                  <a16:creationId xmlns:a16="http://schemas.microsoft.com/office/drawing/2014/main" id="{32D8160F-399C-426E-A914-2C6BB22D3005}"/>
                </a:ext>
              </a:extLst>
            </p:cNvPr>
            <p:cNvCxnSpPr>
              <a:cxnSpLocks noChangeShapeType="1"/>
              <a:stCxn id="19466" idx="3"/>
              <a:endCxn id="19492" idx="2"/>
            </p:cNvCxnSpPr>
            <p:nvPr/>
          </p:nvCxnSpPr>
          <p:spPr bwMode="auto">
            <a:xfrm>
              <a:off x="1446" y="1777"/>
              <a:ext cx="935" cy="10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7" name="AutoShape 44">
              <a:extLst>
                <a:ext uri="{FF2B5EF4-FFF2-40B4-BE49-F238E27FC236}">
                  <a16:creationId xmlns:a16="http://schemas.microsoft.com/office/drawing/2014/main" id="{15B42C47-7FE6-4214-A817-3F960A7E0E66}"/>
                </a:ext>
              </a:extLst>
            </p:cNvPr>
            <p:cNvCxnSpPr>
              <a:cxnSpLocks noChangeShapeType="1"/>
              <a:stCxn id="19467" idx="3"/>
              <a:endCxn id="19492" idx="2"/>
            </p:cNvCxnSpPr>
            <p:nvPr/>
          </p:nvCxnSpPr>
          <p:spPr bwMode="auto">
            <a:xfrm>
              <a:off x="1457" y="2453"/>
              <a:ext cx="924" cy="3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8" name="AutoShape 45">
              <a:extLst>
                <a:ext uri="{FF2B5EF4-FFF2-40B4-BE49-F238E27FC236}">
                  <a16:creationId xmlns:a16="http://schemas.microsoft.com/office/drawing/2014/main" id="{4D984623-9CDA-4ECE-89A1-87DEF77BB64D}"/>
                </a:ext>
              </a:extLst>
            </p:cNvPr>
            <p:cNvCxnSpPr>
              <a:cxnSpLocks noChangeShapeType="1"/>
              <a:stCxn id="19468" idx="3"/>
              <a:endCxn id="19492" idx="2"/>
            </p:cNvCxnSpPr>
            <p:nvPr/>
          </p:nvCxnSpPr>
          <p:spPr bwMode="auto">
            <a:xfrm flipV="1">
              <a:off x="1428" y="2832"/>
              <a:ext cx="953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9" name="Line 46">
              <a:extLst>
                <a:ext uri="{FF2B5EF4-FFF2-40B4-BE49-F238E27FC236}">
                  <a16:creationId xmlns:a16="http://schemas.microsoft.com/office/drawing/2014/main" id="{B422E93F-6B8F-428A-93CB-921BD6ECA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3" y="2387"/>
              <a:ext cx="3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19480" name="AutoShape 47">
              <a:extLst>
                <a:ext uri="{FF2B5EF4-FFF2-40B4-BE49-F238E27FC236}">
                  <a16:creationId xmlns:a16="http://schemas.microsoft.com/office/drawing/2014/main" id="{11C643F0-DA77-42B8-B901-E0106E1F3F5C}"/>
                </a:ext>
              </a:extLst>
            </p:cNvPr>
            <p:cNvCxnSpPr>
              <a:cxnSpLocks noChangeShapeType="1"/>
              <a:stCxn id="19496" idx="6"/>
              <a:endCxn id="19490" idx="2"/>
            </p:cNvCxnSpPr>
            <p:nvPr/>
          </p:nvCxnSpPr>
          <p:spPr bwMode="auto">
            <a:xfrm>
              <a:off x="2943" y="2061"/>
              <a:ext cx="708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1" name="AutoShape 48">
              <a:extLst>
                <a:ext uri="{FF2B5EF4-FFF2-40B4-BE49-F238E27FC236}">
                  <a16:creationId xmlns:a16="http://schemas.microsoft.com/office/drawing/2014/main" id="{DC6E9663-BF09-429C-A592-CADE9B85374C}"/>
                </a:ext>
              </a:extLst>
            </p:cNvPr>
            <p:cNvCxnSpPr>
              <a:cxnSpLocks noChangeShapeType="1"/>
              <a:stCxn id="19492" idx="6"/>
              <a:endCxn id="19490" idx="2"/>
            </p:cNvCxnSpPr>
            <p:nvPr/>
          </p:nvCxnSpPr>
          <p:spPr bwMode="auto">
            <a:xfrm flipV="1">
              <a:off x="2945" y="2423"/>
              <a:ext cx="706" cy="4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2" name="Text Box 49">
              <a:extLst>
                <a:ext uri="{FF2B5EF4-FFF2-40B4-BE49-F238E27FC236}">
                  <a16:creationId xmlns:a16="http://schemas.microsoft.com/office/drawing/2014/main" id="{B3C6F817-2D4F-4A51-940C-BA9945B7B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8" y="3334"/>
              <a:ext cx="259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1</a:t>
              </a:r>
              <a:endParaRPr lang="en-US" altLang="ko-KR" sz="1800" baseline="-25000"/>
            </a:p>
          </p:txBody>
        </p:sp>
        <p:cxnSp>
          <p:nvCxnSpPr>
            <p:cNvPr id="19483" name="AutoShape 50">
              <a:extLst>
                <a:ext uri="{FF2B5EF4-FFF2-40B4-BE49-F238E27FC236}">
                  <a16:creationId xmlns:a16="http://schemas.microsoft.com/office/drawing/2014/main" id="{81BFCAB4-E197-4EA7-858D-753618681D6E}"/>
                </a:ext>
              </a:extLst>
            </p:cNvPr>
            <p:cNvCxnSpPr>
              <a:cxnSpLocks noChangeShapeType="1"/>
              <a:stCxn id="19482" idx="3"/>
              <a:endCxn id="19490" idx="2"/>
            </p:cNvCxnSpPr>
            <p:nvPr/>
          </p:nvCxnSpPr>
          <p:spPr bwMode="auto">
            <a:xfrm flipV="1">
              <a:off x="2788" y="2423"/>
              <a:ext cx="863" cy="10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4" name="Text Box 51">
              <a:extLst>
                <a:ext uri="{FF2B5EF4-FFF2-40B4-BE49-F238E27FC236}">
                  <a16:creationId xmlns:a16="http://schemas.microsoft.com/office/drawing/2014/main" id="{C1970F28-EE66-4EA3-92AD-5FC724EAA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5" y="2976"/>
              <a:ext cx="435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w</a:t>
              </a:r>
              <a:r>
                <a:rPr lang="en-US" altLang="ko-KR" sz="1800" baseline="-25000"/>
                <a:t>23</a:t>
              </a:r>
            </a:p>
          </p:txBody>
        </p:sp>
        <p:sp>
          <p:nvSpPr>
            <p:cNvPr id="19485" name="Text Box 52">
              <a:extLst>
                <a:ext uri="{FF2B5EF4-FFF2-40B4-BE49-F238E27FC236}">
                  <a16:creationId xmlns:a16="http://schemas.microsoft.com/office/drawing/2014/main" id="{E61D1E30-4926-45F6-8C79-CAB00CF58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2473"/>
              <a:ext cx="43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w</a:t>
              </a:r>
              <a:r>
                <a:rPr lang="en-US" altLang="ko-KR" sz="1800" baseline="-25000"/>
                <a:t>22</a:t>
              </a:r>
            </a:p>
          </p:txBody>
        </p:sp>
        <p:sp>
          <p:nvSpPr>
            <p:cNvPr id="19486" name="Text Box 53">
              <a:extLst>
                <a:ext uri="{FF2B5EF4-FFF2-40B4-BE49-F238E27FC236}">
                  <a16:creationId xmlns:a16="http://schemas.microsoft.com/office/drawing/2014/main" id="{FA791991-EF52-4FF7-A26D-84EA7B7D9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432"/>
              <a:ext cx="435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w</a:t>
              </a:r>
              <a:r>
                <a:rPr lang="en-US" altLang="ko-KR" sz="1800" baseline="-25000"/>
                <a:t>21</a:t>
              </a:r>
            </a:p>
          </p:txBody>
        </p:sp>
        <p:sp>
          <p:nvSpPr>
            <p:cNvPr id="19487" name="Text Box 54">
              <a:extLst>
                <a:ext uri="{FF2B5EF4-FFF2-40B4-BE49-F238E27FC236}">
                  <a16:creationId xmlns:a16="http://schemas.microsoft.com/office/drawing/2014/main" id="{042102A2-A6E0-4836-BE95-77A7B0EE0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2886"/>
              <a:ext cx="43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w</a:t>
              </a:r>
              <a:r>
                <a:rPr lang="en-US" altLang="ko-KR" sz="1800" baseline="-25000"/>
                <a:t>31</a:t>
              </a:r>
            </a:p>
          </p:txBody>
        </p:sp>
        <p:sp>
          <p:nvSpPr>
            <p:cNvPr id="19488" name="Text Box 55">
              <a:extLst>
                <a:ext uri="{FF2B5EF4-FFF2-40B4-BE49-F238E27FC236}">
                  <a16:creationId xmlns:a16="http://schemas.microsoft.com/office/drawing/2014/main" id="{6F42E2F3-4C1E-4D46-BFAC-9FFB38EEB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5" y="2428"/>
              <a:ext cx="435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w</a:t>
              </a:r>
              <a:r>
                <a:rPr lang="en-US" altLang="ko-KR" sz="1800" baseline="-25000"/>
                <a:t>21</a:t>
              </a:r>
            </a:p>
          </p:txBody>
        </p:sp>
        <p:sp>
          <p:nvSpPr>
            <p:cNvPr id="19489" name="Text Box 56">
              <a:extLst>
                <a:ext uri="{FF2B5EF4-FFF2-40B4-BE49-F238E27FC236}">
                  <a16:creationId xmlns:a16="http://schemas.microsoft.com/office/drawing/2014/main" id="{AE17F0B6-9324-4CB4-A5F6-97781386F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1974"/>
              <a:ext cx="43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/>
                <a:t>w</a:t>
              </a:r>
              <a:r>
                <a:rPr lang="en-US" altLang="ko-KR" sz="1800" baseline="-25000" dirty="0"/>
                <a:t>11</a:t>
              </a:r>
            </a:p>
          </p:txBody>
        </p:sp>
      </p:grp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F83DF5-5013-3445-BEBD-01A7892091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A4DEC8-F50B-0245-BA28-6D159F19C5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Two-Class Classification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ko-KR" dirty="0"/>
              <a:t>Problem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lvl="1" eaLnBrk="1" hangingPunct="1"/>
            <a:r>
              <a:rPr lang="en-US" altLang="ko-KR" dirty="0"/>
              <a:t>NN cannot produces nominal values</a:t>
            </a:r>
          </a:p>
          <a:p>
            <a:pPr lvl="1" eaLnBrk="1" hangingPunct="1"/>
            <a:endParaRPr lang="en-US" altLang="ko-KR" sz="1800" dirty="0"/>
          </a:p>
          <a:p>
            <a:pPr lvl="1" eaLnBrk="1" hangingPunct="1"/>
            <a:endParaRPr lang="en-US" altLang="ko-KR" sz="1800" dirty="0"/>
          </a:p>
          <a:p>
            <a:pPr lvl="1" eaLnBrk="1" hangingPunct="1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E424CE-D8C1-416D-87D0-1014ADE6804F}"/>
                  </a:ext>
                </a:extLst>
              </p:cNvPr>
              <p:cNvSpPr txBox="1"/>
              <p:nvPr/>
            </p:nvSpPr>
            <p:spPr>
              <a:xfrm>
                <a:off x="1619672" y="2233017"/>
                <a:ext cx="5759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𝑅𝑒𝑑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𝑅𝑒𝑑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𝐵𝑙𝑎𝑐𝑘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𝑅𝑒𝑑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𝐵𝑙𝑎𝑐𝑘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E424CE-D8C1-416D-87D0-1014ADE68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233017"/>
                <a:ext cx="5759525" cy="276999"/>
              </a:xfrm>
              <a:prstGeom prst="rect">
                <a:avLst/>
              </a:prstGeom>
              <a:blipFill>
                <a:blip r:embed="rId3"/>
                <a:stretch>
                  <a:fillRect t="-32609" r="-106" b="-45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EB908FCE-DDF3-4F38-9438-859CBAF23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704" y="2837041"/>
            <a:ext cx="4464496" cy="1867990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86CB4-525B-3240-B246-7ED7092FFF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25E5B-0AA9-4047-8BA0-F4D26115E5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Two-Class Classification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Problem Conversion</a:t>
            </a:r>
          </a:p>
          <a:p>
            <a:pPr lvl="1" eaLnBrk="1" hangingPunct="1"/>
            <a:r>
              <a:rPr lang="en-US" altLang="ko-KR" dirty="0"/>
              <a:t>Use 0 and 1 for class labels</a:t>
            </a:r>
          </a:p>
          <a:p>
            <a:pPr marL="344487" lvl="1" indent="0" eaLnBrk="1" hangingPunct="1">
              <a:buNone/>
            </a:pPr>
            <a:br>
              <a:rPr lang="en-US" altLang="ko-KR" dirty="0"/>
            </a:br>
            <a:endParaRPr lang="en-US" altLang="ko-KR" dirty="0"/>
          </a:p>
          <a:p>
            <a:pPr marL="344487" lvl="1" indent="0" eaLnBrk="1" hangingPunct="1">
              <a:buNone/>
            </a:pPr>
            <a:endParaRPr lang="en-US" altLang="ko-KR" dirty="0"/>
          </a:p>
          <a:p>
            <a:pPr marL="344487" lvl="1" indent="0" eaLnBrk="1" hangingPunct="1">
              <a:buNone/>
            </a:pPr>
            <a:endParaRPr lang="en-US" altLang="ko-KR" dirty="0"/>
          </a:p>
          <a:p>
            <a:pPr lvl="1" eaLnBrk="1" hangingPunct="1"/>
            <a:r>
              <a:rPr lang="en-US" altLang="ko-KR" dirty="0"/>
              <a:t>Use one node </a:t>
            </a:r>
            <a:br>
              <a:rPr lang="en-US" altLang="ko-KR" dirty="0"/>
            </a:br>
            <a:r>
              <a:rPr lang="en-US" altLang="ko-KR" dirty="0"/>
              <a:t>at the output layer</a:t>
            </a:r>
          </a:p>
          <a:p>
            <a:pPr lvl="1" eaLnBrk="1" hangingPunct="1"/>
            <a:endParaRPr lang="en-US" altLang="ko-KR" sz="1800" dirty="0"/>
          </a:p>
          <a:p>
            <a:pPr marL="344487" lvl="1" indent="0" eaLnBrk="1" hangingPunct="1">
              <a:buNone/>
            </a:pPr>
            <a:endParaRPr lang="en-US" altLang="ko-KR" sz="1800" dirty="0"/>
          </a:p>
          <a:p>
            <a:pPr lvl="1" eaLnBrk="1" hangingPunct="1"/>
            <a:endParaRPr lang="en-US" altLang="ko-KR" sz="1800" dirty="0"/>
          </a:p>
          <a:p>
            <a:pPr lvl="1" eaLnBrk="1" hangingPunct="1"/>
            <a:r>
              <a:rPr lang="en-US" altLang="ko-KR" sz="1800" dirty="0"/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4E037E-F367-430D-A9FC-E4EC456566FC}"/>
                  </a:ext>
                </a:extLst>
              </p:cNvPr>
              <p:cNvSpPr txBox="1"/>
              <p:nvPr/>
            </p:nvSpPr>
            <p:spPr>
              <a:xfrm>
                <a:off x="2541076" y="3061408"/>
                <a:ext cx="4012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4E037E-F367-430D-A9FC-E4EC45656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076" y="3061408"/>
                <a:ext cx="4012124" cy="276999"/>
              </a:xfrm>
              <a:prstGeom prst="rect">
                <a:avLst/>
              </a:prstGeom>
              <a:blipFill>
                <a:blip r:embed="rId3"/>
                <a:stretch>
                  <a:fillRect t="-32609" r="-304" b="-45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B082E3D-0EC8-493F-820D-583F8B29573A}"/>
                  </a:ext>
                </a:extLst>
              </p:cNvPr>
              <p:cNvSpPr txBox="1"/>
              <p:nvPr/>
            </p:nvSpPr>
            <p:spPr>
              <a:xfrm>
                <a:off x="1692237" y="2317607"/>
                <a:ext cx="5759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𝑅𝑒𝑑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𝑅𝑒𝑑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𝐵𝑙𝑎𝑐𝑘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𝑅𝑒𝑑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𝐵𝑙𝑎𝑐𝑘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B082E3D-0EC8-493F-820D-583F8B295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237" y="2317607"/>
                <a:ext cx="5759525" cy="276999"/>
              </a:xfrm>
              <a:prstGeom prst="rect">
                <a:avLst/>
              </a:prstGeom>
              <a:blipFill>
                <a:blip r:embed="rId4"/>
                <a:stretch>
                  <a:fillRect t="-32609" r="-106" b="-45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15615A00-D676-4D97-A83D-DBA95B23C855}"/>
              </a:ext>
            </a:extLst>
          </p:cNvPr>
          <p:cNvSpPr/>
          <p:nvPr/>
        </p:nvSpPr>
        <p:spPr bwMode="auto">
          <a:xfrm>
            <a:off x="4240620" y="2710197"/>
            <a:ext cx="431478" cy="308238"/>
          </a:xfrm>
          <a:prstGeom prst="downArrow">
            <a:avLst/>
          </a:prstGeom>
          <a:solidFill>
            <a:schemeClr val="accent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54BE8-0791-4CBF-948E-CA242A24C837}"/>
                  </a:ext>
                </a:extLst>
              </p:cNvPr>
              <p:cNvSpPr txBox="1"/>
              <p:nvPr/>
            </p:nvSpPr>
            <p:spPr>
              <a:xfrm>
                <a:off x="3095441" y="5468501"/>
                <a:ext cx="2953116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𝑁𝑁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54BE8-0791-4CBF-948E-CA242A24C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441" y="5468501"/>
                <a:ext cx="2953116" cy="617861"/>
              </a:xfrm>
              <a:prstGeom prst="rect">
                <a:avLst/>
              </a:prstGeom>
              <a:blipFill>
                <a:blip r:embed="rId5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DBFE778-ED35-924E-8651-629852F6E8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36C297-FEB5-CE4A-921B-B9C8662FBF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/20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4C2E6CC-4F58-4941-8981-A03F76A4DA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904" y="3626487"/>
            <a:ext cx="3240360" cy="17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5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Two-Class Classification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/>
              <a:t>Do you think MSE is good as an Error function?</a:t>
            </a:r>
          </a:p>
          <a:p>
            <a:pPr lvl="1" eaLnBrk="1" hangingPunct="1"/>
            <a:endParaRPr lang="en-US" altLang="ko-KR" sz="1800" dirty="0"/>
          </a:p>
          <a:p>
            <a:pPr lvl="1" eaLnBrk="1" hangingPunct="1"/>
            <a:endParaRPr lang="en-US" altLang="ko-KR" sz="1800" dirty="0"/>
          </a:p>
          <a:p>
            <a:pPr lvl="1" eaLnBrk="1" hangingPunct="1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4E037E-F367-430D-A9FC-E4EC456566FC}"/>
                  </a:ext>
                </a:extLst>
              </p:cNvPr>
              <p:cNvSpPr txBox="1"/>
              <p:nvPr/>
            </p:nvSpPr>
            <p:spPr>
              <a:xfrm>
                <a:off x="2637376" y="2193340"/>
                <a:ext cx="4012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4E037E-F367-430D-A9FC-E4EC45656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376" y="2193340"/>
                <a:ext cx="4012124" cy="276999"/>
              </a:xfrm>
              <a:prstGeom prst="rect">
                <a:avLst/>
              </a:prstGeom>
              <a:blipFill>
                <a:blip r:embed="rId3"/>
                <a:stretch>
                  <a:fillRect t="-33333" r="-304" b="-4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54BE8-0791-4CBF-948E-CA242A24C837}"/>
                  </a:ext>
                </a:extLst>
              </p:cNvPr>
              <p:cNvSpPr txBox="1"/>
              <p:nvPr/>
            </p:nvSpPr>
            <p:spPr>
              <a:xfrm>
                <a:off x="4932040" y="3429920"/>
                <a:ext cx="2953116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𝑁𝑁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54BE8-0791-4CBF-948E-CA242A24C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429920"/>
                <a:ext cx="2953116" cy="617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69CF51-B775-4C39-8EC2-0D883A95CDB2}"/>
                  </a:ext>
                </a:extLst>
              </p:cNvPr>
              <p:cNvSpPr txBox="1"/>
              <p:nvPr/>
            </p:nvSpPr>
            <p:spPr>
              <a:xfrm>
                <a:off x="3491880" y="5055691"/>
                <a:ext cx="2064475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69CF51-B775-4C39-8EC2-0D883A95C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5055691"/>
                <a:ext cx="2064475" cy="7788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3D9944BB-ADDC-4D95-A35F-F21B2B9AF3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5656" y="3039458"/>
            <a:ext cx="3274669" cy="1767442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40D77A-BA77-3648-A6F6-45BF99A4F6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98358C-3FDD-2348-ACE3-2645629AA0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237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91DFFD-7BAB-4DD5-B80C-20969F03C18A}"/>
              </a:ext>
            </a:extLst>
          </p:cNvPr>
          <p:cNvSpPr/>
          <p:nvPr/>
        </p:nvSpPr>
        <p:spPr bwMode="auto">
          <a:xfrm>
            <a:off x="7481675" y="3855786"/>
            <a:ext cx="1187755" cy="322610"/>
          </a:xfrm>
          <a:prstGeom prst="rect">
            <a:avLst/>
          </a:prstGeom>
          <a:solidFill>
            <a:srgbClr val="FFC000"/>
          </a:solidFill>
          <a:ln w="254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DAF91C-3982-4D71-80E6-89C9A377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Two-Class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FFB49-CB30-4778-AE0B-0535FD9C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Reminding: Weights between deep layers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0A0901-ACF6-4917-9D5B-2FE0A45E59E4}"/>
                  </a:ext>
                </a:extLst>
              </p:cNvPr>
              <p:cNvSpPr txBox="1"/>
              <p:nvPr/>
            </p:nvSpPr>
            <p:spPr>
              <a:xfrm>
                <a:off x="681249" y="3906630"/>
                <a:ext cx="2822376" cy="537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0A0901-ACF6-4917-9D5B-2FE0A45E5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9" y="3906630"/>
                <a:ext cx="2822376" cy="5376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2246DF-BB44-4DB3-8356-EC56B9666522}"/>
                  </a:ext>
                </a:extLst>
              </p:cNvPr>
              <p:cNvSpPr txBox="1"/>
              <p:nvPr/>
            </p:nvSpPr>
            <p:spPr>
              <a:xfrm>
                <a:off x="753257" y="4717367"/>
                <a:ext cx="2669642" cy="544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2246DF-BB44-4DB3-8356-EC56B9666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57" y="4717367"/>
                <a:ext cx="2669642" cy="544701"/>
              </a:xfrm>
              <a:prstGeom prst="rect">
                <a:avLst/>
              </a:prstGeom>
              <a:blipFill>
                <a:blip r:embed="rId3"/>
                <a:stretch>
                  <a:fillRect l="-2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F15AE0-802F-4718-802C-FC3A6FAB3729}"/>
                  </a:ext>
                </a:extLst>
              </p:cNvPr>
              <p:cNvSpPr txBox="1"/>
              <p:nvPr/>
            </p:nvSpPr>
            <p:spPr>
              <a:xfrm>
                <a:off x="753256" y="5497992"/>
                <a:ext cx="2712217" cy="536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𝑛𝑝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F15AE0-802F-4718-802C-FC3A6FAB3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56" y="5497992"/>
                <a:ext cx="2712217" cy="536814"/>
              </a:xfrm>
              <a:prstGeom prst="rect">
                <a:avLst/>
              </a:prstGeom>
              <a:blipFill>
                <a:blip r:embed="rId4"/>
                <a:stretch>
                  <a:fillRect l="-2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C9D91D-6F1F-4F5D-8640-F29CCFDBDE01}"/>
                  </a:ext>
                </a:extLst>
              </p:cNvPr>
              <p:cNvSpPr txBox="1"/>
              <p:nvPr/>
            </p:nvSpPr>
            <p:spPr>
              <a:xfrm>
                <a:off x="3871876" y="3893285"/>
                <a:ext cx="1634101" cy="5097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C9D91D-6F1F-4F5D-8640-F29CCFDBD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876" y="3893285"/>
                <a:ext cx="1634101" cy="5097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125690-598F-43F6-B6E2-A27A9D9736F1}"/>
                  </a:ext>
                </a:extLst>
              </p:cNvPr>
              <p:cNvSpPr txBox="1"/>
              <p:nvPr/>
            </p:nvSpPr>
            <p:spPr>
              <a:xfrm>
                <a:off x="3863665" y="4469349"/>
                <a:ext cx="2275943" cy="79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125690-598F-43F6-B6E2-A27A9D973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665" y="4469349"/>
                <a:ext cx="2275943" cy="792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123C05-F498-4EC9-8CEA-E0AC1EBF094E}"/>
                  </a:ext>
                </a:extLst>
              </p:cNvPr>
              <p:cNvSpPr txBox="1"/>
              <p:nvPr/>
            </p:nvSpPr>
            <p:spPr>
              <a:xfrm>
                <a:off x="3885927" y="5333445"/>
                <a:ext cx="2144625" cy="79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123C05-F498-4EC9-8CEA-E0AC1EBF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927" y="5333445"/>
                <a:ext cx="2144625" cy="7927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그림 31">
            <a:extLst>
              <a:ext uri="{FF2B5EF4-FFF2-40B4-BE49-F238E27FC236}">
                <a16:creationId xmlns:a16="http://schemas.microsoft.com/office/drawing/2014/main" id="{5D8163C1-4483-4CBC-ABE2-5466D8144E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2990" y="2047129"/>
            <a:ext cx="4640895" cy="171552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2F59F3D-6842-4CDF-A8B3-6854C9C43BCD}"/>
              </a:ext>
            </a:extLst>
          </p:cNvPr>
          <p:cNvGrpSpPr/>
          <p:nvPr/>
        </p:nvGrpSpPr>
        <p:grpSpPr>
          <a:xfrm>
            <a:off x="6164552" y="3893285"/>
            <a:ext cx="2583912" cy="2232878"/>
            <a:chOff x="6346569" y="3893285"/>
            <a:chExt cx="2583912" cy="22328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C823059-5BA0-4B03-BF86-AB3336DB905C}"/>
                    </a:ext>
                  </a:extLst>
                </p:cNvPr>
                <p:cNvSpPr txBox="1"/>
                <p:nvPr/>
              </p:nvSpPr>
              <p:spPr>
                <a:xfrm>
                  <a:off x="6354780" y="3893285"/>
                  <a:ext cx="251344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C823059-5BA0-4B03-BF86-AB3336DB90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780" y="3893285"/>
                  <a:ext cx="2513445" cy="246221"/>
                </a:xfrm>
                <a:prstGeom prst="rect">
                  <a:avLst/>
                </a:prstGeom>
                <a:blipFill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5A1B513-600C-40F6-A241-82D0A68A58ED}"/>
                    </a:ext>
                  </a:extLst>
                </p:cNvPr>
                <p:cNvSpPr txBox="1"/>
                <p:nvPr/>
              </p:nvSpPr>
              <p:spPr>
                <a:xfrm>
                  <a:off x="6346569" y="4469349"/>
                  <a:ext cx="2583912" cy="7927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𝑛𝑗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5A1B513-600C-40F6-A241-82D0A68A58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6569" y="4469349"/>
                  <a:ext cx="2583912" cy="79271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66958BB-5F31-4489-B57E-49034F5B5F42}"/>
                    </a:ext>
                  </a:extLst>
                </p:cNvPr>
                <p:cNvSpPr txBox="1"/>
                <p:nvPr/>
              </p:nvSpPr>
              <p:spPr>
                <a:xfrm>
                  <a:off x="6368831" y="5333445"/>
                  <a:ext cx="2420278" cy="7927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𝑗𝑖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66958BB-5F31-4489-B57E-49034F5B5F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31" y="5333445"/>
                  <a:ext cx="2420278" cy="79271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033B10D-F26C-4964-B536-50CF9E801EAB}"/>
              </a:ext>
            </a:extLst>
          </p:cNvPr>
          <p:cNvGrpSpPr/>
          <p:nvPr/>
        </p:nvGrpSpPr>
        <p:grpSpPr>
          <a:xfrm>
            <a:off x="6780073" y="3087597"/>
            <a:ext cx="2090539" cy="534253"/>
            <a:chOff x="6801940" y="3029189"/>
            <a:chExt cx="2090539" cy="5342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FE434ED-0663-45B2-A4D5-27191DFF3FB2}"/>
                </a:ext>
              </a:extLst>
            </p:cNvPr>
            <p:cNvSpPr/>
            <p:nvPr/>
          </p:nvSpPr>
          <p:spPr bwMode="auto">
            <a:xfrm>
              <a:off x="6801940" y="3029189"/>
              <a:ext cx="2090539" cy="534253"/>
            </a:xfrm>
            <a:prstGeom prst="rect">
              <a:avLst/>
            </a:prstGeom>
            <a:solidFill>
              <a:srgbClr val="FFC000"/>
            </a:solidFill>
            <a:ln w="25400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011E15B-1F79-4125-834A-2D798E68C438}"/>
                    </a:ext>
                  </a:extLst>
                </p:cNvPr>
                <p:cNvSpPr txBox="1"/>
                <p:nvPr/>
              </p:nvSpPr>
              <p:spPr>
                <a:xfrm>
                  <a:off x="7127671" y="3167066"/>
                  <a:ext cx="170200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𝑖𝑔𝑚𝑜𝑖𝑑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011E15B-1F79-4125-834A-2D798E68C4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7671" y="3167066"/>
                  <a:ext cx="1702004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792" b="-365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CD334D-4744-4CB0-BDB6-5C92604A513E}"/>
                </a:ext>
              </a:extLst>
            </p:cNvPr>
            <p:cNvSpPr txBox="1"/>
            <p:nvPr/>
          </p:nvSpPr>
          <p:spPr>
            <a:xfrm>
              <a:off x="6801941" y="3106455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If</a:t>
              </a:r>
              <a:endParaRPr lang="ko-KR" altLang="en-US" dirty="0"/>
            </a:p>
          </p:txBody>
        </p:sp>
      </p:grp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33E914-0183-7243-89BD-83704A02BC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B1F619B-889D-774D-ADC7-D10DE76D06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43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74880-F4E3-4DC1-89DB-B22975D6F058}"/>
              </a:ext>
            </a:extLst>
          </p:cNvPr>
          <p:cNvSpPr/>
          <p:nvPr/>
        </p:nvSpPr>
        <p:spPr bwMode="auto">
          <a:xfrm>
            <a:off x="3491880" y="4011801"/>
            <a:ext cx="1188588" cy="380339"/>
          </a:xfrm>
          <a:prstGeom prst="rect">
            <a:avLst/>
          </a:prstGeom>
          <a:solidFill>
            <a:srgbClr val="FFC000"/>
          </a:solidFill>
          <a:ln w="254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F1A158-26B4-448B-A236-95B5475FF267}"/>
              </a:ext>
            </a:extLst>
          </p:cNvPr>
          <p:cNvSpPr/>
          <p:nvPr/>
        </p:nvSpPr>
        <p:spPr bwMode="auto">
          <a:xfrm>
            <a:off x="3890372" y="4825318"/>
            <a:ext cx="1188588" cy="380339"/>
          </a:xfrm>
          <a:prstGeom prst="rect">
            <a:avLst/>
          </a:prstGeom>
          <a:solidFill>
            <a:srgbClr val="FFC000"/>
          </a:solidFill>
          <a:ln w="254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B47D58D-0116-4BF2-A0AF-E3E24979D928}"/>
              </a:ext>
            </a:extLst>
          </p:cNvPr>
          <p:cNvSpPr/>
          <p:nvPr/>
        </p:nvSpPr>
        <p:spPr bwMode="auto">
          <a:xfrm>
            <a:off x="4322420" y="5687664"/>
            <a:ext cx="1188588" cy="380339"/>
          </a:xfrm>
          <a:prstGeom prst="rect">
            <a:avLst/>
          </a:prstGeom>
          <a:solidFill>
            <a:srgbClr val="FFC000"/>
          </a:solidFill>
          <a:ln w="254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DAF91C-3982-4D71-80E6-89C9A377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Two-Class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FFB49-CB30-4778-AE0B-0535FD9C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Reminding: Weights between deep layers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0A0901-ACF6-4917-9D5B-2FE0A45E59E4}"/>
                  </a:ext>
                </a:extLst>
              </p:cNvPr>
              <p:cNvSpPr txBox="1"/>
              <p:nvPr/>
            </p:nvSpPr>
            <p:spPr>
              <a:xfrm>
                <a:off x="194518" y="3948875"/>
                <a:ext cx="4847161" cy="537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0A0901-ACF6-4917-9D5B-2FE0A45E5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8" y="3948875"/>
                <a:ext cx="4847161" cy="5376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2246DF-BB44-4DB3-8356-EC56B9666522}"/>
                  </a:ext>
                </a:extLst>
              </p:cNvPr>
              <p:cNvSpPr txBox="1"/>
              <p:nvPr/>
            </p:nvSpPr>
            <p:spPr>
              <a:xfrm>
                <a:off x="266525" y="4623373"/>
                <a:ext cx="6827959" cy="79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2246DF-BB44-4DB3-8356-EC56B9666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25" y="4623373"/>
                <a:ext cx="6827959" cy="792718"/>
              </a:xfrm>
              <a:prstGeom prst="rect">
                <a:avLst/>
              </a:prstGeom>
              <a:blipFill>
                <a:blip r:embed="rId3"/>
                <a:stretch>
                  <a:fillRect l="-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0033B10D-F26C-4964-B536-50CF9E801EAB}"/>
              </a:ext>
            </a:extLst>
          </p:cNvPr>
          <p:cNvGrpSpPr/>
          <p:nvPr/>
        </p:nvGrpSpPr>
        <p:grpSpPr>
          <a:xfrm>
            <a:off x="6776866" y="3857887"/>
            <a:ext cx="2090539" cy="534253"/>
            <a:chOff x="6801940" y="3029189"/>
            <a:chExt cx="2090539" cy="5342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FE434ED-0663-45B2-A4D5-27191DFF3FB2}"/>
                </a:ext>
              </a:extLst>
            </p:cNvPr>
            <p:cNvSpPr/>
            <p:nvPr/>
          </p:nvSpPr>
          <p:spPr bwMode="auto">
            <a:xfrm>
              <a:off x="6801940" y="3029189"/>
              <a:ext cx="2090539" cy="534253"/>
            </a:xfrm>
            <a:prstGeom prst="rect">
              <a:avLst/>
            </a:prstGeom>
            <a:solidFill>
              <a:srgbClr val="FFC000"/>
            </a:solidFill>
            <a:ln w="25400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011E15B-1F79-4125-834A-2D798E68C438}"/>
                    </a:ext>
                  </a:extLst>
                </p:cNvPr>
                <p:cNvSpPr txBox="1"/>
                <p:nvPr/>
              </p:nvSpPr>
              <p:spPr>
                <a:xfrm>
                  <a:off x="7127671" y="3167066"/>
                  <a:ext cx="170200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𝑖𝑔𝑚𝑜𝑖𝑑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011E15B-1F79-4125-834A-2D798E68C4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7671" y="3167066"/>
                  <a:ext cx="1702004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1792" b="-365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CD334D-4744-4CB0-BDB6-5C92604A513E}"/>
                </a:ext>
              </a:extLst>
            </p:cNvPr>
            <p:cNvSpPr txBox="1"/>
            <p:nvPr/>
          </p:nvSpPr>
          <p:spPr>
            <a:xfrm>
              <a:off x="6801941" y="3106455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If</a:t>
              </a:r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FAD47F-85AA-48C8-849F-618218A792EC}"/>
                  </a:ext>
                </a:extLst>
              </p:cNvPr>
              <p:cNvSpPr txBox="1"/>
              <p:nvPr/>
            </p:nvSpPr>
            <p:spPr>
              <a:xfrm>
                <a:off x="266525" y="5481475"/>
                <a:ext cx="8839856" cy="79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altLang="ko-KR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altLang="ko-KR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𝑛𝑝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FAD47F-85AA-48C8-849F-618218A79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25" y="5481475"/>
                <a:ext cx="8839856" cy="792718"/>
              </a:xfrm>
              <a:prstGeom prst="rect">
                <a:avLst/>
              </a:prstGeom>
              <a:blipFill>
                <a:blip r:embed="rId5"/>
                <a:stretch>
                  <a:fillRect l="-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그림 28">
            <a:extLst>
              <a:ext uri="{FF2B5EF4-FFF2-40B4-BE49-F238E27FC236}">
                <a16:creationId xmlns:a16="http://schemas.microsoft.com/office/drawing/2014/main" id="{21FED4D7-30F1-49F1-8AA7-1692F0A58F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2990" y="2047129"/>
            <a:ext cx="4640895" cy="1715520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A2C303-1935-914A-9523-DDE2975881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20F5A-4A52-4D47-9759-4D4B61F3D1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056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74880-F4E3-4DC1-89DB-B22975D6F058}"/>
              </a:ext>
            </a:extLst>
          </p:cNvPr>
          <p:cNvSpPr/>
          <p:nvPr/>
        </p:nvSpPr>
        <p:spPr bwMode="auto">
          <a:xfrm>
            <a:off x="3491880" y="4011801"/>
            <a:ext cx="1188588" cy="380339"/>
          </a:xfrm>
          <a:prstGeom prst="rect">
            <a:avLst/>
          </a:prstGeom>
          <a:solidFill>
            <a:srgbClr val="FFC000"/>
          </a:solidFill>
          <a:ln w="254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F1A158-26B4-448B-A236-95B5475FF267}"/>
              </a:ext>
            </a:extLst>
          </p:cNvPr>
          <p:cNvSpPr/>
          <p:nvPr/>
        </p:nvSpPr>
        <p:spPr bwMode="auto">
          <a:xfrm>
            <a:off x="3890372" y="4825318"/>
            <a:ext cx="1188588" cy="380339"/>
          </a:xfrm>
          <a:prstGeom prst="rect">
            <a:avLst/>
          </a:prstGeom>
          <a:solidFill>
            <a:srgbClr val="FFC000"/>
          </a:solidFill>
          <a:ln w="254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B47D58D-0116-4BF2-A0AF-E3E24979D928}"/>
              </a:ext>
            </a:extLst>
          </p:cNvPr>
          <p:cNvSpPr/>
          <p:nvPr/>
        </p:nvSpPr>
        <p:spPr bwMode="auto">
          <a:xfrm>
            <a:off x="4322420" y="5687664"/>
            <a:ext cx="1188588" cy="380339"/>
          </a:xfrm>
          <a:prstGeom prst="rect">
            <a:avLst/>
          </a:prstGeom>
          <a:solidFill>
            <a:srgbClr val="FFC000"/>
          </a:solidFill>
          <a:ln w="254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DAF91C-3982-4D71-80E6-89C9A377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Two-Class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FFB49-CB30-4778-AE0B-0535FD9C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Not Good…</a:t>
            </a:r>
          </a:p>
          <a:p>
            <a:pPr lvl="1"/>
            <a:r>
              <a:rPr lang="en-US" altLang="ko-KR" dirty="0"/>
              <a:t>If </a:t>
            </a:r>
            <a:r>
              <a:rPr lang="en-US" altLang="ko-KR" i="1" dirty="0" err="1"/>
              <a:t>h</a:t>
            </a:r>
            <a:r>
              <a:rPr lang="en-US" altLang="ko-KR" i="1" baseline="-25000" dirty="0" err="1"/>
              <a:t>nk</a:t>
            </a:r>
            <a:r>
              <a:rPr lang="en-US" altLang="ko-KR" dirty="0"/>
              <a:t> is close to 1 or 0, all gradients for </a:t>
            </a:r>
            <a:r>
              <a:rPr lang="en-US" altLang="ko-KR" i="1" dirty="0"/>
              <a:t>n</a:t>
            </a:r>
            <a:r>
              <a:rPr lang="en-US" altLang="ko-KR" sz="1600" i="1" dirty="0"/>
              <a:t>-</a:t>
            </a:r>
            <a:r>
              <a:rPr lang="en-US" altLang="ko-KR" dirty="0" err="1"/>
              <a:t>th</a:t>
            </a:r>
            <a:r>
              <a:rPr lang="ko-KR" altLang="en-US" dirty="0"/>
              <a:t> </a:t>
            </a:r>
            <a:r>
              <a:rPr lang="en-US" altLang="ko-KR" dirty="0"/>
              <a:t>training data is 0</a:t>
            </a:r>
          </a:p>
          <a:p>
            <a:pPr lvl="1"/>
            <a:r>
              <a:rPr lang="en-US" altLang="ko-KR" dirty="0"/>
              <a:t>What if </a:t>
            </a:r>
            <a:r>
              <a:rPr lang="en-US" altLang="ko-KR" i="1" dirty="0" err="1"/>
              <a:t>h</a:t>
            </a:r>
            <a:r>
              <a:rPr lang="en-US" altLang="ko-KR" i="1" baseline="-25000" dirty="0" err="1"/>
              <a:t>nk</a:t>
            </a:r>
            <a:r>
              <a:rPr lang="en-US" altLang="ko-KR" i="1" baseline="-25000" dirty="0"/>
              <a:t> </a:t>
            </a:r>
            <a:r>
              <a:rPr lang="en-US" altLang="ko-KR" dirty="0"/>
              <a:t>is close to 1 or 0 but it’s wrong?</a:t>
            </a:r>
          </a:p>
          <a:p>
            <a:pPr marL="344487" lvl="1" indent="0">
              <a:buNone/>
            </a:pPr>
            <a:endParaRPr lang="en-US" altLang="ko-KR" dirty="0"/>
          </a:p>
          <a:p>
            <a:pPr marL="344487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0A0901-ACF6-4917-9D5B-2FE0A45E59E4}"/>
                  </a:ext>
                </a:extLst>
              </p:cNvPr>
              <p:cNvSpPr txBox="1"/>
              <p:nvPr/>
            </p:nvSpPr>
            <p:spPr>
              <a:xfrm>
                <a:off x="194518" y="3948875"/>
                <a:ext cx="4847161" cy="537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0A0901-ACF6-4917-9D5B-2FE0A45E5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8" y="3948875"/>
                <a:ext cx="4847161" cy="5376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2246DF-BB44-4DB3-8356-EC56B9666522}"/>
                  </a:ext>
                </a:extLst>
              </p:cNvPr>
              <p:cNvSpPr txBox="1"/>
              <p:nvPr/>
            </p:nvSpPr>
            <p:spPr>
              <a:xfrm>
                <a:off x="266525" y="4623373"/>
                <a:ext cx="6827959" cy="79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2246DF-BB44-4DB3-8356-EC56B9666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25" y="4623373"/>
                <a:ext cx="6827959" cy="792718"/>
              </a:xfrm>
              <a:prstGeom prst="rect">
                <a:avLst/>
              </a:prstGeom>
              <a:blipFill>
                <a:blip r:embed="rId3"/>
                <a:stretch>
                  <a:fillRect l="-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FAD47F-85AA-48C8-849F-618218A792EC}"/>
                  </a:ext>
                </a:extLst>
              </p:cNvPr>
              <p:cNvSpPr txBox="1"/>
              <p:nvPr/>
            </p:nvSpPr>
            <p:spPr>
              <a:xfrm>
                <a:off x="266525" y="5481475"/>
                <a:ext cx="8839856" cy="79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altLang="ko-KR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altLang="ko-KR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𝑛𝑝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FAD47F-85AA-48C8-849F-618218A79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25" y="5481475"/>
                <a:ext cx="8839856" cy="792718"/>
              </a:xfrm>
              <a:prstGeom prst="rect">
                <a:avLst/>
              </a:prstGeom>
              <a:blipFill>
                <a:blip r:embed="rId4"/>
                <a:stretch>
                  <a:fillRect l="-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6A7D963-276E-442F-AB2A-B2CFA7373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140" y="2834356"/>
            <a:ext cx="5017720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 dirty="0">
                <a:latin typeface="Comic Sans MS" panose="030F0702030302020204" pitchFamily="66" charset="0"/>
                <a:ea typeface="굴림" panose="020B0600000101010101" pitchFamily="50" charset="-127"/>
              </a:rPr>
              <a:t>If most of data are mis-learned,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 dirty="0">
                <a:latin typeface="Comic Sans MS" panose="030F0702030302020204" pitchFamily="66" charset="0"/>
                <a:ea typeface="굴림" panose="020B0600000101010101" pitchFamily="50" charset="-127"/>
              </a:rPr>
              <a:t>NN cannot escape from the mis-learning</a:t>
            </a:r>
            <a:endParaRPr lang="ko-KR" altLang="en-US" sz="2000" b="0" dirty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3CE8CF-3E44-4052-8446-C0B36305BD75}"/>
              </a:ext>
            </a:extLst>
          </p:cNvPr>
          <p:cNvGrpSpPr/>
          <p:nvPr/>
        </p:nvGrpSpPr>
        <p:grpSpPr>
          <a:xfrm>
            <a:off x="6776866" y="3857887"/>
            <a:ext cx="2090539" cy="534253"/>
            <a:chOff x="6801940" y="3029189"/>
            <a:chExt cx="2090539" cy="53425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E6C01CB-6E42-40E0-B81F-D21C4C03D659}"/>
                </a:ext>
              </a:extLst>
            </p:cNvPr>
            <p:cNvSpPr/>
            <p:nvPr/>
          </p:nvSpPr>
          <p:spPr bwMode="auto">
            <a:xfrm>
              <a:off x="6801940" y="3029189"/>
              <a:ext cx="2090539" cy="534253"/>
            </a:xfrm>
            <a:prstGeom prst="rect">
              <a:avLst/>
            </a:prstGeom>
            <a:solidFill>
              <a:srgbClr val="FFC000"/>
            </a:solidFill>
            <a:ln w="25400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3E38F53-D2D0-4E70-B10E-8E9297A86674}"/>
                    </a:ext>
                  </a:extLst>
                </p:cNvPr>
                <p:cNvSpPr txBox="1"/>
                <p:nvPr/>
              </p:nvSpPr>
              <p:spPr>
                <a:xfrm>
                  <a:off x="7127671" y="3167066"/>
                  <a:ext cx="170200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𝑖𝑔𝑚𝑜𝑖𝑑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3E38F53-D2D0-4E70-B10E-8E9297A86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7671" y="3167066"/>
                  <a:ext cx="1702004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1792" b="-365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8CDB4E-EC10-45B0-A255-0033218498B6}"/>
                </a:ext>
              </a:extLst>
            </p:cNvPr>
            <p:cNvSpPr txBox="1"/>
            <p:nvPr/>
          </p:nvSpPr>
          <p:spPr>
            <a:xfrm>
              <a:off x="6801941" y="3106455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If</a:t>
              </a:r>
              <a:endParaRPr lang="ko-KR" altLang="en-US" dirty="0"/>
            </a:p>
          </p:txBody>
        </p:sp>
      </p:grp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0E01F8-A84E-F44D-B180-8F1FF3787A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3817A8-4C17-D24A-AB2D-19151BB464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095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수묵 터치">
  <a:themeElements>
    <a:clrScheme name="수묵 터치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91BBB6"/>
      </a:accent1>
      <a:accent2>
        <a:srgbClr val="598779"/>
      </a:accent2>
      <a:accent3>
        <a:srgbClr val="FFFFFF"/>
      </a:accent3>
      <a:accent4>
        <a:srgbClr val="000000"/>
      </a:accent4>
      <a:accent5>
        <a:srgbClr val="C7DAD7"/>
      </a:accent5>
      <a:accent6>
        <a:srgbClr val="507A6D"/>
      </a:accent6>
      <a:hlink>
        <a:srgbClr val="657A56"/>
      </a:hlink>
      <a:folHlink>
        <a:srgbClr val="777777"/>
      </a:folHlink>
    </a:clrScheme>
    <a:fontScheme name="수묵 터치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수묵 터치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1BBB6"/>
        </a:accent1>
        <a:accent2>
          <a:srgbClr val="598779"/>
        </a:accent2>
        <a:accent3>
          <a:srgbClr val="FFFFFF"/>
        </a:accent3>
        <a:accent4>
          <a:srgbClr val="000000"/>
        </a:accent4>
        <a:accent5>
          <a:srgbClr val="C7DAD7"/>
        </a:accent5>
        <a:accent6>
          <a:srgbClr val="507A6D"/>
        </a:accent6>
        <a:hlink>
          <a:srgbClr val="657A56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EB2E8"/>
        </a:accent1>
        <a:accent2>
          <a:srgbClr val="80B5BC"/>
        </a:accent2>
        <a:accent3>
          <a:srgbClr val="FFFFFF"/>
        </a:accent3>
        <a:accent4>
          <a:srgbClr val="000000"/>
        </a:accent4>
        <a:accent5>
          <a:srgbClr val="C6D5F2"/>
        </a:accent5>
        <a:accent6>
          <a:srgbClr val="73A4AA"/>
        </a:accent6>
        <a:hlink>
          <a:srgbClr val="498CB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9B80"/>
        </a:accent1>
        <a:accent2>
          <a:srgbClr val="D9AA5D"/>
        </a:accent2>
        <a:accent3>
          <a:srgbClr val="FFFFFF"/>
        </a:accent3>
        <a:accent4>
          <a:srgbClr val="000000"/>
        </a:accent4>
        <a:accent5>
          <a:srgbClr val="E9CBC0"/>
        </a:accent5>
        <a:accent6>
          <a:srgbClr val="C49A53"/>
        </a:accent6>
        <a:hlink>
          <a:srgbClr val="9A6C2E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B6D0"/>
        </a:accent1>
        <a:accent2>
          <a:srgbClr val="8D83D5"/>
        </a:accent2>
        <a:accent3>
          <a:srgbClr val="FFFFFF"/>
        </a:accent3>
        <a:accent4>
          <a:srgbClr val="000000"/>
        </a:accent4>
        <a:accent5>
          <a:srgbClr val="E9D7E4"/>
        </a:accent5>
        <a:accent6>
          <a:srgbClr val="7F76C1"/>
        </a:accent6>
        <a:hlink>
          <a:srgbClr val="9D59AD"/>
        </a:hlink>
        <a:folHlink>
          <a:srgbClr val="8A8A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5">
        <a:dk1>
          <a:srgbClr val="4F3903"/>
        </a:dk1>
        <a:lt1>
          <a:srgbClr val="FFFFFF"/>
        </a:lt1>
        <a:dk2>
          <a:srgbClr val="000000"/>
        </a:dk2>
        <a:lt2>
          <a:srgbClr val="C0C0C0"/>
        </a:lt2>
        <a:accent1>
          <a:srgbClr val="AFCA6C"/>
        </a:accent1>
        <a:accent2>
          <a:srgbClr val="929C44"/>
        </a:accent2>
        <a:accent3>
          <a:srgbClr val="FFFFFF"/>
        </a:accent3>
        <a:accent4>
          <a:srgbClr val="422F02"/>
        </a:accent4>
        <a:accent5>
          <a:srgbClr val="D4E1BA"/>
        </a:accent5>
        <a:accent6>
          <a:srgbClr val="848D3D"/>
        </a:accent6>
        <a:hlink>
          <a:srgbClr val="C3782D"/>
        </a:hlink>
        <a:folHlink>
          <a:srgbClr val="857D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80808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수묵 터치</Template>
  <TotalTime>4306</TotalTime>
  <Words>950</Words>
  <Application>Microsoft Office PowerPoint</Application>
  <PresentationFormat>화면 슬라이드 쇼(4:3)</PresentationFormat>
  <Paragraphs>261</Paragraphs>
  <Slides>20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굴림</vt:lpstr>
      <vt:lpstr>Cambria Math</vt:lpstr>
      <vt:lpstr>Comic Sans MS</vt:lpstr>
      <vt:lpstr>Symbol</vt:lpstr>
      <vt:lpstr>Wingdings</vt:lpstr>
      <vt:lpstr>Wingdings 2</vt:lpstr>
      <vt:lpstr>수묵 터치</vt:lpstr>
      <vt:lpstr>수식</vt:lpstr>
      <vt:lpstr>Neural Networks</vt:lpstr>
      <vt:lpstr>Regression</vt:lpstr>
      <vt:lpstr>Regression</vt:lpstr>
      <vt:lpstr>Two-Class Classification</vt:lpstr>
      <vt:lpstr>Two-Class Classification</vt:lpstr>
      <vt:lpstr>Two-Class Classification</vt:lpstr>
      <vt:lpstr>Two-Class Classification</vt:lpstr>
      <vt:lpstr>Two-Class Classification</vt:lpstr>
      <vt:lpstr>Two-Class Classification</vt:lpstr>
      <vt:lpstr>Two-Class Classification</vt:lpstr>
      <vt:lpstr>Two-Class Classification</vt:lpstr>
      <vt:lpstr>Two-Class Classification</vt:lpstr>
      <vt:lpstr>Two-Class Classification</vt:lpstr>
      <vt:lpstr>Multi-Class Classification</vt:lpstr>
      <vt:lpstr>Multi-Class Classification</vt:lpstr>
      <vt:lpstr>Multi-Class Classification</vt:lpstr>
      <vt:lpstr>Multi-Class Classification</vt:lpstr>
      <vt:lpstr>Multi-Class Classification</vt:lpstr>
      <vt:lpstr>Multi-Class Classification</vt:lpstr>
      <vt:lpstr>Nominal Inputs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Tree,</dc:title>
  <dc:creator>Jeehyong Lee</dc:creator>
  <cp:lastModifiedBy>윤민형</cp:lastModifiedBy>
  <cp:revision>191</cp:revision>
  <dcterms:created xsi:type="dcterms:W3CDTF">2004-03-24T09:34:53Z</dcterms:created>
  <dcterms:modified xsi:type="dcterms:W3CDTF">2019-09-28T06:30:26Z</dcterms:modified>
</cp:coreProperties>
</file>