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81" r:id="rId2"/>
    <p:sldId id="412" r:id="rId3"/>
    <p:sldId id="517" r:id="rId4"/>
    <p:sldId id="518" r:id="rId5"/>
    <p:sldId id="519" r:id="rId6"/>
    <p:sldId id="520" r:id="rId7"/>
    <p:sldId id="521" r:id="rId8"/>
    <p:sldId id="522" r:id="rId9"/>
    <p:sldId id="524" r:id="rId10"/>
    <p:sldId id="525" r:id="rId11"/>
    <p:sldId id="526" r:id="rId12"/>
    <p:sldId id="470" r:id="rId13"/>
    <p:sldId id="523" r:id="rId14"/>
    <p:sldId id="527" r:id="rId15"/>
    <p:sldId id="483" r:id="rId16"/>
    <p:sldId id="380" r:id="rId17"/>
    <p:sldId id="397" r:id="rId18"/>
    <p:sldId id="385" r:id="rId19"/>
    <p:sldId id="399" r:id="rId20"/>
    <p:sldId id="494" r:id="rId21"/>
    <p:sldId id="495" r:id="rId22"/>
    <p:sldId id="499" r:id="rId23"/>
    <p:sldId id="500" r:id="rId24"/>
    <p:sldId id="501" r:id="rId25"/>
    <p:sldId id="382" r:id="rId26"/>
    <p:sldId id="409" r:id="rId27"/>
    <p:sldId id="502" r:id="rId28"/>
    <p:sldId id="503" r:id="rId29"/>
    <p:sldId id="386" r:id="rId30"/>
    <p:sldId id="388" r:id="rId31"/>
    <p:sldId id="392" r:id="rId32"/>
    <p:sldId id="393" r:id="rId33"/>
    <p:sldId id="505" r:id="rId34"/>
    <p:sldId id="514" r:id="rId35"/>
    <p:sldId id="515" r:id="rId36"/>
    <p:sldId id="504" r:id="rId37"/>
    <p:sldId id="516" r:id="rId38"/>
    <p:sldId id="506" r:id="rId39"/>
    <p:sldId id="411" r:id="rId40"/>
    <p:sldId id="396" r:id="rId41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7F9"/>
    <a:srgbClr val="E7FFFF"/>
    <a:srgbClr val="FFC1FF"/>
    <a:srgbClr val="FFD5FF"/>
    <a:srgbClr val="66CCFF"/>
    <a:srgbClr val="F2C8C7"/>
    <a:srgbClr val="FFFFA7"/>
    <a:srgbClr val="0066FF"/>
    <a:srgbClr val="EBA38D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6EF1A-AD1E-CC41-BD22-B1E56EF809ED}" v="21" dt="2018-10-19T23:04:19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1" autoAdjust="0"/>
    <p:restoredTop sz="90863" autoAdjust="0"/>
  </p:normalViewPr>
  <p:slideViewPr>
    <p:cSldViewPr>
      <p:cViewPr varScale="1">
        <p:scale>
          <a:sx n="100" d="100"/>
          <a:sy n="100" d="100"/>
        </p:scale>
        <p:origin x="137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26125AEB-7C90-4C81-9471-C24B61B163E6}"/>
  </pc:docChgLst>
  <pc:docChgLst>
    <pc:chgData name="이지형" userId="3d4594d6552e6340" providerId="LiveId" clId="{9DA6EF1A-AD1E-CC41-BD22-B1E56EF809ED}"/>
    <pc:docChg chg="modSld">
      <pc:chgData name="이지형" userId="3d4594d6552e6340" providerId="LiveId" clId="{9DA6EF1A-AD1E-CC41-BD22-B1E56EF809ED}" dt="2018-10-19T23:04:28.870" v="23" actId="20577"/>
      <pc:docMkLst>
        <pc:docMk/>
      </pc:docMkLst>
      <pc:sldChg chg="modSp">
        <pc:chgData name="이지형" userId="3d4594d6552e6340" providerId="LiveId" clId="{9DA6EF1A-AD1E-CC41-BD22-B1E56EF809ED}" dt="2018-10-19T23:04:28.870" v="23" actId="20577"/>
        <pc:sldMkLst>
          <pc:docMk/>
          <pc:sldMk cId="1522765076" sldId="483"/>
        </pc:sldMkLst>
        <pc:spChg chg="mod">
          <ac:chgData name="이지형" userId="3d4594d6552e6340" providerId="LiveId" clId="{9DA6EF1A-AD1E-CC41-BD22-B1E56EF809ED}" dt="2018-10-19T23:04:19.133" v="20" actId="20577"/>
          <ac:spMkLst>
            <pc:docMk/>
            <pc:sldMk cId="1522765076" sldId="483"/>
            <ac:spMk id="2" creationId="{00000000-0000-0000-0000-000000000000}"/>
          </ac:spMkLst>
        </pc:spChg>
        <pc:spChg chg="mod">
          <ac:chgData name="이지형" userId="3d4594d6552e6340" providerId="LiveId" clId="{9DA6EF1A-AD1E-CC41-BD22-B1E56EF809ED}" dt="2018-10-19T23:04:28.870" v="23" actId="20577"/>
          <ac:spMkLst>
            <pc:docMk/>
            <pc:sldMk cId="1522765076" sldId="483"/>
            <ac:spMk id="17448" creationId="{00000000-0000-0000-0000-000000000000}"/>
          </ac:spMkLst>
        </pc:spChg>
        <pc:graphicFrameChg chg="modGraphic">
          <ac:chgData name="이지형" userId="3d4594d6552e6340" providerId="LiveId" clId="{9DA6EF1A-AD1E-CC41-BD22-B1E56EF809ED}" dt="2018-10-19T23:04:22.130" v="21" actId="20577"/>
          <ac:graphicFrameMkLst>
            <pc:docMk/>
            <pc:sldMk cId="1522765076" sldId="483"/>
            <ac:graphicFrameMk id="16" creationId="{00000000-0000-0000-0000-000000000000}"/>
          </ac:graphicFrameMkLst>
        </pc:graphicFrameChg>
      </pc:sldChg>
    </pc:docChg>
  </pc:docChgLst>
  <pc:docChgLst>
    <pc:chgData name="이지형" userId="3d4594d6552e6340" providerId="LiveId" clId="{8C1B7293-8D22-4236-8E2C-214725F52A5A}"/>
  </pc:docChgLst>
  <pc:docChgLst>
    <pc:chgData name="이지형" userId="3d4594d6552e6340" providerId="LiveId" clId="{9606EFEC-3E66-4939-99B2-3114142D9E23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42310C3-9F6C-46D4-ABD4-5F0CFC864D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0966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033717D-C362-4A2D-AC7A-18C6CBFE1D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104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0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3175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4"/>
          <p:cNvSpPr>
            <a:spLocks/>
          </p:cNvSpPr>
          <p:nvPr userDrawn="1"/>
        </p:nvSpPr>
        <p:spPr bwMode="auto">
          <a:xfrm>
            <a:off x="468313" y="620713"/>
            <a:ext cx="8351837" cy="5472112"/>
          </a:xfrm>
          <a:custGeom>
            <a:avLst/>
            <a:gdLst>
              <a:gd name="T0" fmla="*/ 2147483646 w 5261"/>
              <a:gd name="T1" fmla="*/ 0 h 3447"/>
              <a:gd name="T2" fmla="*/ 2147483646 w 5261"/>
              <a:gd name="T3" fmla="*/ 0 h 3447"/>
              <a:gd name="T4" fmla="*/ 2147483646 w 5261"/>
              <a:gd name="T5" fmla="*/ 2147483646 h 3447"/>
              <a:gd name="T6" fmla="*/ 0 w 5261"/>
              <a:gd name="T7" fmla="*/ 2147483646 h 3447"/>
              <a:gd name="T8" fmla="*/ 0 w 5261"/>
              <a:gd name="T9" fmla="*/ 2147483646 h 34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61" h="3447">
                <a:moveTo>
                  <a:pt x="635" y="0"/>
                </a:moveTo>
                <a:lnTo>
                  <a:pt x="5261" y="0"/>
                </a:lnTo>
                <a:lnTo>
                  <a:pt x="5261" y="3447"/>
                </a:lnTo>
                <a:lnTo>
                  <a:pt x="0" y="3447"/>
                </a:lnTo>
                <a:lnTo>
                  <a:pt x="0" y="408"/>
                </a:lnTo>
              </a:path>
            </a:pathLst>
          </a:custGeom>
          <a:noFill/>
          <a:ln w="28575" cap="flat" cmpd="sng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348038" y="62372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A8146-5B22-4CEA-96FE-521A1419D3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4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707C-6014-481B-8756-6AA4C14684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6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4614-9B88-40FC-954B-7B77118FA0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4277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15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268413"/>
            <a:ext cx="3810000" cy="48275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3810000" cy="48275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03F8B-FB05-49AD-BD69-1F2833B075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88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A2451-F8F1-4CC2-8312-4202A62CA0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4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63346-BA58-4812-9061-242C4E1F04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810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68413"/>
            <a:ext cx="38100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38100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7225C-1F37-4329-9894-181BCA19A5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26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36F3-23D6-4587-8DBF-0AEAF0C3F2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74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D4FA6-666C-45B3-9B85-1F952C01C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3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B8E16-43FE-4BC4-B9F1-C69C6E864C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899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61F54-CB8B-4165-8F3F-7EC875BC3F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10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1FA7D-A75C-4D1C-ADE3-B4173860BE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22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0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684213" y="1196975"/>
            <a:ext cx="7772400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EFDA35F-CD62-4F78-B77D-DEAB2B0AF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새굴림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새굴림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새굴림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새굴림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새굴림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새굴림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새굴림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새굴림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»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­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0066CC"/>
        </a:buClr>
        <a:buChar char="­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0066CC"/>
        </a:buClr>
        <a:buChar char="­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0066CC"/>
        </a:buClr>
        <a:buChar char="­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0066CC"/>
        </a:buClr>
        <a:buChar char="­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188541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  <a:endParaRPr lang="ko-KR" altLang="en-US" kern="0" dirty="0"/>
          </a:p>
        </p:txBody>
      </p:sp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F3D6F8-6099-4604-95A7-CC17F8036A7D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2"/>
          <p:cNvGraphicFramePr>
            <a:graphicFrameLocks/>
          </p:cNvGraphicFramePr>
          <p:nvPr>
            <p:extLst/>
          </p:nvPr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E96A99BE-B35C-47AC-9D5F-42EA96805BBF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7EAC8A72-3D98-4864-8946-57D0E4910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339642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A273083-AA91-4C15-9BD5-B8118A163CED}"/>
              </a:ext>
            </a:extLst>
          </p:cNvPr>
          <p:cNvSpPr/>
          <p:nvPr/>
        </p:nvSpPr>
        <p:spPr bwMode="auto">
          <a:xfrm>
            <a:off x="472582" y="3521784"/>
            <a:ext cx="1223367" cy="115143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5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  <a:endParaRPr lang="ko-KR" altLang="en-US" kern="0" dirty="0"/>
          </a:p>
        </p:txBody>
      </p:sp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F3D6F8-6099-4604-95A7-CC17F8036A7D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2"/>
          <p:cNvGraphicFramePr>
            <a:graphicFrameLocks/>
          </p:cNvGraphicFramePr>
          <p:nvPr>
            <p:extLst/>
          </p:nvPr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E96A99BE-B35C-47AC-9D5F-42EA96805BBF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7EAC8A72-3D98-4864-8946-57D0E4910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38026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A273083-AA91-4C15-9BD5-B8118A163CED}"/>
              </a:ext>
            </a:extLst>
          </p:cNvPr>
          <p:cNvSpPr/>
          <p:nvPr/>
        </p:nvSpPr>
        <p:spPr bwMode="auto">
          <a:xfrm>
            <a:off x="468313" y="3884295"/>
            <a:ext cx="1223367" cy="115143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8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  <a:endParaRPr lang="ko-KR" altLang="en-US" kern="0" dirty="0"/>
          </a:p>
        </p:txBody>
      </p:sp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F3D6F8-6099-4604-95A7-CC17F8036A7D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53951"/>
              </p:ext>
            </p:extLst>
          </p:nvPr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E96A99BE-B35C-47AC-9D5F-42EA96805B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081041"/>
              </p:ext>
            </p:extLst>
          </p:nvPr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7EAC8A72-3D98-4864-8946-57D0E4910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372389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18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  <a:endParaRPr lang="ko-KR" altLang="en-US" kern="0" dirty="0"/>
          </a:p>
        </p:txBody>
      </p:sp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F3D6F8-6099-4604-95A7-CC17F8036A7D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2"/>
          <p:cNvGraphicFramePr>
            <a:graphicFrameLocks/>
          </p:cNvGraphicFramePr>
          <p:nvPr>
            <p:extLst/>
          </p:nvPr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E96A99BE-B35C-47AC-9D5F-42EA96805BBF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7EAC8A72-3D98-4864-8946-57D0E4910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614381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5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Threshold</a:t>
            </a:r>
            <a:endParaRPr lang="ko-KR" altLang="en-US" kern="0" dirty="0"/>
          </a:p>
        </p:txBody>
      </p:sp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F3D6F8-6099-4604-95A7-CC17F8036A7D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2"/>
          <p:cNvGraphicFramePr>
            <a:graphicFrameLocks/>
          </p:cNvGraphicFramePr>
          <p:nvPr>
            <p:extLst/>
          </p:nvPr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E96A99BE-B35C-47AC-9D5F-42EA96805BBF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7EAC8A72-3D98-4864-8946-57D0E4910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039730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31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(3D)</a:t>
            </a:r>
            <a:endParaRPr kumimoji="1" lang="ko-KR" altLang="en-US" dirty="0"/>
          </a:p>
        </p:txBody>
      </p:sp>
      <p:sp>
        <p:nvSpPr>
          <p:cNvPr id="1740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1742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BA84BA-530C-44CB-85D3-A942DADFD1F0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47" name="텍스트 상자 3"/>
          <p:cNvSpPr txBox="1">
            <a:spLocks noChangeArrowheads="1"/>
          </p:cNvSpPr>
          <p:nvPr/>
        </p:nvSpPr>
        <p:spPr bwMode="auto">
          <a:xfrm>
            <a:off x="3611678" y="3172692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*</a:t>
            </a: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17448" name="텍스트 상자 15"/>
          <p:cNvSpPr txBox="1">
            <a:spLocks noChangeArrowheads="1"/>
          </p:cNvSpPr>
          <p:nvPr/>
        </p:nvSpPr>
        <p:spPr bwMode="auto">
          <a:xfrm>
            <a:off x="6274883" y="3172692"/>
            <a:ext cx="2220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=  2 +3 +4 </a:t>
            </a: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= 9  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722486" y="4673293"/>
                <a:ext cx="4107086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𝑐h𝑎𝑛𝑛𝑒𝑙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86" y="4673293"/>
                <a:ext cx="4107086" cy="781752"/>
              </a:xfrm>
              <a:prstGeom prst="rect">
                <a:avLst/>
              </a:prstGeom>
              <a:blipFill>
                <a:blip r:embed="rId2"/>
                <a:stretch>
                  <a:fillRect l="-308" t="-138095" b="-18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333796"/>
              </p:ext>
            </p:extLst>
          </p:nvPr>
        </p:nvGraphicFramePr>
        <p:xfrm>
          <a:off x="4028930" y="2424608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4036866" y="2434133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cxnSp>
        <p:nvCxnSpPr>
          <p:cNvPr id="12" name="직선 연결선[R] 18"/>
          <p:cNvCxnSpPr>
            <a:cxnSpLocks noChangeShapeType="1"/>
          </p:cNvCxnSpPr>
          <p:nvPr/>
        </p:nvCxnSpPr>
        <p:spPr bwMode="auto">
          <a:xfrm>
            <a:off x="5610080" y="2421432"/>
            <a:ext cx="506412" cy="4316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4535343" y="2856408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15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10222"/>
              </p:ext>
            </p:extLst>
          </p:nvPr>
        </p:nvGraphicFramePr>
        <p:xfrm>
          <a:off x="4255942" y="2642096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316182"/>
              </p:ext>
            </p:extLst>
          </p:nvPr>
        </p:nvGraphicFramePr>
        <p:xfrm>
          <a:off x="4535342" y="2856408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직선 연결선[R] 15"/>
          <p:cNvCxnSpPr>
            <a:cxnSpLocks noChangeShapeType="1"/>
          </p:cNvCxnSpPr>
          <p:nvPr/>
        </p:nvCxnSpPr>
        <p:spPr bwMode="auto">
          <a:xfrm>
            <a:off x="4028929" y="2421432"/>
            <a:ext cx="506413" cy="427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연결선[R] 20"/>
          <p:cNvCxnSpPr>
            <a:cxnSpLocks noChangeShapeType="1"/>
          </p:cNvCxnSpPr>
          <p:nvPr/>
        </p:nvCxnSpPr>
        <p:spPr bwMode="auto">
          <a:xfrm>
            <a:off x="4028929" y="3721595"/>
            <a:ext cx="514350" cy="434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212734"/>
              </p:ext>
            </p:extLst>
          </p:nvPr>
        </p:nvGraphicFramePr>
        <p:xfrm>
          <a:off x="1387348" y="2365275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1395284" y="2374800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cxnSp>
        <p:nvCxnSpPr>
          <p:cNvPr id="21" name="직선 연결선[R] 18"/>
          <p:cNvCxnSpPr>
            <a:cxnSpLocks noChangeShapeType="1"/>
          </p:cNvCxnSpPr>
          <p:nvPr/>
        </p:nvCxnSpPr>
        <p:spPr bwMode="auto">
          <a:xfrm>
            <a:off x="2968498" y="2362099"/>
            <a:ext cx="506412" cy="4316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893761" y="2797075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23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87135"/>
              </p:ext>
            </p:extLst>
          </p:nvPr>
        </p:nvGraphicFramePr>
        <p:xfrm>
          <a:off x="1614360" y="2582763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530995"/>
              </p:ext>
            </p:extLst>
          </p:nvPr>
        </p:nvGraphicFramePr>
        <p:xfrm>
          <a:off x="1893760" y="2797075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" name="직선 연결선[R] 15"/>
          <p:cNvCxnSpPr>
            <a:cxnSpLocks noChangeShapeType="1"/>
          </p:cNvCxnSpPr>
          <p:nvPr/>
        </p:nvCxnSpPr>
        <p:spPr bwMode="auto">
          <a:xfrm>
            <a:off x="1387347" y="2362099"/>
            <a:ext cx="506413" cy="427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[R] 20"/>
          <p:cNvCxnSpPr>
            <a:cxnSpLocks noChangeShapeType="1"/>
          </p:cNvCxnSpPr>
          <p:nvPr/>
        </p:nvCxnSpPr>
        <p:spPr bwMode="auto">
          <a:xfrm>
            <a:off x="1387347" y="3662262"/>
            <a:ext cx="514350" cy="434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276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 (3D)</a:t>
            </a:r>
            <a:endParaRPr lang="ko-KR" altLang="en-US" kern="0" dirty="0"/>
          </a:p>
        </p:txBody>
      </p:sp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A83401-A814-4F4B-A1A5-EC4E874EA6F4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543603"/>
              </p:ext>
            </p:extLst>
          </p:nvPr>
        </p:nvGraphicFramePr>
        <p:xfrm>
          <a:off x="5445125" y="3355975"/>
          <a:ext cx="3313116" cy="259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950205"/>
              </p:ext>
            </p:extLst>
          </p:nvPr>
        </p:nvGraphicFramePr>
        <p:xfrm>
          <a:off x="539750" y="2997200"/>
          <a:ext cx="3311526" cy="25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577" name="직사각형 22"/>
          <p:cNvSpPr>
            <a:spLocks noChangeArrowheads="1"/>
          </p:cNvSpPr>
          <p:nvPr/>
        </p:nvSpPr>
        <p:spPr bwMode="auto">
          <a:xfrm>
            <a:off x="554089" y="3012282"/>
            <a:ext cx="1647825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11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275920"/>
              </p:ext>
            </p:extLst>
          </p:nvPr>
        </p:nvGraphicFramePr>
        <p:xfrm>
          <a:off x="827088" y="3284538"/>
          <a:ext cx="3313110" cy="259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860715"/>
              </p:ext>
            </p:extLst>
          </p:nvPr>
        </p:nvGraphicFramePr>
        <p:xfrm>
          <a:off x="1116013" y="3573463"/>
          <a:ext cx="3311526" cy="259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838" name="직선 연결선[R] 15"/>
          <p:cNvCxnSpPr>
            <a:cxnSpLocks noChangeShapeType="1"/>
          </p:cNvCxnSpPr>
          <p:nvPr/>
        </p:nvCxnSpPr>
        <p:spPr bwMode="auto">
          <a:xfrm>
            <a:off x="549274" y="2995613"/>
            <a:ext cx="566739" cy="57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39" name="직선 연결선[R] 18"/>
          <p:cNvCxnSpPr>
            <a:cxnSpLocks noChangeShapeType="1"/>
          </p:cNvCxnSpPr>
          <p:nvPr/>
        </p:nvCxnSpPr>
        <p:spPr bwMode="auto">
          <a:xfrm>
            <a:off x="2194745" y="3012282"/>
            <a:ext cx="569092" cy="5691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40" name="직선 연결선[R] 20"/>
          <p:cNvCxnSpPr>
            <a:cxnSpLocks noChangeShapeType="1"/>
            <a:endCxn id="5" idx="1"/>
          </p:cNvCxnSpPr>
          <p:nvPr/>
        </p:nvCxnSpPr>
        <p:spPr bwMode="auto">
          <a:xfrm>
            <a:off x="554089" y="4301332"/>
            <a:ext cx="561924" cy="5691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841" name="직사각형 21"/>
          <p:cNvSpPr>
            <a:spLocks noChangeArrowheads="1"/>
          </p:cNvSpPr>
          <p:nvPr/>
        </p:nvSpPr>
        <p:spPr bwMode="auto">
          <a:xfrm>
            <a:off x="1116013" y="3581400"/>
            <a:ext cx="1647825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2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889097"/>
              </p:ext>
            </p:extLst>
          </p:nvPr>
        </p:nvGraphicFramePr>
        <p:xfrm>
          <a:off x="4177560" y="1409135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4185496" y="1418660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cxnSp>
        <p:nvCxnSpPr>
          <p:cNvPr id="28" name="직선 연결선[R] 18"/>
          <p:cNvCxnSpPr>
            <a:cxnSpLocks noChangeShapeType="1"/>
          </p:cNvCxnSpPr>
          <p:nvPr/>
        </p:nvCxnSpPr>
        <p:spPr bwMode="auto">
          <a:xfrm>
            <a:off x="5758710" y="1405959"/>
            <a:ext cx="506412" cy="4316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4683973" y="1840935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30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66645"/>
              </p:ext>
            </p:extLst>
          </p:nvPr>
        </p:nvGraphicFramePr>
        <p:xfrm>
          <a:off x="4404572" y="1626623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601953"/>
              </p:ext>
            </p:extLst>
          </p:nvPr>
        </p:nvGraphicFramePr>
        <p:xfrm>
          <a:off x="4683972" y="1840935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[R] 15"/>
          <p:cNvCxnSpPr>
            <a:cxnSpLocks noChangeShapeType="1"/>
          </p:cNvCxnSpPr>
          <p:nvPr/>
        </p:nvCxnSpPr>
        <p:spPr bwMode="auto">
          <a:xfrm>
            <a:off x="4177559" y="1405959"/>
            <a:ext cx="506413" cy="427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연결선[R] 20"/>
          <p:cNvCxnSpPr>
            <a:cxnSpLocks noChangeShapeType="1"/>
          </p:cNvCxnSpPr>
          <p:nvPr/>
        </p:nvCxnSpPr>
        <p:spPr bwMode="auto">
          <a:xfrm>
            <a:off x="4177559" y="2706122"/>
            <a:ext cx="514350" cy="434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Examples of Kernels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351043"/>
              </p:ext>
            </p:extLst>
          </p:nvPr>
        </p:nvGraphicFramePr>
        <p:xfrm>
          <a:off x="971600" y="2852936"/>
          <a:ext cx="1582737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4518" name="Picture 6" descr="horizontal edge detect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27" y="2498837"/>
            <a:ext cx="5072432" cy="20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1600" y="4208765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Horizontal Line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989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Subsampling from </a:t>
            </a:r>
            <a:r>
              <a:rPr lang="en-US" altLang="ko-KR" i="1" dirty="0"/>
              <a:t>m</a:t>
            </a:r>
            <a:r>
              <a:rPr lang="en-US" altLang="ko-KR" dirty="0"/>
              <a:t> by </a:t>
            </a:r>
            <a:r>
              <a:rPr lang="en-US" altLang="ko-KR" i="1" dirty="0"/>
              <a:t>m</a:t>
            </a:r>
            <a:r>
              <a:rPr lang="en-US" altLang="ko-KR" dirty="0"/>
              <a:t> pixels into 1 pixels</a:t>
            </a:r>
          </a:p>
          <a:p>
            <a:pPr lvl="1"/>
            <a:r>
              <a:rPr lang="en-US" altLang="ko-KR" dirty="0"/>
              <a:t>Max, averaging or </a:t>
            </a:r>
            <a:r>
              <a:rPr lang="en-US" altLang="ko-KR" dirty="0" err="1"/>
              <a:t>L</a:t>
            </a:r>
            <a:r>
              <a:rPr lang="en-US" altLang="ko-KR" baseline="30000" dirty="0" err="1"/>
              <a:t>p</a:t>
            </a:r>
            <a:r>
              <a:rPr lang="en-US" altLang="ko-KR" dirty="0"/>
              <a:t> pooling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2298758" y="5833003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03145" y="5262300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Subsampled </a:t>
            </a:r>
          </a:p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8BDD31B1-7E2D-43AC-BCB5-90D87D2BC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462306"/>
              </p:ext>
            </p:extLst>
          </p:nvPr>
        </p:nvGraphicFramePr>
        <p:xfrm>
          <a:off x="1331640" y="2780928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DAA82B08-4EC1-4875-9844-94210FBC4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114568"/>
              </p:ext>
            </p:extLst>
          </p:nvPr>
        </p:nvGraphicFramePr>
        <p:xfrm>
          <a:off x="5964713" y="3356992"/>
          <a:ext cx="1655768" cy="151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83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Advantage of Pooling</a:t>
            </a:r>
          </a:p>
          <a:p>
            <a:pPr lvl="1"/>
            <a:r>
              <a:rPr lang="en-US" altLang="ko-KR" dirty="0"/>
              <a:t>Reducing the number of parameters</a:t>
            </a:r>
          </a:p>
          <a:p>
            <a:pPr lvl="1"/>
            <a:r>
              <a:rPr lang="en-US" altLang="ko-KR" dirty="0"/>
              <a:t>Generating more robust feature maps: Shift Invariant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1560" y="4921617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Shifted </a:t>
            </a:r>
          </a:p>
          <a:p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23" name="TextBox 24"/>
          <p:cNvSpPr txBox="1"/>
          <p:nvPr/>
        </p:nvSpPr>
        <p:spPr>
          <a:xfrm>
            <a:off x="611560" y="3121417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Original</a:t>
            </a:r>
          </a:p>
          <a:p>
            <a:r>
              <a:rPr lang="en-US" altLang="ko-KR" sz="1600" dirty="0"/>
              <a:t>Image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09DF35-AC88-4C02-BFD8-0787EB6D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92" y="2585609"/>
            <a:ext cx="5289123" cy="3510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EA620-2A59-4AE3-925E-69D16FD875BA}"/>
              </a:ext>
            </a:extLst>
          </p:cNvPr>
          <p:cNvSpPr txBox="1"/>
          <p:nvPr/>
        </p:nvSpPr>
        <p:spPr>
          <a:xfrm>
            <a:off x="7168457" y="3789040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More </a:t>
            </a:r>
            <a:br>
              <a:rPr lang="en-US" altLang="ko-KR" sz="1800" dirty="0"/>
            </a:br>
            <a:r>
              <a:rPr lang="en-US" altLang="ko-KR" sz="1800" dirty="0"/>
              <a:t>non-zero values </a:t>
            </a:r>
            <a:br>
              <a:rPr lang="en-US" altLang="ko-KR" sz="1800" dirty="0"/>
            </a:br>
            <a:r>
              <a:rPr lang="en-US" altLang="ko-KR" sz="1800" dirty="0"/>
              <a:t>are matched !!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381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2662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Reduction of Model Complexity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Partially connected &amp; shared weights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Convolutional Neural Network (CNN)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Specialized to sequential data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Images, Speech, Text</a:t>
            </a: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BF0D0D-ECFC-4DF3-93E8-32A4B640CAD8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6628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659188"/>
            <a:ext cx="2801938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694113"/>
            <a:ext cx="2801937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83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20" name="텍스트 상자 19"/>
          <p:cNvSpPr txBox="1"/>
          <p:nvPr/>
        </p:nvSpPr>
        <p:spPr>
          <a:xfrm>
            <a:off x="4062718" y="3539212"/>
            <a:ext cx="4924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/>
              <a:t>Convolution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3840888" y="3287334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텍스트 상자 21"/>
          <p:cNvSpPr txBox="1"/>
          <p:nvPr/>
        </p:nvSpPr>
        <p:spPr>
          <a:xfrm>
            <a:off x="5069136" y="3605736"/>
            <a:ext cx="492443" cy="13074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Threshold</a:t>
            </a:r>
            <a:endParaRPr kumimoji="1" lang="ko-KR" altLang="en-US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4860032" y="3287333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텍스트 상자 23"/>
          <p:cNvSpPr txBox="1"/>
          <p:nvPr/>
        </p:nvSpPr>
        <p:spPr>
          <a:xfrm>
            <a:off x="6098064" y="3487729"/>
            <a:ext cx="492443" cy="16696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Sub-sampling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5868144" y="3287333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/>
          <p:cNvSpPr/>
          <p:nvPr/>
        </p:nvSpPr>
        <p:spPr bwMode="auto">
          <a:xfrm>
            <a:off x="3303828" y="4079421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오른쪽 화살표[R] 27"/>
          <p:cNvSpPr/>
          <p:nvPr/>
        </p:nvSpPr>
        <p:spPr bwMode="auto">
          <a:xfrm>
            <a:off x="6948264" y="4079472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5"/>
          <p:cNvSpPr txBox="1"/>
          <p:nvPr/>
        </p:nvSpPr>
        <p:spPr>
          <a:xfrm>
            <a:off x="7262600" y="5322694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sp>
        <p:nvSpPr>
          <p:cNvPr id="30" name="TextBox 26"/>
          <p:cNvSpPr txBox="1"/>
          <p:nvPr/>
        </p:nvSpPr>
        <p:spPr>
          <a:xfrm>
            <a:off x="1431620" y="5322694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Image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9F6F51-732D-4A7C-968B-2C099133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4" y="3297183"/>
            <a:ext cx="2158440" cy="20000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F487BD-0CFB-4E6A-8E6D-1C3E31A4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39" y="3738901"/>
            <a:ext cx="1071006" cy="10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 map is also an image</a:t>
            </a:r>
          </a:p>
          <a:p>
            <a:pPr lvl="1"/>
            <a:r>
              <a:rPr kumimoji="1" lang="en-US" altLang="ko-KR" dirty="0"/>
              <a:t>We can extract many different feature maps</a:t>
            </a:r>
          </a:p>
          <a:p>
            <a:pPr lvl="1"/>
            <a:r>
              <a:rPr kumimoji="1" lang="en-US" altLang="ko-KR" dirty="0"/>
              <a:t>If we can cascade this step many times, we can have a higher feature map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7" name="텍스트 상자 6"/>
          <p:cNvSpPr txBox="1"/>
          <p:nvPr/>
        </p:nvSpPr>
        <p:spPr>
          <a:xfrm>
            <a:off x="4062718" y="3539212"/>
            <a:ext cx="4924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/>
              <a:t>Convolution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840888" y="3287334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5069136" y="3605736"/>
            <a:ext cx="492443" cy="13074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Threshold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4860032" y="3287333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6098064" y="3487729"/>
            <a:ext cx="492443" cy="16696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Sub-sampling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5868144" y="3287333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오른쪽 화살표[R] 14"/>
          <p:cNvSpPr/>
          <p:nvPr/>
        </p:nvSpPr>
        <p:spPr bwMode="auto">
          <a:xfrm>
            <a:off x="3303828" y="4079421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른쪽 화살표[R] 15"/>
          <p:cNvSpPr/>
          <p:nvPr/>
        </p:nvSpPr>
        <p:spPr bwMode="auto">
          <a:xfrm>
            <a:off x="6948264" y="4079472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25"/>
          <p:cNvSpPr txBox="1"/>
          <p:nvPr/>
        </p:nvSpPr>
        <p:spPr>
          <a:xfrm>
            <a:off x="7262600" y="5322694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sp>
        <p:nvSpPr>
          <p:cNvPr id="18" name="TextBox 26"/>
          <p:cNvSpPr txBox="1"/>
          <p:nvPr/>
        </p:nvSpPr>
        <p:spPr>
          <a:xfrm>
            <a:off x="1431620" y="5322694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Image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EE19B67-CBEF-454E-BBFB-4388CA42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4" y="3297183"/>
            <a:ext cx="2158440" cy="20000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C270FF5-3C96-4859-A86D-FA9B1BD0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39" y="3738901"/>
            <a:ext cx="1071006" cy="10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Structure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 bwMode="auto">
          <a:xfrm>
            <a:off x="251520" y="3513198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kumimoji="1" lang="ko-KR" altLang="en-US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03648" y="1844824"/>
            <a:ext cx="3172705" cy="2030371"/>
            <a:chOff x="1403648" y="1988840"/>
            <a:chExt cx="3172705" cy="203037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96" y="1988840"/>
              <a:ext cx="1141065" cy="129905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 bwMode="auto">
            <a:xfrm>
              <a:off x="3424225" y="2279532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1</a:t>
              </a:r>
              <a:endParaRPr kumimoji="1" lang="ko-KR" altLang="en-US" sz="1600" dirty="0"/>
            </a:p>
          </p:txBody>
        </p:sp>
        <p:cxnSp>
          <p:nvCxnSpPr>
            <p:cNvPr id="19" name="직선 화살표 연결선 18"/>
            <p:cNvCxnSpPr>
              <a:stCxn id="9" idx="3"/>
              <a:endCxn id="5" idx="1"/>
            </p:cNvCxnSpPr>
            <p:nvPr/>
          </p:nvCxnSpPr>
          <p:spPr bwMode="auto">
            <a:xfrm flipV="1">
              <a:off x="1403648" y="2638370"/>
              <a:ext cx="432048" cy="1380841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7" name="직선 화살표 연결선 26"/>
            <p:cNvCxnSpPr>
              <a:stCxn id="5" idx="3"/>
              <a:endCxn id="8" idx="1"/>
            </p:cNvCxnSpPr>
            <p:nvPr/>
          </p:nvCxnSpPr>
          <p:spPr bwMode="auto">
            <a:xfrm>
              <a:off x="2976761" y="2638370"/>
              <a:ext cx="447464" cy="3159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3" name="그룹 12"/>
          <p:cNvGrpSpPr/>
          <p:nvPr/>
        </p:nvGrpSpPr>
        <p:grpSpPr>
          <a:xfrm>
            <a:off x="1403648" y="3214780"/>
            <a:ext cx="3164736" cy="1299059"/>
            <a:chOff x="1403648" y="3358796"/>
            <a:chExt cx="3164736" cy="129905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96" y="3358796"/>
              <a:ext cx="1141065" cy="129905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 bwMode="auto">
            <a:xfrm>
              <a:off x="3416256" y="3641111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2</a:t>
              </a:r>
              <a:endParaRPr kumimoji="1" lang="ko-KR" altLang="en-US" sz="1600" dirty="0"/>
            </a:p>
          </p:txBody>
        </p:sp>
        <p:cxnSp>
          <p:nvCxnSpPr>
            <p:cNvPr id="20" name="직선 화살표 연결선 19"/>
            <p:cNvCxnSpPr>
              <a:stCxn id="9" idx="3"/>
              <a:endCxn id="6" idx="1"/>
            </p:cNvCxnSpPr>
            <p:nvPr/>
          </p:nvCxnSpPr>
          <p:spPr bwMode="auto">
            <a:xfrm flipV="1">
              <a:off x="1403648" y="4008326"/>
              <a:ext cx="432048" cy="10885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직선 화살표 연결선 29"/>
            <p:cNvCxnSpPr>
              <a:stCxn id="6" idx="3"/>
              <a:endCxn id="10" idx="1"/>
            </p:cNvCxnSpPr>
            <p:nvPr/>
          </p:nvCxnSpPr>
          <p:spPr bwMode="auto">
            <a:xfrm flipV="1">
              <a:off x="2976761" y="4003108"/>
              <a:ext cx="439495" cy="5218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4" name="그룹 13"/>
          <p:cNvGrpSpPr/>
          <p:nvPr/>
        </p:nvGrpSpPr>
        <p:grpSpPr>
          <a:xfrm>
            <a:off x="1403648" y="3875195"/>
            <a:ext cx="3168352" cy="2362117"/>
            <a:chOff x="1403648" y="4019211"/>
            <a:chExt cx="3168352" cy="236211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95" y="5082269"/>
              <a:ext cx="1141065" cy="129905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3419872" y="5369303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3</a:t>
              </a:r>
              <a:endParaRPr kumimoji="1" lang="ko-KR" altLang="en-US" sz="1600" dirty="0"/>
            </a:p>
          </p:txBody>
        </p:sp>
        <p:cxnSp>
          <p:nvCxnSpPr>
            <p:cNvPr id="23" name="직선 화살표 연결선 22"/>
            <p:cNvCxnSpPr>
              <a:stCxn id="9" idx="3"/>
              <a:endCxn id="7" idx="1"/>
            </p:cNvCxnSpPr>
            <p:nvPr/>
          </p:nvCxnSpPr>
          <p:spPr bwMode="auto">
            <a:xfrm>
              <a:off x="1403648" y="4019211"/>
              <a:ext cx="432047" cy="1712588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3" name="직선 화살표 연결선 32"/>
            <p:cNvCxnSpPr>
              <a:stCxn id="7" idx="3"/>
              <a:endCxn id="11" idx="1"/>
            </p:cNvCxnSpPr>
            <p:nvPr/>
          </p:nvCxnSpPr>
          <p:spPr bwMode="auto">
            <a:xfrm flipV="1">
              <a:off x="2976760" y="5731300"/>
              <a:ext cx="443112" cy="499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411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Structure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47019"/>
            <a:ext cx="1141065" cy="1299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216975"/>
            <a:ext cx="1141065" cy="1299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4940448"/>
            <a:ext cx="1141065" cy="12990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3274472" y="3248631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1</a:t>
            </a:r>
            <a:endParaRPr kumimoji="1" lang="ko-KR" altLang="en-US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51520" y="3515393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kumimoji="1" lang="ko-KR" altLang="en-US" sz="16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416256" y="3499290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2</a:t>
            </a:r>
            <a:endParaRPr kumimoji="1"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3596154" y="3735957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n</a:t>
            </a:r>
            <a:endParaRPr kumimoji="1" lang="ko-KR" altLang="en-US" sz="1600" dirty="0"/>
          </a:p>
        </p:txBody>
      </p:sp>
      <p:cxnSp>
        <p:nvCxnSpPr>
          <p:cNvPr id="19" name="직선 화살표 연결선 18"/>
          <p:cNvCxnSpPr>
            <a:stCxn id="9" idx="3"/>
            <a:endCxn id="5" idx="1"/>
          </p:cNvCxnSpPr>
          <p:nvPr/>
        </p:nvCxnSpPr>
        <p:spPr bwMode="auto">
          <a:xfrm flipV="1">
            <a:off x="1403648" y="2496549"/>
            <a:ext cx="432048" cy="13808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직선 화살표 연결선 19"/>
          <p:cNvCxnSpPr>
            <a:stCxn id="9" idx="3"/>
            <a:endCxn id="6" idx="1"/>
          </p:cNvCxnSpPr>
          <p:nvPr/>
        </p:nvCxnSpPr>
        <p:spPr bwMode="auto">
          <a:xfrm flipV="1">
            <a:off x="1403648" y="3866505"/>
            <a:ext cx="432048" cy="1088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직선 화살표 연결선 22"/>
          <p:cNvCxnSpPr>
            <a:stCxn id="9" idx="3"/>
            <a:endCxn id="7" idx="1"/>
          </p:cNvCxnSpPr>
          <p:nvPr/>
        </p:nvCxnSpPr>
        <p:spPr bwMode="auto">
          <a:xfrm>
            <a:off x="1403648" y="3877390"/>
            <a:ext cx="432047" cy="171258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7" name="직선 화살표 연결선 26"/>
          <p:cNvCxnSpPr>
            <a:stCxn id="5" idx="3"/>
            <a:endCxn id="8" idx="1"/>
          </p:cNvCxnSpPr>
          <p:nvPr/>
        </p:nvCxnSpPr>
        <p:spPr bwMode="auto">
          <a:xfrm>
            <a:off x="2976761" y="2496549"/>
            <a:ext cx="297711" cy="111407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0" name="직선 화살표 연결선 29"/>
          <p:cNvCxnSpPr>
            <a:stCxn id="6" idx="3"/>
            <a:endCxn id="10" idx="1"/>
          </p:cNvCxnSpPr>
          <p:nvPr/>
        </p:nvCxnSpPr>
        <p:spPr bwMode="auto">
          <a:xfrm flipV="1">
            <a:off x="2976761" y="3861287"/>
            <a:ext cx="439495" cy="521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3" name="직선 화살표 연결선 32"/>
          <p:cNvCxnSpPr>
            <a:stCxn id="7" idx="3"/>
            <a:endCxn id="11" idx="1"/>
          </p:cNvCxnSpPr>
          <p:nvPr/>
        </p:nvCxnSpPr>
        <p:spPr bwMode="auto">
          <a:xfrm flipV="1">
            <a:off x="2976760" y="4097954"/>
            <a:ext cx="619394" cy="149202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4860880" y="1761930"/>
            <a:ext cx="3189506" cy="1971252"/>
            <a:chOff x="4860880" y="1903751"/>
            <a:chExt cx="3189506" cy="197125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3" y="1903751"/>
              <a:ext cx="1141065" cy="1299059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 bwMode="auto">
            <a:xfrm>
              <a:off x="6898258" y="2191283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ko-KR" sz="1600" dirty="0"/>
                <a:t>Higher</a:t>
              </a:r>
            </a:p>
            <a:p>
              <a:pPr algn="ctr"/>
              <a:r>
                <a:rPr kumimoji="1"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1</a:t>
              </a:r>
              <a:endParaRPr kumimoji="1" lang="ko-KR" altLang="en-US" sz="1600" dirty="0"/>
            </a:p>
          </p:txBody>
        </p:sp>
        <p:cxnSp>
          <p:nvCxnSpPr>
            <p:cNvPr id="28" name="직선 화살표 연결선 27"/>
            <p:cNvCxnSpPr>
              <a:endCxn id="18" idx="1"/>
            </p:cNvCxnSpPr>
            <p:nvPr/>
          </p:nvCxnSpPr>
          <p:spPr bwMode="auto">
            <a:xfrm flipV="1">
              <a:off x="4860880" y="2553281"/>
              <a:ext cx="462033" cy="1321722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4" name="직선 화살표 연결선 33"/>
            <p:cNvCxnSpPr/>
            <p:nvPr/>
          </p:nvCxnSpPr>
          <p:spPr bwMode="auto">
            <a:xfrm flipV="1">
              <a:off x="6448138" y="2548061"/>
              <a:ext cx="439495" cy="5218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6" name="그룹 15"/>
          <p:cNvGrpSpPr/>
          <p:nvPr/>
        </p:nvGrpSpPr>
        <p:grpSpPr>
          <a:xfrm>
            <a:off x="4854444" y="3071155"/>
            <a:ext cx="3200217" cy="1299059"/>
            <a:chOff x="4854444" y="3212976"/>
            <a:chExt cx="3200217" cy="1299059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3" y="3212976"/>
              <a:ext cx="1141065" cy="129905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 bwMode="auto">
            <a:xfrm>
              <a:off x="6902533" y="3515781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600" dirty="0"/>
                <a:t>Higher</a:t>
              </a:r>
            </a:p>
            <a:p>
              <a:pPr algn="ctr"/>
              <a:r>
                <a:rPr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2</a:t>
              </a:r>
              <a:endParaRPr lang="ko-KR" altLang="en-US" sz="1600" dirty="0"/>
            </a:p>
          </p:txBody>
        </p:sp>
        <p:cxnSp>
          <p:nvCxnSpPr>
            <p:cNvPr id="29" name="직선 화살표 연결선 28"/>
            <p:cNvCxnSpPr/>
            <p:nvPr/>
          </p:nvCxnSpPr>
          <p:spPr bwMode="auto">
            <a:xfrm>
              <a:off x="4854444" y="3875003"/>
              <a:ext cx="432048" cy="1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직선 화살표 연결선 34"/>
            <p:cNvCxnSpPr/>
            <p:nvPr/>
          </p:nvCxnSpPr>
          <p:spPr bwMode="auto">
            <a:xfrm flipV="1">
              <a:off x="6452503" y="3875003"/>
              <a:ext cx="439495" cy="5218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7" name="그룹 16"/>
          <p:cNvGrpSpPr/>
          <p:nvPr/>
        </p:nvGrpSpPr>
        <p:grpSpPr>
          <a:xfrm>
            <a:off x="4863428" y="3733773"/>
            <a:ext cx="3186957" cy="2365684"/>
            <a:chOff x="4863428" y="3875594"/>
            <a:chExt cx="3186957" cy="2365684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2" y="4942219"/>
              <a:ext cx="1141065" cy="129905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 bwMode="auto">
            <a:xfrm>
              <a:off x="6898257" y="5162644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600" dirty="0"/>
                <a:t>Higher</a:t>
              </a:r>
            </a:p>
            <a:p>
              <a:pPr algn="ctr"/>
              <a:r>
                <a:rPr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m</a:t>
              </a:r>
              <a:endParaRPr lang="ko-KR" altLang="en-US" sz="1600" dirty="0"/>
            </a:p>
          </p:txBody>
        </p:sp>
        <p:cxnSp>
          <p:nvCxnSpPr>
            <p:cNvPr id="32" name="직선 화살표 연결선 31"/>
            <p:cNvCxnSpPr/>
            <p:nvPr/>
          </p:nvCxnSpPr>
          <p:spPr bwMode="auto">
            <a:xfrm>
              <a:off x="4863428" y="3875594"/>
              <a:ext cx="432047" cy="1723474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6" name="직선 화살표 연결선 35"/>
            <p:cNvCxnSpPr/>
            <p:nvPr/>
          </p:nvCxnSpPr>
          <p:spPr bwMode="auto">
            <a:xfrm flipV="1">
              <a:off x="6464073" y="5547405"/>
              <a:ext cx="439495" cy="5218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0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내용 개체 틀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r>
              <a:rPr kumimoji="1" lang="en-US" altLang="ko-KR" dirty="0"/>
              <a:t>Structure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 bwMode="auto">
          <a:xfrm>
            <a:off x="1991985" y="2321020"/>
            <a:ext cx="1152128" cy="723993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1</a:t>
            </a:r>
            <a:endParaRPr kumimoji="1" lang="ko-KR" altLang="en-US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395536" y="3114412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kumimoji="1" lang="ko-KR" altLang="en-US" sz="16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2123155" y="2969092"/>
            <a:ext cx="1152128" cy="723993"/>
          </a:xfrm>
          <a:prstGeom prst="rect">
            <a:avLst/>
          </a:prstGeom>
          <a:solidFill>
            <a:srgbClr val="FFFFA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2</a:t>
            </a:r>
            <a:endParaRPr kumimoji="1"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235871" y="3617164"/>
            <a:ext cx="1152128" cy="723993"/>
          </a:xfrm>
          <a:prstGeom prst="rect">
            <a:avLst/>
          </a:prstGeom>
          <a:solidFill>
            <a:srgbClr val="F2C8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n</a:t>
            </a:r>
            <a:endParaRPr kumimoji="1" lang="ko-KR" altLang="en-US" sz="1600" dirty="0"/>
          </a:p>
        </p:txBody>
      </p:sp>
      <p:cxnSp>
        <p:nvCxnSpPr>
          <p:cNvPr id="13" name="직선 화살표 연결선 12"/>
          <p:cNvCxnSpPr>
            <a:stCxn id="9" idx="3"/>
            <a:endCxn id="8" idx="1"/>
          </p:cNvCxnSpPr>
          <p:nvPr/>
        </p:nvCxnSpPr>
        <p:spPr bwMode="auto">
          <a:xfrm flipV="1">
            <a:off x="1547664" y="2683017"/>
            <a:ext cx="444321" cy="79339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 bwMode="auto">
          <a:xfrm flipV="1">
            <a:off x="1547664" y="3331089"/>
            <a:ext cx="575491" cy="14532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88" name="직선 화살표 연결선 387"/>
          <p:cNvCxnSpPr>
            <a:stCxn id="9" idx="3"/>
            <a:endCxn id="11" idx="1"/>
          </p:cNvCxnSpPr>
          <p:nvPr/>
        </p:nvCxnSpPr>
        <p:spPr bwMode="auto">
          <a:xfrm>
            <a:off x="1547664" y="3476409"/>
            <a:ext cx="688207" cy="50275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01" name="직사각형 400"/>
          <p:cNvSpPr/>
          <p:nvPr/>
        </p:nvSpPr>
        <p:spPr bwMode="auto">
          <a:xfrm>
            <a:off x="3491880" y="2465036"/>
            <a:ext cx="623746" cy="455063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02" name="직사각형 401"/>
          <p:cNvSpPr/>
          <p:nvPr/>
        </p:nvSpPr>
        <p:spPr bwMode="auto">
          <a:xfrm>
            <a:off x="3602995" y="3094006"/>
            <a:ext cx="623746" cy="455063"/>
          </a:xfrm>
          <a:prstGeom prst="rect">
            <a:avLst/>
          </a:prstGeom>
          <a:solidFill>
            <a:srgbClr val="FFFFA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03" name="직사각형 402"/>
          <p:cNvSpPr/>
          <p:nvPr/>
        </p:nvSpPr>
        <p:spPr bwMode="auto">
          <a:xfrm>
            <a:off x="3756438" y="3752586"/>
            <a:ext cx="623746" cy="455063"/>
          </a:xfrm>
          <a:prstGeom prst="rect">
            <a:avLst/>
          </a:prstGeom>
          <a:solidFill>
            <a:srgbClr val="F2C8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04" name="직선 화살표 연결선 403"/>
          <p:cNvCxnSpPr>
            <a:stCxn id="8" idx="3"/>
            <a:endCxn id="401" idx="1"/>
          </p:cNvCxnSpPr>
          <p:nvPr/>
        </p:nvCxnSpPr>
        <p:spPr bwMode="auto">
          <a:xfrm>
            <a:off x="3144113" y="2683017"/>
            <a:ext cx="347767" cy="95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7" name="직선 화살표 연결선 406"/>
          <p:cNvCxnSpPr>
            <a:stCxn id="10" idx="3"/>
            <a:endCxn id="402" idx="1"/>
          </p:cNvCxnSpPr>
          <p:nvPr/>
        </p:nvCxnSpPr>
        <p:spPr bwMode="auto">
          <a:xfrm flipV="1">
            <a:off x="3275283" y="3321538"/>
            <a:ext cx="327712" cy="95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10" name="직선 화살표 연결선 409"/>
          <p:cNvCxnSpPr>
            <a:stCxn id="11" idx="3"/>
            <a:endCxn id="403" idx="1"/>
          </p:cNvCxnSpPr>
          <p:nvPr/>
        </p:nvCxnSpPr>
        <p:spPr bwMode="auto">
          <a:xfrm>
            <a:off x="3387999" y="3979161"/>
            <a:ext cx="368439" cy="95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13" name="오른쪽 중괄호[R] 412"/>
          <p:cNvSpPr/>
          <p:nvPr/>
        </p:nvSpPr>
        <p:spPr bwMode="auto">
          <a:xfrm rot="21304585">
            <a:off x="4382530" y="2774825"/>
            <a:ext cx="211496" cy="1197466"/>
          </a:xfrm>
          <a:prstGeom prst="rightBrace">
            <a:avLst>
              <a:gd name="adj1" fmla="val 33292"/>
              <a:gd name="adj2" fmla="val 502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4" name="직사각형 413"/>
          <p:cNvSpPr/>
          <p:nvPr/>
        </p:nvSpPr>
        <p:spPr bwMode="auto">
          <a:xfrm>
            <a:off x="4784599" y="1888972"/>
            <a:ext cx="623746" cy="455063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5" name="직사각형 414"/>
          <p:cNvSpPr/>
          <p:nvPr/>
        </p:nvSpPr>
        <p:spPr bwMode="auto">
          <a:xfrm>
            <a:off x="4873088" y="2177004"/>
            <a:ext cx="623746" cy="455063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6" name="직사각형 415"/>
          <p:cNvSpPr/>
          <p:nvPr/>
        </p:nvSpPr>
        <p:spPr bwMode="auto">
          <a:xfrm>
            <a:off x="4967437" y="2465036"/>
            <a:ext cx="623746" cy="4550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7" name="직사각형 416"/>
          <p:cNvSpPr/>
          <p:nvPr/>
        </p:nvSpPr>
        <p:spPr bwMode="auto">
          <a:xfrm>
            <a:off x="5039445" y="2767958"/>
            <a:ext cx="623746" cy="455063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8" name="직사각형 417"/>
          <p:cNvSpPr/>
          <p:nvPr/>
        </p:nvSpPr>
        <p:spPr bwMode="auto">
          <a:xfrm>
            <a:off x="5111453" y="3054990"/>
            <a:ext cx="623746" cy="45506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9" name="직사각형 418"/>
          <p:cNvSpPr/>
          <p:nvPr/>
        </p:nvSpPr>
        <p:spPr bwMode="auto">
          <a:xfrm>
            <a:off x="5183461" y="3378125"/>
            <a:ext cx="623746" cy="455063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0" name="직사각형 419"/>
          <p:cNvSpPr/>
          <p:nvPr/>
        </p:nvSpPr>
        <p:spPr bwMode="auto">
          <a:xfrm>
            <a:off x="5255469" y="3666157"/>
            <a:ext cx="623746" cy="455063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1" name="직사각형 420"/>
          <p:cNvSpPr/>
          <p:nvPr/>
        </p:nvSpPr>
        <p:spPr bwMode="auto">
          <a:xfrm>
            <a:off x="5327477" y="3977204"/>
            <a:ext cx="623746" cy="455063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2" name="직사각형 421"/>
          <p:cNvSpPr/>
          <p:nvPr/>
        </p:nvSpPr>
        <p:spPr bwMode="auto">
          <a:xfrm>
            <a:off x="5399485" y="4265236"/>
            <a:ext cx="623746" cy="455063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24" name="직선 화살표 연결선 423"/>
          <p:cNvCxnSpPr>
            <a:stCxn id="413" idx="1"/>
            <a:endCxn id="422" idx="1"/>
          </p:cNvCxnSpPr>
          <p:nvPr/>
        </p:nvCxnSpPr>
        <p:spPr bwMode="auto">
          <a:xfrm>
            <a:off x="4593910" y="3367667"/>
            <a:ext cx="805575" cy="112510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27" name="직선 화살표 연결선 426"/>
          <p:cNvCxnSpPr>
            <a:stCxn id="413" idx="1"/>
            <a:endCxn id="421" idx="1"/>
          </p:cNvCxnSpPr>
          <p:nvPr/>
        </p:nvCxnSpPr>
        <p:spPr bwMode="auto">
          <a:xfrm>
            <a:off x="4593910" y="3367667"/>
            <a:ext cx="733567" cy="83706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0" name="직선 화살표 연결선 429"/>
          <p:cNvCxnSpPr>
            <a:stCxn id="413" idx="1"/>
            <a:endCxn id="414" idx="1"/>
          </p:cNvCxnSpPr>
          <p:nvPr/>
        </p:nvCxnSpPr>
        <p:spPr bwMode="auto">
          <a:xfrm flipV="1">
            <a:off x="4593910" y="2116504"/>
            <a:ext cx="190689" cy="125116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3" name="직선 화살표 연결선 432"/>
          <p:cNvCxnSpPr>
            <a:stCxn id="413" idx="1"/>
            <a:endCxn id="415" idx="1"/>
          </p:cNvCxnSpPr>
          <p:nvPr/>
        </p:nvCxnSpPr>
        <p:spPr bwMode="auto">
          <a:xfrm flipV="1">
            <a:off x="4593910" y="2404536"/>
            <a:ext cx="279178" cy="96313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5" name="직선 화살표 연결선 444"/>
          <p:cNvCxnSpPr>
            <a:stCxn id="413" idx="1"/>
            <a:endCxn id="416" idx="1"/>
          </p:cNvCxnSpPr>
          <p:nvPr/>
        </p:nvCxnSpPr>
        <p:spPr bwMode="auto">
          <a:xfrm flipV="1">
            <a:off x="4593910" y="2692568"/>
            <a:ext cx="373527" cy="67509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8" name="직선 화살표 연결선 447"/>
          <p:cNvCxnSpPr>
            <a:stCxn id="413" idx="1"/>
            <a:endCxn id="417" idx="1"/>
          </p:cNvCxnSpPr>
          <p:nvPr/>
        </p:nvCxnSpPr>
        <p:spPr bwMode="auto">
          <a:xfrm flipV="1">
            <a:off x="4593910" y="2995490"/>
            <a:ext cx="445535" cy="37217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1" name="직선 화살표 연결선 450"/>
          <p:cNvCxnSpPr>
            <a:stCxn id="413" idx="1"/>
            <a:endCxn id="418" idx="1"/>
          </p:cNvCxnSpPr>
          <p:nvPr/>
        </p:nvCxnSpPr>
        <p:spPr bwMode="auto">
          <a:xfrm flipV="1">
            <a:off x="4593910" y="3282522"/>
            <a:ext cx="517543" cy="8514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4" name="직선 화살표 연결선 453"/>
          <p:cNvCxnSpPr>
            <a:stCxn id="413" idx="1"/>
            <a:endCxn id="419" idx="1"/>
          </p:cNvCxnSpPr>
          <p:nvPr/>
        </p:nvCxnSpPr>
        <p:spPr bwMode="auto">
          <a:xfrm>
            <a:off x="4593910" y="3367667"/>
            <a:ext cx="589551" cy="23799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8" name="직선 화살표 연결선 457"/>
          <p:cNvCxnSpPr>
            <a:stCxn id="413" idx="1"/>
            <a:endCxn id="420" idx="1"/>
          </p:cNvCxnSpPr>
          <p:nvPr/>
        </p:nvCxnSpPr>
        <p:spPr bwMode="auto">
          <a:xfrm>
            <a:off x="4593910" y="3367667"/>
            <a:ext cx="661559" cy="52602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1" name="직사각형 460"/>
          <p:cNvSpPr/>
          <p:nvPr/>
        </p:nvSpPr>
        <p:spPr bwMode="auto">
          <a:xfrm>
            <a:off x="5796136" y="2007078"/>
            <a:ext cx="383881" cy="241934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2" name="직사각형 461"/>
          <p:cNvSpPr/>
          <p:nvPr/>
        </p:nvSpPr>
        <p:spPr bwMode="auto">
          <a:xfrm>
            <a:off x="5884625" y="2295110"/>
            <a:ext cx="383881" cy="24193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3" name="직사각형 462"/>
          <p:cNvSpPr/>
          <p:nvPr/>
        </p:nvSpPr>
        <p:spPr bwMode="auto">
          <a:xfrm>
            <a:off x="5978974" y="2583142"/>
            <a:ext cx="383881" cy="241934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4" name="직사각형 463"/>
          <p:cNvSpPr/>
          <p:nvPr/>
        </p:nvSpPr>
        <p:spPr bwMode="auto">
          <a:xfrm>
            <a:off x="6050982" y="2886064"/>
            <a:ext cx="383881" cy="241934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5" name="직사각형 464"/>
          <p:cNvSpPr/>
          <p:nvPr/>
        </p:nvSpPr>
        <p:spPr bwMode="auto">
          <a:xfrm>
            <a:off x="6122990" y="3173096"/>
            <a:ext cx="383881" cy="241934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6" name="직사각형 465"/>
          <p:cNvSpPr/>
          <p:nvPr/>
        </p:nvSpPr>
        <p:spPr bwMode="auto">
          <a:xfrm>
            <a:off x="6194998" y="3496231"/>
            <a:ext cx="383881" cy="24193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7" name="직사각형 466"/>
          <p:cNvSpPr/>
          <p:nvPr/>
        </p:nvSpPr>
        <p:spPr bwMode="auto">
          <a:xfrm>
            <a:off x="6267006" y="3784263"/>
            <a:ext cx="383881" cy="24193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8" name="직사각형 467"/>
          <p:cNvSpPr/>
          <p:nvPr/>
        </p:nvSpPr>
        <p:spPr bwMode="auto">
          <a:xfrm>
            <a:off x="6339014" y="4095310"/>
            <a:ext cx="383881" cy="241934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9" name="직사각형 468"/>
          <p:cNvSpPr/>
          <p:nvPr/>
        </p:nvSpPr>
        <p:spPr bwMode="auto">
          <a:xfrm>
            <a:off x="6411022" y="4383342"/>
            <a:ext cx="383881" cy="241934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70" name="직선 화살표 연결선 469"/>
          <p:cNvCxnSpPr>
            <a:stCxn id="422" idx="3"/>
            <a:endCxn id="469" idx="1"/>
          </p:cNvCxnSpPr>
          <p:nvPr/>
        </p:nvCxnSpPr>
        <p:spPr bwMode="auto">
          <a:xfrm>
            <a:off x="6023231" y="4492768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3" name="직선 화살표 연결선 472"/>
          <p:cNvCxnSpPr>
            <a:stCxn id="421" idx="3"/>
            <a:endCxn id="468" idx="1"/>
          </p:cNvCxnSpPr>
          <p:nvPr/>
        </p:nvCxnSpPr>
        <p:spPr bwMode="auto">
          <a:xfrm>
            <a:off x="5951223" y="4204736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6" name="직선 화살표 연결선 475"/>
          <p:cNvCxnSpPr>
            <a:stCxn id="420" idx="3"/>
            <a:endCxn id="467" idx="1"/>
          </p:cNvCxnSpPr>
          <p:nvPr/>
        </p:nvCxnSpPr>
        <p:spPr bwMode="auto">
          <a:xfrm>
            <a:off x="5879215" y="3893689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9" name="직선 화살표 연결선 478"/>
          <p:cNvCxnSpPr>
            <a:stCxn id="419" idx="3"/>
            <a:endCxn id="466" idx="1"/>
          </p:cNvCxnSpPr>
          <p:nvPr/>
        </p:nvCxnSpPr>
        <p:spPr bwMode="auto">
          <a:xfrm>
            <a:off x="5807207" y="3605657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2" name="직선 화살표 연결선 481"/>
          <p:cNvCxnSpPr>
            <a:stCxn id="418" idx="3"/>
            <a:endCxn id="465" idx="1"/>
          </p:cNvCxnSpPr>
          <p:nvPr/>
        </p:nvCxnSpPr>
        <p:spPr bwMode="auto">
          <a:xfrm>
            <a:off x="5735199" y="3282522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5" name="직선 화살표 연결선 484"/>
          <p:cNvCxnSpPr>
            <a:stCxn id="417" idx="3"/>
            <a:endCxn id="464" idx="1"/>
          </p:cNvCxnSpPr>
          <p:nvPr/>
        </p:nvCxnSpPr>
        <p:spPr bwMode="auto">
          <a:xfrm>
            <a:off x="5663191" y="2995490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8" name="직선 화살표 연결선 487"/>
          <p:cNvCxnSpPr>
            <a:stCxn id="416" idx="3"/>
            <a:endCxn id="463" idx="1"/>
          </p:cNvCxnSpPr>
          <p:nvPr/>
        </p:nvCxnSpPr>
        <p:spPr bwMode="auto">
          <a:xfrm>
            <a:off x="5591183" y="2692568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1" name="직선 화살표 연결선 490"/>
          <p:cNvCxnSpPr>
            <a:stCxn id="415" idx="3"/>
            <a:endCxn id="462" idx="1"/>
          </p:cNvCxnSpPr>
          <p:nvPr/>
        </p:nvCxnSpPr>
        <p:spPr bwMode="auto">
          <a:xfrm>
            <a:off x="5496834" y="2404536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4" name="직선 화살표 연결선 493"/>
          <p:cNvCxnSpPr>
            <a:stCxn id="414" idx="3"/>
            <a:endCxn id="461" idx="1"/>
          </p:cNvCxnSpPr>
          <p:nvPr/>
        </p:nvCxnSpPr>
        <p:spPr bwMode="auto">
          <a:xfrm>
            <a:off x="5408345" y="2116504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97" name="텍스트 상자 496"/>
          <p:cNvSpPr txBox="1"/>
          <p:nvPr/>
        </p:nvSpPr>
        <p:spPr>
          <a:xfrm>
            <a:off x="1259632" y="4913308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Convolution</a:t>
            </a:r>
          </a:p>
          <a:p>
            <a:pPr algn="ctr"/>
            <a:r>
              <a:rPr lang="en-US" altLang="ko-KR" sz="1600" dirty="0"/>
              <a:t>&amp;</a:t>
            </a:r>
            <a:endParaRPr kumimoji="1" lang="en-US" altLang="ko-KR" sz="1600" dirty="0"/>
          </a:p>
          <a:p>
            <a:r>
              <a:rPr lang="en-US" altLang="ko-KR" sz="1600" dirty="0"/>
              <a:t>Threshold</a:t>
            </a:r>
            <a:endParaRPr kumimoji="1" lang="ko-KR" altLang="en-US" sz="1600" dirty="0"/>
          </a:p>
        </p:txBody>
      </p:sp>
      <p:sp>
        <p:nvSpPr>
          <p:cNvPr id="498" name="텍스트 상자 497"/>
          <p:cNvSpPr txBox="1"/>
          <p:nvPr/>
        </p:nvSpPr>
        <p:spPr>
          <a:xfrm>
            <a:off x="3144113" y="4919506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/>
              <a:t>Pooling</a:t>
            </a:r>
            <a:endParaRPr kumimoji="1" lang="ko-KR" altLang="en-US" sz="1600" dirty="0"/>
          </a:p>
        </p:txBody>
      </p:sp>
      <p:sp>
        <p:nvSpPr>
          <p:cNvPr id="499" name="텍스트 상자 498"/>
          <p:cNvSpPr txBox="1"/>
          <p:nvPr/>
        </p:nvSpPr>
        <p:spPr>
          <a:xfrm>
            <a:off x="4321646" y="4905448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Convolution</a:t>
            </a:r>
          </a:p>
          <a:p>
            <a:pPr algn="ctr"/>
            <a:r>
              <a:rPr lang="en-US" altLang="ko-KR" sz="1600" dirty="0"/>
              <a:t>&amp;</a:t>
            </a:r>
            <a:endParaRPr kumimoji="1" lang="en-US" altLang="ko-KR" sz="1600" dirty="0"/>
          </a:p>
          <a:p>
            <a:r>
              <a:rPr lang="en-US" altLang="ko-KR" sz="1600" dirty="0"/>
              <a:t>Threshold</a:t>
            </a:r>
            <a:endParaRPr kumimoji="1" lang="ko-KR" altLang="en-US" sz="1600" dirty="0"/>
          </a:p>
        </p:txBody>
      </p:sp>
      <p:sp>
        <p:nvSpPr>
          <p:cNvPr id="500" name="텍스트 상자 499"/>
          <p:cNvSpPr txBox="1"/>
          <p:nvPr/>
        </p:nvSpPr>
        <p:spPr>
          <a:xfrm>
            <a:off x="5868144" y="4916503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Pooling</a:t>
            </a:r>
            <a:endParaRPr kumimoji="1" lang="ko-KR" altLang="en-US" sz="1600" dirty="0"/>
          </a:p>
        </p:txBody>
      </p:sp>
      <p:sp>
        <p:nvSpPr>
          <p:cNvPr id="501" name="타원 500"/>
          <p:cNvSpPr/>
          <p:nvPr/>
        </p:nvSpPr>
        <p:spPr bwMode="auto">
          <a:xfrm>
            <a:off x="6876256" y="1553183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3" name="타원 502"/>
          <p:cNvSpPr/>
          <p:nvPr/>
        </p:nvSpPr>
        <p:spPr bwMode="auto">
          <a:xfrm>
            <a:off x="6948264" y="1965756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4" name="타원 503"/>
          <p:cNvSpPr/>
          <p:nvPr/>
        </p:nvSpPr>
        <p:spPr bwMode="auto">
          <a:xfrm>
            <a:off x="7060059" y="2382909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5" name="타원 504"/>
          <p:cNvSpPr/>
          <p:nvPr/>
        </p:nvSpPr>
        <p:spPr bwMode="auto">
          <a:xfrm>
            <a:off x="7164288" y="2800062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6" name="타원 505"/>
          <p:cNvSpPr/>
          <p:nvPr/>
        </p:nvSpPr>
        <p:spPr bwMode="auto">
          <a:xfrm>
            <a:off x="7308304" y="3208199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7" name="타원 506"/>
          <p:cNvSpPr/>
          <p:nvPr/>
        </p:nvSpPr>
        <p:spPr bwMode="auto">
          <a:xfrm>
            <a:off x="7380312" y="3616336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8" name="타원 507"/>
          <p:cNvSpPr/>
          <p:nvPr/>
        </p:nvSpPr>
        <p:spPr bwMode="auto">
          <a:xfrm>
            <a:off x="7452320" y="4038753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9" name="타원 508"/>
          <p:cNvSpPr/>
          <p:nvPr/>
        </p:nvSpPr>
        <p:spPr bwMode="auto">
          <a:xfrm>
            <a:off x="7524328" y="4446890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2" name="타원 511"/>
          <p:cNvSpPr/>
          <p:nvPr/>
        </p:nvSpPr>
        <p:spPr bwMode="auto">
          <a:xfrm>
            <a:off x="8137947" y="2742048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13" name="직선 화살표 연결선 512"/>
          <p:cNvCxnSpPr>
            <a:stCxn id="509" idx="6"/>
            <a:endCxn id="512" idx="2"/>
          </p:cNvCxnSpPr>
          <p:nvPr/>
        </p:nvCxnSpPr>
        <p:spPr bwMode="auto">
          <a:xfrm flipV="1">
            <a:off x="7844581" y="2886064"/>
            <a:ext cx="293366" cy="170484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6" name="직선 화살표 연결선 515"/>
          <p:cNvCxnSpPr>
            <a:stCxn id="508" idx="6"/>
            <a:endCxn id="512" idx="2"/>
          </p:cNvCxnSpPr>
          <p:nvPr/>
        </p:nvCxnSpPr>
        <p:spPr bwMode="auto">
          <a:xfrm flipV="1">
            <a:off x="7772573" y="2886064"/>
            <a:ext cx="365374" cy="129670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9" name="직선 화살표 연결선 518"/>
          <p:cNvCxnSpPr>
            <a:stCxn id="507" idx="6"/>
            <a:endCxn id="512" idx="2"/>
          </p:cNvCxnSpPr>
          <p:nvPr/>
        </p:nvCxnSpPr>
        <p:spPr bwMode="auto">
          <a:xfrm flipV="1">
            <a:off x="7700565" y="2886064"/>
            <a:ext cx="437382" cy="87428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2" name="직선 화살표 연결선 521"/>
          <p:cNvCxnSpPr>
            <a:stCxn id="506" idx="6"/>
            <a:endCxn id="512" idx="2"/>
          </p:cNvCxnSpPr>
          <p:nvPr/>
        </p:nvCxnSpPr>
        <p:spPr bwMode="auto">
          <a:xfrm flipV="1">
            <a:off x="7628557" y="2886064"/>
            <a:ext cx="509390" cy="4661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5" name="직선 화살표 연결선 524"/>
          <p:cNvCxnSpPr>
            <a:stCxn id="505" idx="6"/>
            <a:endCxn id="512" idx="2"/>
          </p:cNvCxnSpPr>
          <p:nvPr/>
        </p:nvCxnSpPr>
        <p:spPr bwMode="auto">
          <a:xfrm flipV="1">
            <a:off x="7484541" y="2886064"/>
            <a:ext cx="653406" cy="5801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8" name="직선 화살표 연결선 527"/>
          <p:cNvCxnSpPr>
            <a:stCxn id="504" idx="6"/>
            <a:endCxn id="512" idx="2"/>
          </p:cNvCxnSpPr>
          <p:nvPr/>
        </p:nvCxnSpPr>
        <p:spPr bwMode="auto">
          <a:xfrm>
            <a:off x="7380312" y="2526925"/>
            <a:ext cx="757635" cy="35913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1" name="직선 화살표 연결선 530"/>
          <p:cNvCxnSpPr>
            <a:stCxn id="503" idx="6"/>
            <a:endCxn id="512" idx="2"/>
          </p:cNvCxnSpPr>
          <p:nvPr/>
        </p:nvCxnSpPr>
        <p:spPr bwMode="auto">
          <a:xfrm>
            <a:off x="7268517" y="2109772"/>
            <a:ext cx="869430" cy="77629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4" name="직선 화살표 연결선 533"/>
          <p:cNvCxnSpPr>
            <a:stCxn id="501" idx="6"/>
            <a:endCxn id="512" idx="2"/>
          </p:cNvCxnSpPr>
          <p:nvPr/>
        </p:nvCxnSpPr>
        <p:spPr bwMode="auto">
          <a:xfrm>
            <a:off x="7196509" y="1697199"/>
            <a:ext cx="941438" cy="118886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7" name="직선 화살표 연결선 536"/>
          <p:cNvCxnSpPr>
            <a:stCxn id="461" idx="3"/>
            <a:endCxn id="501" idx="2"/>
          </p:cNvCxnSpPr>
          <p:nvPr/>
        </p:nvCxnSpPr>
        <p:spPr bwMode="auto">
          <a:xfrm flipV="1">
            <a:off x="6180017" y="1697199"/>
            <a:ext cx="696239" cy="430846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0" name="직선 화살표 연결선 539"/>
          <p:cNvCxnSpPr>
            <a:stCxn id="461" idx="3"/>
            <a:endCxn id="503" idx="2"/>
          </p:cNvCxnSpPr>
          <p:nvPr/>
        </p:nvCxnSpPr>
        <p:spPr bwMode="auto">
          <a:xfrm flipV="1">
            <a:off x="6180017" y="2109772"/>
            <a:ext cx="768247" cy="1827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3" name="직선 화살표 연결선 542"/>
          <p:cNvCxnSpPr>
            <a:stCxn id="461" idx="3"/>
            <a:endCxn id="504" idx="2"/>
          </p:cNvCxnSpPr>
          <p:nvPr/>
        </p:nvCxnSpPr>
        <p:spPr bwMode="auto">
          <a:xfrm>
            <a:off x="6180017" y="2128045"/>
            <a:ext cx="880042" cy="39888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6" name="직선 화살표 연결선 545"/>
          <p:cNvCxnSpPr>
            <a:stCxn id="461" idx="3"/>
            <a:endCxn id="509" idx="2"/>
          </p:cNvCxnSpPr>
          <p:nvPr/>
        </p:nvCxnSpPr>
        <p:spPr bwMode="auto">
          <a:xfrm>
            <a:off x="6180017" y="2128045"/>
            <a:ext cx="1344311" cy="246286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9" name="직선 화살표 연결선 548"/>
          <p:cNvCxnSpPr>
            <a:stCxn id="469" idx="3"/>
            <a:endCxn id="509" idx="2"/>
          </p:cNvCxnSpPr>
          <p:nvPr/>
        </p:nvCxnSpPr>
        <p:spPr bwMode="auto">
          <a:xfrm>
            <a:off x="6794903" y="4504309"/>
            <a:ext cx="729425" cy="8659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2" name="직선 화살표 연결선 551"/>
          <p:cNvCxnSpPr>
            <a:stCxn id="469" idx="3"/>
            <a:endCxn id="508" idx="2"/>
          </p:cNvCxnSpPr>
          <p:nvPr/>
        </p:nvCxnSpPr>
        <p:spPr bwMode="auto">
          <a:xfrm flipV="1">
            <a:off x="6794903" y="4182769"/>
            <a:ext cx="657417" cy="32154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5" name="직선 화살표 연결선 554"/>
          <p:cNvCxnSpPr>
            <a:stCxn id="469" idx="3"/>
            <a:endCxn id="507" idx="2"/>
          </p:cNvCxnSpPr>
          <p:nvPr/>
        </p:nvCxnSpPr>
        <p:spPr bwMode="auto">
          <a:xfrm flipV="1">
            <a:off x="6794903" y="3760352"/>
            <a:ext cx="585409" cy="74395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8" name="직선 화살표 연결선 557"/>
          <p:cNvCxnSpPr>
            <a:stCxn id="469" idx="3"/>
            <a:endCxn id="501" idx="2"/>
          </p:cNvCxnSpPr>
          <p:nvPr/>
        </p:nvCxnSpPr>
        <p:spPr bwMode="auto">
          <a:xfrm flipV="1">
            <a:off x="6794903" y="1697199"/>
            <a:ext cx="81353" cy="280711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77" name="텍스트 상자 576"/>
          <p:cNvSpPr txBox="1"/>
          <p:nvPr/>
        </p:nvSpPr>
        <p:spPr>
          <a:xfrm>
            <a:off x="7146321" y="4962669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Fully Connected</a:t>
            </a:r>
          </a:p>
          <a:p>
            <a:pPr algn="ctr"/>
            <a:r>
              <a:rPr lang="en-US" altLang="ko-KR" sz="1600" dirty="0"/>
              <a:t>Layers</a:t>
            </a:r>
            <a:endParaRPr kumimoji="1" lang="ko-KR" altLang="en-US" sz="1600" dirty="0"/>
          </a:p>
        </p:txBody>
      </p:sp>
      <p:cxnSp>
        <p:nvCxnSpPr>
          <p:cNvPr id="579" name="직선 화살표 연결선 578"/>
          <p:cNvCxnSpPr>
            <a:stCxn id="461" idx="3"/>
            <a:endCxn id="505" idx="2"/>
          </p:cNvCxnSpPr>
          <p:nvPr/>
        </p:nvCxnSpPr>
        <p:spPr bwMode="auto">
          <a:xfrm>
            <a:off x="6180017" y="2128045"/>
            <a:ext cx="984271" cy="81603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2" name="직선 화살표 연결선 581"/>
          <p:cNvCxnSpPr>
            <a:stCxn id="461" idx="3"/>
            <a:endCxn id="506" idx="2"/>
          </p:cNvCxnSpPr>
          <p:nvPr/>
        </p:nvCxnSpPr>
        <p:spPr bwMode="auto">
          <a:xfrm>
            <a:off x="6180017" y="2128045"/>
            <a:ext cx="1128287" cy="122417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5" name="직선 화살표 연결선 584"/>
          <p:cNvCxnSpPr>
            <a:stCxn id="469" idx="3"/>
            <a:endCxn id="506" idx="2"/>
          </p:cNvCxnSpPr>
          <p:nvPr/>
        </p:nvCxnSpPr>
        <p:spPr bwMode="auto">
          <a:xfrm flipV="1">
            <a:off x="6794903" y="3352215"/>
            <a:ext cx="513401" cy="115209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8" name="직선 화살표 연결선 587"/>
          <p:cNvCxnSpPr>
            <a:stCxn id="469" idx="3"/>
            <a:endCxn id="505" idx="2"/>
          </p:cNvCxnSpPr>
          <p:nvPr/>
        </p:nvCxnSpPr>
        <p:spPr bwMode="auto">
          <a:xfrm flipV="1">
            <a:off x="6794903" y="2944078"/>
            <a:ext cx="369385" cy="156023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1" name="직선 화살표 연결선 590"/>
          <p:cNvCxnSpPr>
            <a:stCxn id="469" idx="3"/>
            <a:endCxn id="504" idx="2"/>
          </p:cNvCxnSpPr>
          <p:nvPr/>
        </p:nvCxnSpPr>
        <p:spPr bwMode="auto">
          <a:xfrm flipV="1">
            <a:off x="6794903" y="2526925"/>
            <a:ext cx="265156" cy="197738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4" name="직선 화살표 연결선 593"/>
          <p:cNvCxnSpPr>
            <a:stCxn id="469" idx="3"/>
            <a:endCxn id="503" idx="2"/>
          </p:cNvCxnSpPr>
          <p:nvPr/>
        </p:nvCxnSpPr>
        <p:spPr bwMode="auto">
          <a:xfrm flipV="1">
            <a:off x="6794903" y="2109772"/>
            <a:ext cx="153361" cy="239453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7" name="직선 화살표 연결선 596"/>
          <p:cNvCxnSpPr>
            <a:stCxn id="461" idx="3"/>
            <a:endCxn id="507" idx="2"/>
          </p:cNvCxnSpPr>
          <p:nvPr/>
        </p:nvCxnSpPr>
        <p:spPr bwMode="auto">
          <a:xfrm>
            <a:off x="6180017" y="2128045"/>
            <a:ext cx="1200295" cy="163230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00" name="직선 화살표 연결선 599"/>
          <p:cNvCxnSpPr>
            <a:stCxn id="461" idx="3"/>
            <a:endCxn id="508" idx="2"/>
          </p:cNvCxnSpPr>
          <p:nvPr/>
        </p:nvCxnSpPr>
        <p:spPr bwMode="auto">
          <a:xfrm>
            <a:off x="6180017" y="2128045"/>
            <a:ext cx="1272303" cy="205472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62660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parse.ele.tue.nl/cluster/2/CN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7285"/>
            <a:ext cx="5933104" cy="22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fld id="{09770EC0-94E1-4718-A19A-5AB9DB658FFF}" type="slidenum">
              <a:rPr lang="en-US" altLang="ko-KR" sz="1400" smtClean="0">
                <a:latin typeface="굴림" panose="020B0600000101010101" pitchFamily="50" charset="-127"/>
              </a:rPr>
              <a:pPr/>
              <a:t>25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810055"/>
            <a:ext cx="6639854" cy="2294194"/>
          </a:xfrm>
          <a:prstGeom prst="rect">
            <a:avLst/>
          </a:prstGeom>
        </p:spPr>
      </p:pic>
      <p:sp>
        <p:nvSpPr>
          <p:cNvPr id="2662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Various Graphical Representation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s://s3-eu-west-1.amazonaws.com/com.cambridgecoding.students/cca_admin/notebooks/070adfad7bc0d533a407c5ecb1f46e05/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411288"/>
            <a:ext cx="6568589" cy="28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Various Graphical Representation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61444" name="Picture 4" descr="structure of CN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33276"/>
            <a:ext cx="7374293" cy="203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97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2662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Who determines convolution masks?</a:t>
            </a:r>
          </a:p>
          <a:p>
            <a:pPr lvl="1"/>
            <a:r>
              <a:rPr lang="en-US" altLang="ko-KR" dirty="0"/>
              <a:t>designed by EXPERTS!!</a:t>
            </a:r>
          </a:p>
          <a:p>
            <a:r>
              <a:rPr lang="en-US" altLang="ko-KR" dirty="0"/>
              <a:t>In CNN</a:t>
            </a:r>
          </a:p>
          <a:p>
            <a:pPr lvl="1"/>
            <a:r>
              <a:rPr lang="en-US" altLang="ko-KR" dirty="0"/>
              <a:t>CNNs can be converted into neural networks</a:t>
            </a:r>
          </a:p>
          <a:p>
            <a:pPr lvl="1"/>
            <a:r>
              <a:rPr lang="en-US" altLang="ko-KR" dirty="0"/>
              <a:t>Convolution masks are converted into connection weights</a:t>
            </a:r>
          </a:p>
          <a:p>
            <a:pPr lvl="1"/>
            <a:r>
              <a:rPr lang="en-US" altLang="ko-KR" dirty="0"/>
              <a:t>Masks are found with gradient descent methods</a:t>
            </a:r>
          </a:p>
          <a:p>
            <a:pPr lvl="1"/>
            <a:endParaRPr lang="en-US" altLang="ko-KR" dirty="0"/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fld id="{09770EC0-94E1-4718-A19A-5AB9DB658FFF}" type="slidenum">
              <a:rPr lang="en-US" altLang="ko-KR" sz="1400" smtClean="0">
                <a:latin typeface="굴림" panose="020B0600000101010101" pitchFamily="50" charset="-127"/>
              </a:rPr>
              <a:pPr/>
              <a:t>27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348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20" name="텍스트 상자 19"/>
          <p:cNvSpPr txBox="1"/>
          <p:nvPr/>
        </p:nvSpPr>
        <p:spPr>
          <a:xfrm>
            <a:off x="4001742" y="3032806"/>
            <a:ext cx="4924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/>
              <a:t>Convolution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3779912" y="2780928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텍스트 상자 21"/>
          <p:cNvSpPr txBox="1"/>
          <p:nvPr/>
        </p:nvSpPr>
        <p:spPr>
          <a:xfrm>
            <a:off x="5008160" y="3099330"/>
            <a:ext cx="492443" cy="13074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Threshold</a:t>
            </a:r>
            <a:endParaRPr kumimoji="1" lang="ko-KR" altLang="en-US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4799056" y="2780927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텍스트 상자 23"/>
          <p:cNvSpPr txBox="1"/>
          <p:nvPr/>
        </p:nvSpPr>
        <p:spPr>
          <a:xfrm>
            <a:off x="6037088" y="2981323"/>
            <a:ext cx="492443" cy="16696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Sub-sampling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5807168" y="2780927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/>
          <p:cNvSpPr/>
          <p:nvPr/>
        </p:nvSpPr>
        <p:spPr bwMode="auto">
          <a:xfrm>
            <a:off x="3242852" y="3573015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오른쪽 화살표[R] 27"/>
          <p:cNvSpPr/>
          <p:nvPr/>
        </p:nvSpPr>
        <p:spPr bwMode="auto">
          <a:xfrm>
            <a:off x="6887288" y="3573066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5"/>
          <p:cNvSpPr txBox="1"/>
          <p:nvPr/>
        </p:nvSpPr>
        <p:spPr>
          <a:xfrm>
            <a:off x="7201624" y="4816288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sp>
        <p:nvSpPr>
          <p:cNvPr id="30" name="TextBox 26"/>
          <p:cNvSpPr txBox="1"/>
          <p:nvPr/>
        </p:nvSpPr>
        <p:spPr>
          <a:xfrm>
            <a:off x="1370644" y="4816288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Image</a:t>
            </a: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5AD74B-257A-4BF7-8920-6A22EADB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4" y="2780928"/>
            <a:ext cx="2158440" cy="20000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E4A0B6-9B2E-41B5-A4D2-04940AA9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39" y="3222646"/>
            <a:ext cx="1071006" cy="10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2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&amp; Threshold</a:t>
            </a:r>
          </a:p>
          <a:p>
            <a:pPr lvl="1"/>
            <a:r>
              <a:rPr lang="en-US" altLang="ko-KR" dirty="0"/>
              <a:t>Values in Kernel </a:t>
            </a:r>
            <a:br>
              <a:rPr lang="en-US" altLang="ko-KR" dirty="0"/>
            </a:br>
            <a:r>
              <a:rPr lang="en-US" altLang="ko-KR" dirty="0"/>
              <a:t>=&gt; Connection weights</a:t>
            </a:r>
          </a:p>
          <a:p>
            <a:pPr lvl="1"/>
            <a:r>
              <a:rPr lang="en-US" altLang="ko-KR" dirty="0"/>
              <a:t>Most of them are zeros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graphicFrame>
        <p:nvGraphicFramePr>
          <p:cNvPr id="5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660125"/>
              </p:ext>
            </p:extLst>
          </p:nvPr>
        </p:nvGraphicFramePr>
        <p:xfrm>
          <a:off x="1619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271956"/>
              </p:ext>
            </p:extLst>
          </p:nvPr>
        </p:nvGraphicFramePr>
        <p:xfrm>
          <a:off x="4308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710736"/>
              </p:ext>
            </p:extLst>
          </p:nvPr>
        </p:nvGraphicFramePr>
        <p:xfrm>
          <a:off x="1942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12" y="1411288"/>
            <a:ext cx="1390009" cy="5062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6229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56229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424373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617889" y="3235806"/>
            <a:ext cx="711242" cy="58031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omic Sans MS" charset="0"/>
              <a:ea typeface="굴림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085912" y="14112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6084168" y="24208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 bwMode="auto">
          <a:xfrm>
            <a:off x="6084168" y="3427512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 bwMode="auto">
          <a:xfrm>
            <a:off x="6084168" y="4435624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 bwMode="auto">
          <a:xfrm>
            <a:off x="6084168" y="5443736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7238039" y="232751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7236296" y="3140968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 bwMode="auto">
          <a:xfrm>
            <a:off x="7236296" y="472514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/>
          <p:cNvCxnSpPr/>
          <p:nvPr/>
        </p:nvCxnSpPr>
        <p:spPr bwMode="auto">
          <a:xfrm>
            <a:off x="6298448" y="1916832"/>
            <a:ext cx="937847" cy="504056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25" name="직선 연결선[R] 24"/>
          <p:cNvCxnSpPr/>
          <p:nvPr/>
        </p:nvCxnSpPr>
        <p:spPr bwMode="auto">
          <a:xfrm>
            <a:off x="6296704" y="2132856"/>
            <a:ext cx="907371" cy="288032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0" name="직선 연결선[R] 29"/>
          <p:cNvCxnSpPr/>
          <p:nvPr/>
        </p:nvCxnSpPr>
        <p:spPr bwMode="auto">
          <a:xfrm>
            <a:off x="6301935" y="2327514"/>
            <a:ext cx="902140" cy="93374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직선 연결선[R] 30"/>
          <p:cNvCxnSpPr>
            <a:stCxn id="14" idx="3"/>
          </p:cNvCxnSpPr>
          <p:nvPr/>
        </p:nvCxnSpPr>
        <p:spPr bwMode="auto">
          <a:xfrm flipV="1">
            <a:off x="6298448" y="2420888"/>
            <a:ext cx="937847" cy="504800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4" name="직선 연결선[R] 33"/>
          <p:cNvCxnSpPr/>
          <p:nvPr/>
        </p:nvCxnSpPr>
        <p:spPr bwMode="auto">
          <a:xfrm flipV="1">
            <a:off x="6296704" y="2420888"/>
            <a:ext cx="907371" cy="708654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7" name="직선 연결선[R] 36"/>
          <p:cNvCxnSpPr/>
          <p:nvPr/>
        </p:nvCxnSpPr>
        <p:spPr bwMode="auto">
          <a:xfrm flipV="1">
            <a:off x="6332412" y="2420888"/>
            <a:ext cx="902140" cy="3888432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직선 연결선[R] 39"/>
          <p:cNvCxnSpPr/>
          <p:nvPr/>
        </p:nvCxnSpPr>
        <p:spPr bwMode="auto">
          <a:xfrm flipV="1">
            <a:off x="6300191" y="2420888"/>
            <a:ext cx="934361" cy="91473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7236296" y="3954147"/>
            <a:ext cx="237881" cy="78214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223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Image Classification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X, O Classification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Box 13"/>
          <p:cNvSpPr txBox="1"/>
          <p:nvPr/>
        </p:nvSpPr>
        <p:spPr>
          <a:xfrm>
            <a:off x="6310797" y="2850413"/>
            <a:ext cx="2028440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X </a:t>
            </a:r>
            <a:r>
              <a:rPr lang="en-US" sz="2400" dirty="0">
                <a:solidFill>
                  <a:srgbClr val="002060"/>
                </a:solidFill>
              </a:rPr>
              <a:t>or</a:t>
            </a:r>
            <a:r>
              <a:rPr lang="en-US" sz="4400" b="1" dirty="0">
                <a:solidFill>
                  <a:srgbClr val="002060"/>
                </a:solidFill>
              </a:rPr>
              <a:t> O</a:t>
            </a:r>
          </a:p>
        </p:txBody>
      </p:sp>
      <p:sp>
        <p:nvSpPr>
          <p:cNvPr id="6" name="Rectangle 14"/>
          <p:cNvSpPr/>
          <p:nvPr/>
        </p:nvSpPr>
        <p:spPr bwMode="auto">
          <a:xfrm>
            <a:off x="3059832" y="2708920"/>
            <a:ext cx="2515768" cy="123625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188F"/>
                </a:solidFill>
              </a:rPr>
              <a:t>Classifier</a:t>
            </a:r>
          </a:p>
        </p:txBody>
      </p:sp>
      <p:cxnSp>
        <p:nvCxnSpPr>
          <p:cNvPr id="7" name="Straight Arrow Connector 16"/>
          <p:cNvCxnSpPr/>
          <p:nvPr/>
        </p:nvCxnSpPr>
        <p:spPr>
          <a:xfrm>
            <a:off x="2331821" y="3327045"/>
            <a:ext cx="72801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7"/>
          <p:cNvCxnSpPr/>
          <p:nvPr/>
        </p:nvCxnSpPr>
        <p:spPr>
          <a:xfrm>
            <a:off x="5575600" y="3327045"/>
            <a:ext cx="72801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90" y="2833032"/>
            <a:ext cx="1112795" cy="988026"/>
          </a:xfrm>
          <a:prstGeom prst="rect">
            <a:avLst/>
          </a:prstGeom>
        </p:spPr>
      </p:pic>
      <p:sp>
        <p:nvSpPr>
          <p:cNvPr id="10" name="TextBox 23"/>
          <p:cNvSpPr txBox="1"/>
          <p:nvPr/>
        </p:nvSpPr>
        <p:spPr>
          <a:xfrm>
            <a:off x="582591" y="4088045"/>
            <a:ext cx="2536592" cy="9264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A two-dimensional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array of pixels</a:t>
            </a:r>
          </a:p>
        </p:txBody>
      </p:sp>
    </p:spTree>
    <p:extLst>
      <p:ext uri="{BB962C8B-B14F-4D97-AF65-F5344CB8AC3E}">
        <p14:creationId xmlns:p14="http://schemas.microsoft.com/office/powerpoint/2010/main" val="400202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&amp; Threshold</a:t>
            </a:r>
          </a:p>
          <a:p>
            <a:pPr lvl="1"/>
            <a:r>
              <a:rPr lang="en-US" altLang="ko-KR" dirty="0"/>
              <a:t>Values in Kernel </a:t>
            </a:r>
            <a:br>
              <a:rPr lang="en-US" altLang="ko-KR" dirty="0"/>
            </a:br>
            <a:r>
              <a:rPr lang="en-US" altLang="ko-KR" dirty="0"/>
              <a:t>=&gt; Connection weights</a:t>
            </a:r>
          </a:p>
          <a:p>
            <a:pPr lvl="1"/>
            <a:r>
              <a:rPr lang="en-US" altLang="ko-KR" dirty="0"/>
              <a:t>Most of them are zeros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11" y="1410848"/>
            <a:ext cx="1390009" cy="5062557"/>
          </a:xfrm>
          <a:prstGeom prst="rect">
            <a:avLst/>
          </a:prstGeom>
        </p:spPr>
      </p:pic>
      <p:graphicFrame>
        <p:nvGraphicFramePr>
          <p:cNvPr id="13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881225"/>
              </p:ext>
            </p:extLst>
          </p:nvPr>
        </p:nvGraphicFramePr>
        <p:xfrm>
          <a:off x="1619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48631"/>
              </p:ext>
            </p:extLst>
          </p:nvPr>
        </p:nvGraphicFramePr>
        <p:xfrm>
          <a:off x="4308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118039"/>
              </p:ext>
            </p:extLst>
          </p:nvPr>
        </p:nvGraphicFramePr>
        <p:xfrm>
          <a:off x="1942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6229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56229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24373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636451" y="3514351"/>
            <a:ext cx="711242" cy="58031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omic Sans MS" charset="0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085912" y="14112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6084168" y="24208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 bwMode="auto">
          <a:xfrm>
            <a:off x="6084168" y="3427512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/>
        </p:nvSpPr>
        <p:spPr bwMode="auto">
          <a:xfrm>
            <a:off x="6084168" y="4435624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 bwMode="auto">
          <a:xfrm>
            <a:off x="6084168" y="5443736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 bwMode="auto">
          <a:xfrm>
            <a:off x="7238039" y="232751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 bwMode="auto">
          <a:xfrm>
            <a:off x="7236296" y="3140968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 bwMode="auto">
          <a:xfrm>
            <a:off x="7236296" y="3954147"/>
            <a:ext cx="237881" cy="78214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7236296" y="472514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연결선[R] 27"/>
          <p:cNvCxnSpPr/>
          <p:nvPr/>
        </p:nvCxnSpPr>
        <p:spPr bwMode="auto">
          <a:xfrm>
            <a:off x="6332412" y="1556792"/>
            <a:ext cx="902140" cy="1080120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29" name="직선 연결선[R] 28"/>
          <p:cNvCxnSpPr/>
          <p:nvPr/>
        </p:nvCxnSpPr>
        <p:spPr bwMode="auto">
          <a:xfrm>
            <a:off x="6296704" y="2132856"/>
            <a:ext cx="937848" cy="504056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0" name="직선 연결선[R] 29"/>
          <p:cNvCxnSpPr/>
          <p:nvPr/>
        </p:nvCxnSpPr>
        <p:spPr bwMode="auto">
          <a:xfrm>
            <a:off x="6301935" y="2327514"/>
            <a:ext cx="932617" cy="30939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직선 연결선[R] 30"/>
          <p:cNvCxnSpPr/>
          <p:nvPr/>
        </p:nvCxnSpPr>
        <p:spPr bwMode="auto">
          <a:xfrm>
            <a:off x="6296704" y="2564904"/>
            <a:ext cx="907371" cy="7200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2" name="직선 연결선[R] 31"/>
          <p:cNvCxnSpPr/>
          <p:nvPr/>
        </p:nvCxnSpPr>
        <p:spPr bwMode="auto">
          <a:xfrm flipV="1">
            <a:off x="6296704" y="2636912"/>
            <a:ext cx="907371" cy="492630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직선 연결선[R] 32"/>
          <p:cNvCxnSpPr/>
          <p:nvPr/>
        </p:nvCxnSpPr>
        <p:spPr bwMode="auto">
          <a:xfrm flipV="1">
            <a:off x="6332412" y="2636912"/>
            <a:ext cx="871663" cy="367240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4" name="직선 연결선[R] 33"/>
          <p:cNvCxnSpPr/>
          <p:nvPr/>
        </p:nvCxnSpPr>
        <p:spPr bwMode="auto">
          <a:xfrm flipV="1">
            <a:off x="6300191" y="2636912"/>
            <a:ext cx="934361" cy="698714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36563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&amp; Threshold</a:t>
            </a:r>
          </a:p>
          <a:p>
            <a:pPr lvl="1"/>
            <a:r>
              <a:rPr lang="en-US" altLang="ko-KR" dirty="0"/>
              <a:t>Values in Kernel </a:t>
            </a:r>
            <a:br>
              <a:rPr lang="en-US" altLang="ko-KR" dirty="0"/>
            </a:br>
            <a:r>
              <a:rPr lang="en-US" altLang="ko-KR" dirty="0"/>
              <a:t>=&gt; Connection weights</a:t>
            </a:r>
          </a:p>
          <a:p>
            <a:pPr lvl="1"/>
            <a:r>
              <a:rPr lang="en-US" altLang="ko-KR" dirty="0"/>
              <a:t>Most of them are zeros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94" y="1411751"/>
            <a:ext cx="2370330" cy="50625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7470154" y="2132856"/>
            <a:ext cx="1080120" cy="381642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881225"/>
              </p:ext>
            </p:extLst>
          </p:nvPr>
        </p:nvGraphicFramePr>
        <p:xfrm>
          <a:off x="1619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877548"/>
              </p:ext>
            </p:extLst>
          </p:nvPr>
        </p:nvGraphicFramePr>
        <p:xfrm>
          <a:off x="4308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968820"/>
              </p:ext>
            </p:extLst>
          </p:nvPr>
        </p:nvGraphicFramePr>
        <p:xfrm>
          <a:off x="1942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56229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56229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4373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6085912" y="14112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6084168" y="24208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 bwMode="auto">
          <a:xfrm>
            <a:off x="6084168" y="3427512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/>
        </p:nvSpPr>
        <p:spPr bwMode="auto">
          <a:xfrm>
            <a:off x="6084168" y="4435624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 bwMode="auto">
          <a:xfrm>
            <a:off x="6084168" y="5443736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 bwMode="auto">
          <a:xfrm>
            <a:off x="7238039" y="232751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 bwMode="auto">
          <a:xfrm>
            <a:off x="7236296" y="3140968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 bwMode="auto">
          <a:xfrm>
            <a:off x="7236296" y="3954147"/>
            <a:ext cx="237881" cy="78214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7236296" y="472514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22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Pooling Layer: Connections are sparse</a:t>
            </a:r>
          </a:p>
          <a:p>
            <a:pPr lvl="1"/>
            <a:r>
              <a:rPr lang="en-US" altLang="ko-KR" dirty="0"/>
              <a:t>Weights are fixed to 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graphicFrame>
        <p:nvGraphicFramePr>
          <p:cNvPr id="74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709594"/>
              </p:ext>
            </p:extLst>
          </p:nvPr>
        </p:nvGraphicFramePr>
        <p:xfrm>
          <a:off x="4588955" y="4899295"/>
          <a:ext cx="576064" cy="54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4283968" y="5517232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Subsampled</a:t>
            </a:r>
          </a:p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94" y="1411751"/>
            <a:ext cx="2370330" cy="5062557"/>
          </a:xfrm>
          <a:prstGeom prst="rect">
            <a:avLst/>
          </a:prstGeom>
        </p:spPr>
      </p:pic>
      <p:graphicFrame>
        <p:nvGraphicFramePr>
          <p:cNvPr id="21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881225"/>
              </p:ext>
            </p:extLst>
          </p:nvPr>
        </p:nvGraphicFramePr>
        <p:xfrm>
          <a:off x="1619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262045"/>
              </p:ext>
            </p:extLst>
          </p:nvPr>
        </p:nvGraphicFramePr>
        <p:xfrm>
          <a:off x="4308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968820"/>
              </p:ext>
            </p:extLst>
          </p:nvPr>
        </p:nvGraphicFramePr>
        <p:xfrm>
          <a:off x="1942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56229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56229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424373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6085912" y="14112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 bwMode="auto">
          <a:xfrm>
            <a:off x="6084168" y="24208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 bwMode="auto">
          <a:xfrm>
            <a:off x="6084168" y="3427512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 bwMode="auto">
          <a:xfrm>
            <a:off x="6084168" y="4435624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6084168" y="5443736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7238039" y="232751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7236296" y="3140968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7236296" y="3954147"/>
            <a:ext cx="237881" cy="78214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 bwMode="auto">
          <a:xfrm>
            <a:off x="7236296" y="472514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6049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20" name="텍스트 상자 19"/>
          <p:cNvSpPr txBox="1"/>
          <p:nvPr/>
        </p:nvSpPr>
        <p:spPr>
          <a:xfrm>
            <a:off x="4001742" y="3032806"/>
            <a:ext cx="4924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/>
              <a:t>Convolution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3779912" y="2780928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텍스트 상자 21"/>
          <p:cNvSpPr txBox="1"/>
          <p:nvPr/>
        </p:nvSpPr>
        <p:spPr>
          <a:xfrm>
            <a:off x="5008160" y="3099330"/>
            <a:ext cx="492443" cy="13074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Threshold</a:t>
            </a:r>
            <a:endParaRPr kumimoji="1" lang="ko-KR" altLang="en-US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4799056" y="2780927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텍스트 상자 23"/>
          <p:cNvSpPr txBox="1"/>
          <p:nvPr/>
        </p:nvSpPr>
        <p:spPr>
          <a:xfrm>
            <a:off x="6037088" y="2981323"/>
            <a:ext cx="492443" cy="16696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Sub-sampling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5807168" y="2780927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/>
          <p:cNvSpPr/>
          <p:nvPr/>
        </p:nvSpPr>
        <p:spPr bwMode="auto">
          <a:xfrm>
            <a:off x="3242852" y="3573015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오른쪽 화살표[R] 27"/>
          <p:cNvSpPr/>
          <p:nvPr/>
        </p:nvSpPr>
        <p:spPr bwMode="auto">
          <a:xfrm>
            <a:off x="6887288" y="3573066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5"/>
          <p:cNvSpPr txBox="1"/>
          <p:nvPr/>
        </p:nvSpPr>
        <p:spPr>
          <a:xfrm>
            <a:off x="7201624" y="4816288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sp>
        <p:nvSpPr>
          <p:cNvPr id="30" name="TextBox 26"/>
          <p:cNvSpPr txBox="1"/>
          <p:nvPr/>
        </p:nvSpPr>
        <p:spPr>
          <a:xfrm>
            <a:off x="1370644" y="4816288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Image</a:t>
            </a: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6C3B98-E36E-49C0-A7D2-C66B5A47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4" y="2780928"/>
            <a:ext cx="2158440" cy="20000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A41DA5-4E31-4030-A29E-C831C0B0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39" y="3222646"/>
            <a:ext cx="1071006" cy="10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01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20" name="텍스트 상자 19"/>
          <p:cNvSpPr txBox="1"/>
          <p:nvPr/>
        </p:nvSpPr>
        <p:spPr>
          <a:xfrm>
            <a:off x="4001742" y="3032806"/>
            <a:ext cx="4924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/>
              <a:t>Convolution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3779912" y="2780928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텍스트 상자 21"/>
          <p:cNvSpPr txBox="1"/>
          <p:nvPr/>
        </p:nvSpPr>
        <p:spPr>
          <a:xfrm>
            <a:off x="5008160" y="3099330"/>
            <a:ext cx="492443" cy="13074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Threshold</a:t>
            </a:r>
            <a:endParaRPr kumimoji="1" lang="ko-KR" altLang="en-US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4799056" y="2780927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텍스트 상자 23"/>
          <p:cNvSpPr txBox="1"/>
          <p:nvPr/>
        </p:nvSpPr>
        <p:spPr>
          <a:xfrm>
            <a:off x="6037088" y="2981323"/>
            <a:ext cx="492443" cy="16696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Sub-sampling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5807168" y="2780927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/>
          <p:cNvSpPr/>
          <p:nvPr/>
        </p:nvSpPr>
        <p:spPr bwMode="auto">
          <a:xfrm>
            <a:off x="3242852" y="3573015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오른쪽 화살표[R] 27"/>
          <p:cNvSpPr/>
          <p:nvPr/>
        </p:nvSpPr>
        <p:spPr bwMode="auto">
          <a:xfrm>
            <a:off x="6887288" y="3573066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5"/>
          <p:cNvSpPr txBox="1"/>
          <p:nvPr/>
        </p:nvSpPr>
        <p:spPr>
          <a:xfrm>
            <a:off x="7201624" y="4816288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sp>
        <p:nvSpPr>
          <p:cNvPr id="30" name="TextBox 26"/>
          <p:cNvSpPr txBox="1"/>
          <p:nvPr/>
        </p:nvSpPr>
        <p:spPr>
          <a:xfrm>
            <a:off x="1370644" y="4816288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Image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3776822" y="2780927"/>
            <a:ext cx="2966450" cy="194421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dirty="0"/>
              <a:t>NN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649BE1C-94CE-4E57-9482-610FF1A1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4" y="2780928"/>
            <a:ext cx="2158440" cy="200002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A365BFE-5F86-42CE-A4BF-F7F18FCD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39" y="3222646"/>
            <a:ext cx="1071006" cy="10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5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47019"/>
            <a:ext cx="1141065" cy="1299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16975"/>
            <a:ext cx="1141065" cy="1299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4940448"/>
            <a:ext cx="1141065" cy="12990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3490496" y="3248631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1</a:t>
            </a:r>
            <a:endParaRPr kumimoji="1" lang="ko-KR" altLang="en-US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67544" y="3515393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kumimoji="1" lang="ko-KR" altLang="en-US" sz="16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632280" y="3499290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2</a:t>
            </a:r>
            <a:endParaRPr kumimoji="1"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3812178" y="3735957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n</a:t>
            </a:r>
            <a:endParaRPr kumimoji="1" lang="ko-KR" altLang="en-US" sz="1600" dirty="0"/>
          </a:p>
        </p:txBody>
      </p:sp>
      <p:cxnSp>
        <p:nvCxnSpPr>
          <p:cNvPr id="12" name="직선 화살표 연결선 11"/>
          <p:cNvCxnSpPr>
            <a:stCxn id="12" idx="3"/>
            <a:endCxn id="8" idx="1"/>
          </p:cNvCxnSpPr>
          <p:nvPr/>
        </p:nvCxnSpPr>
        <p:spPr bwMode="auto">
          <a:xfrm flipV="1">
            <a:off x="1619672" y="2496549"/>
            <a:ext cx="432048" cy="13808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직선 화살표 연결선 12"/>
          <p:cNvCxnSpPr>
            <a:stCxn id="12" idx="3"/>
            <a:endCxn id="9" idx="1"/>
          </p:cNvCxnSpPr>
          <p:nvPr/>
        </p:nvCxnSpPr>
        <p:spPr bwMode="auto">
          <a:xfrm flipV="1">
            <a:off x="1619672" y="3866505"/>
            <a:ext cx="432048" cy="1088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직선 화살표 연결선 13"/>
          <p:cNvCxnSpPr>
            <a:stCxn id="12" idx="3"/>
            <a:endCxn id="10" idx="1"/>
          </p:cNvCxnSpPr>
          <p:nvPr/>
        </p:nvCxnSpPr>
        <p:spPr bwMode="auto">
          <a:xfrm>
            <a:off x="1619672" y="3877390"/>
            <a:ext cx="432047" cy="171258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직선 화살표 연결선 14"/>
          <p:cNvCxnSpPr>
            <a:stCxn id="8" idx="3"/>
            <a:endCxn id="11" idx="1"/>
          </p:cNvCxnSpPr>
          <p:nvPr/>
        </p:nvCxnSpPr>
        <p:spPr bwMode="auto">
          <a:xfrm>
            <a:off x="3192785" y="2496549"/>
            <a:ext cx="297711" cy="111407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직선 화살표 연결선 15"/>
          <p:cNvCxnSpPr>
            <a:stCxn id="9" idx="3"/>
            <a:endCxn id="13" idx="1"/>
          </p:cNvCxnSpPr>
          <p:nvPr/>
        </p:nvCxnSpPr>
        <p:spPr bwMode="auto">
          <a:xfrm flipV="1">
            <a:off x="3192785" y="3861287"/>
            <a:ext cx="439495" cy="521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직선 화살표 연결선 16"/>
          <p:cNvCxnSpPr>
            <a:stCxn id="10" idx="3"/>
            <a:endCxn id="14" idx="1"/>
          </p:cNvCxnSpPr>
          <p:nvPr/>
        </p:nvCxnSpPr>
        <p:spPr bwMode="auto">
          <a:xfrm flipV="1">
            <a:off x="3192784" y="4097954"/>
            <a:ext cx="619394" cy="149202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8" name="그룹 17"/>
          <p:cNvGrpSpPr/>
          <p:nvPr/>
        </p:nvGrpSpPr>
        <p:grpSpPr>
          <a:xfrm>
            <a:off x="5076904" y="1761930"/>
            <a:ext cx="3189506" cy="2031023"/>
            <a:chOff x="4860880" y="1903751"/>
            <a:chExt cx="3189506" cy="203102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3" y="1903751"/>
              <a:ext cx="1141065" cy="1299059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 bwMode="auto">
            <a:xfrm>
              <a:off x="6898258" y="3210781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ko-KR" sz="1600" dirty="0"/>
                <a:t>Higher</a:t>
              </a:r>
            </a:p>
            <a:p>
              <a:pPr algn="ctr"/>
              <a:r>
                <a:rPr kumimoji="1"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1</a:t>
              </a:r>
              <a:endParaRPr kumimoji="1" lang="ko-KR" altLang="en-US" sz="1600" dirty="0"/>
            </a:p>
          </p:txBody>
        </p:sp>
        <p:cxnSp>
          <p:nvCxnSpPr>
            <p:cNvPr id="21" name="직선 화살표 연결선 20"/>
            <p:cNvCxnSpPr>
              <a:endCxn id="21" idx="1"/>
            </p:cNvCxnSpPr>
            <p:nvPr/>
          </p:nvCxnSpPr>
          <p:spPr bwMode="auto">
            <a:xfrm flipV="1">
              <a:off x="4860880" y="2553281"/>
              <a:ext cx="462033" cy="1321722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직선 화살표 연결선 21"/>
            <p:cNvCxnSpPr>
              <a:cxnSpLocks/>
              <a:endCxn id="20" idx="1"/>
            </p:cNvCxnSpPr>
            <p:nvPr/>
          </p:nvCxnSpPr>
          <p:spPr bwMode="auto">
            <a:xfrm>
              <a:off x="6455094" y="2558938"/>
              <a:ext cx="443164" cy="1013840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3" name="그룹 22"/>
          <p:cNvGrpSpPr/>
          <p:nvPr/>
        </p:nvGrpSpPr>
        <p:grpSpPr>
          <a:xfrm>
            <a:off x="5070468" y="3071155"/>
            <a:ext cx="3317956" cy="1299059"/>
            <a:chOff x="4854444" y="3212976"/>
            <a:chExt cx="3317956" cy="129905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3" y="3212976"/>
              <a:ext cx="1141065" cy="129905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 bwMode="auto">
            <a:xfrm>
              <a:off x="7020272" y="3515781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600" dirty="0"/>
                <a:t>Higher</a:t>
              </a:r>
            </a:p>
            <a:p>
              <a:pPr algn="ctr"/>
              <a:r>
                <a:rPr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2</a:t>
              </a:r>
              <a:endParaRPr lang="ko-KR" altLang="en-US" sz="1600" dirty="0"/>
            </a:p>
          </p:txBody>
        </p:sp>
        <p:cxnSp>
          <p:nvCxnSpPr>
            <p:cNvPr id="26" name="직선 화살표 연결선 25"/>
            <p:cNvCxnSpPr/>
            <p:nvPr/>
          </p:nvCxnSpPr>
          <p:spPr bwMode="auto">
            <a:xfrm>
              <a:off x="4854444" y="3875003"/>
              <a:ext cx="432048" cy="1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7" name="직선 화살표 연결선 26"/>
            <p:cNvCxnSpPr>
              <a:cxnSpLocks/>
              <a:endCxn id="25" idx="1"/>
            </p:cNvCxnSpPr>
            <p:nvPr/>
          </p:nvCxnSpPr>
          <p:spPr bwMode="auto">
            <a:xfrm>
              <a:off x="6451700" y="3857755"/>
              <a:ext cx="568572" cy="20023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8" name="그룹 27"/>
          <p:cNvGrpSpPr/>
          <p:nvPr/>
        </p:nvGrpSpPr>
        <p:grpSpPr>
          <a:xfrm>
            <a:off x="5079452" y="3645024"/>
            <a:ext cx="3452988" cy="2592288"/>
            <a:chOff x="4863428" y="3786845"/>
            <a:chExt cx="3452988" cy="259228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2" y="5080074"/>
              <a:ext cx="1141065" cy="1299059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 bwMode="auto">
            <a:xfrm>
              <a:off x="7164288" y="3786845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600" dirty="0"/>
                <a:t>Higher</a:t>
              </a:r>
            </a:p>
            <a:p>
              <a:pPr algn="ctr"/>
              <a:r>
                <a:rPr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m</a:t>
              </a:r>
              <a:endParaRPr lang="ko-KR" altLang="en-US" sz="1600" dirty="0"/>
            </a:p>
          </p:txBody>
        </p:sp>
        <p:cxnSp>
          <p:nvCxnSpPr>
            <p:cNvPr id="31" name="직선 화살표 연결선 30"/>
            <p:cNvCxnSpPr>
              <a:endCxn id="29" idx="1"/>
            </p:cNvCxnSpPr>
            <p:nvPr/>
          </p:nvCxnSpPr>
          <p:spPr bwMode="auto">
            <a:xfrm>
              <a:off x="4863428" y="3875594"/>
              <a:ext cx="459484" cy="1854010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직선 화살표 연결선 31"/>
            <p:cNvCxnSpPr>
              <a:cxnSpLocks/>
              <a:endCxn id="30" idx="1"/>
            </p:cNvCxnSpPr>
            <p:nvPr/>
          </p:nvCxnSpPr>
          <p:spPr bwMode="auto">
            <a:xfrm flipV="1">
              <a:off x="6451700" y="4148842"/>
              <a:ext cx="712588" cy="1581122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0486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47019"/>
            <a:ext cx="1141065" cy="1299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16975"/>
            <a:ext cx="1141065" cy="1299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4940448"/>
            <a:ext cx="1141065" cy="12990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3490496" y="3248631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1</a:t>
            </a:r>
            <a:endParaRPr kumimoji="1" lang="ko-KR" altLang="en-US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67544" y="3515393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kumimoji="1" lang="ko-KR" altLang="en-US" sz="16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632280" y="3499290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2</a:t>
            </a:r>
            <a:endParaRPr kumimoji="1"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3812178" y="3735957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n</a:t>
            </a:r>
            <a:endParaRPr kumimoji="1" lang="ko-KR" altLang="en-US" sz="1600" dirty="0"/>
          </a:p>
        </p:txBody>
      </p:sp>
      <p:cxnSp>
        <p:nvCxnSpPr>
          <p:cNvPr id="12" name="직선 화살표 연결선 11"/>
          <p:cNvCxnSpPr>
            <a:stCxn id="12" idx="3"/>
            <a:endCxn id="8" idx="1"/>
          </p:cNvCxnSpPr>
          <p:nvPr/>
        </p:nvCxnSpPr>
        <p:spPr bwMode="auto">
          <a:xfrm flipV="1">
            <a:off x="1619672" y="2496549"/>
            <a:ext cx="432048" cy="13808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직선 화살표 연결선 12"/>
          <p:cNvCxnSpPr>
            <a:stCxn id="12" idx="3"/>
            <a:endCxn id="9" idx="1"/>
          </p:cNvCxnSpPr>
          <p:nvPr/>
        </p:nvCxnSpPr>
        <p:spPr bwMode="auto">
          <a:xfrm flipV="1">
            <a:off x="1619672" y="3866505"/>
            <a:ext cx="432048" cy="1088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직선 화살표 연결선 13"/>
          <p:cNvCxnSpPr>
            <a:stCxn id="12" idx="3"/>
            <a:endCxn id="10" idx="1"/>
          </p:cNvCxnSpPr>
          <p:nvPr/>
        </p:nvCxnSpPr>
        <p:spPr bwMode="auto">
          <a:xfrm>
            <a:off x="1619672" y="3877390"/>
            <a:ext cx="432047" cy="171258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직선 화살표 연결선 14"/>
          <p:cNvCxnSpPr>
            <a:stCxn id="8" idx="3"/>
            <a:endCxn id="11" idx="1"/>
          </p:cNvCxnSpPr>
          <p:nvPr/>
        </p:nvCxnSpPr>
        <p:spPr bwMode="auto">
          <a:xfrm>
            <a:off x="3192785" y="2496549"/>
            <a:ext cx="297711" cy="111407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직선 화살표 연결선 15"/>
          <p:cNvCxnSpPr>
            <a:stCxn id="9" idx="3"/>
            <a:endCxn id="13" idx="1"/>
          </p:cNvCxnSpPr>
          <p:nvPr/>
        </p:nvCxnSpPr>
        <p:spPr bwMode="auto">
          <a:xfrm flipV="1">
            <a:off x="3192785" y="3861287"/>
            <a:ext cx="439495" cy="521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직선 화살표 연결선 16"/>
          <p:cNvCxnSpPr>
            <a:stCxn id="10" idx="3"/>
            <a:endCxn id="14" idx="1"/>
          </p:cNvCxnSpPr>
          <p:nvPr/>
        </p:nvCxnSpPr>
        <p:spPr bwMode="auto">
          <a:xfrm flipV="1">
            <a:off x="3192784" y="4097954"/>
            <a:ext cx="619394" cy="149202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8" name="그룹 17"/>
          <p:cNvGrpSpPr/>
          <p:nvPr/>
        </p:nvGrpSpPr>
        <p:grpSpPr>
          <a:xfrm>
            <a:off x="5076904" y="1761930"/>
            <a:ext cx="3189506" cy="2031023"/>
            <a:chOff x="4860880" y="1903751"/>
            <a:chExt cx="3189506" cy="203102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3" y="1903751"/>
              <a:ext cx="1141065" cy="1299059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 bwMode="auto">
            <a:xfrm>
              <a:off x="6898258" y="3210781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ko-KR" sz="1600" dirty="0"/>
                <a:t>Higher</a:t>
              </a:r>
            </a:p>
            <a:p>
              <a:pPr algn="ctr"/>
              <a:r>
                <a:rPr kumimoji="1"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1</a:t>
              </a:r>
              <a:endParaRPr kumimoji="1" lang="ko-KR" altLang="en-US" sz="1600" dirty="0"/>
            </a:p>
          </p:txBody>
        </p:sp>
        <p:cxnSp>
          <p:nvCxnSpPr>
            <p:cNvPr id="21" name="직선 화살표 연결선 20"/>
            <p:cNvCxnSpPr>
              <a:endCxn id="21" idx="1"/>
            </p:cNvCxnSpPr>
            <p:nvPr/>
          </p:nvCxnSpPr>
          <p:spPr bwMode="auto">
            <a:xfrm flipV="1">
              <a:off x="4860880" y="2553281"/>
              <a:ext cx="462033" cy="1321722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직선 화살표 연결선 21"/>
            <p:cNvCxnSpPr>
              <a:stCxn id="64" idx="3"/>
              <a:endCxn id="20" idx="1"/>
            </p:cNvCxnSpPr>
            <p:nvPr/>
          </p:nvCxnSpPr>
          <p:spPr bwMode="auto">
            <a:xfrm>
              <a:off x="6455094" y="2558938"/>
              <a:ext cx="443164" cy="1013840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3" name="그룹 22"/>
          <p:cNvGrpSpPr/>
          <p:nvPr/>
        </p:nvGrpSpPr>
        <p:grpSpPr>
          <a:xfrm>
            <a:off x="5070468" y="3071155"/>
            <a:ext cx="3317956" cy="1299059"/>
            <a:chOff x="4854444" y="3212976"/>
            <a:chExt cx="3317956" cy="129905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3" y="3212976"/>
              <a:ext cx="1141065" cy="129905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 bwMode="auto">
            <a:xfrm>
              <a:off x="7020272" y="3515781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600" dirty="0"/>
                <a:t>Higher</a:t>
              </a:r>
            </a:p>
            <a:p>
              <a:pPr algn="ctr"/>
              <a:r>
                <a:rPr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2</a:t>
              </a:r>
              <a:endParaRPr lang="ko-KR" altLang="en-US" sz="1600" dirty="0"/>
            </a:p>
          </p:txBody>
        </p:sp>
        <p:cxnSp>
          <p:nvCxnSpPr>
            <p:cNvPr id="26" name="직선 화살표 연결선 25"/>
            <p:cNvCxnSpPr/>
            <p:nvPr/>
          </p:nvCxnSpPr>
          <p:spPr bwMode="auto">
            <a:xfrm>
              <a:off x="4854444" y="3875003"/>
              <a:ext cx="432048" cy="1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7" name="직선 화살표 연결선 26"/>
            <p:cNvCxnSpPr>
              <a:stCxn id="65" idx="3"/>
              <a:endCxn id="25" idx="1"/>
            </p:cNvCxnSpPr>
            <p:nvPr/>
          </p:nvCxnSpPr>
          <p:spPr bwMode="auto">
            <a:xfrm>
              <a:off x="6451700" y="3857755"/>
              <a:ext cx="568572" cy="20023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8" name="그룹 27"/>
          <p:cNvGrpSpPr/>
          <p:nvPr/>
        </p:nvGrpSpPr>
        <p:grpSpPr>
          <a:xfrm>
            <a:off x="5079452" y="3645024"/>
            <a:ext cx="3452988" cy="2592288"/>
            <a:chOff x="4863428" y="3786845"/>
            <a:chExt cx="3452988" cy="259228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2" y="5080074"/>
              <a:ext cx="1141065" cy="1299059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 bwMode="auto">
            <a:xfrm>
              <a:off x="7164288" y="3786845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600" dirty="0"/>
                <a:t>Higher</a:t>
              </a:r>
            </a:p>
            <a:p>
              <a:pPr algn="ctr"/>
              <a:r>
                <a:rPr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m</a:t>
              </a:r>
              <a:endParaRPr lang="ko-KR" altLang="en-US" sz="1600" dirty="0"/>
            </a:p>
          </p:txBody>
        </p:sp>
        <p:cxnSp>
          <p:nvCxnSpPr>
            <p:cNvPr id="31" name="직선 화살표 연결선 30"/>
            <p:cNvCxnSpPr>
              <a:endCxn id="29" idx="1"/>
            </p:cNvCxnSpPr>
            <p:nvPr/>
          </p:nvCxnSpPr>
          <p:spPr bwMode="auto">
            <a:xfrm>
              <a:off x="4863428" y="3875594"/>
              <a:ext cx="459484" cy="1854010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직선 화살표 연결선 31"/>
            <p:cNvCxnSpPr>
              <a:stCxn id="66" idx="3"/>
              <a:endCxn id="30" idx="1"/>
            </p:cNvCxnSpPr>
            <p:nvPr/>
          </p:nvCxnSpPr>
          <p:spPr bwMode="auto">
            <a:xfrm flipV="1">
              <a:off x="6451700" y="4148842"/>
              <a:ext cx="712588" cy="1581122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75" name="그룹 74"/>
          <p:cNvGrpSpPr/>
          <p:nvPr/>
        </p:nvGrpSpPr>
        <p:grpSpPr>
          <a:xfrm>
            <a:off x="2067045" y="1834184"/>
            <a:ext cx="4604073" cy="4342330"/>
            <a:chOff x="1851021" y="1834184"/>
            <a:chExt cx="4604073" cy="4342330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1851537" y="1911060"/>
              <a:ext cx="1109384" cy="116586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dirty="0"/>
                <a:t>NN</a:t>
              </a:r>
              <a:endParaRPr kumimoji="1" lang="ko-KR" altLang="en-US" dirty="0"/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1851021" y="3285946"/>
              <a:ext cx="1109384" cy="1165866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dirty="0"/>
                <a:t>NN</a:t>
              </a:r>
              <a:endParaRPr kumimoji="1" lang="ko-KR" altLang="en-US" dirty="0"/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851021" y="5010648"/>
              <a:ext cx="1109384" cy="1165866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dirty="0"/>
                <a:t>NN</a:t>
              </a:r>
              <a:endParaRPr kumimoji="1" lang="ko-KR" altLang="en-US" dirty="0"/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5345710" y="1834184"/>
              <a:ext cx="1109384" cy="116586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dirty="0"/>
                <a:t>NN</a:t>
              </a:r>
              <a:endParaRPr kumimoji="1" lang="ko-KR" altLang="en-US" dirty="0"/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342316" y="3133001"/>
              <a:ext cx="1109384" cy="1165866"/>
            </a:xfrm>
            <a:prstGeom prst="rect">
              <a:avLst/>
            </a:prstGeom>
            <a:solidFill>
              <a:srgbClr val="66CC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dirty="0"/>
                <a:t>NN</a:t>
              </a:r>
              <a:endParaRPr kumimoji="1" lang="ko-KR" altLang="en-US" dirty="0"/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5342316" y="5010981"/>
              <a:ext cx="1109384" cy="1154323"/>
            </a:xfrm>
            <a:prstGeom prst="rect">
              <a:avLst/>
            </a:prstGeom>
            <a:solidFill>
              <a:srgbClr val="FFD5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dirty="0"/>
                <a:t>NN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4223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내용 개체 틀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r>
              <a:rPr kumimoji="1" lang="en-US" altLang="ko-KR" dirty="0"/>
              <a:t>Structure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 bwMode="auto">
          <a:xfrm>
            <a:off x="1991985" y="2794864"/>
            <a:ext cx="1152128" cy="723993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1</a:t>
            </a:r>
            <a:endParaRPr kumimoji="1" lang="ko-KR" altLang="en-US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395536" y="3588256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kumimoji="1" lang="ko-KR" altLang="en-US" sz="16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2123155" y="3442936"/>
            <a:ext cx="1152128" cy="723993"/>
          </a:xfrm>
          <a:prstGeom prst="rect">
            <a:avLst/>
          </a:prstGeom>
          <a:solidFill>
            <a:srgbClr val="FFFFA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2</a:t>
            </a:r>
            <a:endParaRPr kumimoji="1"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235871" y="4091008"/>
            <a:ext cx="1152128" cy="723993"/>
          </a:xfrm>
          <a:prstGeom prst="rect">
            <a:avLst/>
          </a:prstGeom>
          <a:solidFill>
            <a:srgbClr val="F2C8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n</a:t>
            </a:r>
            <a:endParaRPr kumimoji="1" lang="ko-KR" altLang="en-US" sz="1600" dirty="0"/>
          </a:p>
        </p:txBody>
      </p:sp>
      <p:cxnSp>
        <p:nvCxnSpPr>
          <p:cNvPr id="13" name="직선 화살표 연결선 12"/>
          <p:cNvCxnSpPr>
            <a:stCxn id="9" idx="3"/>
            <a:endCxn id="8" idx="1"/>
          </p:cNvCxnSpPr>
          <p:nvPr/>
        </p:nvCxnSpPr>
        <p:spPr bwMode="auto">
          <a:xfrm flipV="1">
            <a:off x="1547664" y="3156861"/>
            <a:ext cx="444321" cy="79339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 bwMode="auto">
          <a:xfrm flipV="1">
            <a:off x="1547664" y="3804933"/>
            <a:ext cx="575491" cy="14532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88" name="직선 화살표 연결선 387"/>
          <p:cNvCxnSpPr>
            <a:stCxn id="9" idx="3"/>
            <a:endCxn id="11" idx="1"/>
          </p:cNvCxnSpPr>
          <p:nvPr/>
        </p:nvCxnSpPr>
        <p:spPr bwMode="auto">
          <a:xfrm>
            <a:off x="1547664" y="3950253"/>
            <a:ext cx="688207" cy="50275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01" name="직사각형 400"/>
          <p:cNvSpPr/>
          <p:nvPr/>
        </p:nvSpPr>
        <p:spPr bwMode="auto">
          <a:xfrm>
            <a:off x="3491880" y="2938880"/>
            <a:ext cx="623746" cy="455063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02" name="직사각형 401"/>
          <p:cNvSpPr/>
          <p:nvPr/>
        </p:nvSpPr>
        <p:spPr bwMode="auto">
          <a:xfrm>
            <a:off x="3602995" y="3567850"/>
            <a:ext cx="623746" cy="455063"/>
          </a:xfrm>
          <a:prstGeom prst="rect">
            <a:avLst/>
          </a:prstGeom>
          <a:solidFill>
            <a:srgbClr val="FFFFA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03" name="직사각형 402"/>
          <p:cNvSpPr/>
          <p:nvPr/>
        </p:nvSpPr>
        <p:spPr bwMode="auto">
          <a:xfrm>
            <a:off x="3756438" y="4226430"/>
            <a:ext cx="623746" cy="455063"/>
          </a:xfrm>
          <a:prstGeom prst="rect">
            <a:avLst/>
          </a:prstGeom>
          <a:solidFill>
            <a:srgbClr val="F2C8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04" name="직선 화살표 연결선 403"/>
          <p:cNvCxnSpPr>
            <a:stCxn id="8" idx="3"/>
            <a:endCxn id="401" idx="1"/>
          </p:cNvCxnSpPr>
          <p:nvPr/>
        </p:nvCxnSpPr>
        <p:spPr bwMode="auto">
          <a:xfrm>
            <a:off x="3144113" y="3156861"/>
            <a:ext cx="347767" cy="95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7" name="직선 화살표 연결선 406"/>
          <p:cNvCxnSpPr>
            <a:stCxn id="10" idx="3"/>
            <a:endCxn id="402" idx="1"/>
          </p:cNvCxnSpPr>
          <p:nvPr/>
        </p:nvCxnSpPr>
        <p:spPr bwMode="auto">
          <a:xfrm flipV="1">
            <a:off x="3275283" y="3795382"/>
            <a:ext cx="327712" cy="95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10" name="직선 화살표 연결선 409"/>
          <p:cNvCxnSpPr>
            <a:stCxn id="11" idx="3"/>
            <a:endCxn id="403" idx="1"/>
          </p:cNvCxnSpPr>
          <p:nvPr/>
        </p:nvCxnSpPr>
        <p:spPr bwMode="auto">
          <a:xfrm>
            <a:off x="3387999" y="4453005"/>
            <a:ext cx="368439" cy="95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13" name="오른쪽 중괄호[R] 412"/>
          <p:cNvSpPr/>
          <p:nvPr/>
        </p:nvSpPr>
        <p:spPr bwMode="auto">
          <a:xfrm rot="21304585">
            <a:off x="4382530" y="3248669"/>
            <a:ext cx="211496" cy="1197466"/>
          </a:xfrm>
          <a:prstGeom prst="rightBrace">
            <a:avLst>
              <a:gd name="adj1" fmla="val 33292"/>
              <a:gd name="adj2" fmla="val 502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4" name="직사각형 413"/>
          <p:cNvSpPr/>
          <p:nvPr/>
        </p:nvSpPr>
        <p:spPr bwMode="auto">
          <a:xfrm>
            <a:off x="4784599" y="2362816"/>
            <a:ext cx="623746" cy="455063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5" name="직사각형 414"/>
          <p:cNvSpPr/>
          <p:nvPr/>
        </p:nvSpPr>
        <p:spPr bwMode="auto">
          <a:xfrm>
            <a:off x="4873088" y="2650848"/>
            <a:ext cx="623746" cy="455063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6" name="직사각형 415"/>
          <p:cNvSpPr/>
          <p:nvPr/>
        </p:nvSpPr>
        <p:spPr bwMode="auto">
          <a:xfrm>
            <a:off x="4967437" y="2938880"/>
            <a:ext cx="623746" cy="4550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7" name="직사각형 416"/>
          <p:cNvSpPr/>
          <p:nvPr/>
        </p:nvSpPr>
        <p:spPr bwMode="auto">
          <a:xfrm>
            <a:off x="5039445" y="3241802"/>
            <a:ext cx="623746" cy="455063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8" name="직사각형 417"/>
          <p:cNvSpPr/>
          <p:nvPr/>
        </p:nvSpPr>
        <p:spPr bwMode="auto">
          <a:xfrm>
            <a:off x="5111453" y="3528834"/>
            <a:ext cx="623746" cy="45506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9" name="직사각형 418"/>
          <p:cNvSpPr/>
          <p:nvPr/>
        </p:nvSpPr>
        <p:spPr bwMode="auto">
          <a:xfrm>
            <a:off x="5183461" y="3851969"/>
            <a:ext cx="623746" cy="455063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0" name="직사각형 419"/>
          <p:cNvSpPr/>
          <p:nvPr/>
        </p:nvSpPr>
        <p:spPr bwMode="auto">
          <a:xfrm>
            <a:off x="5255469" y="4140001"/>
            <a:ext cx="623746" cy="455063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1" name="직사각형 420"/>
          <p:cNvSpPr/>
          <p:nvPr/>
        </p:nvSpPr>
        <p:spPr bwMode="auto">
          <a:xfrm>
            <a:off x="5327477" y="4451048"/>
            <a:ext cx="623746" cy="455063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2" name="직사각형 421"/>
          <p:cNvSpPr/>
          <p:nvPr/>
        </p:nvSpPr>
        <p:spPr bwMode="auto">
          <a:xfrm>
            <a:off x="5399485" y="4739080"/>
            <a:ext cx="623746" cy="455063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24" name="직선 화살표 연결선 423"/>
          <p:cNvCxnSpPr>
            <a:stCxn id="413" idx="1"/>
            <a:endCxn id="422" idx="1"/>
          </p:cNvCxnSpPr>
          <p:nvPr/>
        </p:nvCxnSpPr>
        <p:spPr bwMode="auto">
          <a:xfrm>
            <a:off x="4593910" y="3841511"/>
            <a:ext cx="805575" cy="112510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27" name="직선 화살표 연결선 426"/>
          <p:cNvCxnSpPr>
            <a:stCxn id="413" idx="1"/>
            <a:endCxn id="421" idx="1"/>
          </p:cNvCxnSpPr>
          <p:nvPr/>
        </p:nvCxnSpPr>
        <p:spPr bwMode="auto">
          <a:xfrm>
            <a:off x="4593910" y="3841511"/>
            <a:ext cx="733567" cy="83706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0" name="직선 화살표 연결선 429"/>
          <p:cNvCxnSpPr>
            <a:stCxn id="413" idx="1"/>
            <a:endCxn id="414" idx="1"/>
          </p:cNvCxnSpPr>
          <p:nvPr/>
        </p:nvCxnSpPr>
        <p:spPr bwMode="auto">
          <a:xfrm flipV="1">
            <a:off x="4593910" y="2590348"/>
            <a:ext cx="190689" cy="125116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3" name="직선 화살표 연결선 432"/>
          <p:cNvCxnSpPr>
            <a:stCxn id="413" idx="1"/>
            <a:endCxn id="415" idx="1"/>
          </p:cNvCxnSpPr>
          <p:nvPr/>
        </p:nvCxnSpPr>
        <p:spPr bwMode="auto">
          <a:xfrm flipV="1">
            <a:off x="4593910" y="2878380"/>
            <a:ext cx="279178" cy="96313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5" name="직선 화살표 연결선 444"/>
          <p:cNvCxnSpPr>
            <a:stCxn id="413" idx="1"/>
            <a:endCxn id="416" idx="1"/>
          </p:cNvCxnSpPr>
          <p:nvPr/>
        </p:nvCxnSpPr>
        <p:spPr bwMode="auto">
          <a:xfrm flipV="1">
            <a:off x="4593910" y="3166412"/>
            <a:ext cx="373527" cy="67509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8" name="직선 화살표 연결선 447"/>
          <p:cNvCxnSpPr>
            <a:stCxn id="413" idx="1"/>
            <a:endCxn id="417" idx="1"/>
          </p:cNvCxnSpPr>
          <p:nvPr/>
        </p:nvCxnSpPr>
        <p:spPr bwMode="auto">
          <a:xfrm flipV="1">
            <a:off x="4593910" y="3469334"/>
            <a:ext cx="445535" cy="37217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1" name="직선 화살표 연결선 450"/>
          <p:cNvCxnSpPr>
            <a:stCxn id="413" idx="1"/>
            <a:endCxn id="418" idx="1"/>
          </p:cNvCxnSpPr>
          <p:nvPr/>
        </p:nvCxnSpPr>
        <p:spPr bwMode="auto">
          <a:xfrm flipV="1">
            <a:off x="4593910" y="3756366"/>
            <a:ext cx="517543" cy="8514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4" name="직선 화살표 연결선 453"/>
          <p:cNvCxnSpPr>
            <a:stCxn id="413" idx="1"/>
            <a:endCxn id="419" idx="1"/>
          </p:cNvCxnSpPr>
          <p:nvPr/>
        </p:nvCxnSpPr>
        <p:spPr bwMode="auto">
          <a:xfrm>
            <a:off x="4593910" y="3841511"/>
            <a:ext cx="589551" cy="23799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8" name="직선 화살표 연결선 457"/>
          <p:cNvCxnSpPr>
            <a:stCxn id="413" idx="1"/>
            <a:endCxn id="420" idx="1"/>
          </p:cNvCxnSpPr>
          <p:nvPr/>
        </p:nvCxnSpPr>
        <p:spPr bwMode="auto">
          <a:xfrm>
            <a:off x="4593910" y="3841511"/>
            <a:ext cx="661559" cy="52602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1" name="직사각형 460"/>
          <p:cNvSpPr/>
          <p:nvPr/>
        </p:nvSpPr>
        <p:spPr bwMode="auto">
          <a:xfrm>
            <a:off x="5796136" y="2480922"/>
            <a:ext cx="383881" cy="241934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2" name="직사각형 461"/>
          <p:cNvSpPr/>
          <p:nvPr/>
        </p:nvSpPr>
        <p:spPr bwMode="auto">
          <a:xfrm>
            <a:off x="5884625" y="2768954"/>
            <a:ext cx="383881" cy="24193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3" name="직사각형 462"/>
          <p:cNvSpPr/>
          <p:nvPr/>
        </p:nvSpPr>
        <p:spPr bwMode="auto">
          <a:xfrm>
            <a:off x="5978974" y="3056986"/>
            <a:ext cx="383881" cy="241934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4" name="직사각형 463"/>
          <p:cNvSpPr/>
          <p:nvPr/>
        </p:nvSpPr>
        <p:spPr bwMode="auto">
          <a:xfrm>
            <a:off x="6050982" y="3359908"/>
            <a:ext cx="383881" cy="241934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5" name="직사각형 464"/>
          <p:cNvSpPr/>
          <p:nvPr/>
        </p:nvSpPr>
        <p:spPr bwMode="auto">
          <a:xfrm>
            <a:off x="6122990" y="3646940"/>
            <a:ext cx="383881" cy="241934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6" name="직사각형 465"/>
          <p:cNvSpPr/>
          <p:nvPr/>
        </p:nvSpPr>
        <p:spPr bwMode="auto">
          <a:xfrm>
            <a:off x="6194998" y="3970075"/>
            <a:ext cx="383881" cy="24193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7" name="직사각형 466"/>
          <p:cNvSpPr/>
          <p:nvPr/>
        </p:nvSpPr>
        <p:spPr bwMode="auto">
          <a:xfrm>
            <a:off x="6267006" y="4258107"/>
            <a:ext cx="383881" cy="24193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8" name="직사각형 467"/>
          <p:cNvSpPr/>
          <p:nvPr/>
        </p:nvSpPr>
        <p:spPr bwMode="auto">
          <a:xfrm>
            <a:off x="6339014" y="4569154"/>
            <a:ext cx="383881" cy="241934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9" name="직사각형 468"/>
          <p:cNvSpPr/>
          <p:nvPr/>
        </p:nvSpPr>
        <p:spPr bwMode="auto">
          <a:xfrm>
            <a:off x="6411022" y="4857186"/>
            <a:ext cx="383881" cy="241934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70" name="직선 화살표 연결선 469"/>
          <p:cNvCxnSpPr>
            <a:stCxn id="422" idx="3"/>
            <a:endCxn id="469" idx="1"/>
          </p:cNvCxnSpPr>
          <p:nvPr/>
        </p:nvCxnSpPr>
        <p:spPr bwMode="auto">
          <a:xfrm>
            <a:off x="6023231" y="4966612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3" name="직선 화살표 연결선 472"/>
          <p:cNvCxnSpPr>
            <a:stCxn id="421" idx="3"/>
            <a:endCxn id="468" idx="1"/>
          </p:cNvCxnSpPr>
          <p:nvPr/>
        </p:nvCxnSpPr>
        <p:spPr bwMode="auto">
          <a:xfrm>
            <a:off x="5951223" y="4678580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6" name="직선 화살표 연결선 475"/>
          <p:cNvCxnSpPr>
            <a:stCxn id="420" idx="3"/>
            <a:endCxn id="467" idx="1"/>
          </p:cNvCxnSpPr>
          <p:nvPr/>
        </p:nvCxnSpPr>
        <p:spPr bwMode="auto">
          <a:xfrm>
            <a:off x="5879215" y="4367533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9" name="직선 화살표 연결선 478"/>
          <p:cNvCxnSpPr>
            <a:stCxn id="419" idx="3"/>
            <a:endCxn id="466" idx="1"/>
          </p:cNvCxnSpPr>
          <p:nvPr/>
        </p:nvCxnSpPr>
        <p:spPr bwMode="auto">
          <a:xfrm>
            <a:off x="5807207" y="4079501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2" name="직선 화살표 연결선 481"/>
          <p:cNvCxnSpPr>
            <a:stCxn id="418" idx="3"/>
            <a:endCxn id="465" idx="1"/>
          </p:cNvCxnSpPr>
          <p:nvPr/>
        </p:nvCxnSpPr>
        <p:spPr bwMode="auto">
          <a:xfrm>
            <a:off x="5735199" y="3756366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5" name="직선 화살표 연결선 484"/>
          <p:cNvCxnSpPr>
            <a:stCxn id="417" idx="3"/>
            <a:endCxn id="464" idx="1"/>
          </p:cNvCxnSpPr>
          <p:nvPr/>
        </p:nvCxnSpPr>
        <p:spPr bwMode="auto">
          <a:xfrm>
            <a:off x="5663191" y="3469334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8" name="직선 화살표 연결선 487"/>
          <p:cNvCxnSpPr>
            <a:stCxn id="416" idx="3"/>
            <a:endCxn id="463" idx="1"/>
          </p:cNvCxnSpPr>
          <p:nvPr/>
        </p:nvCxnSpPr>
        <p:spPr bwMode="auto">
          <a:xfrm>
            <a:off x="5591183" y="3166412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1" name="직선 화살표 연결선 490"/>
          <p:cNvCxnSpPr>
            <a:stCxn id="415" idx="3"/>
            <a:endCxn id="462" idx="1"/>
          </p:cNvCxnSpPr>
          <p:nvPr/>
        </p:nvCxnSpPr>
        <p:spPr bwMode="auto">
          <a:xfrm>
            <a:off x="5496834" y="2878380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4" name="직선 화살표 연결선 493"/>
          <p:cNvCxnSpPr>
            <a:stCxn id="414" idx="3"/>
            <a:endCxn id="461" idx="1"/>
          </p:cNvCxnSpPr>
          <p:nvPr/>
        </p:nvCxnSpPr>
        <p:spPr bwMode="auto">
          <a:xfrm>
            <a:off x="5408345" y="2590348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01" name="타원 500"/>
          <p:cNvSpPr/>
          <p:nvPr/>
        </p:nvSpPr>
        <p:spPr bwMode="auto">
          <a:xfrm>
            <a:off x="6876256" y="2027027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3" name="타원 502"/>
          <p:cNvSpPr/>
          <p:nvPr/>
        </p:nvSpPr>
        <p:spPr bwMode="auto">
          <a:xfrm>
            <a:off x="6948264" y="2439600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4" name="타원 503"/>
          <p:cNvSpPr/>
          <p:nvPr/>
        </p:nvSpPr>
        <p:spPr bwMode="auto">
          <a:xfrm>
            <a:off x="7060059" y="2856753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5" name="타원 504"/>
          <p:cNvSpPr/>
          <p:nvPr/>
        </p:nvSpPr>
        <p:spPr bwMode="auto">
          <a:xfrm>
            <a:off x="7164288" y="3273906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6" name="타원 505"/>
          <p:cNvSpPr/>
          <p:nvPr/>
        </p:nvSpPr>
        <p:spPr bwMode="auto">
          <a:xfrm>
            <a:off x="7308304" y="3682043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7" name="타원 506"/>
          <p:cNvSpPr/>
          <p:nvPr/>
        </p:nvSpPr>
        <p:spPr bwMode="auto">
          <a:xfrm>
            <a:off x="7380312" y="4090180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8" name="타원 507"/>
          <p:cNvSpPr/>
          <p:nvPr/>
        </p:nvSpPr>
        <p:spPr bwMode="auto">
          <a:xfrm>
            <a:off x="7452320" y="4512597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9" name="타원 508"/>
          <p:cNvSpPr/>
          <p:nvPr/>
        </p:nvSpPr>
        <p:spPr bwMode="auto">
          <a:xfrm>
            <a:off x="7524328" y="4920734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2" name="타원 511"/>
          <p:cNvSpPr/>
          <p:nvPr/>
        </p:nvSpPr>
        <p:spPr bwMode="auto">
          <a:xfrm>
            <a:off x="8137947" y="3215892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13" name="직선 화살표 연결선 512"/>
          <p:cNvCxnSpPr>
            <a:stCxn id="509" idx="6"/>
            <a:endCxn id="512" idx="2"/>
          </p:cNvCxnSpPr>
          <p:nvPr/>
        </p:nvCxnSpPr>
        <p:spPr bwMode="auto">
          <a:xfrm flipV="1">
            <a:off x="7844581" y="3359908"/>
            <a:ext cx="293366" cy="170484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6" name="직선 화살표 연결선 515"/>
          <p:cNvCxnSpPr>
            <a:stCxn id="508" idx="6"/>
            <a:endCxn id="512" idx="2"/>
          </p:cNvCxnSpPr>
          <p:nvPr/>
        </p:nvCxnSpPr>
        <p:spPr bwMode="auto">
          <a:xfrm flipV="1">
            <a:off x="7772573" y="3359908"/>
            <a:ext cx="365374" cy="129670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9" name="직선 화살표 연결선 518"/>
          <p:cNvCxnSpPr>
            <a:stCxn id="507" idx="6"/>
            <a:endCxn id="512" idx="2"/>
          </p:cNvCxnSpPr>
          <p:nvPr/>
        </p:nvCxnSpPr>
        <p:spPr bwMode="auto">
          <a:xfrm flipV="1">
            <a:off x="7700565" y="3359908"/>
            <a:ext cx="437382" cy="87428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2" name="직선 화살표 연결선 521"/>
          <p:cNvCxnSpPr>
            <a:stCxn id="506" idx="6"/>
            <a:endCxn id="512" idx="2"/>
          </p:cNvCxnSpPr>
          <p:nvPr/>
        </p:nvCxnSpPr>
        <p:spPr bwMode="auto">
          <a:xfrm flipV="1">
            <a:off x="7628557" y="3359908"/>
            <a:ext cx="509390" cy="4661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5" name="직선 화살표 연결선 524"/>
          <p:cNvCxnSpPr>
            <a:stCxn id="505" idx="6"/>
            <a:endCxn id="512" idx="2"/>
          </p:cNvCxnSpPr>
          <p:nvPr/>
        </p:nvCxnSpPr>
        <p:spPr bwMode="auto">
          <a:xfrm flipV="1">
            <a:off x="7484541" y="3359908"/>
            <a:ext cx="653406" cy="5801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8" name="직선 화살표 연결선 527"/>
          <p:cNvCxnSpPr>
            <a:stCxn id="504" idx="6"/>
            <a:endCxn id="512" idx="2"/>
          </p:cNvCxnSpPr>
          <p:nvPr/>
        </p:nvCxnSpPr>
        <p:spPr bwMode="auto">
          <a:xfrm>
            <a:off x="7380312" y="3000769"/>
            <a:ext cx="757635" cy="35913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1" name="직선 화살표 연결선 530"/>
          <p:cNvCxnSpPr>
            <a:stCxn id="503" idx="6"/>
            <a:endCxn id="512" idx="2"/>
          </p:cNvCxnSpPr>
          <p:nvPr/>
        </p:nvCxnSpPr>
        <p:spPr bwMode="auto">
          <a:xfrm>
            <a:off x="7268517" y="2583616"/>
            <a:ext cx="869430" cy="77629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4" name="직선 화살표 연결선 533"/>
          <p:cNvCxnSpPr>
            <a:stCxn id="501" idx="6"/>
            <a:endCxn id="512" idx="2"/>
          </p:cNvCxnSpPr>
          <p:nvPr/>
        </p:nvCxnSpPr>
        <p:spPr bwMode="auto">
          <a:xfrm>
            <a:off x="7196509" y="2171043"/>
            <a:ext cx="941438" cy="118886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7" name="직선 화살표 연결선 536"/>
          <p:cNvCxnSpPr>
            <a:stCxn id="461" idx="3"/>
            <a:endCxn id="501" idx="2"/>
          </p:cNvCxnSpPr>
          <p:nvPr/>
        </p:nvCxnSpPr>
        <p:spPr bwMode="auto">
          <a:xfrm flipV="1">
            <a:off x="6180017" y="2171043"/>
            <a:ext cx="696239" cy="430846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0" name="직선 화살표 연결선 539"/>
          <p:cNvCxnSpPr>
            <a:stCxn id="461" idx="3"/>
            <a:endCxn id="503" idx="2"/>
          </p:cNvCxnSpPr>
          <p:nvPr/>
        </p:nvCxnSpPr>
        <p:spPr bwMode="auto">
          <a:xfrm flipV="1">
            <a:off x="6180017" y="2583616"/>
            <a:ext cx="768247" cy="1827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3" name="직선 화살표 연결선 542"/>
          <p:cNvCxnSpPr>
            <a:stCxn id="461" idx="3"/>
            <a:endCxn id="504" idx="2"/>
          </p:cNvCxnSpPr>
          <p:nvPr/>
        </p:nvCxnSpPr>
        <p:spPr bwMode="auto">
          <a:xfrm>
            <a:off x="6180017" y="2601889"/>
            <a:ext cx="880042" cy="39888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6" name="직선 화살표 연결선 545"/>
          <p:cNvCxnSpPr>
            <a:stCxn id="461" idx="3"/>
            <a:endCxn id="509" idx="2"/>
          </p:cNvCxnSpPr>
          <p:nvPr/>
        </p:nvCxnSpPr>
        <p:spPr bwMode="auto">
          <a:xfrm>
            <a:off x="6180017" y="2601889"/>
            <a:ext cx="1344311" cy="246286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9" name="직선 화살표 연결선 548"/>
          <p:cNvCxnSpPr>
            <a:stCxn id="469" idx="3"/>
            <a:endCxn id="509" idx="2"/>
          </p:cNvCxnSpPr>
          <p:nvPr/>
        </p:nvCxnSpPr>
        <p:spPr bwMode="auto">
          <a:xfrm>
            <a:off x="6794903" y="4978153"/>
            <a:ext cx="729425" cy="8659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2" name="직선 화살표 연결선 551"/>
          <p:cNvCxnSpPr>
            <a:stCxn id="469" idx="3"/>
            <a:endCxn id="508" idx="2"/>
          </p:cNvCxnSpPr>
          <p:nvPr/>
        </p:nvCxnSpPr>
        <p:spPr bwMode="auto">
          <a:xfrm flipV="1">
            <a:off x="6794903" y="4656613"/>
            <a:ext cx="657417" cy="32154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5" name="직선 화살표 연결선 554"/>
          <p:cNvCxnSpPr>
            <a:stCxn id="469" idx="3"/>
            <a:endCxn id="507" idx="2"/>
          </p:cNvCxnSpPr>
          <p:nvPr/>
        </p:nvCxnSpPr>
        <p:spPr bwMode="auto">
          <a:xfrm flipV="1">
            <a:off x="6794903" y="4234196"/>
            <a:ext cx="585409" cy="74395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8" name="직선 화살표 연결선 557"/>
          <p:cNvCxnSpPr>
            <a:stCxn id="469" idx="3"/>
            <a:endCxn id="501" idx="2"/>
          </p:cNvCxnSpPr>
          <p:nvPr/>
        </p:nvCxnSpPr>
        <p:spPr bwMode="auto">
          <a:xfrm flipV="1">
            <a:off x="6794903" y="2171043"/>
            <a:ext cx="81353" cy="280711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77" name="텍스트 상자 576"/>
          <p:cNvSpPr txBox="1"/>
          <p:nvPr/>
        </p:nvSpPr>
        <p:spPr>
          <a:xfrm>
            <a:off x="7146321" y="5436513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Fully Connected</a:t>
            </a:r>
          </a:p>
          <a:p>
            <a:pPr algn="ctr"/>
            <a:r>
              <a:rPr lang="en-US" altLang="ko-KR" sz="1600" dirty="0"/>
              <a:t>Layers</a:t>
            </a:r>
            <a:endParaRPr kumimoji="1" lang="ko-KR" altLang="en-US" sz="1600" dirty="0"/>
          </a:p>
        </p:txBody>
      </p:sp>
      <p:cxnSp>
        <p:nvCxnSpPr>
          <p:cNvPr id="579" name="직선 화살표 연결선 578"/>
          <p:cNvCxnSpPr>
            <a:stCxn id="461" idx="3"/>
            <a:endCxn id="505" idx="2"/>
          </p:cNvCxnSpPr>
          <p:nvPr/>
        </p:nvCxnSpPr>
        <p:spPr bwMode="auto">
          <a:xfrm>
            <a:off x="6180017" y="2601889"/>
            <a:ext cx="984271" cy="81603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2" name="직선 화살표 연결선 581"/>
          <p:cNvCxnSpPr>
            <a:stCxn id="461" idx="3"/>
            <a:endCxn id="506" idx="2"/>
          </p:cNvCxnSpPr>
          <p:nvPr/>
        </p:nvCxnSpPr>
        <p:spPr bwMode="auto">
          <a:xfrm>
            <a:off x="6180017" y="2601889"/>
            <a:ext cx="1128287" cy="122417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5" name="직선 화살표 연결선 584"/>
          <p:cNvCxnSpPr>
            <a:stCxn id="469" idx="3"/>
            <a:endCxn id="506" idx="2"/>
          </p:cNvCxnSpPr>
          <p:nvPr/>
        </p:nvCxnSpPr>
        <p:spPr bwMode="auto">
          <a:xfrm flipV="1">
            <a:off x="6794903" y="3826059"/>
            <a:ext cx="513401" cy="115209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8" name="직선 화살표 연결선 587"/>
          <p:cNvCxnSpPr>
            <a:stCxn id="469" idx="3"/>
            <a:endCxn id="505" idx="2"/>
          </p:cNvCxnSpPr>
          <p:nvPr/>
        </p:nvCxnSpPr>
        <p:spPr bwMode="auto">
          <a:xfrm flipV="1">
            <a:off x="6794903" y="3417922"/>
            <a:ext cx="369385" cy="156023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1" name="직선 화살표 연결선 590"/>
          <p:cNvCxnSpPr>
            <a:stCxn id="469" idx="3"/>
            <a:endCxn id="504" idx="2"/>
          </p:cNvCxnSpPr>
          <p:nvPr/>
        </p:nvCxnSpPr>
        <p:spPr bwMode="auto">
          <a:xfrm flipV="1">
            <a:off x="6794903" y="3000769"/>
            <a:ext cx="265156" cy="197738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4" name="직선 화살표 연결선 593"/>
          <p:cNvCxnSpPr>
            <a:stCxn id="469" idx="3"/>
            <a:endCxn id="503" idx="2"/>
          </p:cNvCxnSpPr>
          <p:nvPr/>
        </p:nvCxnSpPr>
        <p:spPr bwMode="auto">
          <a:xfrm flipV="1">
            <a:off x="6794903" y="2583616"/>
            <a:ext cx="153361" cy="239453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7" name="직선 화살표 연결선 596"/>
          <p:cNvCxnSpPr>
            <a:stCxn id="461" idx="3"/>
            <a:endCxn id="507" idx="2"/>
          </p:cNvCxnSpPr>
          <p:nvPr/>
        </p:nvCxnSpPr>
        <p:spPr bwMode="auto">
          <a:xfrm>
            <a:off x="6180017" y="2601889"/>
            <a:ext cx="1200295" cy="163230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00" name="직선 화살표 연결선 599"/>
          <p:cNvCxnSpPr>
            <a:stCxn id="461" idx="3"/>
            <a:endCxn id="508" idx="2"/>
          </p:cNvCxnSpPr>
          <p:nvPr/>
        </p:nvCxnSpPr>
        <p:spPr bwMode="auto">
          <a:xfrm>
            <a:off x="6180017" y="2601889"/>
            <a:ext cx="1272303" cy="205472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02183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내용 개체 틀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r>
              <a:rPr kumimoji="1" lang="en-US" altLang="ko-KR" dirty="0"/>
              <a:t>Structure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 bwMode="auto">
          <a:xfrm>
            <a:off x="1991985" y="2794864"/>
            <a:ext cx="1152128" cy="723993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1</a:t>
            </a:r>
            <a:endParaRPr kumimoji="1" lang="ko-KR" altLang="en-US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395536" y="3588256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kumimoji="1" lang="ko-KR" altLang="en-US" sz="16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2123155" y="3442936"/>
            <a:ext cx="1152128" cy="723993"/>
          </a:xfrm>
          <a:prstGeom prst="rect">
            <a:avLst/>
          </a:prstGeom>
          <a:solidFill>
            <a:srgbClr val="FFFFA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2</a:t>
            </a:r>
            <a:endParaRPr kumimoji="1"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235871" y="4091008"/>
            <a:ext cx="1152128" cy="723993"/>
          </a:xfrm>
          <a:prstGeom prst="rect">
            <a:avLst/>
          </a:prstGeom>
          <a:solidFill>
            <a:srgbClr val="F2C8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n</a:t>
            </a:r>
            <a:endParaRPr kumimoji="1" lang="ko-KR" altLang="en-US" sz="1600" dirty="0"/>
          </a:p>
        </p:txBody>
      </p:sp>
      <p:cxnSp>
        <p:nvCxnSpPr>
          <p:cNvPr id="13" name="직선 화살표 연결선 12"/>
          <p:cNvCxnSpPr>
            <a:stCxn id="9" idx="3"/>
            <a:endCxn id="8" idx="1"/>
          </p:cNvCxnSpPr>
          <p:nvPr/>
        </p:nvCxnSpPr>
        <p:spPr bwMode="auto">
          <a:xfrm flipV="1">
            <a:off x="1547664" y="3156861"/>
            <a:ext cx="444321" cy="79339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 bwMode="auto">
          <a:xfrm flipV="1">
            <a:off x="1547664" y="3804933"/>
            <a:ext cx="575491" cy="14532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88" name="직선 화살표 연결선 387"/>
          <p:cNvCxnSpPr>
            <a:stCxn id="9" idx="3"/>
            <a:endCxn id="11" idx="1"/>
          </p:cNvCxnSpPr>
          <p:nvPr/>
        </p:nvCxnSpPr>
        <p:spPr bwMode="auto">
          <a:xfrm>
            <a:off x="1547664" y="3950253"/>
            <a:ext cx="688207" cy="50275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01" name="직사각형 400"/>
          <p:cNvSpPr/>
          <p:nvPr/>
        </p:nvSpPr>
        <p:spPr bwMode="auto">
          <a:xfrm>
            <a:off x="3491880" y="2938880"/>
            <a:ext cx="623746" cy="455063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02" name="직사각형 401"/>
          <p:cNvSpPr/>
          <p:nvPr/>
        </p:nvSpPr>
        <p:spPr bwMode="auto">
          <a:xfrm>
            <a:off x="3602995" y="3567850"/>
            <a:ext cx="623746" cy="455063"/>
          </a:xfrm>
          <a:prstGeom prst="rect">
            <a:avLst/>
          </a:prstGeom>
          <a:solidFill>
            <a:srgbClr val="FFFFA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03" name="직사각형 402"/>
          <p:cNvSpPr/>
          <p:nvPr/>
        </p:nvSpPr>
        <p:spPr bwMode="auto">
          <a:xfrm>
            <a:off x="3756438" y="4226430"/>
            <a:ext cx="623746" cy="455063"/>
          </a:xfrm>
          <a:prstGeom prst="rect">
            <a:avLst/>
          </a:prstGeom>
          <a:solidFill>
            <a:srgbClr val="F2C8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04" name="직선 화살표 연결선 403"/>
          <p:cNvCxnSpPr>
            <a:stCxn id="8" idx="3"/>
            <a:endCxn id="401" idx="1"/>
          </p:cNvCxnSpPr>
          <p:nvPr/>
        </p:nvCxnSpPr>
        <p:spPr bwMode="auto">
          <a:xfrm>
            <a:off x="3144113" y="3156861"/>
            <a:ext cx="347767" cy="95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7" name="직선 화살표 연결선 406"/>
          <p:cNvCxnSpPr>
            <a:stCxn id="10" idx="3"/>
            <a:endCxn id="402" idx="1"/>
          </p:cNvCxnSpPr>
          <p:nvPr/>
        </p:nvCxnSpPr>
        <p:spPr bwMode="auto">
          <a:xfrm flipV="1">
            <a:off x="3275283" y="3795382"/>
            <a:ext cx="327712" cy="95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10" name="직선 화살표 연결선 409"/>
          <p:cNvCxnSpPr>
            <a:stCxn id="11" idx="3"/>
            <a:endCxn id="403" idx="1"/>
          </p:cNvCxnSpPr>
          <p:nvPr/>
        </p:nvCxnSpPr>
        <p:spPr bwMode="auto">
          <a:xfrm>
            <a:off x="3387999" y="4453005"/>
            <a:ext cx="368439" cy="95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13" name="오른쪽 중괄호[R] 412"/>
          <p:cNvSpPr/>
          <p:nvPr/>
        </p:nvSpPr>
        <p:spPr bwMode="auto">
          <a:xfrm rot="21304585">
            <a:off x="4382530" y="3248669"/>
            <a:ext cx="211496" cy="1197466"/>
          </a:xfrm>
          <a:prstGeom prst="rightBrace">
            <a:avLst>
              <a:gd name="adj1" fmla="val 33292"/>
              <a:gd name="adj2" fmla="val 502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4" name="직사각형 413"/>
          <p:cNvSpPr/>
          <p:nvPr/>
        </p:nvSpPr>
        <p:spPr bwMode="auto">
          <a:xfrm>
            <a:off x="4784599" y="2362816"/>
            <a:ext cx="623746" cy="455063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5" name="직사각형 414"/>
          <p:cNvSpPr/>
          <p:nvPr/>
        </p:nvSpPr>
        <p:spPr bwMode="auto">
          <a:xfrm>
            <a:off x="4873088" y="2650848"/>
            <a:ext cx="623746" cy="455063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6" name="직사각형 415"/>
          <p:cNvSpPr/>
          <p:nvPr/>
        </p:nvSpPr>
        <p:spPr bwMode="auto">
          <a:xfrm>
            <a:off x="4967437" y="2938880"/>
            <a:ext cx="623746" cy="4550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7" name="직사각형 416"/>
          <p:cNvSpPr/>
          <p:nvPr/>
        </p:nvSpPr>
        <p:spPr bwMode="auto">
          <a:xfrm>
            <a:off x="5039445" y="3241802"/>
            <a:ext cx="623746" cy="455063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8" name="직사각형 417"/>
          <p:cNvSpPr/>
          <p:nvPr/>
        </p:nvSpPr>
        <p:spPr bwMode="auto">
          <a:xfrm>
            <a:off x="5111453" y="3528834"/>
            <a:ext cx="623746" cy="45506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9" name="직사각형 418"/>
          <p:cNvSpPr/>
          <p:nvPr/>
        </p:nvSpPr>
        <p:spPr bwMode="auto">
          <a:xfrm>
            <a:off x="5183461" y="3851969"/>
            <a:ext cx="623746" cy="455063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0" name="직사각형 419"/>
          <p:cNvSpPr/>
          <p:nvPr/>
        </p:nvSpPr>
        <p:spPr bwMode="auto">
          <a:xfrm>
            <a:off x="5255469" y="4140001"/>
            <a:ext cx="623746" cy="455063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1" name="직사각형 420"/>
          <p:cNvSpPr/>
          <p:nvPr/>
        </p:nvSpPr>
        <p:spPr bwMode="auto">
          <a:xfrm>
            <a:off x="5327477" y="4451048"/>
            <a:ext cx="623746" cy="455063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2" name="직사각형 421"/>
          <p:cNvSpPr/>
          <p:nvPr/>
        </p:nvSpPr>
        <p:spPr bwMode="auto">
          <a:xfrm>
            <a:off x="5399485" y="4739080"/>
            <a:ext cx="623746" cy="455063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24" name="직선 화살표 연결선 423"/>
          <p:cNvCxnSpPr>
            <a:stCxn id="413" idx="1"/>
            <a:endCxn id="422" idx="1"/>
          </p:cNvCxnSpPr>
          <p:nvPr/>
        </p:nvCxnSpPr>
        <p:spPr bwMode="auto">
          <a:xfrm>
            <a:off x="4593910" y="3841511"/>
            <a:ext cx="805575" cy="112510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27" name="직선 화살표 연결선 426"/>
          <p:cNvCxnSpPr>
            <a:stCxn id="413" idx="1"/>
            <a:endCxn id="421" idx="1"/>
          </p:cNvCxnSpPr>
          <p:nvPr/>
        </p:nvCxnSpPr>
        <p:spPr bwMode="auto">
          <a:xfrm>
            <a:off x="4593910" y="3841511"/>
            <a:ext cx="733567" cy="83706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0" name="직선 화살표 연결선 429"/>
          <p:cNvCxnSpPr>
            <a:stCxn id="413" idx="1"/>
            <a:endCxn id="414" idx="1"/>
          </p:cNvCxnSpPr>
          <p:nvPr/>
        </p:nvCxnSpPr>
        <p:spPr bwMode="auto">
          <a:xfrm flipV="1">
            <a:off x="4593910" y="2590348"/>
            <a:ext cx="190689" cy="125116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3" name="직선 화살표 연결선 432"/>
          <p:cNvCxnSpPr>
            <a:stCxn id="413" idx="1"/>
            <a:endCxn id="415" idx="1"/>
          </p:cNvCxnSpPr>
          <p:nvPr/>
        </p:nvCxnSpPr>
        <p:spPr bwMode="auto">
          <a:xfrm flipV="1">
            <a:off x="4593910" y="2878380"/>
            <a:ext cx="279178" cy="96313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5" name="직선 화살표 연결선 444"/>
          <p:cNvCxnSpPr>
            <a:stCxn id="413" idx="1"/>
            <a:endCxn id="416" idx="1"/>
          </p:cNvCxnSpPr>
          <p:nvPr/>
        </p:nvCxnSpPr>
        <p:spPr bwMode="auto">
          <a:xfrm flipV="1">
            <a:off x="4593910" y="3166412"/>
            <a:ext cx="373527" cy="67509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8" name="직선 화살표 연결선 447"/>
          <p:cNvCxnSpPr>
            <a:stCxn id="413" idx="1"/>
            <a:endCxn id="417" idx="1"/>
          </p:cNvCxnSpPr>
          <p:nvPr/>
        </p:nvCxnSpPr>
        <p:spPr bwMode="auto">
          <a:xfrm flipV="1">
            <a:off x="4593910" y="3469334"/>
            <a:ext cx="445535" cy="37217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1" name="직선 화살표 연결선 450"/>
          <p:cNvCxnSpPr>
            <a:stCxn id="413" idx="1"/>
            <a:endCxn id="418" idx="1"/>
          </p:cNvCxnSpPr>
          <p:nvPr/>
        </p:nvCxnSpPr>
        <p:spPr bwMode="auto">
          <a:xfrm flipV="1">
            <a:off x="4593910" y="3756366"/>
            <a:ext cx="517543" cy="8514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4" name="직선 화살표 연결선 453"/>
          <p:cNvCxnSpPr>
            <a:stCxn id="413" idx="1"/>
            <a:endCxn id="419" idx="1"/>
          </p:cNvCxnSpPr>
          <p:nvPr/>
        </p:nvCxnSpPr>
        <p:spPr bwMode="auto">
          <a:xfrm>
            <a:off x="4593910" y="3841511"/>
            <a:ext cx="589551" cy="23799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8" name="직선 화살표 연결선 457"/>
          <p:cNvCxnSpPr>
            <a:stCxn id="413" idx="1"/>
            <a:endCxn id="420" idx="1"/>
          </p:cNvCxnSpPr>
          <p:nvPr/>
        </p:nvCxnSpPr>
        <p:spPr bwMode="auto">
          <a:xfrm>
            <a:off x="4593910" y="3841511"/>
            <a:ext cx="661559" cy="52602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1" name="직사각형 460"/>
          <p:cNvSpPr/>
          <p:nvPr/>
        </p:nvSpPr>
        <p:spPr bwMode="auto">
          <a:xfrm>
            <a:off x="5796136" y="2480922"/>
            <a:ext cx="383881" cy="241934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2" name="직사각형 461"/>
          <p:cNvSpPr/>
          <p:nvPr/>
        </p:nvSpPr>
        <p:spPr bwMode="auto">
          <a:xfrm>
            <a:off x="5884625" y="2768954"/>
            <a:ext cx="383881" cy="24193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3" name="직사각형 462"/>
          <p:cNvSpPr/>
          <p:nvPr/>
        </p:nvSpPr>
        <p:spPr bwMode="auto">
          <a:xfrm>
            <a:off x="5978974" y="3056986"/>
            <a:ext cx="383881" cy="241934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4" name="직사각형 463"/>
          <p:cNvSpPr/>
          <p:nvPr/>
        </p:nvSpPr>
        <p:spPr bwMode="auto">
          <a:xfrm>
            <a:off x="6050982" y="3359908"/>
            <a:ext cx="383881" cy="241934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5" name="직사각형 464"/>
          <p:cNvSpPr/>
          <p:nvPr/>
        </p:nvSpPr>
        <p:spPr bwMode="auto">
          <a:xfrm>
            <a:off x="6122990" y="3646940"/>
            <a:ext cx="383881" cy="241934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6" name="직사각형 465"/>
          <p:cNvSpPr/>
          <p:nvPr/>
        </p:nvSpPr>
        <p:spPr bwMode="auto">
          <a:xfrm>
            <a:off x="6194998" y="3970075"/>
            <a:ext cx="383881" cy="24193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7" name="직사각형 466"/>
          <p:cNvSpPr/>
          <p:nvPr/>
        </p:nvSpPr>
        <p:spPr bwMode="auto">
          <a:xfrm>
            <a:off x="6267006" y="4258107"/>
            <a:ext cx="383881" cy="24193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8" name="직사각형 467"/>
          <p:cNvSpPr/>
          <p:nvPr/>
        </p:nvSpPr>
        <p:spPr bwMode="auto">
          <a:xfrm>
            <a:off x="6339014" y="4569154"/>
            <a:ext cx="383881" cy="241934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9" name="직사각형 468"/>
          <p:cNvSpPr/>
          <p:nvPr/>
        </p:nvSpPr>
        <p:spPr bwMode="auto">
          <a:xfrm>
            <a:off x="6411022" y="4857186"/>
            <a:ext cx="383881" cy="241934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70" name="직선 화살표 연결선 469"/>
          <p:cNvCxnSpPr>
            <a:stCxn id="422" idx="3"/>
            <a:endCxn id="469" idx="1"/>
          </p:cNvCxnSpPr>
          <p:nvPr/>
        </p:nvCxnSpPr>
        <p:spPr bwMode="auto">
          <a:xfrm>
            <a:off x="6023231" y="4966612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3" name="직선 화살표 연결선 472"/>
          <p:cNvCxnSpPr>
            <a:stCxn id="421" idx="3"/>
            <a:endCxn id="468" idx="1"/>
          </p:cNvCxnSpPr>
          <p:nvPr/>
        </p:nvCxnSpPr>
        <p:spPr bwMode="auto">
          <a:xfrm>
            <a:off x="5951223" y="4678580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6" name="직선 화살표 연결선 475"/>
          <p:cNvCxnSpPr>
            <a:stCxn id="420" idx="3"/>
            <a:endCxn id="467" idx="1"/>
          </p:cNvCxnSpPr>
          <p:nvPr/>
        </p:nvCxnSpPr>
        <p:spPr bwMode="auto">
          <a:xfrm>
            <a:off x="5879215" y="4367533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9" name="직선 화살표 연결선 478"/>
          <p:cNvCxnSpPr>
            <a:stCxn id="419" idx="3"/>
            <a:endCxn id="466" idx="1"/>
          </p:cNvCxnSpPr>
          <p:nvPr/>
        </p:nvCxnSpPr>
        <p:spPr bwMode="auto">
          <a:xfrm>
            <a:off x="5807207" y="4079501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2" name="직선 화살표 연결선 481"/>
          <p:cNvCxnSpPr>
            <a:stCxn id="418" idx="3"/>
            <a:endCxn id="465" idx="1"/>
          </p:cNvCxnSpPr>
          <p:nvPr/>
        </p:nvCxnSpPr>
        <p:spPr bwMode="auto">
          <a:xfrm>
            <a:off x="5735199" y="3756366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5" name="직선 화살표 연결선 484"/>
          <p:cNvCxnSpPr>
            <a:stCxn id="417" idx="3"/>
            <a:endCxn id="464" idx="1"/>
          </p:cNvCxnSpPr>
          <p:nvPr/>
        </p:nvCxnSpPr>
        <p:spPr bwMode="auto">
          <a:xfrm>
            <a:off x="5663191" y="3469334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8" name="직선 화살표 연결선 487"/>
          <p:cNvCxnSpPr>
            <a:stCxn id="416" idx="3"/>
            <a:endCxn id="463" idx="1"/>
          </p:cNvCxnSpPr>
          <p:nvPr/>
        </p:nvCxnSpPr>
        <p:spPr bwMode="auto">
          <a:xfrm>
            <a:off x="5591183" y="3166412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1" name="직선 화살표 연결선 490"/>
          <p:cNvCxnSpPr>
            <a:stCxn id="415" idx="3"/>
            <a:endCxn id="462" idx="1"/>
          </p:cNvCxnSpPr>
          <p:nvPr/>
        </p:nvCxnSpPr>
        <p:spPr bwMode="auto">
          <a:xfrm>
            <a:off x="5496834" y="2878380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4" name="직선 화살표 연결선 493"/>
          <p:cNvCxnSpPr>
            <a:stCxn id="414" idx="3"/>
            <a:endCxn id="461" idx="1"/>
          </p:cNvCxnSpPr>
          <p:nvPr/>
        </p:nvCxnSpPr>
        <p:spPr bwMode="auto">
          <a:xfrm>
            <a:off x="5408345" y="2590348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01" name="타원 500"/>
          <p:cNvSpPr/>
          <p:nvPr/>
        </p:nvSpPr>
        <p:spPr bwMode="auto">
          <a:xfrm>
            <a:off x="6876256" y="2027027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3" name="타원 502"/>
          <p:cNvSpPr/>
          <p:nvPr/>
        </p:nvSpPr>
        <p:spPr bwMode="auto">
          <a:xfrm>
            <a:off x="6948264" y="2439600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4" name="타원 503"/>
          <p:cNvSpPr/>
          <p:nvPr/>
        </p:nvSpPr>
        <p:spPr bwMode="auto">
          <a:xfrm>
            <a:off x="7060059" y="2856753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5" name="타원 504"/>
          <p:cNvSpPr/>
          <p:nvPr/>
        </p:nvSpPr>
        <p:spPr bwMode="auto">
          <a:xfrm>
            <a:off x="7164288" y="3273906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6" name="타원 505"/>
          <p:cNvSpPr/>
          <p:nvPr/>
        </p:nvSpPr>
        <p:spPr bwMode="auto">
          <a:xfrm>
            <a:off x="7308304" y="3682043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7" name="타원 506"/>
          <p:cNvSpPr/>
          <p:nvPr/>
        </p:nvSpPr>
        <p:spPr bwMode="auto">
          <a:xfrm>
            <a:off x="7380312" y="4090180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8" name="타원 507"/>
          <p:cNvSpPr/>
          <p:nvPr/>
        </p:nvSpPr>
        <p:spPr bwMode="auto">
          <a:xfrm>
            <a:off x="7452320" y="4512597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9" name="타원 508"/>
          <p:cNvSpPr/>
          <p:nvPr/>
        </p:nvSpPr>
        <p:spPr bwMode="auto">
          <a:xfrm>
            <a:off x="7524328" y="4920734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2" name="타원 511"/>
          <p:cNvSpPr/>
          <p:nvPr/>
        </p:nvSpPr>
        <p:spPr bwMode="auto">
          <a:xfrm>
            <a:off x="8137947" y="3215892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13" name="직선 화살표 연결선 512"/>
          <p:cNvCxnSpPr>
            <a:stCxn id="509" idx="6"/>
            <a:endCxn id="512" idx="2"/>
          </p:cNvCxnSpPr>
          <p:nvPr/>
        </p:nvCxnSpPr>
        <p:spPr bwMode="auto">
          <a:xfrm flipV="1">
            <a:off x="7844581" y="3359908"/>
            <a:ext cx="293366" cy="170484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6" name="직선 화살표 연결선 515"/>
          <p:cNvCxnSpPr>
            <a:stCxn id="508" idx="6"/>
            <a:endCxn id="512" idx="2"/>
          </p:cNvCxnSpPr>
          <p:nvPr/>
        </p:nvCxnSpPr>
        <p:spPr bwMode="auto">
          <a:xfrm flipV="1">
            <a:off x="7772573" y="3359908"/>
            <a:ext cx="365374" cy="129670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9" name="직선 화살표 연결선 518"/>
          <p:cNvCxnSpPr>
            <a:stCxn id="507" idx="6"/>
            <a:endCxn id="512" idx="2"/>
          </p:cNvCxnSpPr>
          <p:nvPr/>
        </p:nvCxnSpPr>
        <p:spPr bwMode="auto">
          <a:xfrm flipV="1">
            <a:off x="7700565" y="3359908"/>
            <a:ext cx="437382" cy="87428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2" name="직선 화살표 연결선 521"/>
          <p:cNvCxnSpPr>
            <a:stCxn id="506" idx="6"/>
            <a:endCxn id="512" idx="2"/>
          </p:cNvCxnSpPr>
          <p:nvPr/>
        </p:nvCxnSpPr>
        <p:spPr bwMode="auto">
          <a:xfrm flipV="1">
            <a:off x="7628557" y="3359908"/>
            <a:ext cx="509390" cy="4661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5" name="직선 화살표 연결선 524"/>
          <p:cNvCxnSpPr>
            <a:stCxn id="505" idx="6"/>
            <a:endCxn id="512" idx="2"/>
          </p:cNvCxnSpPr>
          <p:nvPr/>
        </p:nvCxnSpPr>
        <p:spPr bwMode="auto">
          <a:xfrm flipV="1">
            <a:off x="7484541" y="3359908"/>
            <a:ext cx="653406" cy="5801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8" name="직선 화살표 연결선 527"/>
          <p:cNvCxnSpPr>
            <a:stCxn id="504" idx="6"/>
            <a:endCxn id="512" idx="2"/>
          </p:cNvCxnSpPr>
          <p:nvPr/>
        </p:nvCxnSpPr>
        <p:spPr bwMode="auto">
          <a:xfrm>
            <a:off x="7380312" y="3000769"/>
            <a:ext cx="757635" cy="35913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1" name="직선 화살표 연결선 530"/>
          <p:cNvCxnSpPr>
            <a:stCxn id="503" idx="6"/>
            <a:endCxn id="512" idx="2"/>
          </p:cNvCxnSpPr>
          <p:nvPr/>
        </p:nvCxnSpPr>
        <p:spPr bwMode="auto">
          <a:xfrm>
            <a:off x="7268517" y="2583616"/>
            <a:ext cx="869430" cy="77629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4" name="직선 화살표 연결선 533"/>
          <p:cNvCxnSpPr>
            <a:stCxn id="501" idx="6"/>
            <a:endCxn id="512" idx="2"/>
          </p:cNvCxnSpPr>
          <p:nvPr/>
        </p:nvCxnSpPr>
        <p:spPr bwMode="auto">
          <a:xfrm>
            <a:off x="7196509" y="2171043"/>
            <a:ext cx="941438" cy="118886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7" name="직선 화살표 연결선 536"/>
          <p:cNvCxnSpPr>
            <a:stCxn id="461" idx="3"/>
            <a:endCxn id="501" idx="2"/>
          </p:cNvCxnSpPr>
          <p:nvPr/>
        </p:nvCxnSpPr>
        <p:spPr bwMode="auto">
          <a:xfrm flipV="1">
            <a:off x="6180017" y="2171043"/>
            <a:ext cx="696239" cy="430846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0" name="직선 화살표 연결선 539"/>
          <p:cNvCxnSpPr>
            <a:stCxn id="461" idx="3"/>
            <a:endCxn id="503" idx="2"/>
          </p:cNvCxnSpPr>
          <p:nvPr/>
        </p:nvCxnSpPr>
        <p:spPr bwMode="auto">
          <a:xfrm flipV="1">
            <a:off x="6180017" y="2583616"/>
            <a:ext cx="768247" cy="1827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3" name="직선 화살표 연결선 542"/>
          <p:cNvCxnSpPr>
            <a:stCxn id="461" idx="3"/>
            <a:endCxn id="504" idx="2"/>
          </p:cNvCxnSpPr>
          <p:nvPr/>
        </p:nvCxnSpPr>
        <p:spPr bwMode="auto">
          <a:xfrm>
            <a:off x="6180017" y="2601889"/>
            <a:ext cx="880042" cy="39888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6" name="직선 화살표 연결선 545"/>
          <p:cNvCxnSpPr>
            <a:stCxn id="461" idx="3"/>
            <a:endCxn id="509" idx="2"/>
          </p:cNvCxnSpPr>
          <p:nvPr/>
        </p:nvCxnSpPr>
        <p:spPr bwMode="auto">
          <a:xfrm>
            <a:off x="6180017" y="2601889"/>
            <a:ext cx="1344311" cy="246286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9" name="직선 화살표 연결선 548"/>
          <p:cNvCxnSpPr>
            <a:stCxn id="469" idx="3"/>
            <a:endCxn id="509" idx="2"/>
          </p:cNvCxnSpPr>
          <p:nvPr/>
        </p:nvCxnSpPr>
        <p:spPr bwMode="auto">
          <a:xfrm>
            <a:off x="6794903" y="4978153"/>
            <a:ext cx="729425" cy="8659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2" name="직선 화살표 연결선 551"/>
          <p:cNvCxnSpPr>
            <a:stCxn id="469" idx="3"/>
            <a:endCxn id="508" idx="2"/>
          </p:cNvCxnSpPr>
          <p:nvPr/>
        </p:nvCxnSpPr>
        <p:spPr bwMode="auto">
          <a:xfrm flipV="1">
            <a:off x="6794903" y="4656613"/>
            <a:ext cx="657417" cy="32154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5" name="직선 화살표 연결선 554"/>
          <p:cNvCxnSpPr>
            <a:stCxn id="469" idx="3"/>
            <a:endCxn id="507" idx="2"/>
          </p:cNvCxnSpPr>
          <p:nvPr/>
        </p:nvCxnSpPr>
        <p:spPr bwMode="auto">
          <a:xfrm flipV="1">
            <a:off x="6794903" y="4234196"/>
            <a:ext cx="585409" cy="74395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8" name="직선 화살표 연결선 557"/>
          <p:cNvCxnSpPr>
            <a:stCxn id="469" idx="3"/>
            <a:endCxn id="501" idx="2"/>
          </p:cNvCxnSpPr>
          <p:nvPr/>
        </p:nvCxnSpPr>
        <p:spPr bwMode="auto">
          <a:xfrm flipV="1">
            <a:off x="6794903" y="2171043"/>
            <a:ext cx="81353" cy="280711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77" name="텍스트 상자 576"/>
          <p:cNvSpPr txBox="1"/>
          <p:nvPr/>
        </p:nvSpPr>
        <p:spPr>
          <a:xfrm>
            <a:off x="7146321" y="5436513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Fully Connected</a:t>
            </a:r>
          </a:p>
          <a:p>
            <a:pPr algn="ctr"/>
            <a:r>
              <a:rPr lang="en-US" altLang="ko-KR" sz="1600" dirty="0"/>
              <a:t>Layers</a:t>
            </a:r>
            <a:endParaRPr kumimoji="1" lang="ko-KR" altLang="en-US" sz="1600" dirty="0"/>
          </a:p>
        </p:txBody>
      </p:sp>
      <p:cxnSp>
        <p:nvCxnSpPr>
          <p:cNvPr id="579" name="직선 화살표 연결선 578"/>
          <p:cNvCxnSpPr>
            <a:stCxn id="461" idx="3"/>
            <a:endCxn id="505" idx="2"/>
          </p:cNvCxnSpPr>
          <p:nvPr/>
        </p:nvCxnSpPr>
        <p:spPr bwMode="auto">
          <a:xfrm>
            <a:off x="6180017" y="2601889"/>
            <a:ext cx="984271" cy="81603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2" name="직선 화살표 연결선 581"/>
          <p:cNvCxnSpPr>
            <a:stCxn id="461" idx="3"/>
            <a:endCxn id="506" idx="2"/>
          </p:cNvCxnSpPr>
          <p:nvPr/>
        </p:nvCxnSpPr>
        <p:spPr bwMode="auto">
          <a:xfrm>
            <a:off x="6180017" y="2601889"/>
            <a:ext cx="1128287" cy="122417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5" name="직선 화살표 연결선 584"/>
          <p:cNvCxnSpPr>
            <a:stCxn id="469" idx="3"/>
            <a:endCxn id="506" idx="2"/>
          </p:cNvCxnSpPr>
          <p:nvPr/>
        </p:nvCxnSpPr>
        <p:spPr bwMode="auto">
          <a:xfrm flipV="1">
            <a:off x="6794903" y="3826059"/>
            <a:ext cx="513401" cy="115209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8" name="직선 화살표 연결선 587"/>
          <p:cNvCxnSpPr>
            <a:stCxn id="469" idx="3"/>
            <a:endCxn id="505" idx="2"/>
          </p:cNvCxnSpPr>
          <p:nvPr/>
        </p:nvCxnSpPr>
        <p:spPr bwMode="auto">
          <a:xfrm flipV="1">
            <a:off x="6794903" y="3417922"/>
            <a:ext cx="369385" cy="156023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1" name="직선 화살표 연결선 590"/>
          <p:cNvCxnSpPr>
            <a:stCxn id="469" idx="3"/>
            <a:endCxn id="504" idx="2"/>
          </p:cNvCxnSpPr>
          <p:nvPr/>
        </p:nvCxnSpPr>
        <p:spPr bwMode="auto">
          <a:xfrm flipV="1">
            <a:off x="6794903" y="3000769"/>
            <a:ext cx="265156" cy="197738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4" name="직선 화살표 연결선 593"/>
          <p:cNvCxnSpPr>
            <a:stCxn id="469" idx="3"/>
            <a:endCxn id="503" idx="2"/>
          </p:cNvCxnSpPr>
          <p:nvPr/>
        </p:nvCxnSpPr>
        <p:spPr bwMode="auto">
          <a:xfrm flipV="1">
            <a:off x="6794903" y="2583616"/>
            <a:ext cx="153361" cy="239453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7" name="직선 화살표 연결선 596"/>
          <p:cNvCxnSpPr>
            <a:stCxn id="461" idx="3"/>
            <a:endCxn id="507" idx="2"/>
          </p:cNvCxnSpPr>
          <p:nvPr/>
        </p:nvCxnSpPr>
        <p:spPr bwMode="auto">
          <a:xfrm>
            <a:off x="6180017" y="2601889"/>
            <a:ext cx="1200295" cy="163230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00" name="직선 화살표 연결선 599"/>
          <p:cNvCxnSpPr>
            <a:stCxn id="461" idx="3"/>
            <a:endCxn id="508" idx="2"/>
          </p:cNvCxnSpPr>
          <p:nvPr/>
        </p:nvCxnSpPr>
        <p:spPr bwMode="auto">
          <a:xfrm>
            <a:off x="6180017" y="2601889"/>
            <a:ext cx="1272303" cy="205472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" name="자유형 2"/>
          <p:cNvSpPr/>
          <p:nvPr/>
        </p:nvSpPr>
        <p:spPr bwMode="auto">
          <a:xfrm>
            <a:off x="1744892" y="2259101"/>
            <a:ext cx="5159828" cy="3058886"/>
          </a:xfrm>
          <a:custGeom>
            <a:avLst/>
            <a:gdLst>
              <a:gd name="connsiteX0" fmla="*/ 4376057 w 5138057"/>
              <a:gd name="connsiteY0" fmla="*/ 0 h 3058886"/>
              <a:gd name="connsiteX1" fmla="*/ 0 w 5138057"/>
              <a:gd name="connsiteY1" fmla="*/ 65314 h 3058886"/>
              <a:gd name="connsiteX2" fmla="*/ 511628 w 5138057"/>
              <a:gd name="connsiteY2" fmla="*/ 3058886 h 3058886"/>
              <a:gd name="connsiteX3" fmla="*/ 5138057 w 5138057"/>
              <a:gd name="connsiteY3" fmla="*/ 3037114 h 3058886"/>
              <a:gd name="connsiteX4" fmla="*/ 4376057 w 5138057"/>
              <a:gd name="connsiteY4" fmla="*/ 0 h 3058886"/>
              <a:gd name="connsiteX0" fmla="*/ 4397828 w 5159828"/>
              <a:gd name="connsiteY0" fmla="*/ 0 h 3058886"/>
              <a:gd name="connsiteX1" fmla="*/ 0 w 5159828"/>
              <a:gd name="connsiteY1" fmla="*/ 21771 h 3058886"/>
              <a:gd name="connsiteX2" fmla="*/ 533399 w 5159828"/>
              <a:gd name="connsiteY2" fmla="*/ 3058886 h 3058886"/>
              <a:gd name="connsiteX3" fmla="*/ 5159828 w 5159828"/>
              <a:gd name="connsiteY3" fmla="*/ 3037114 h 3058886"/>
              <a:gd name="connsiteX4" fmla="*/ 4397828 w 5159828"/>
              <a:gd name="connsiteY4" fmla="*/ 0 h 305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9828" h="3058886">
                <a:moveTo>
                  <a:pt x="4397828" y="0"/>
                </a:moveTo>
                <a:lnTo>
                  <a:pt x="0" y="21771"/>
                </a:lnTo>
                <a:lnTo>
                  <a:pt x="533399" y="3058886"/>
                </a:lnTo>
                <a:lnTo>
                  <a:pt x="5159828" y="3037114"/>
                </a:lnTo>
                <a:lnTo>
                  <a:pt x="4397828" y="0"/>
                </a:lnTo>
                <a:close/>
              </a:path>
            </a:pathLst>
          </a:cu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dirty="0"/>
              <a:t>Partially Connected NN</a:t>
            </a:r>
            <a:br>
              <a:rPr lang="en-US" altLang="ko-KR" dirty="0"/>
            </a:br>
            <a:r>
              <a:rPr lang="en-US" altLang="ko-KR" dirty="0"/>
              <a:t>for feature extraction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3072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pPr lvl="1"/>
            <a:endParaRPr lang="en-US" altLang="ko-KR" dirty="0"/>
          </a:p>
        </p:txBody>
      </p:sp>
      <p:pic>
        <p:nvPicPr>
          <p:cNvPr id="30724" name="Picture 2" descr="http://i.stack.imgur.com/Hl2H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43125"/>
            <a:ext cx="6418263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417763"/>
            <a:ext cx="1835150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4751CC-405E-479A-8232-52039AA49A5F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Classification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87" y="2584139"/>
            <a:ext cx="957101" cy="878268"/>
          </a:xfrm>
          <a:prstGeom prst="rect">
            <a:avLst/>
          </a:prstGeom>
        </p:spPr>
      </p:pic>
      <p:pic>
        <p:nvPicPr>
          <p:cNvPr id="6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92" y="2586219"/>
            <a:ext cx="957101" cy="878268"/>
          </a:xfrm>
          <a:prstGeom prst="rect">
            <a:avLst/>
          </a:prstGeom>
        </p:spPr>
      </p:pic>
      <p:pic>
        <p:nvPicPr>
          <p:cNvPr id="7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790" y="2584139"/>
            <a:ext cx="957101" cy="878268"/>
          </a:xfrm>
          <a:prstGeom prst="rect">
            <a:avLst/>
          </a:prstGeom>
        </p:spPr>
      </p:pic>
      <p:sp>
        <p:nvSpPr>
          <p:cNvPr id="8" name="Rectangle 4"/>
          <p:cNvSpPr/>
          <p:nvPr/>
        </p:nvSpPr>
        <p:spPr bwMode="auto">
          <a:xfrm>
            <a:off x="6175342" y="2484238"/>
            <a:ext cx="1508438" cy="105651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188F"/>
                </a:solidFill>
              </a:rPr>
              <a:t>Classifier</a:t>
            </a:r>
          </a:p>
        </p:txBody>
      </p:sp>
      <p:cxnSp>
        <p:nvCxnSpPr>
          <p:cNvPr id="9" name="Straight Arrow Connector 11"/>
          <p:cNvCxnSpPr/>
          <p:nvPr/>
        </p:nvCxnSpPr>
        <p:spPr>
          <a:xfrm flipV="1">
            <a:off x="5696707" y="3012493"/>
            <a:ext cx="478635" cy="21204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"/>
          <p:cNvCxnSpPr/>
          <p:nvPr/>
        </p:nvCxnSpPr>
        <p:spPr>
          <a:xfrm>
            <a:off x="7705515" y="2973972"/>
            <a:ext cx="49313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/>
          <p:cNvSpPr txBox="1"/>
          <p:nvPr/>
        </p:nvSpPr>
        <p:spPr>
          <a:xfrm>
            <a:off x="8065555" y="2576161"/>
            <a:ext cx="778098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" name="Straight Arrow Connector 16"/>
          <p:cNvCxnSpPr/>
          <p:nvPr/>
        </p:nvCxnSpPr>
        <p:spPr>
          <a:xfrm>
            <a:off x="5696707" y="4881874"/>
            <a:ext cx="478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7"/>
          <p:cNvCxnSpPr/>
          <p:nvPr/>
        </p:nvCxnSpPr>
        <p:spPr>
          <a:xfrm>
            <a:off x="7712664" y="4822150"/>
            <a:ext cx="49313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8"/>
          <p:cNvSpPr txBox="1"/>
          <p:nvPr/>
        </p:nvSpPr>
        <p:spPr>
          <a:xfrm>
            <a:off x="8072704" y="4422544"/>
            <a:ext cx="819776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O</a:t>
            </a:r>
          </a:p>
        </p:txBody>
      </p:sp>
      <p:sp>
        <p:nvSpPr>
          <p:cNvPr id="16" name="TextBox 21"/>
          <p:cNvSpPr txBox="1"/>
          <p:nvPr/>
        </p:nvSpPr>
        <p:spPr>
          <a:xfrm>
            <a:off x="377871" y="1985505"/>
            <a:ext cx="1086238" cy="375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translation</a:t>
            </a:r>
          </a:p>
        </p:txBody>
      </p:sp>
      <p:sp>
        <p:nvSpPr>
          <p:cNvPr id="17" name="TextBox 22"/>
          <p:cNvSpPr txBox="1"/>
          <p:nvPr/>
        </p:nvSpPr>
        <p:spPr>
          <a:xfrm>
            <a:off x="2713253" y="3762112"/>
            <a:ext cx="795361" cy="375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18" name="TextBox 23"/>
          <p:cNvSpPr txBox="1"/>
          <p:nvPr/>
        </p:nvSpPr>
        <p:spPr>
          <a:xfrm>
            <a:off x="4781252" y="3758893"/>
            <a:ext cx="785591" cy="375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weight</a:t>
            </a:r>
          </a:p>
        </p:txBody>
      </p:sp>
      <p:sp>
        <p:nvSpPr>
          <p:cNvPr id="19" name="TextBox 24"/>
          <p:cNvSpPr txBox="1"/>
          <p:nvPr/>
        </p:nvSpPr>
        <p:spPr>
          <a:xfrm>
            <a:off x="3685622" y="3749998"/>
            <a:ext cx="878494" cy="375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rotation</a:t>
            </a:r>
          </a:p>
        </p:txBody>
      </p:sp>
      <p:pic>
        <p:nvPicPr>
          <p:cNvPr id="20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785" y="2584139"/>
            <a:ext cx="957101" cy="878268"/>
          </a:xfrm>
          <a:prstGeom prst="rect">
            <a:avLst/>
          </a:prstGeom>
        </p:spPr>
      </p:pic>
      <p:pic>
        <p:nvPicPr>
          <p:cNvPr id="21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912" y="4432317"/>
            <a:ext cx="957101" cy="878268"/>
          </a:xfrm>
          <a:prstGeom prst="rect">
            <a:avLst/>
          </a:prstGeom>
        </p:spPr>
      </p:pic>
      <p:pic>
        <p:nvPicPr>
          <p:cNvPr id="22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287" y="4432317"/>
            <a:ext cx="957101" cy="878268"/>
          </a:xfrm>
          <a:prstGeom prst="rect">
            <a:avLst/>
          </a:prstGeom>
        </p:spPr>
      </p:pic>
      <p:pic>
        <p:nvPicPr>
          <p:cNvPr id="23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292" y="4432317"/>
            <a:ext cx="957101" cy="878268"/>
          </a:xfrm>
          <a:prstGeom prst="rect">
            <a:avLst/>
          </a:prstGeom>
        </p:spPr>
      </p:pic>
      <p:pic>
        <p:nvPicPr>
          <p:cNvPr id="24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9790" y="4432317"/>
            <a:ext cx="957101" cy="878268"/>
          </a:xfrm>
          <a:prstGeom prst="rect">
            <a:avLst/>
          </a:prstGeom>
        </p:spPr>
      </p:pic>
      <p:pic>
        <p:nvPicPr>
          <p:cNvPr id="26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572" y="4440216"/>
            <a:ext cx="911087" cy="883316"/>
          </a:xfrm>
          <a:prstGeom prst="rect">
            <a:avLst/>
          </a:prstGeom>
        </p:spPr>
      </p:pic>
      <p:pic>
        <p:nvPicPr>
          <p:cNvPr id="27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295" y="2584139"/>
            <a:ext cx="911087" cy="883316"/>
          </a:xfrm>
          <a:prstGeom prst="rect">
            <a:avLst/>
          </a:prstGeom>
        </p:spPr>
      </p:pic>
      <p:sp>
        <p:nvSpPr>
          <p:cNvPr id="29" name="Rectangle 4"/>
          <p:cNvSpPr/>
          <p:nvPr/>
        </p:nvSpPr>
        <p:spPr bwMode="auto">
          <a:xfrm>
            <a:off x="6211408" y="4289945"/>
            <a:ext cx="1508438" cy="105651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188F"/>
                </a:solidFill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741081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 Structure of 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3174" y="4725144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74" y="4725144"/>
                <a:ext cx="3181961" cy="6985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42" y="1916832"/>
            <a:ext cx="1816567" cy="4090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73173" y="4140621"/>
                <a:ext cx="1768561" cy="36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73" y="4140621"/>
                <a:ext cx="1768561" cy="368499"/>
              </a:xfrm>
              <a:prstGeom prst="rect">
                <a:avLst/>
              </a:prstGeom>
              <a:blipFill rotWithShape="0">
                <a:blip r:embed="rId4"/>
                <a:stretch>
                  <a:fillRect l="-310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47929" y="3468290"/>
                <a:ext cx="3548407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29" y="3468290"/>
                <a:ext cx="3548407" cy="373820"/>
              </a:xfrm>
              <a:prstGeom prst="rect">
                <a:avLst/>
              </a:prstGeom>
              <a:blipFill rotWithShape="0">
                <a:blip r:embed="rId5"/>
                <a:stretch>
                  <a:fillRect l="-1375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87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Classification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Same?</a:t>
            </a:r>
          </a:p>
          <a:p>
            <a:pPr lvl="1"/>
            <a:r>
              <a:rPr lang="en-US" altLang="ko-KR" dirty="0"/>
              <a:t>How to determine both are the same?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520507"/>
            <a:ext cx="2521458" cy="2311200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71" y="2579046"/>
            <a:ext cx="2520000" cy="2309864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3851920" y="2457617"/>
            <a:ext cx="1456168" cy="259455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600" dirty="0">
                <a:solidFill>
                  <a:srgbClr val="00206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4644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Classification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Both are partially matching</a:t>
            </a:r>
          </a:p>
          <a:p>
            <a:pPr lvl="1"/>
            <a:r>
              <a:rPr lang="en-US" altLang="ko-KR" dirty="0"/>
              <a:t>Critical LOCAL features are the same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489" y="2885481"/>
            <a:ext cx="2463896" cy="2445418"/>
          </a:xfrm>
          <a:prstGeom prst="rect">
            <a:avLst/>
          </a:prstGeom>
        </p:spPr>
      </p:pic>
      <p:pic>
        <p:nvPicPr>
          <p:cNvPr id="6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2884648"/>
            <a:ext cx="2450229" cy="2431854"/>
          </a:xfrm>
          <a:prstGeom prst="rect">
            <a:avLst/>
          </a:prstGeom>
        </p:spPr>
      </p:pic>
      <p:cxnSp>
        <p:nvCxnSpPr>
          <p:cNvPr id="7" name="Straight Connector 9"/>
          <p:cNvCxnSpPr/>
          <p:nvPr/>
        </p:nvCxnSpPr>
        <p:spPr>
          <a:xfrm flipV="1">
            <a:off x="1238629" y="2457878"/>
            <a:ext cx="2928363" cy="700129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>
            <a:off x="4868496" y="2457878"/>
            <a:ext cx="1513521" cy="973406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17"/>
          <p:cNvCxnSpPr>
            <a:stCxn id="17" idx="3"/>
          </p:cNvCxnSpPr>
          <p:nvPr/>
        </p:nvCxnSpPr>
        <p:spPr>
          <a:xfrm flipV="1">
            <a:off x="4866127" y="4534428"/>
            <a:ext cx="1232419" cy="1437615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22"/>
          <p:cNvSpPr txBox="1"/>
          <p:nvPr/>
        </p:nvSpPr>
        <p:spPr>
          <a:xfrm>
            <a:off x="4166275" y="3576817"/>
            <a:ext cx="721993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rgbClr val="002060"/>
                </a:solidFill>
              </a:rPr>
              <a:t>=</a:t>
            </a:r>
            <a:endParaRPr lang="en-US" sz="7200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25"/>
          <p:cNvCxnSpPr/>
          <p:nvPr/>
        </p:nvCxnSpPr>
        <p:spPr>
          <a:xfrm>
            <a:off x="2587395" y="3713820"/>
            <a:ext cx="1578880" cy="326723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26"/>
          <p:cNvCxnSpPr/>
          <p:nvPr/>
        </p:nvCxnSpPr>
        <p:spPr>
          <a:xfrm>
            <a:off x="4867779" y="4040543"/>
            <a:ext cx="1497796" cy="493885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2"/>
          <p:cNvSpPr/>
          <p:nvPr/>
        </p:nvSpPr>
        <p:spPr bwMode="auto">
          <a:xfrm>
            <a:off x="1238629" y="3158007"/>
            <a:ext cx="534057" cy="546716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7"/>
          <p:cNvSpPr/>
          <p:nvPr/>
        </p:nvSpPr>
        <p:spPr bwMode="auto">
          <a:xfrm>
            <a:off x="5831518" y="3431365"/>
            <a:ext cx="534057" cy="546716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4"/>
          <p:cNvSpPr/>
          <p:nvPr/>
        </p:nvSpPr>
        <p:spPr bwMode="auto">
          <a:xfrm>
            <a:off x="1238629" y="4524797"/>
            <a:ext cx="534057" cy="546716"/>
          </a:xfrm>
          <a:prstGeom prst="rect">
            <a:avLst/>
          </a:prstGeom>
          <a:noFill/>
          <a:ln w="57150">
            <a:solidFill>
              <a:srgbClr val="FFC1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5"/>
          <p:cNvSpPr/>
          <p:nvPr/>
        </p:nvSpPr>
        <p:spPr bwMode="auto">
          <a:xfrm>
            <a:off x="6098546" y="4524797"/>
            <a:ext cx="534057" cy="546716"/>
          </a:xfrm>
          <a:prstGeom prst="rect">
            <a:avLst/>
          </a:prstGeom>
          <a:noFill/>
          <a:ln w="57150">
            <a:solidFill>
              <a:srgbClr val="FFC1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ectangle 23"/>
          <p:cNvSpPr/>
          <p:nvPr/>
        </p:nvSpPr>
        <p:spPr bwMode="auto">
          <a:xfrm>
            <a:off x="1772686" y="3704723"/>
            <a:ext cx="854491" cy="820074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24"/>
          <p:cNvSpPr/>
          <p:nvPr/>
        </p:nvSpPr>
        <p:spPr bwMode="auto">
          <a:xfrm>
            <a:off x="6365575" y="3704723"/>
            <a:ext cx="854491" cy="820074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Straight Connector 41"/>
          <p:cNvCxnSpPr/>
          <p:nvPr/>
        </p:nvCxnSpPr>
        <p:spPr>
          <a:xfrm flipV="1">
            <a:off x="1787699" y="2457878"/>
            <a:ext cx="2379293" cy="1237215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46"/>
          <p:cNvCxnSpPr/>
          <p:nvPr/>
        </p:nvCxnSpPr>
        <p:spPr>
          <a:xfrm>
            <a:off x="4868496" y="2457878"/>
            <a:ext cx="946294" cy="1521622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51"/>
          <p:cNvCxnSpPr/>
          <p:nvPr/>
        </p:nvCxnSpPr>
        <p:spPr>
          <a:xfrm flipV="1">
            <a:off x="2627177" y="4040543"/>
            <a:ext cx="1539098" cy="484254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55"/>
          <p:cNvCxnSpPr/>
          <p:nvPr/>
        </p:nvCxnSpPr>
        <p:spPr>
          <a:xfrm flipV="1">
            <a:off x="4867779" y="3719527"/>
            <a:ext cx="1497796" cy="321016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60"/>
          <p:cNvCxnSpPr>
            <a:endCxn id="27" idx="1"/>
          </p:cNvCxnSpPr>
          <p:nvPr/>
        </p:nvCxnSpPr>
        <p:spPr>
          <a:xfrm>
            <a:off x="1772686" y="4543524"/>
            <a:ext cx="2381693" cy="1460139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66"/>
          <p:cNvCxnSpPr>
            <a:stCxn id="17" idx="3"/>
          </p:cNvCxnSpPr>
          <p:nvPr/>
        </p:nvCxnSpPr>
        <p:spPr>
          <a:xfrm flipV="1">
            <a:off x="4866127" y="5079725"/>
            <a:ext cx="1766476" cy="892318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2"/>
          <p:cNvSpPr txBox="1"/>
          <p:nvPr/>
        </p:nvSpPr>
        <p:spPr>
          <a:xfrm>
            <a:off x="4154379" y="5481981"/>
            <a:ext cx="721993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rgbClr val="002060"/>
                </a:solidFill>
              </a:rPr>
              <a:t>=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28" name="TextBox 22"/>
          <p:cNvSpPr txBox="1"/>
          <p:nvPr/>
        </p:nvSpPr>
        <p:spPr>
          <a:xfrm>
            <a:off x="4154379" y="1964558"/>
            <a:ext cx="721993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rgbClr val="002060"/>
                </a:solidFill>
              </a:rPr>
              <a:t>=</a:t>
            </a:r>
            <a:endParaRPr lang="en-US" sz="7200" dirty="0">
              <a:solidFill>
                <a:srgbClr val="002060"/>
              </a:solidFill>
            </a:endParaRPr>
          </a:p>
        </p:txBody>
      </p:sp>
      <p:cxnSp>
        <p:nvCxnSpPr>
          <p:cNvPr id="433" name="Straight Connector 60"/>
          <p:cNvCxnSpPr>
            <a:endCxn id="27" idx="1"/>
          </p:cNvCxnSpPr>
          <p:nvPr/>
        </p:nvCxnSpPr>
        <p:spPr>
          <a:xfrm>
            <a:off x="1226733" y="5079725"/>
            <a:ext cx="2927646" cy="923938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1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Classification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Local Features</a:t>
            </a:r>
          </a:p>
          <a:p>
            <a:pPr lvl="1"/>
            <a:r>
              <a:rPr lang="en-US" altLang="ko-KR" dirty="0"/>
              <a:t>How about finding local features, and</a:t>
            </a:r>
          </a:p>
          <a:p>
            <a:pPr lvl="1"/>
            <a:r>
              <a:rPr kumimoji="1" lang="en-US" altLang="ko-KR" dirty="0"/>
              <a:t>Matching them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27798"/>
            <a:ext cx="2450229" cy="2431854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 bwMode="auto">
          <a:xfrm>
            <a:off x="2102724" y="3201157"/>
            <a:ext cx="534057" cy="546716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14"/>
          <p:cNvSpPr/>
          <p:nvPr/>
        </p:nvSpPr>
        <p:spPr bwMode="auto">
          <a:xfrm>
            <a:off x="2102724" y="4567947"/>
            <a:ext cx="534057" cy="546716"/>
          </a:xfrm>
          <a:prstGeom prst="rect">
            <a:avLst/>
          </a:prstGeom>
          <a:noFill/>
          <a:ln w="57150">
            <a:solidFill>
              <a:srgbClr val="FFC1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23"/>
          <p:cNvSpPr/>
          <p:nvPr/>
        </p:nvSpPr>
        <p:spPr bwMode="auto">
          <a:xfrm>
            <a:off x="2636781" y="3747873"/>
            <a:ext cx="854491" cy="820074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72">
            <a:extLst>
              <a:ext uri="{FF2B5EF4-FFF2-40B4-BE49-F238E27FC236}">
                <a16:creationId xmlns:a16="http://schemas.microsoft.com/office/drawing/2014/main" id="{1C922309-0CBC-419C-BE9B-DB3737B9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69" y="2927798"/>
            <a:ext cx="2463896" cy="2445418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DC8DB864-DFB7-4743-9D3F-994838D2CFB5}"/>
              </a:ext>
            </a:extLst>
          </p:cNvPr>
          <p:cNvSpPr/>
          <p:nvPr/>
        </p:nvSpPr>
        <p:spPr bwMode="auto">
          <a:xfrm>
            <a:off x="5218698" y="3473682"/>
            <a:ext cx="534057" cy="546716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F725BAA-BA33-4056-A8BC-C3F396819594}"/>
              </a:ext>
            </a:extLst>
          </p:cNvPr>
          <p:cNvSpPr/>
          <p:nvPr/>
        </p:nvSpPr>
        <p:spPr bwMode="auto">
          <a:xfrm>
            <a:off x="5485726" y="4567114"/>
            <a:ext cx="534057" cy="546716"/>
          </a:xfrm>
          <a:prstGeom prst="rect">
            <a:avLst/>
          </a:prstGeom>
          <a:noFill/>
          <a:ln w="57150">
            <a:solidFill>
              <a:srgbClr val="FFC1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1F6C7BF8-FB55-46F4-BBA4-20E4C2CD5163}"/>
              </a:ext>
            </a:extLst>
          </p:cNvPr>
          <p:cNvSpPr/>
          <p:nvPr/>
        </p:nvSpPr>
        <p:spPr bwMode="auto">
          <a:xfrm>
            <a:off x="5752755" y="3747040"/>
            <a:ext cx="854491" cy="820074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6332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</a:p>
          <a:p>
            <a:pPr lvl="1"/>
            <a:r>
              <a:rPr lang="en-US" altLang="ko-KR" kern="0" dirty="0"/>
              <a:t>A way to find out local features</a:t>
            </a:r>
            <a:endParaRPr lang="ko-KR" altLang="en-US" kern="0" dirty="0"/>
          </a:p>
        </p:txBody>
      </p:sp>
      <p:sp>
        <p:nvSpPr>
          <p:cNvPr id="1740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/>
          </p:nvPr>
        </p:nvGraphicFramePr>
        <p:xfrm>
          <a:off x="2627561" y="2636912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BA84BA-530C-44CB-85D3-A942DADFD1F0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4" name="내용 개체 틀 2"/>
          <p:cNvGraphicFramePr>
            <a:graphicFrameLocks/>
          </p:cNvGraphicFramePr>
          <p:nvPr>
            <p:extLst/>
          </p:nvPr>
        </p:nvGraphicFramePr>
        <p:xfrm>
          <a:off x="5004048" y="2636912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47" name="텍스트 상자 3"/>
          <p:cNvSpPr txBox="1">
            <a:spLocks noChangeArrowheads="1"/>
          </p:cNvSpPr>
          <p:nvPr/>
        </p:nvSpPr>
        <p:spPr bwMode="auto">
          <a:xfrm>
            <a:off x="4427786" y="3084587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*</a:t>
            </a: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17448" name="텍스트 상자 15"/>
          <p:cNvSpPr txBox="1">
            <a:spLocks noChangeArrowheads="1"/>
          </p:cNvSpPr>
          <p:nvPr/>
        </p:nvSpPr>
        <p:spPr bwMode="auto">
          <a:xfrm>
            <a:off x="6802686" y="3084587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=  3  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56161" y="4632597"/>
                <a:ext cx="2205668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61" y="4632597"/>
                <a:ext cx="2205668" cy="745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8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  <a:endParaRPr lang="ko-KR" altLang="en-US" kern="0" dirty="0"/>
          </a:p>
        </p:txBody>
      </p:sp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F3D6F8-6099-4604-95A7-CC17F8036A7D}" type="slidenum">
              <a:rPr lang="en-US" altLang="ko-KR" sz="1400" b="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2"/>
          <p:cNvGraphicFramePr>
            <a:graphicFrameLocks/>
          </p:cNvGraphicFramePr>
          <p:nvPr>
            <p:extLst/>
          </p:nvPr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E96A99BE-B35C-47AC-9D5F-42EA96805BBF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7EAC8A72-3D98-4864-8946-57D0E4910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857477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A273083-AA91-4C15-9BD5-B8118A163CED}"/>
              </a:ext>
            </a:extLst>
          </p:cNvPr>
          <p:cNvSpPr/>
          <p:nvPr/>
        </p:nvSpPr>
        <p:spPr bwMode="auto">
          <a:xfrm>
            <a:off x="483811" y="3129736"/>
            <a:ext cx="1223367" cy="115143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32988"/>
      </p:ext>
    </p:extLst>
  </p:cSld>
  <p:clrMapOvr>
    <a:masterClrMapping/>
  </p:clrMapOvr>
</p:sld>
</file>

<file path=ppt/theme/theme1.xml><?xml version="1.0" encoding="utf-8"?>
<a:theme xmlns:a="http://schemas.openxmlformats.org/drawingml/2006/main" name="c-master">
  <a:themeElements>
    <a:clrScheme name="c-master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c-master">
      <a:majorFont>
        <a:latin typeface="Tahoma"/>
        <a:ea typeface="새굴림"/>
        <a:cs typeface=""/>
      </a:majorFont>
      <a:minorFont>
        <a:latin typeface="Tahoma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CC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</a:objectDefaults>
  <a:extraClrSchemeLst>
    <a:extraClrScheme>
      <a:clrScheme name="c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c-master</Template>
  <TotalTime>10699</TotalTime>
  <Words>1893</Words>
  <Application>Microsoft Macintosh PowerPoint</Application>
  <PresentationFormat>화면 슬라이드 쇼(4:3)</PresentationFormat>
  <Paragraphs>1445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새굴림</vt:lpstr>
      <vt:lpstr>Cambria Math</vt:lpstr>
      <vt:lpstr>Comic Sans MS</vt:lpstr>
      <vt:lpstr>Tahoma</vt:lpstr>
      <vt:lpstr>Wingdings</vt:lpstr>
      <vt:lpstr>c-master</vt:lpstr>
      <vt:lpstr>Convolutional Neural Networks</vt:lpstr>
      <vt:lpstr>Convolutional Neural Networks</vt:lpstr>
      <vt:lpstr>Image Classification</vt:lpstr>
      <vt:lpstr>Image Classification</vt:lpstr>
      <vt:lpstr>Image Classification</vt:lpstr>
      <vt:lpstr>Image Classification</vt:lpstr>
      <vt:lpstr>Image Classification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Neural Network Representation</vt:lpstr>
      <vt:lpstr>Neural Network Representation</vt:lpstr>
      <vt:lpstr>Neural Network Representation</vt:lpstr>
      <vt:lpstr>Neural Network Representation</vt:lpstr>
      <vt:lpstr>Neural Network Representation</vt:lpstr>
      <vt:lpstr>Neural Network Representation</vt:lpstr>
      <vt:lpstr>Neural Network Representation</vt:lpstr>
      <vt:lpstr>Neural Network Representation</vt:lpstr>
      <vt:lpstr>Neural Network Representation</vt:lpstr>
      <vt:lpstr>Neural Network Representation</vt:lpstr>
      <vt:lpstr>Neural Network Representation</vt:lpstr>
      <vt:lpstr>Convolutional Neural Networks</vt:lpstr>
      <vt:lpstr>Convolutional Neural Networks</vt:lpstr>
    </vt:vector>
  </TitlesOfParts>
  <Company>HanDong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이지형</dc:creator>
  <cp:lastModifiedBy>이지형</cp:lastModifiedBy>
  <cp:revision>971</cp:revision>
  <dcterms:created xsi:type="dcterms:W3CDTF">2002-07-03T11:04:41Z</dcterms:created>
  <dcterms:modified xsi:type="dcterms:W3CDTF">2018-10-19T23:04:31Z</dcterms:modified>
</cp:coreProperties>
</file>