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303" r:id="rId3"/>
    <p:sldId id="324" r:id="rId4"/>
    <p:sldId id="301" r:id="rId5"/>
    <p:sldId id="344" r:id="rId6"/>
    <p:sldId id="345" r:id="rId7"/>
    <p:sldId id="346" r:id="rId8"/>
    <p:sldId id="347" r:id="rId9"/>
    <p:sldId id="325" r:id="rId10"/>
    <p:sldId id="333" r:id="rId11"/>
    <p:sldId id="299" r:id="rId12"/>
    <p:sldId id="335" r:id="rId13"/>
    <p:sldId id="336" r:id="rId14"/>
    <p:sldId id="337" r:id="rId15"/>
    <p:sldId id="326" r:id="rId16"/>
    <p:sldId id="334" r:id="rId17"/>
    <p:sldId id="338" r:id="rId18"/>
    <p:sldId id="343" r:id="rId19"/>
    <p:sldId id="339" r:id="rId20"/>
    <p:sldId id="340" r:id="rId21"/>
    <p:sldId id="342" r:id="rId22"/>
    <p:sldId id="327" r:id="rId23"/>
    <p:sldId id="328" r:id="rId24"/>
    <p:sldId id="341" r:id="rId25"/>
    <p:sldId id="330" r:id="rId2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6DD31-BBFB-D04B-A907-A9F80383CF9F}" v="951" dt="2018-06-19T15:18:4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137" d="100"/>
          <a:sy n="137" d="100"/>
        </p:scale>
        <p:origin x="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</pc:docChgLst>
  <pc:docChgLst>
    <pc:chgData name="이지형" userId="3d4594d6552e6340" providerId="LiveId" clId="{03DF4664-34FF-4733-8923-153F818A2CAD}"/>
  </pc:docChgLst>
  <pc:docChgLst>
    <pc:chgData name="이지형" userId="3d4594d6552e6340" providerId="LiveId" clId="{6846DD31-BBFB-D04B-A907-A9F80383CF9F}"/>
    <pc:docChg chg="undo custSel addSld delSld modSld sldOrd">
      <pc:chgData name="이지형" userId="3d4594d6552e6340" providerId="LiveId" clId="{6846DD31-BBFB-D04B-A907-A9F80383CF9F}" dt="2018-06-19T15:18:42.281" v="948" actId="478"/>
      <pc:docMkLst>
        <pc:docMk/>
      </pc:docMkLst>
      <pc:sldChg chg="addSp delSp modSp">
        <pc:chgData name="이지형" userId="3d4594d6552e6340" providerId="LiveId" clId="{6846DD31-BBFB-D04B-A907-A9F80383CF9F}" dt="2018-06-19T14:53:57.220" v="197" actId="478"/>
        <pc:sldMkLst>
          <pc:docMk/>
          <pc:sldMk cId="0" sldId="301"/>
        </pc:sldMkLst>
        <pc:spChg chg="add del mod">
          <ac:chgData name="이지형" userId="3d4594d6552e6340" providerId="LiveId" clId="{6846DD31-BBFB-D04B-A907-A9F80383CF9F}" dt="2018-06-19T14:53:57.220" v="197" actId="478"/>
          <ac:spMkLst>
            <pc:docMk/>
            <pc:sldMk cId="0" sldId="301"/>
            <ac:spMk id="5" creationId="{6E9E26AE-79C8-6E44-83D2-F4C4663D61A0}"/>
          </ac:spMkLst>
        </pc:spChg>
        <pc:spChg chg="mod">
          <ac:chgData name="이지형" userId="3d4594d6552e6340" providerId="LiveId" clId="{6846DD31-BBFB-D04B-A907-A9F80383CF9F}" dt="2018-06-19T14:51:33.958" v="171" actId="20577"/>
          <ac:spMkLst>
            <pc:docMk/>
            <pc:sldMk cId="0" sldId="301"/>
            <ac:spMk id="19458" creationId="{C480D549-5C97-4F35-BFA6-427D36F3E717}"/>
          </ac:spMkLst>
        </pc:spChg>
        <pc:picChg chg="add mod">
          <ac:chgData name="이지형" userId="3d4594d6552e6340" providerId="LiveId" clId="{6846DD31-BBFB-D04B-A907-A9F80383CF9F}" dt="2018-06-19T14:44:35.277" v="87" actId="1076"/>
          <ac:picMkLst>
            <pc:docMk/>
            <pc:sldMk cId="0" sldId="301"/>
            <ac:picMk id="2" creationId="{19EA5728-B1EA-F043-8E9E-317F61FB1FD9}"/>
          </ac:picMkLst>
        </pc:picChg>
        <pc:picChg chg="del mod">
          <ac:chgData name="이지형" userId="3d4594d6552e6340" providerId="LiveId" clId="{6846DD31-BBFB-D04B-A907-A9F80383CF9F}" dt="2018-06-19T14:44:24.840" v="83" actId="478"/>
          <ac:picMkLst>
            <pc:docMk/>
            <pc:sldMk cId="0" sldId="301"/>
            <ac:picMk id="45" creationId="{D6B392D1-A83B-45E1-B83E-9298D286C43D}"/>
          </ac:picMkLst>
        </pc:picChg>
      </pc:sldChg>
      <pc:sldChg chg="del">
        <pc:chgData name="이지형" userId="3d4594d6552e6340" providerId="LiveId" clId="{6846DD31-BBFB-D04B-A907-A9F80383CF9F}" dt="2018-06-19T15:02:32.683" v="518" actId="2696"/>
        <pc:sldMkLst>
          <pc:docMk/>
          <pc:sldMk cId="88871741" sldId="331"/>
        </pc:sldMkLst>
      </pc:sldChg>
      <pc:sldChg chg="modSp del">
        <pc:chgData name="이지형" userId="3d4594d6552e6340" providerId="LiveId" clId="{6846DD31-BBFB-D04B-A907-A9F80383CF9F}" dt="2018-06-19T15:16:49.196" v="867" actId="2696"/>
        <pc:sldMkLst>
          <pc:docMk/>
          <pc:sldMk cId="1552651843" sldId="332"/>
        </pc:sldMkLst>
        <pc:spChg chg="mod">
          <ac:chgData name="이지형" userId="3d4594d6552e6340" providerId="LiveId" clId="{6846DD31-BBFB-D04B-A907-A9F80383CF9F}" dt="2018-06-19T15:14:11.552" v="813" actId="5793"/>
          <ac:spMkLst>
            <pc:docMk/>
            <pc:sldMk cId="1552651843" sldId="332"/>
            <ac:spMk id="19458" creationId="{C480D549-5C97-4F35-BFA6-427D36F3E717}"/>
          </ac:spMkLst>
        </pc:spChg>
      </pc:sldChg>
      <pc:sldChg chg="addSp modSp add ord">
        <pc:chgData name="이지형" userId="3d4594d6552e6340" providerId="LiveId" clId="{6846DD31-BBFB-D04B-A907-A9F80383CF9F}" dt="2018-06-19T14:58:47.748" v="260" actId="1035"/>
        <pc:sldMkLst>
          <pc:docMk/>
          <pc:sldMk cId="797983490" sldId="344"/>
        </pc:sldMkLst>
        <pc:spChg chg="mod">
          <ac:chgData name="이지형" userId="3d4594d6552e6340" providerId="LiveId" clId="{6846DD31-BBFB-D04B-A907-A9F80383CF9F}" dt="2018-06-19T14:58:28.441" v="256" actId="20577"/>
          <ac:spMkLst>
            <pc:docMk/>
            <pc:sldMk cId="797983490" sldId="344"/>
            <ac:spMk id="2" creationId="{76AC7370-5BB2-4F4E-8EEE-3E74CABB4216}"/>
          </ac:spMkLst>
        </pc:spChg>
        <pc:spChg chg="mod">
          <ac:chgData name="이지형" userId="3d4594d6552e6340" providerId="LiveId" clId="{6846DD31-BBFB-D04B-A907-A9F80383CF9F}" dt="2018-06-19T14:58:26.469" v="255" actId="20577"/>
          <ac:spMkLst>
            <pc:docMk/>
            <pc:sldMk cId="797983490" sldId="344"/>
            <ac:spMk id="3" creationId="{27E875AB-B281-8443-BC5A-54084CDC85D0}"/>
          </ac:spMkLst>
        </pc:spChg>
        <pc:spChg chg="add mod">
          <ac:chgData name="이지형" userId="3d4594d6552e6340" providerId="LiveId" clId="{6846DD31-BBFB-D04B-A907-A9F80383CF9F}" dt="2018-06-19T14:58:47.748" v="260" actId="1035"/>
          <ac:spMkLst>
            <pc:docMk/>
            <pc:sldMk cId="797983490" sldId="344"/>
            <ac:spMk id="7" creationId="{2F42D56D-C08C-7343-A6B2-8008806C1E66}"/>
          </ac:spMkLst>
        </pc:spChg>
        <pc:spChg chg="add mod">
          <ac:chgData name="이지형" userId="3d4594d6552e6340" providerId="LiveId" clId="{6846DD31-BBFB-D04B-A907-A9F80383CF9F}" dt="2018-06-19T14:58:20.877" v="253" actId="1076"/>
          <ac:spMkLst>
            <pc:docMk/>
            <pc:sldMk cId="797983490" sldId="344"/>
            <ac:spMk id="8" creationId="{2AFCD4B5-78A5-EC47-B7D3-DB8659910A2B}"/>
          </ac:spMkLst>
        </pc:spChg>
        <pc:picChg chg="add mod">
          <ac:chgData name="이지형" userId="3d4594d6552e6340" providerId="LiveId" clId="{6846DD31-BBFB-D04B-A907-A9F80383CF9F}" dt="2018-06-19T14:58:42.162" v="259" actId="1035"/>
          <ac:picMkLst>
            <pc:docMk/>
            <pc:sldMk cId="797983490" sldId="344"/>
            <ac:picMk id="6" creationId="{6C6FC4E3-168C-3C4F-AC91-24244B59017E}"/>
          </ac:picMkLst>
        </pc:picChg>
      </pc:sldChg>
      <pc:sldChg chg="delSp modSp add">
        <pc:chgData name="이지형" userId="3d4594d6552e6340" providerId="LiveId" clId="{6846DD31-BBFB-D04B-A907-A9F80383CF9F}" dt="2018-06-19T15:16:14.993" v="866" actId="14100"/>
        <pc:sldMkLst>
          <pc:docMk/>
          <pc:sldMk cId="2174764893" sldId="345"/>
        </pc:sldMkLst>
        <pc:spChg chg="mod">
          <ac:chgData name="이지형" userId="3d4594d6552e6340" providerId="LiveId" clId="{6846DD31-BBFB-D04B-A907-A9F80383CF9F}" dt="2018-06-19T15:16:14.993" v="866" actId="14100"/>
          <ac:spMkLst>
            <pc:docMk/>
            <pc:sldMk cId="2174764893" sldId="345"/>
            <ac:spMk id="3" creationId="{27E875AB-B281-8443-BC5A-54084CDC85D0}"/>
          </ac:spMkLst>
        </pc:spChg>
        <pc:spChg chg="del">
          <ac:chgData name="이지형" userId="3d4594d6552e6340" providerId="LiveId" clId="{6846DD31-BBFB-D04B-A907-A9F80383CF9F}" dt="2018-06-19T14:58:58.207" v="263" actId="478"/>
          <ac:spMkLst>
            <pc:docMk/>
            <pc:sldMk cId="2174764893" sldId="345"/>
            <ac:spMk id="7" creationId="{2F42D56D-C08C-7343-A6B2-8008806C1E66}"/>
          </ac:spMkLst>
        </pc:spChg>
        <pc:spChg chg="del">
          <ac:chgData name="이지형" userId="3d4594d6552e6340" providerId="LiveId" clId="{6846DD31-BBFB-D04B-A907-A9F80383CF9F}" dt="2018-06-19T14:59:00.862" v="264" actId="478"/>
          <ac:spMkLst>
            <pc:docMk/>
            <pc:sldMk cId="2174764893" sldId="345"/>
            <ac:spMk id="8" creationId="{2AFCD4B5-78A5-EC47-B7D3-DB8659910A2B}"/>
          </ac:spMkLst>
        </pc:spChg>
      </pc:sldChg>
      <pc:sldChg chg="addSp modSp add del">
        <pc:chgData name="이지형" userId="3d4594d6552e6340" providerId="LiveId" clId="{6846DD31-BBFB-D04B-A907-A9F80383CF9F}" dt="2018-06-19T14:58:52.592" v="261" actId="2696"/>
        <pc:sldMkLst>
          <pc:docMk/>
          <pc:sldMk cId="2643087358" sldId="345"/>
        </pc:sldMkLst>
        <pc:spChg chg="mod">
          <ac:chgData name="이지형" userId="3d4594d6552e6340" providerId="LiveId" clId="{6846DD31-BBFB-D04B-A907-A9F80383CF9F}" dt="2018-06-19T14:57:04.745" v="206" actId="20577"/>
          <ac:spMkLst>
            <pc:docMk/>
            <pc:sldMk cId="2643087358" sldId="345"/>
            <ac:spMk id="2" creationId="{685C9A98-2D4B-1349-BE30-53F4544965C4}"/>
          </ac:spMkLst>
        </pc:spChg>
        <pc:picChg chg="add">
          <ac:chgData name="이지형" userId="3d4594d6552e6340" providerId="LiveId" clId="{6846DD31-BBFB-D04B-A907-A9F80383CF9F}" dt="2018-06-19T14:56:58.048" v="199"/>
          <ac:picMkLst>
            <pc:docMk/>
            <pc:sldMk cId="2643087358" sldId="345"/>
            <ac:picMk id="6" creationId="{7254DB06-15D6-D444-A5CC-5A36F611DC34}"/>
          </ac:picMkLst>
        </pc:picChg>
      </pc:sldChg>
      <pc:sldChg chg="modSp add">
        <pc:chgData name="이지형" userId="3d4594d6552e6340" providerId="LiveId" clId="{6846DD31-BBFB-D04B-A907-A9F80383CF9F}" dt="2018-06-19T15:06:24.082" v="792" actId="20577"/>
        <pc:sldMkLst>
          <pc:docMk/>
          <pc:sldMk cId="1618046146" sldId="346"/>
        </pc:sldMkLst>
        <pc:spChg chg="mod">
          <ac:chgData name="이지형" userId="3d4594d6552e6340" providerId="LiveId" clId="{6846DD31-BBFB-D04B-A907-A9F80383CF9F}" dt="2018-06-19T15:02:44.451" v="526" actId="20577"/>
          <ac:spMkLst>
            <pc:docMk/>
            <pc:sldMk cId="1618046146" sldId="346"/>
            <ac:spMk id="2" creationId="{1327746F-8025-974B-9623-3A3D85DE94FA}"/>
          </ac:spMkLst>
        </pc:spChg>
        <pc:spChg chg="mod">
          <ac:chgData name="이지형" userId="3d4594d6552e6340" providerId="LiveId" clId="{6846DD31-BBFB-D04B-A907-A9F80383CF9F}" dt="2018-06-19T15:06:24.082" v="792" actId="20577"/>
          <ac:spMkLst>
            <pc:docMk/>
            <pc:sldMk cId="1618046146" sldId="346"/>
            <ac:spMk id="3" creationId="{047B7B9E-321A-094B-9886-D4F491C57AD8}"/>
          </ac:spMkLst>
        </pc:spChg>
      </pc:sldChg>
      <pc:sldChg chg="addSp delSp modSp add">
        <pc:chgData name="이지형" userId="3d4594d6552e6340" providerId="LiveId" clId="{6846DD31-BBFB-D04B-A907-A9F80383CF9F}" dt="2018-06-19T15:18:42.281" v="948" actId="478"/>
        <pc:sldMkLst>
          <pc:docMk/>
          <pc:sldMk cId="3333538420" sldId="347"/>
        </pc:sldMkLst>
        <pc:spChg chg="mod">
          <ac:chgData name="이지형" userId="3d4594d6552e6340" providerId="LiveId" clId="{6846DD31-BBFB-D04B-A907-A9F80383CF9F}" dt="2018-06-19T15:17:35.970" v="894" actId="20577"/>
          <ac:spMkLst>
            <pc:docMk/>
            <pc:sldMk cId="3333538420" sldId="347"/>
            <ac:spMk id="2" creationId="{E41C5571-9646-9E41-B12D-4F097CA86D95}"/>
          </ac:spMkLst>
        </pc:spChg>
        <pc:spChg chg="mod">
          <ac:chgData name="이지형" userId="3d4594d6552e6340" providerId="LiveId" clId="{6846DD31-BBFB-D04B-A907-A9F80383CF9F}" dt="2018-06-19T15:17:49.171" v="945" actId="20577"/>
          <ac:spMkLst>
            <pc:docMk/>
            <pc:sldMk cId="3333538420" sldId="347"/>
            <ac:spMk id="3" creationId="{6112333B-5220-4B43-BAB4-E34D8A266B49}"/>
          </ac:spMkLst>
        </pc:spChg>
        <pc:picChg chg="add del mod">
          <ac:chgData name="이지형" userId="3d4594d6552e6340" providerId="LiveId" clId="{6846DD31-BBFB-D04B-A907-A9F80383CF9F}" dt="2018-06-19T15:18:36.606" v="946" actId="478"/>
          <ac:picMkLst>
            <pc:docMk/>
            <pc:sldMk cId="3333538420" sldId="347"/>
            <ac:picMk id="1025" creationId="{0FF30259-B088-1245-8F15-163E3B5F1DE6}"/>
          </ac:picMkLst>
        </pc:picChg>
        <pc:picChg chg="add del">
          <ac:chgData name="이지형" userId="3d4594d6552e6340" providerId="LiveId" clId="{6846DD31-BBFB-D04B-A907-A9F80383CF9F}" dt="2018-06-19T15:18:42.281" v="948" actId="478"/>
          <ac:picMkLst>
            <pc:docMk/>
            <pc:sldMk cId="3333538420" sldId="347"/>
            <ac:picMk id="1026" creationId="{DE842873-F7A5-4744-9CCD-46FB99184F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CNN Structures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22779-1C0A-E64C-828F-4BBA3A61E2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5FC2A-048F-E546-B99B-ED544F94E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63D6D1-89E9-426B-B08B-8032EB608E7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내용 개체 틀 2">
                <a:extLst>
                  <a:ext uri="{FF2B5EF4-FFF2-40B4-BE49-F238E27FC236}">
                    <a16:creationId xmlns:a16="http://schemas.microsoft.com/office/drawing/2014/main" id="{C480D549-5C97-4F35-BFA6-427D36F3E71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Small size convolution filter</a:t>
                </a:r>
              </a:p>
              <a:p>
                <a:pPr lvl="1"/>
                <a:r>
                  <a:rPr lang="en-US" altLang="ko-KR" dirty="0"/>
                  <a:t>Previously 11X11 (</a:t>
                </a:r>
                <a:r>
                  <a:rPr lang="en-US" altLang="ko-KR" dirty="0" err="1"/>
                  <a:t>AlexNet</a:t>
                </a:r>
                <a:r>
                  <a:rPr lang="en-US" altLang="ko-KR" dirty="0"/>
                  <a:t>), 7X7 (</a:t>
                </a:r>
                <a:r>
                  <a:rPr lang="en-US" altLang="ko-KR" dirty="0" err="1"/>
                  <a:t>ZFNet</a:t>
                </a:r>
                <a:r>
                  <a:rPr lang="en-US" altLang="ko-KR" dirty="0"/>
                  <a:t>), but it have 3X3</a:t>
                </a:r>
              </a:p>
              <a:p>
                <a:pPr lvl="2"/>
                <a:r>
                  <a:rPr lang="en-US" altLang="ko-KR" dirty="0"/>
                  <a:t>Stack of three 3x3 conv (stride 1) layers has same effective receptive field as one 7x7 conv layer. But deeper, more non-linearities)</a:t>
                </a:r>
              </a:p>
              <a:p>
                <a:pPr lvl="1"/>
                <a:r>
                  <a:rPr lang="en-US" altLang="ko-KR" dirty="0"/>
                  <a:t>Reducing parameter numbers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Data Augmentation</a:t>
                </a:r>
              </a:p>
              <a:p>
                <a:pPr lvl="1"/>
                <a:r>
                  <a:rPr lang="en-US" altLang="ko-KR" dirty="0"/>
                  <a:t>256X256 to 224X224</a:t>
                </a:r>
              </a:p>
              <a:p>
                <a:pPr lvl="1"/>
                <a:r>
                  <a:rPr lang="en-US" altLang="ko-KR" dirty="0"/>
                  <a:t>Upside down, RGB color shift </a:t>
                </a:r>
              </a:p>
              <a:p>
                <a:pPr lvl="1"/>
                <a:r>
                  <a:rPr lang="en-US" altLang="ko-KR" dirty="0"/>
                  <a:t>Image rescaling</a:t>
                </a:r>
              </a:p>
            </p:txBody>
          </p:sp>
        </mc:Choice>
        <mc:Fallback xmlns="">
          <p:sp>
            <p:nvSpPr>
              <p:cNvPr id="19458" name="내용 개체 틀 2">
                <a:extLst>
                  <a:ext uri="{FF2B5EF4-FFF2-40B4-BE49-F238E27FC236}">
                    <a16:creationId xmlns:a16="http://schemas.microsoft.com/office/drawing/2014/main" id="{C480D549-5C97-4F35-BFA6-427D36F3E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D9CB3F-A404-BF42-8E70-84F69F366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71F16-F08D-2C46-B219-DC10B3CF0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71911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 err="1"/>
              <a:t>Szegedy</a:t>
            </a:r>
            <a:r>
              <a:rPr lang="en-US" altLang="ko-KR" dirty="0"/>
              <a:t> et al., 2014</a:t>
            </a:r>
          </a:p>
          <a:p>
            <a:pPr eaLnBrk="1" hangingPunct="1"/>
            <a:r>
              <a:rPr lang="en-US" altLang="ko-KR" dirty="0"/>
              <a:t>ILSVRC challenge 2014 1</a:t>
            </a:r>
            <a:r>
              <a:rPr lang="en-US" altLang="ko-KR" baseline="30000" dirty="0"/>
              <a:t>st</a:t>
            </a:r>
            <a:r>
              <a:rPr lang="en-US" altLang="ko-KR" dirty="0"/>
              <a:t> prize</a:t>
            </a:r>
          </a:p>
          <a:p>
            <a:pPr eaLnBrk="1" hangingPunct="1"/>
            <a:r>
              <a:rPr lang="en-US" altLang="ko-KR" dirty="0"/>
              <a:t>It was very close to human level performance</a:t>
            </a:r>
          </a:p>
          <a:p>
            <a:pPr eaLnBrk="1" hangingPunct="1"/>
            <a:r>
              <a:rPr lang="en-US" altLang="ko-KR" dirty="0"/>
              <a:t>Efficient “Inception” module</a:t>
            </a:r>
          </a:p>
          <a:p>
            <a:pPr eaLnBrk="1" hangingPunct="1"/>
            <a:r>
              <a:rPr lang="en-US" altLang="ko-KR" dirty="0"/>
              <a:t>No FC layers</a:t>
            </a:r>
          </a:p>
          <a:p>
            <a:pPr eaLnBrk="1" hangingPunct="1"/>
            <a:r>
              <a:rPr lang="en-US" altLang="ko-KR" dirty="0"/>
              <a:t>22 Layers Deep network but reduced the number of parameters from 60 million (</a:t>
            </a:r>
            <a:r>
              <a:rPr lang="en-US" altLang="ko-KR" dirty="0" err="1"/>
              <a:t>AlexNet</a:t>
            </a:r>
            <a:r>
              <a:rPr lang="en-US" altLang="ko-KR" dirty="0"/>
              <a:t>) to 4 million</a:t>
            </a:r>
          </a:p>
          <a:p>
            <a:pPr eaLnBrk="1" hangingPunct="1"/>
            <a:endParaRPr lang="en-US" altLang="ko-KR" dirty="0"/>
          </a:p>
        </p:txBody>
      </p:sp>
      <p:pic>
        <p:nvPicPr>
          <p:cNvPr id="6146" name="Picture 2" descr="https://cdn-images-1.medium.com/max/1400/0*rbWRzjKvoGt9W3Mf.png">
            <a:extLst>
              <a:ext uri="{FF2B5EF4-FFF2-40B4-BE49-F238E27FC236}">
                <a16:creationId xmlns:a16="http://schemas.microsoft.com/office/drawing/2014/main" id="{6CB1A564-09DF-4B81-9091-5EA09FFE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36" y="4491109"/>
            <a:ext cx="4933528" cy="22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F5AA24C-A888-464A-8246-7CC0875411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908AD6-5C7E-4747-8182-C94B4F4DC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Inception module</a:t>
            </a:r>
          </a:p>
          <a:p>
            <a:pPr lvl="1" eaLnBrk="1" hangingPunct="1"/>
            <a:r>
              <a:rPr lang="en-US" altLang="ko-KR" dirty="0"/>
              <a:t>Approximates a sparse CNN with a normal dense construction</a:t>
            </a:r>
          </a:p>
          <a:p>
            <a:pPr lvl="1"/>
            <a:r>
              <a:rPr lang="en-US" altLang="ko-KR" dirty="0"/>
              <a:t>Since only a small number of neurons are effective, width/number of the convolutional filters of a particular kernel size is kept small. Also, it uses convolutions of different sizes to capture details at varied scales(5X5, 3X3, 1X1)</a:t>
            </a:r>
          </a:p>
          <a:p>
            <a:pPr lvl="1"/>
            <a:r>
              <a:rPr lang="en-US" altLang="ko-KR" dirty="0"/>
              <a:t>Concatenate all filter outputs together depth-wise</a:t>
            </a:r>
          </a:p>
        </p:txBody>
      </p:sp>
      <p:pic>
        <p:nvPicPr>
          <p:cNvPr id="7170" name="Picture 2" descr="https://d2mxuefqeaa7sj.cloudfront.net/s_8C760A111A4204FB24FFC30E04E069BD755C4EEFD62ACBA4B54BBA2A78E13E8C_1490879611424_inception_module.png">
            <a:extLst>
              <a:ext uri="{FF2B5EF4-FFF2-40B4-BE49-F238E27FC236}">
                <a16:creationId xmlns:a16="http://schemas.microsoft.com/office/drawing/2014/main" id="{B40B8D2D-DE27-41E2-8310-79F3F760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87" y="4285925"/>
            <a:ext cx="4065426" cy="216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C655D1-8334-4742-84A3-5126E14F0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ABA2C3-E5D6-A945-A7C8-F9684A251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97282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Inception module</a:t>
            </a:r>
          </a:p>
          <a:p>
            <a:pPr lvl="1" eaLnBrk="1" hangingPunct="1"/>
            <a:r>
              <a:rPr lang="en-US" altLang="ko-KR" dirty="0"/>
              <a:t>Bottleneck Layer</a:t>
            </a:r>
          </a:p>
          <a:p>
            <a:pPr lvl="2" eaLnBrk="1" hangingPunct="1"/>
            <a:r>
              <a:rPr lang="en-US" altLang="ko-KR" dirty="0"/>
              <a:t>1X1 convolutions</a:t>
            </a:r>
          </a:p>
          <a:p>
            <a:pPr lvl="2" eaLnBrk="1" hangingPunct="1"/>
            <a:r>
              <a:rPr lang="en-US" altLang="ko-KR" dirty="0"/>
              <a:t>It helps in massive reduction of the computation requirement</a:t>
            </a:r>
          </a:p>
          <a:p>
            <a:pPr lvl="2" eaLnBrk="1" hangingPunct="1"/>
            <a:r>
              <a:rPr lang="en-US" altLang="ko-KR" dirty="0"/>
              <a:t>Reducing the dimension of the input channels, before feeding into convolutions</a:t>
            </a:r>
          </a:p>
          <a:p>
            <a:pPr eaLnBrk="1" hangingPunct="1"/>
            <a:r>
              <a:rPr lang="en-US" altLang="ko-KR" dirty="0"/>
              <a:t>Global average Pooling</a:t>
            </a:r>
          </a:p>
          <a:p>
            <a:pPr lvl="1" eaLnBrk="1" hangingPunct="1"/>
            <a:r>
              <a:rPr lang="en-US" altLang="ko-KR" dirty="0"/>
              <a:t>Avoid overfitting</a:t>
            </a:r>
          </a:p>
          <a:p>
            <a:pPr lvl="1" eaLnBrk="1" hangingPunct="1"/>
            <a:r>
              <a:rPr lang="en-US" altLang="ko-KR" dirty="0"/>
              <a:t>Connect between feature maps and categories</a:t>
            </a:r>
          </a:p>
        </p:txBody>
      </p:sp>
      <p:pic>
        <p:nvPicPr>
          <p:cNvPr id="11266" name="Picture 2" descr="http://nmhkahn.github.io/assets/Casestudy-CNN/average_pooling.png">
            <a:extLst>
              <a:ext uri="{FF2B5EF4-FFF2-40B4-BE49-F238E27FC236}">
                <a16:creationId xmlns:a16="http://schemas.microsoft.com/office/drawing/2014/main" id="{0009811E-B14F-4F54-9A21-7CF95E98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49" y="4698102"/>
            <a:ext cx="4854302" cy="159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DEFEE7F-829C-FA45-BB9C-511F965689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5F84EE-B4A6-9944-B075-F85373257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25260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GoogLeNet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Tweak for Training Deeper Structure</a:t>
            </a:r>
          </a:p>
          <a:p>
            <a:pPr lvl="1" eaLnBrk="1" hangingPunct="1"/>
            <a:r>
              <a:rPr lang="en-US" altLang="ko-KR" dirty="0"/>
              <a:t>Auxiliary classification outputs to inject additional gradient at lower layers</a:t>
            </a:r>
          </a:p>
          <a:p>
            <a:pPr lvl="1" eaLnBrk="1" hangingPunct="1"/>
            <a:r>
              <a:rPr lang="en-US" altLang="ko-KR" dirty="0"/>
              <a:t>AvgPool-1x1Conv-FC-FC-Softmax</a:t>
            </a:r>
          </a:p>
        </p:txBody>
      </p:sp>
      <p:pic>
        <p:nvPicPr>
          <p:cNvPr id="7" name="Picture 2" descr="https://cdn-images-1.medium.com/max/1400/0*rbWRzjKvoGt9W3Mf.png">
            <a:extLst>
              <a:ext uri="{FF2B5EF4-FFF2-40B4-BE49-F238E27FC236}">
                <a16:creationId xmlns:a16="http://schemas.microsoft.com/office/drawing/2014/main" id="{35F26582-6E93-40B3-B1F0-1DE4BAFA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488832" cy="33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FFE142B-C123-4C42-8017-BA0EA981E59A}"/>
              </a:ext>
            </a:extLst>
          </p:cNvPr>
          <p:cNvSpPr/>
          <p:nvPr/>
        </p:nvSpPr>
        <p:spPr bwMode="auto">
          <a:xfrm>
            <a:off x="3995936" y="4315761"/>
            <a:ext cx="1224136" cy="495634"/>
          </a:xfrm>
          <a:prstGeom prst="rect">
            <a:avLst/>
          </a:prstGeom>
          <a:noFill/>
          <a:ln w="25400" cap="rnd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DD7292-2E02-46B0-A2CA-352AFEEA718F}"/>
              </a:ext>
            </a:extLst>
          </p:cNvPr>
          <p:cNvSpPr/>
          <p:nvPr/>
        </p:nvSpPr>
        <p:spPr bwMode="auto">
          <a:xfrm>
            <a:off x="5652120" y="4067944"/>
            <a:ext cx="1224136" cy="495634"/>
          </a:xfrm>
          <a:prstGeom prst="rect">
            <a:avLst/>
          </a:prstGeom>
          <a:noFill/>
          <a:ln w="25400" cap="rnd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9B4E0-3C08-494F-B91A-EEB03C27ED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AE8762-93BB-C046-9D28-77DDB3406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79979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He et al., 2015</a:t>
            </a:r>
          </a:p>
          <a:p>
            <a:pPr eaLnBrk="1" hangingPunct="1"/>
            <a:r>
              <a:rPr lang="en-US" altLang="ko-KR" dirty="0"/>
              <a:t>ILSVRC challenge 2015 1</a:t>
            </a:r>
            <a:r>
              <a:rPr lang="en-US" altLang="ko-KR" baseline="30000" dirty="0"/>
              <a:t>st</a:t>
            </a:r>
            <a:r>
              <a:rPr lang="en-US" altLang="ko-KR" dirty="0"/>
              <a:t> prize</a:t>
            </a:r>
          </a:p>
          <a:p>
            <a:pPr eaLnBrk="1" hangingPunct="1"/>
            <a:r>
              <a:rPr lang="en-US" altLang="ko-KR" dirty="0"/>
              <a:t>Introduced a novel architecture with “skip connections”</a:t>
            </a:r>
          </a:p>
          <a:p>
            <a:pPr eaLnBrk="1" hangingPunct="1"/>
            <a:r>
              <a:rPr lang="en-US" altLang="ko-KR" dirty="0"/>
              <a:t>152 Layers Network but lower complexity than </a:t>
            </a:r>
            <a:r>
              <a:rPr lang="en-US" altLang="ko-KR" dirty="0" err="1"/>
              <a:t>VGGNet</a:t>
            </a:r>
            <a:endParaRPr lang="en-US" altLang="ko-KR" dirty="0"/>
          </a:p>
          <a:p>
            <a:pPr eaLnBrk="1" hangingPunct="1"/>
            <a:r>
              <a:rPr lang="en-US" altLang="ko-KR" dirty="0"/>
              <a:t>No dropout used!</a:t>
            </a:r>
          </a:p>
        </p:txBody>
      </p:sp>
      <p:pic>
        <p:nvPicPr>
          <p:cNvPr id="4100" name="Picture 4" descr="https://cdn-images-1.medium.com/max/1400/0*pkrso8DZa0m6IAcJ.png">
            <a:extLst>
              <a:ext uri="{FF2B5EF4-FFF2-40B4-BE49-F238E27FC236}">
                <a16:creationId xmlns:a16="http://schemas.microsoft.com/office/drawing/2014/main" id="{50FA2D77-E15B-4C87-A5A4-4E35F888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" y="3599657"/>
            <a:ext cx="9144000" cy="25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3ED006-37FE-524F-BD45-833C229EC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F82537-0B35-3348-9E99-9A2AF3C10A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7288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Is the Deeper Structure Good?</a:t>
            </a:r>
          </a:p>
          <a:p>
            <a:pPr lvl="1" eaLnBrk="1" hangingPunct="1"/>
            <a:r>
              <a:rPr lang="en-US" altLang="ko-KR" dirty="0"/>
              <a:t>Maybe.. But deeper model performs worse, but it’s not caused by overfitting</a:t>
            </a:r>
          </a:p>
          <a:p>
            <a:pPr lvl="1" eaLnBrk="1" hangingPunct="1"/>
            <a:r>
              <a:rPr lang="en-US" altLang="ko-KR" dirty="0"/>
              <a:t>Degradation Problem</a:t>
            </a:r>
          </a:p>
          <a:p>
            <a:pPr lvl="2" eaLnBrk="1" hangingPunct="1"/>
            <a:r>
              <a:rPr lang="en-US" altLang="ko-KR" dirty="0"/>
              <a:t>The deeper network has higher training error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DC4017-F87E-45CA-AFB2-E0F72046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97" y="3501008"/>
            <a:ext cx="6505605" cy="223224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4DF854-0D56-684D-B3F8-BD2025CC3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1E175-BFD9-1546-93BC-99F93AF8B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95996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Residual Block</a:t>
            </a:r>
          </a:p>
          <a:p>
            <a:pPr lvl="1" eaLnBrk="1" hangingPunct="1"/>
            <a:r>
              <a:rPr lang="en-US" altLang="ko-KR" dirty="0"/>
              <a:t>If identity were optimal, easy to set weights as 0</a:t>
            </a:r>
          </a:p>
          <a:p>
            <a:pPr lvl="1" eaLnBrk="1" hangingPunct="1"/>
            <a:r>
              <a:rPr lang="en-US" altLang="ko-KR" dirty="0"/>
              <a:t>If optimal mapping is closer to identity, easier to find small fluctuations</a:t>
            </a:r>
          </a:p>
          <a:p>
            <a:pPr lvl="1" eaLnBrk="1" hangingPunct="1"/>
            <a:r>
              <a:rPr lang="en-US" altLang="ko-KR" dirty="0"/>
              <a:t>Appropriate for treating perturbation as keeping a base information</a:t>
            </a:r>
          </a:p>
          <a:p>
            <a:pPr eaLnBrk="1" hangingPunct="1"/>
            <a:r>
              <a:rPr lang="en-US" altLang="ko-KR" dirty="0"/>
              <a:t>Residual Block with Bottleneck</a:t>
            </a:r>
          </a:p>
          <a:p>
            <a:pPr lvl="1" eaLnBrk="1" hangingPunct="1"/>
            <a:r>
              <a:rPr lang="en-US" altLang="ko-KR" dirty="0"/>
              <a:t>Similar to </a:t>
            </a:r>
            <a:r>
              <a:rPr lang="en-US" altLang="ko-KR" dirty="0" err="1"/>
              <a:t>GoogLeNet</a:t>
            </a:r>
            <a:endParaRPr lang="en-US" altLang="ko-KR" dirty="0"/>
          </a:p>
          <a:p>
            <a:pPr lvl="1" eaLnBrk="1" hangingPunct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2731FB-3DAF-4AB4-AB4A-664004E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44" y="25160"/>
            <a:ext cx="3065520" cy="1793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00B717-15F8-40E7-A4C7-B09B61491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7" y="4364772"/>
            <a:ext cx="4255765" cy="2122680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C7BDDC8-BFCD-234B-AB43-AD12443A1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4C6515-BDEF-1D4A-90F6-F406C6150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6560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ResNet</a:t>
            </a:r>
            <a:endParaRPr lang="en-US" altLang="ko-KR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</a:t>
            </a:r>
          </a:p>
          <a:p>
            <a:pPr lvl="1" eaLnBrk="1" hangingPunct="1"/>
            <a:r>
              <a:rPr lang="en-US" altLang="ko-KR" dirty="0"/>
              <a:t>Cifar-10</a:t>
            </a:r>
          </a:p>
          <a:p>
            <a:pPr lvl="2" eaLnBrk="1" hangingPunct="1"/>
            <a:r>
              <a:rPr lang="en-US" altLang="ko-KR" dirty="0"/>
              <a:t>Dashed: Training error</a:t>
            </a:r>
          </a:p>
          <a:p>
            <a:pPr lvl="2" eaLnBrk="1" hangingPunct="1"/>
            <a:r>
              <a:rPr lang="en-US" altLang="ko-KR" dirty="0"/>
              <a:t>Bold: Testing error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9AFA60-937E-4603-AB95-EE83B0AB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2917915"/>
            <a:ext cx="7524328" cy="254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F6188-CEF1-481C-81D2-A585E5BA0FA2}"/>
              </a:ext>
            </a:extLst>
          </p:cNvPr>
          <p:cNvSpPr txBox="1"/>
          <p:nvPr/>
        </p:nvSpPr>
        <p:spPr>
          <a:xfrm>
            <a:off x="2123728" y="5466710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Plain network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AFC9C-95D0-42C6-B1C6-C6C9EAD81F04}"/>
              </a:ext>
            </a:extLst>
          </p:cNvPr>
          <p:cNvSpPr txBox="1"/>
          <p:nvPr/>
        </p:nvSpPr>
        <p:spPr>
          <a:xfrm>
            <a:off x="6372200" y="546671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ResNets</a:t>
            </a:r>
            <a:endParaRPr lang="ko-KR" altLang="en-US" sz="1600" b="1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EF4DE-04D9-8E41-BFA7-D5ADCBCB9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74380-6893-F24E-8418-31BB1E042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23475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Huang et al., 2017</a:t>
            </a:r>
          </a:p>
          <a:p>
            <a:pPr eaLnBrk="1" hangingPunct="1"/>
            <a:r>
              <a:rPr lang="en-US" altLang="ko-KR" dirty="0"/>
              <a:t>Dense blocks where each layer is connected to every other layer in feedforward fashion</a:t>
            </a:r>
          </a:p>
          <a:p>
            <a:pPr eaLnBrk="1" hangingPunct="1"/>
            <a:r>
              <a:rPr lang="en-US" altLang="ko-KR" dirty="0"/>
              <a:t>Alleviates vanishing gradient, strengthens feature propagation, encourages feature reuse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971DC-A7B6-41C1-9626-A732CFEB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1376"/>
            <a:ext cx="9144000" cy="1395896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A262B7-DA1F-CE4E-84A3-BEDC4AB0E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4997B8-4B7E-964E-83D0-931BE49C5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857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0931-539D-415B-AC7D-E83B0BA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17A7-9FE5-4ABC-910B-04F04B6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Various Models of CNNs</a:t>
            </a:r>
          </a:p>
          <a:p>
            <a:pPr lvl="1"/>
            <a:r>
              <a:rPr lang="en-US" altLang="ko-KR" dirty="0"/>
              <a:t>LeNet-5</a:t>
            </a:r>
          </a:p>
          <a:p>
            <a:pPr lvl="1"/>
            <a:r>
              <a:rPr lang="en-US" altLang="ko-KR" dirty="0" err="1"/>
              <a:t>AlexNet</a:t>
            </a:r>
            <a:endParaRPr lang="en-US" altLang="ko-KR" dirty="0"/>
          </a:p>
          <a:p>
            <a:pPr lvl="1"/>
            <a:r>
              <a:rPr lang="en-US" altLang="ko-KR" dirty="0" err="1"/>
              <a:t>VGGNet</a:t>
            </a:r>
            <a:endParaRPr lang="en-US" altLang="ko-KR" dirty="0"/>
          </a:p>
          <a:p>
            <a:pPr lvl="1"/>
            <a:r>
              <a:rPr lang="en-US" altLang="ko-KR" dirty="0" err="1"/>
              <a:t>GoogLeNet</a:t>
            </a:r>
            <a:endParaRPr lang="en-US" altLang="ko-KR" dirty="0"/>
          </a:p>
          <a:p>
            <a:pPr lvl="1"/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en-US" altLang="ko-KR" dirty="0"/>
              <a:t>Densely Connected CNN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7289E5-3F67-5745-8F91-488A0F5323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1FE92-9D3F-4B43-BE37-7D4638B4A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58850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E8DFE511-9008-4182-848F-06D090C94C1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875"/>
                <a:ext cx="8229600" cy="4713288"/>
              </a:xfrm>
            </p:spPr>
            <p:txBody>
              <a:bodyPr/>
              <a:lstStyle/>
              <a:p>
                <a:pPr eaLnBrk="1" hangingPunct="1"/>
                <a:r>
                  <a:rPr lang="en-US" altLang="ko-KR" dirty="0"/>
                  <a:t>Dense Block</a:t>
                </a:r>
              </a:p>
              <a:p>
                <a:pPr lvl="1" eaLnBrk="1" hangingPunct="1"/>
                <a:r>
                  <a:rPr lang="en-US" altLang="ko-KR" dirty="0"/>
                  <a:t>Skip connection vs. Dense connectivity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Bottleneck</a:t>
                </a:r>
              </a:p>
              <a:p>
                <a:pPr lvl="1" eaLnBrk="1" hangingPunct="1"/>
                <a:r>
                  <a:rPr lang="en-US" altLang="ko-KR" dirty="0"/>
                  <a:t>BN-ReLU-1X1Conv-BN-ReLU-3X3Conv</a:t>
                </a:r>
              </a:p>
            </p:txBody>
          </p:sp>
        </mc:Choice>
        <mc:Fallback xmlns="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E8DFE511-9008-4182-848F-06D090C94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875"/>
                <a:ext cx="8229600" cy="4713288"/>
              </a:xfrm>
              <a:blipFill>
                <a:blip r:embed="rId2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cloud.githubusercontent.com/assets/8370623/17981494/f838717a-6ad1-11e6-9391-f0906c80bc1d.jpg">
            <a:extLst>
              <a:ext uri="{FF2B5EF4-FFF2-40B4-BE49-F238E27FC236}">
                <a16:creationId xmlns:a16="http://schemas.microsoft.com/office/drawing/2014/main" id="{11ED3A89-A4E4-4118-AE02-7ADC8C33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6" y="3925674"/>
            <a:ext cx="3563888" cy="252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C4E5D94-1903-0642-8B76-F4A602ECD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1E286-E670-3346-BCBE-DF4F01966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17593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Densely</a:t>
            </a:r>
            <a:r>
              <a:rPr lang="ko-KR" altLang="en-US" dirty="0"/>
              <a:t> </a:t>
            </a:r>
            <a:r>
              <a:rPr lang="en-US" altLang="ko-KR" dirty="0"/>
              <a:t>Connected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Advantages</a:t>
            </a:r>
          </a:p>
          <a:p>
            <a:pPr lvl="1" eaLnBrk="1" hangingPunct="1"/>
            <a:r>
              <a:rPr lang="en-US" altLang="ko-KR" dirty="0"/>
              <a:t>Strong Gradient Flow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Maintains Low Complexity Features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BBC92-A93C-422C-BEB6-64BFEC77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49" y="2204864"/>
            <a:ext cx="5067101" cy="17686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98448-AE65-4BA0-BDD7-FE03A4DA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955" y="4428216"/>
            <a:ext cx="5364088" cy="1817009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0B804-1D0D-EF41-9BF6-4895F84C5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E8B6F-468A-6043-B4A4-BFECBC212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55845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 Comparison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8A86C-2EEB-4B92-89BB-B1E9A973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5" y="2041902"/>
            <a:ext cx="8411710" cy="424777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FDD280-9E66-EC47-A07D-801423E0C1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0DA71-066B-EE4D-A92E-AAE5C54F7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367740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 Comparison</a:t>
            </a:r>
          </a:p>
        </p:txBody>
      </p:sp>
      <p:pic>
        <p:nvPicPr>
          <p:cNvPr id="5124" name="Picture 4" descr="https://cdn-images-1.medium.com/max/1000/1*ZqkLRkMU2ObOQWIHLBg8sw.png">
            <a:extLst>
              <a:ext uri="{FF2B5EF4-FFF2-40B4-BE49-F238E27FC236}">
                <a16:creationId xmlns:a16="http://schemas.microsoft.com/office/drawing/2014/main" id="{6B7E4AFD-5EB5-4506-BCBB-C73DA917B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"/>
          <a:stretch/>
        </p:blipFill>
        <p:spPr bwMode="auto">
          <a:xfrm>
            <a:off x="190500" y="2204864"/>
            <a:ext cx="87630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73A53A3-1C39-B947-AE67-4736884E6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2703E4-D749-4A4B-9977-1EC17134E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28917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Conclusion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Performance Comparison</a:t>
            </a:r>
          </a:p>
          <a:p>
            <a:pPr lvl="1" eaLnBrk="1" hangingPunct="1"/>
            <a:r>
              <a:rPr lang="en-US" altLang="ko-KR" dirty="0"/>
              <a:t>Error rates (%) on CIFAR and </a:t>
            </a:r>
            <a:r>
              <a:rPr lang="en-US" altLang="ko-KR"/>
              <a:t>SVHN datasets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27534F-044B-4AB2-B110-F4B76C65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14" y="2295225"/>
            <a:ext cx="6500571" cy="382979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ABD438-4DB4-1C41-8C10-E4AF98CA1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328AC-1A87-BA4C-96A2-511FBADC7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63252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F1F0-9A3E-4CD1-88CB-20B0ECD8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9C738-AFE3-4C62-9304-9E5D202A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endParaRPr lang="en-US" altLang="ko-KR" dirty="0"/>
          </a:p>
          <a:p>
            <a:pPr lvl="1"/>
            <a:r>
              <a:rPr lang="en-US" altLang="ko-KR" dirty="0"/>
              <a:t>http://nmhkahn.github.io/Casestudy-CNN</a:t>
            </a:r>
          </a:p>
          <a:p>
            <a:pPr lvl="1"/>
            <a:r>
              <a:rPr lang="en-US" altLang="ko-KR" dirty="0"/>
              <a:t>http://cv-tricks.com/cnn/understand-resnet-alexnet-vgg-inception/</a:t>
            </a:r>
          </a:p>
          <a:p>
            <a:pPr lvl="1"/>
            <a:r>
              <a:rPr lang="en-US" altLang="ko-KR" dirty="0"/>
              <a:t>http://kaiminghe.com/icml16tutorial/icml2016_tutorial_deep_residual_networks_kaiminghe.pdf</a:t>
            </a:r>
          </a:p>
          <a:p>
            <a:pPr lvl="1"/>
            <a:r>
              <a:rPr lang="en-US" altLang="ko-KR" dirty="0"/>
              <a:t>http://cs231n.stanford.edu/slides/2317/cs231n_2017_lecture9.pdf</a:t>
            </a:r>
          </a:p>
          <a:p>
            <a:pPr lvl="1"/>
            <a:r>
              <a:rPr lang="en-US" altLang="ko-KR" dirty="0"/>
              <a:t>https://medium.com/@siddharthdas_32104/cnns-architectures-lenet-alexnet-vgg-googlenet-resnet-and-more-666091488df5</a:t>
            </a:r>
          </a:p>
          <a:p>
            <a:pPr lvl="1"/>
            <a:r>
              <a:rPr lang="en-US" altLang="ko-KR" dirty="0"/>
              <a:t>http://www.cs.cornell.edu/~gaohuang/papers/DenseNet-CVPR-Slides.pdf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F08F9-14AE-6849-B729-24B5D864F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CF3B1-CB0F-0748-A8A6-B421374C6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324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0931-539D-415B-AC7D-E83B0BA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LeNet-5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17A7-9FE5-4ABC-910B-04F04B6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LeCun</a:t>
            </a:r>
            <a:r>
              <a:rPr lang="en-US" altLang="ko-KR" dirty="0"/>
              <a:t> et al., 1998</a:t>
            </a:r>
          </a:p>
          <a:p>
            <a:r>
              <a:rPr lang="en-US" altLang="ko-KR" dirty="0"/>
              <a:t>A pioneering 7-level convolutional</a:t>
            </a:r>
          </a:p>
          <a:p>
            <a:r>
              <a:rPr lang="en-US" altLang="ko-KR" dirty="0"/>
              <a:t>It is applied to 32x32 pixel images such as hand-written numbers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185260C-F33F-46D0-8238-43FC9785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901" y="3356992"/>
            <a:ext cx="8300197" cy="246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6B10B6-7042-AF4C-B5AF-088E23BC4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8216B-EA1E-0E4C-850D-E9666B2EE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8963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id="{C480D549-5C97-4F35-BFA6-427D36F3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Krizhevsky</a:t>
            </a:r>
            <a:r>
              <a:rPr lang="en-US" altLang="ko-KR" dirty="0"/>
              <a:t> et al. 2012</a:t>
            </a:r>
          </a:p>
          <a:p>
            <a:pPr lvl="1"/>
            <a:r>
              <a:rPr lang="en-US" altLang="ko-KR" dirty="0"/>
              <a:t>ImageNet ILSVRC challenge 2012 1</a:t>
            </a:r>
            <a:r>
              <a:rPr lang="en-US" altLang="ko-KR" baseline="30000" dirty="0"/>
              <a:t>st</a:t>
            </a:r>
            <a:r>
              <a:rPr lang="en-US" altLang="ko-KR" dirty="0"/>
              <a:t> prize</a:t>
            </a:r>
          </a:p>
          <a:p>
            <a:pPr lvl="1"/>
            <a:r>
              <a:rPr lang="en-US" altLang="ko-KR" dirty="0"/>
              <a:t>2 GPUs because of memory lack (GTX 580 w/ 3GB)</a:t>
            </a:r>
          </a:p>
          <a:p>
            <a:pPr lvl="1"/>
            <a:r>
              <a:rPr lang="en-US" altLang="ko-KR" dirty="0"/>
              <a:t>Dataset: zero-centered </a:t>
            </a:r>
          </a:p>
          <a:p>
            <a:pPr lvl="1"/>
            <a:r>
              <a:rPr lang="en-US" altLang="ko-KR" dirty="0" err="1"/>
              <a:t>ReLU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767F6-56AA-3646-B4D2-B840C05B6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FBD3A-2F0F-C14F-8F4A-FFD6E1174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/23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A5728-B1EA-F043-8E9E-317F61FB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0" y="3769519"/>
            <a:ext cx="7781180" cy="2448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7370-5BB2-4F4E-8EEE-3E74CABB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75AB-B281-8443-BC5A-54084CDC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261DF-4BA6-C048-ABC8-F754C7062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B234A-3DC6-3E41-AF9E-0ED26E67C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/23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FC4E3-168C-3C4F-AC91-24244B59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7" y="188640"/>
            <a:ext cx="8244813" cy="2594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2D56D-C08C-7343-A6B2-8008806C1E66}"/>
              </a:ext>
            </a:extLst>
          </p:cNvPr>
          <p:cNvSpPr txBox="1"/>
          <p:nvPr/>
        </p:nvSpPr>
        <p:spPr>
          <a:xfrm>
            <a:off x="456591" y="2852936"/>
            <a:ext cx="464101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[227x227x3] INPUT</a:t>
            </a:r>
            <a:br>
              <a:rPr lang="en-US" altLang="ko-KR" sz="1600" dirty="0"/>
            </a:br>
            <a:r>
              <a:rPr lang="en-US" altLang="ko-KR" sz="1600" dirty="0"/>
              <a:t>[55x55x96] CONV1 : 96@ 11x11, s = 4, p = 0</a:t>
            </a:r>
            <a:br>
              <a:rPr lang="en-US" altLang="ko-KR" sz="1600" dirty="0"/>
            </a:br>
            <a:r>
              <a:rPr lang="en-US" altLang="ko-KR" sz="1600" dirty="0"/>
              <a:t>[27x27x96] MAX POOL1 : 3x3, s = 2</a:t>
            </a:r>
            <a:br>
              <a:rPr lang="en-US" altLang="ko-KR" sz="1600" dirty="0"/>
            </a:br>
            <a:r>
              <a:rPr lang="en-US" altLang="ko-KR" sz="1600" dirty="0"/>
              <a:t>[27x27x96] NORM1 :</a:t>
            </a:r>
            <a:br>
              <a:rPr lang="en-US" altLang="ko-KR" sz="1600" dirty="0"/>
            </a:br>
            <a:r>
              <a:rPr lang="en-US" altLang="ko-KR" sz="1600" dirty="0"/>
              <a:t>[27x27x256] CONV2 : 256@ 5x5, s = 1, p = 2</a:t>
            </a:r>
            <a:br>
              <a:rPr lang="en-US" altLang="ko-KR" sz="1600" dirty="0"/>
            </a:br>
            <a:r>
              <a:rPr lang="en-US" altLang="ko-KR" sz="1600" dirty="0"/>
              <a:t>[13x13x256] MAX POOL2 : 3x3, s = 2</a:t>
            </a:r>
            <a:br>
              <a:rPr lang="en-US" altLang="ko-KR" sz="1600" dirty="0"/>
            </a:br>
            <a:r>
              <a:rPr lang="en-US" altLang="ko-KR" sz="1600" dirty="0"/>
              <a:t>[13x13x256] NORM2 :</a:t>
            </a:r>
            <a:br>
              <a:rPr lang="en-US" altLang="ko-KR" sz="1600" dirty="0"/>
            </a:br>
            <a:r>
              <a:rPr lang="en-US" altLang="ko-KR" sz="1600" dirty="0"/>
              <a:t>[13x13x384] CONV3 : 384@ 3x3, s = 1, p = 1</a:t>
            </a:r>
            <a:br>
              <a:rPr lang="en-US" altLang="ko-KR" sz="1600" dirty="0"/>
            </a:br>
            <a:r>
              <a:rPr lang="en-US" altLang="ko-KR" sz="1600" dirty="0"/>
              <a:t>[13x13x384] CONV4 : 384@ 3x3, s = 1, p = 1</a:t>
            </a:r>
            <a:br>
              <a:rPr lang="en-US" altLang="ko-KR" sz="1600" dirty="0"/>
            </a:br>
            <a:r>
              <a:rPr lang="en-US" altLang="ko-KR" sz="1600" dirty="0"/>
              <a:t>[13x13x256] CONV5 : 256@ 3x3, s = 1, p = 1</a:t>
            </a:r>
            <a:br>
              <a:rPr lang="en-US" altLang="ko-KR" sz="1600" dirty="0"/>
            </a:br>
            <a:r>
              <a:rPr lang="en-US" altLang="ko-KR" sz="1600" dirty="0"/>
              <a:t>[6x6x256] MAX POOL3 : 3x3, s = 2</a:t>
            </a:r>
            <a:br>
              <a:rPr lang="en-US" altLang="ko-KR" sz="1600" dirty="0"/>
            </a:br>
            <a:r>
              <a:rPr lang="en-US" altLang="ko-KR" sz="1600" dirty="0"/>
              <a:t>[4096] FC6 : 4096 neurons</a:t>
            </a:r>
            <a:br>
              <a:rPr lang="en-US" altLang="ko-KR" sz="1600" dirty="0"/>
            </a:br>
            <a:r>
              <a:rPr lang="en-US" altLang="ko-KR" sz="1600" dirty="0"/>
              <a:t>[4096] FC7 : 4096 neurons</a:t>
            </a:r>
            <a:br>
              <a:rPr lang="en-US" altLang="ko-KR" sz="1600" dirty="0"/>
            </a:br>
            <a:r>
              <a:rPr lang="en-US" altLang="ko-KR" sz="1600" dirty="0"/>
              <a:t>[1000] FC8 : 1000 neurons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D4B5-78A5-EC47-B7D3-DB8659910A2B}"/>
              </a:ext>
            </a:extLst>
          </p:cNvPr>
          <p:cNvSpPr txBox="1"/>
          <p:nvPr/>
        </p:nvSpPr>
        <p:spPr>
          <a:xfrm>
            <a:off x="5788631" y="4096167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Total Parameters: 35K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7370-5BB2-4F4E-8EEE-3E74CABB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875AB-B281-8443-BC5A-54084CDC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579296" cy="4713288"/>
          </a:xfrm>
        </p:spPr>
        <p:txBody>
          <a:bodyPr/>
          <a:lstStyle/>
          <a:p>
            <a:pPr lvl="1"/>
            <a:endParaRPr kumimoji="1" lang="en-US" altLang="ko-KR" dirty="0"/>
          </a:p>
          <a:p>
            <a:pPr lvl="1"/>
            <a:endParaRPr lang="en-US" altLang="ko-KR" dirty="0"/>
          </a:p>
          <a:p>
            <a:pPr lvl="1"/>
            <a:endParaRPr kumimoji="1" lang="en-US" altLang="ko-KR" dirty="0"/>
          </a:p>
          <a:p>
            <a:pPr lvl="1"/>
            <a:endParaRPr lang="en-US" altLang="ko-KR" dirty="0"/>
          </a:p>
          <a:p>
            <a:pPr lvl="1"/>
            <a:r>
              <a:rPr kumimoji="1" lang="en-US" altLang="ko-KR" dirty="0"/>
              <a:t>Trained on GTX 580 with 3GB of memory</a:t>
            </a:r>
          </a:p>
          <a:p>
            <a:pPr lvl="1"/>
            <a:r>
              <a:rPr kumimoji="1" lang="en-US" altLang="ko-KR" dirty="0"/>
              <a:t>CNN spread across 2 GPUs (half and half)</a:t>
            </a:r>
          </a:p>
          <a:p>
            <a:pPr lvl="1"/>
            <a:r>
              <a:rPr kumimoji="1" lang="en-US" altLang="ko-KR" dirty="0"/>
              <a:t>CONV1, CONV2, CONV4, CONV5: </a:t>
            </a:r>
          </a:p>
          <a:p>
            <a:pPr lvl="2"/>
            <a:r>
              <a:rPr kumimoji="1" lang="en-US" altLang="ko-KR" dirty="0"/>
              <a:t>performed on feature maps on same GPU</a:t>
            </a:r>
          </a:p>
          <a:p>
            <a:pPr lvl="1"/>
            <a:r>
              <a:rPr lang="en-US" altLang="ko-KR" dirty="0"/>
              <a:t>CONV3, FC6, CF7, FC8: </a:t>
            </a:r>
          </a:p>
          <a:p>
            <a:pPr lvl="2"/>
            <a:r>
              <a:rPr lang="en-US" altLang="ko-KR" dirty="0"/>
              <a:t>performed on feature maps across GPUs</a:t>
            </a:r>
          </a:p>
          <a:p>
            <a:pPr lvl="2"/>
            <a:endParaRPr lang="en-US" altLang="ko-KR" dirty="0"/>
          </a:p>
          <a:p>
            <a:pPr lvl="1"/>
            <a:r>
              <a:rPr kumimoji="1" lang="en-US" altLang="ko-KR" dirty="0"/>
              <a:t>Data augmentation</a:t>
            </a:r>
          </a:p>
          <a:p>
            <a:pPr lvl="2"/>
            <a:r>
              <a:rPr lang="en-US" altLang="ko-KR" dirty="0"/>
              <a:t>256X256 to 224X224</a:t>
            </a:r>
            <a:r>
              <a:rPr lang="ko-KR" altLang="en-US" dirty="0"/>
              <a:t> </a:t>
            </a:r>
            <a:r>
              <a:rPr lang="en-US" altLang="ko-KR" dirty="0"/>
              <a:t>by cropping, upside down and RGB color shift 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261DF-4BA6-C048-ABC8-F754C7062A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B234A-3DC6-3E41-AF9E-0ED26E67C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/23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6FC4E3-168C-3C4F-AC91-24244B59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7" y="188640"/>
            <a:ext cx="8244813" cy="25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7746F-8025-974B-9623-3A3D85D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AlexNet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B7B9E-321A-094B-9886-D4F491C5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Details of Learning</a:t>
            </a:r>
          </a:p>
          <a:p>
            <a:pPr lvl="1"/>
            <a:r>
              <a:rPr lang="en-US" altLang="ko-KR" dirty="0"/>
              <a:t>First use of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en-US" altLang="ko-KR" dirty="0"/>
              <a:t>Used Norm </a:t>
            </a:r>
            <a:r>
              <a:rPr lang="en-US" altLang="ko-KR" dirty="0" err="1"/>
              <a:t>laysers</a:t>
            </a:r>
            <a:r>
              <a:rPr lang="en-US" altLang="ko-KR" dirty="0"/>
              <a:t> (not common anymore)</a:t>
            </a:r>
          </a:p>
          <a:p>
            <a:pPr lvl="1"/>
            <a:r>
              <a:rPr lang="en-US" altLang="ko-KR" dirty="0"/>
              <a:t>mini-batch size:</a:t>
            </a:r>
            <a:r>
              <a:rPr lang="ko-KR" altLang="en-US" dirty="0"/>
              <a:t> </a:t>
            </a:r>
            <a:r>
              <a:rPr lang="en-US" altLang="ko-KR" dirty="0"/>
              <a:t>128</a:t>
            </a:r>
          </a:p>
          <a:p>
            <a:pPr lvl="1"/>
            <a:r>
              <a:rPr lang="en-US" altLang="ko-KR" dirty="0"/>
              <a:t>SGD</a:t>
            </a:r>
            <a:r>
              <a:rPr lang="ko-KR" altLang="en-US" dirty="0"/>
              <a:t> </a:t>
            </a:r>
            <a:r>
              <a:rPr lang="en-US" altLang="ko-KR" dirty="0"/>
              <a:t>Momentum: 0.9, </a:t>
            </a:r>
          </a:p>
          <a:p>
            <a:pPr lvl="1"/>
            <a:r>
              <a:rPr lang="en-US" altLang="ko-KR" dirty="0"/>
              <a:t>Learning rate:</a:t>
            </a:r>
            <a:r>
              <a:rPr lang="ko-KR" altLang="en-US" dirty="0"/>
              <a:t> </a:t>
            </a:r>
            <a:r>
              <a:rPr lang="en-US" altLang="ko-KR" dirty="0"/>
              <a:t>0.01, reduced by 10 manually when validation error </a:t>
            </a:r>
            <a:r>
              <a:rPr lang="en-US" altLang="ko-KR" dirty="0" err="1"/>
              <a:t>plateatus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Weight decay(L2):</a:t>
            </a:r>
            <a:r>
              <a:rPr lang="ko-KR" altLang="en-US" dirty="0"/>
              <a:t> </a:t>
            </a:r>
            <a:r>
              <a:rPr lang="en-US" altLang="ko-KR" dirty="0"/>
              <a:t>0.0005</a:t>
            </a:r>
          </a:p>
          <a:p>
            <a:pPr lvl="1"/>
            <a:r>
              <a:rPr lang="en-US" altLang="ko-KR" dirty="0"/>
              <a:t>Weight initialization:</a:t>
            </a:r>
            <a:r>
              <a:rPr lang="ko-KR" altLang="en-US" dirty="0"/>
              <a:t> </a:t>
            </a:r>
            <a:r>
              <a:rPr lang="en-US" altLang="ko-KR" dirty="0"/>
              <a:t>zero-mean gaussian * 0.01</a:t>
            </a:r>
          </a:p>
          <a:p>
            <a:pPr lvl="1"/>
            <a:r>
              <a:rPr lang="en-US" altLang="ko-KR" dirty="0"/>
              <a:t>Dropout: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CNN ensemble:</a:t>
            </a:r>
            <a:r>
              <a:rPr lang="ko-KR" altLang="en-US" dirty="0"/>
              <a:t> </a:t>
            </a:r>
            <a:r>
              <a:rPr lang="en-US" altLang="ko-KR" dirty="0"/>
              <a:t>18.2% -&gt; 15.4%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6A49A-B4AF-4347-BA79-F17A30F2B0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D98AA-4CFD-204A-83C0-51F89C56D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04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C5571-9646-9E41-B12D-4F097CA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ImageNet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2333B-5220-4B43-BAB4-E34D8A26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ImageNet Large Scale Visual Recognition Challenge</a:t>
            </a:r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4C5B98-0DFC-DE4C-9D2A-33A9C98C93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71170-9733-5F41-8363-1885A7B45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353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id="{C480D549-5C97-4F35-BFA6-427D36F3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Simonyan</a:t>
            </a:r>
            <a:r>
              <a:rPr lang="en-US" altLang="ko-KR" dirty="0"/>
              <a:t> and Zisserman, 2014</a:t>
            </a:r>
          </a:p>
          <a:p>
            <a:r>
              <a:rPr lang="en-US" altLang="ko-KR" dirty="0"/>
              <a:t>ILSVRC challenge 2014 2</a:t>
            </a:r>
            <a:r>
              <a:rPr lang="en-US" altLang="ko-KR" baseline="30000" dirty="0"/>
              <a:t>nd</a:t>
            </a:r>
            <a:r>
              <a:rPr lang="en-US" altLang="ko-KR" dirty="0"/>
              <a:t> prize</a:t>
            </a:r>
          </a:p>
          <a:p>
            <a:r>
              <a:rPr lang="en-US" altLang="ko-KR" dirty="0" err="1"/>
              <a:t>VGGNet</a:t>
            </a:r>
            <a:r>
              <a:rPr lang="en-US" altLang="ko-KR" dirty="0"/>
              <a:t> consists of 16 convolutional layers and is very appealing because of its very uniform architecture</a:t>
            </a:r>
          </a:p>
          <a:p>
            <a:r>
              <a:rPr lang="en-US" altLang="ko-KR" dirty="0"/>
              <a:t>Simple architecture with small filter size and all </a:t>
            </a:r>
            <a:r>
              <a:rPr lang="en-US" altLang="ko-KR" dirty="0" err="1"/>
              <a:t>ReLU</a:t>
            </a:r>
            <a:r>
              <a:rPr lang="en-US" altLang="ko-KR" dirty="0"/>
              <a:t> activations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069C09E-5D56-478C-81B5-18202BB20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59" y="4794123"/>
            <a:ext cx="8495681" cy="12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5F25F-2D02-9740-B0DB-8DB3113EF1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DE7AF-5A9F-8E43-8339-B1B1F8B68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802427733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4454</TotalTime>
  <Words>1149</Words>
  <Application>Microsoft Macintosh PowerPoint</Application>
  <PresentationFormat>화면 슬라이드 쇼(4:3)</PresentationFormat>
  <Paragraphs>197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굴림</vt:lpstr>
      <vt:lpstr>Cambria Math</vt:lpstr>
      <vt:lpstr>Wingdings 2</vt:lpstr>
      <vt:lpstr>수묵 터치</vt:lpstr>
      <vt:lpstr>CNN Structures</vt:lpstr>
      <vt:lpstr>Overview</vt:lpstr>
      <vt:lpstr>LeNet-5</vt:lpstr>
      <vt:lpstr>AlexNet</vt:lpstr>
      <vt:lpstr>PowerPoint 프레젠테이션</vt:lpstr>
      <vt:lpstr>PowerPoint 프레젠테이션</vt:lpstr>
      <vt:lpstr>AlexNet</vt:lpstr>
      <vt:lpstr>ImageNet</vt:lpstr>
      <vt:lpstr>VGGNet</vt:lpstr>
      <vt:lpstr>VGGNet</vt:lpstr>
      <vt:lpstr>GoogLeNet</vt:lpstr>
      <vt:lpstr>GoogLeNet</vt:lpstr>
      <vt:lpstr>GoogLeNet</vt:lpstr>
      <vt:lpstr>GoogLeNet</vt:lpstr>
      <vt:lpstr>ResNet</vt:lpstr>
      <vt:lpstr>ResNet</vt:lpstr>
      <vt:lpstr>ResNet</vt:lpstr>
      <vt:lpstr>ResNet</vt:lpstr>
      <vt:lpstr>Densely Connected CNN</vt:lpstr>
      <vt:lpstr>Densely Connected CNN</vt:lpstr>
      <vt:lpstr>Densely Connected CNN</vt:lpstr>
      <vt:lpstr>Conclusion</vt:lpstr>
      <vt:lpstr>Conclusion</vt:lpstr>
      <vt:lpstr>Conclusion</vt:lpstr>
      <vt:lpstr>PowerPoint 프레젠테이션</vt:lpstr>
    </vt:vector>
  </TitlesOfParts>
  <Company> 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이지형</cp:lastModifiedBy>
  <cp:revision>219</cp:revision>
  <dcterms:created xsi:type="dcterms:W3CDTF">2004-03-24T09:34:53Z</dcterms:created>
  <dcterms:modified xsi:type="dcterms:W3CDTF">2018-06-19T15:18:46Z</dcterms:modified>
</cp:coreProperties>
</file>