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Wingdings 2" panose="05020102010507070707" pitchFamily="18" charset="2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7F7F7F"/>
    <a:srgbClr val="10253F"/>
    <a:srgbClr val="17375E"/>
    <a:srgbClr val="254061"/>
    <a:srgbClr val="376092"/>
    <a:srgbClr val="000000"/>
    <a:srgbClr val="95B3D7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8" autoAdjust="0"/>
    <p:restoredTop sz="94660"/>
  </p:normalViewPr>
  <p:slideViewPr>
    <p:cSldViewPr>
      <p:cViewPr varScale="1">
        <p:scale>
          <a:sx n="103" d="100"/>
          <a:sy n="103" d="100"/>
        </p:scale>
        <p:origin x="15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D404E-EB18-4951-BFDA-184BFDE436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B81E2-ACD6-4D32-AC57-68063FEF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2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https://www.freeiconspng.com/img/17564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5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B81E2-ACD6-4D32-AC57-68063FEF9F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70F5-116F-431C-9319-E4A2A5AF6A0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6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8301-2693-46D6-A278-48D834FB0F90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5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48B5-D020-4191-92BD-5577680094A6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F690-E4D0-4E59-B979-32DF70A57C49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2326-D2E6-4E16-A5DF-ACB124BAC1D5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2A8A-8983-4335-8100-6E0775842AE9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6307-1FBD-4CB7-8AD7-A4B8EDC9FC1B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FE3-864F-420D-B6EB-66C2D1D06221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5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6E26-E981-432A-A1AD-AB10EC678209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5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D219-6F81-4C5A-A24F-2B4FDA05D268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3DCF-B307-42F5-8E34-BBDC25032ACE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8E63-8C05-418B-8402-56C7F18DE48F}" type="datetime1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9FCE-42ED-4880-8270-25885FAD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9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guide/graph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3528" y="4048770"/>
            <a:ext cx="418133" cy="1468462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3861048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spc="3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함초롬바탕" panose="02030504000101010101" pitchFamily="18" charset="-127"/>
              </a:rPr>
              <a:t>Tensorflow</a:t>
            </a:r>
            <a:r>
              <a:rPr lang="en-US" altLang="ko-KR" sz="5400" b="1" spc="3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함초롬바탕" panose="02030504000101010101" pitchFamily="18" charset="-127"/>
              </a:rPr>
              <a:t> Basic</a:t>
            </a:r>
          </a:p>
        </p:txBody>
      </p:sp>
      <p:pic>
        <p:nvPicPr>
          <p:cNvPr id="9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8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Practice – 1 : Perceptron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20AD3C-7D79-4505-B16C-BB156AA44672}"/>
              </a:ext>
            </a:extLst>
          </p:cNvPr>
          <p:cNvSpPr txBox="1"/>
          <p:nvPr/>
        </p:nvSpPr>
        <p:spPr>
          <a:xfrm>
            <a:off x="721915" y="2276872"/>
            <a:ext cx="7797710" cy="397031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lvl="0" latinLnBrk="1"/>
            <a:r>
              <a:rPr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DATA_X1 = [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DATA_X2 = [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W1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tf.constant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W2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tf.constant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tf.constant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X1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tf.placeholder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(tf.float32)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tf.placeholder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(tf.float32)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ko-KR" sz="1400" b="1" i="1" dirty="0" err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ko-KR" altLang="ko-KR" sz="1400" b="1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b="1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br>
              <a:rPr lang="ko-KR" altLang="ko-KR" sz="1400" b="1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X1*W1 + X2*W2 +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tf.Session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sess: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result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sess.run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 err="1">
                <a:solidFill>
                  <a:srgbClr val="66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feed_dict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={X1: DATA_X1, X2: DATA_X2})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ko-K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A979981-C848-414F-BAAC-484C8895C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357636"/>
            <a:ext cx="4171861" cy="32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Practice – 1 : Perceptron (matrix)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20AD3C-7D79-4505-B16C-BB156AA44672}"/>
              </a:ext>
            </a:extLst>
          </p:cNvPr>
          <p:cNvSpPr txBox="1"/>
          <p:nvPr/>
        </p:nvSpPr>
        <p:spPr>
          <a:xfrm>
            <a:off x="626247" y="1844824"/>
            <a:ext cx="7797710" cy="452431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lvl="0" latinLnBrk="1"/>
            <a:r>
              <a:rPr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DATA_X = [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[1,0], [1,1] 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tf.constant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[1.0], [1.0] ] 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tf.constant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ko-KR" altLang="ko-KR" sz="1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tf.placeholder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(tf.float32)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ko-KR" altLang="ko-KR" sz="1400" b="1" i="1" dirty="0" err="1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ko-KR" altLang="ko-KR" sz="1400" b="1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b="1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br>
              <a:rPr lang="ko-KR" altLang="ko-KR" sz="1400" b="1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tf.add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tf.matmul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ko-KR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tf.Session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sess: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result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sess.run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b="1" dirty="0" err="1">
                <a:solidFill>
                  <a:srgbClr val="66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feed_dict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lang="ko-KR" altLang="ko-KR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DATA_X})</a:t>
            </a:r>
            <a:b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ko-KR" altLang="ko-KR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latinLnBrk="1"/>
            <a:endParaRPr lang="en-US" altLang="ko-KR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latinLnBrk="1"/>
            <a:endParaRPr lang="en-US" altLang="ko-KR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latinLnBrk="1"/>
            <a:endParaRPr lang="en-US" altLang="ko-KR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latinLnBrk="1"/>
            <a:endParaRPr lang="ko-KR" altLang="ko-K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979981-C848-414F-BAAC-484C8895C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982" y="1879921"/>
            <a:ext cx="4768764" cy="36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3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Practice – 2 : NN for XOR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A957D339-197A-40E8-BB46-50E9868E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31" y="3285703"/>
            <a:ext cx="5903912" cy="3095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800"/>
          </a:p>
        </p:txBody>
      </p:sp>
      <p:cxnSp>
        <p:nvCxnSpPr>
          <p:cNvPr id="13" name="AutoShape 16">
            <a:extLst>
              <a:ext uri="{FF2B5EF4-FFF2-40B4-BE49-F238E27FC236}">
                <a16:creationId xmlns:a16="http://schemas.microsoft.com/office/drawing/2014/main" id="{C3827AE7-C1AB-484F-A175-C3A9F29F63B1}"/>
              </a:ext>
            </a:extLst>
          </p:cNvPr>
          <p:cNvCxnSpPr>
            <a:cxnSpLocks noChangeShapeType="1"/>
            <a:stCxn id="17" idx="3"/>
            <a:endCxn id="22" idx="2"/>
          </p:cNvCxnSpPr>
          <p:nvPr/>
        </p:nvCxnSpPr>
        <p:spPr bwMode="auto">
          <a:xfrm>
            <a:off x="940743" y="3541290"/>
            <a:ext cx="1481138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7">
            <a:extLst>
              <a:ext uri="{FF2B5EF4-FFF2-40B4-BE49-F238E27FC236}">
                <a16:creationId xmlns:a16="http://schemas.microsoft.com/office/drawing/2014/main" id="{FEBCCF6F-C62A-4281-B6B4-5DD8007AE676}"/>
              </a:ext>
            </a:extLst>
          </p:cNvPr>
          <p:cNvCxnSpPr>
            <a:cxnSpLocks noChangeShapeType="1"/>
            <a:stCxn id="19" idx="3"/>
            <a:endCxn id="22" idx="2"/>
          </p:cNvCxnSpPr>
          <p:nvPr/>
        </p:nvCxnSpPr>
        <p:spPr bwMode="auto">
          <a:xfrm flipV="1">
            <a:off x="958206" y="3992140"/>
            <a:ext cx="1463675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8">
            <a:extLst>
              <a:ext uri="{FF2B5EF4-FFF2-40B4-BE49-F238E27FC236}">
                <a16:creationId xmlns:a16="http://schemas.microsoft.com/office/drawing/2014/main" id="{4A701FD7-7870-4E48-95AB-197E815A6E50}"/>
              </a:ext>
            </a:extLst>
          </p:cNvPr>
          <p:cNvCxnSpPr>
            <a:cxnSpLocks noChangeShapeType="1"/>
            <a:stCxn id="20" idx="3"/>
            <a:endCxn id="22" idx="2"/>
          </p:cNvCxnSpPr>
          <p:nvPr/>
        </p:nvCxnSpPr>
        <p:spPr bwMode="auto">
          <a:xfrm flipV="1">
            <a:off x="912168" y="3992140"/>
            <a:ext cx="1509713" cy="170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9">
            <a:extLst>
              <a:ext uri="{FF2B5EF4-FFF2-40B4-BE49-F238E27FC236}">
                <a16:creationId xmlns:a16="http://schemas.microsoft.com/office/drawing/2014/main" id="{D2D3D890-D4A8-486C-B9D5-26A47F13C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81" y="3357140"/>
            <a:ext cx="38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A0B163DA-F9CA-421C-9C0D-06DBA5E56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43" y="4430290"/>
            <a:ext cx="38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ko-KR" sz="1800" baseline="-2500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45F33161-AC95-41BC-B7FC-EB3D6DFF9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56" y="5511378"/>
            <a:ext cx="31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altLang="ko-KR" sz="1800" baseline="-25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F80BD7DB-3BBC-4DF9-8364-DB36B6B0E9B7}"/>
              </a:ext>
            </a:extLst>
          </p:cNvPr>
          <p:cNvGrpSpPr>
            <a:grpSpLocks/>
          </p:cNvGrpSpPr>
          <p:nvPr/>
        </p:nvGrpSpPr>
        <p:grpSpPr bwMode="auto">
          <a:xfrm>
            <a:off x="2421881" y="3573038"/>
            <a:ext cx="895350" cy="838200"/>
            <a:chOff x="2198" y="1797"/>
            <a:chExt cx="564" cy="52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8B1D89C5-9120-453F-9D4B-86739F7C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797"/>
              <a:ext cx="564" cy="52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0F8C40C5-A832-462E-8180-4ADFA06E5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1935"/>
              <a:ext cx="253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Symbol" panose="05050102010706020507" pitchFamily="18" charset="2"/>
                </a:rPr>
                <a:t>å</a:t>
              </a:r>
              <a:endParaRPr lang="en-US" altLang="ko-KR" sz="3200"/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47D0F589-5C59-4FDB-B169-54B48DE03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919"/>
              <a:ext cx="16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f</a:t>
              </a:r>
              <a:endParaRPr lang="en-US" altLang="ko-KR" sz="2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623F767C-290D-4E3D-A081-F975231D4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1797"/>
              <a:ext cx="0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" name="Text Box 27">
            <a:extLst>
              <a:ext uri="{FF2B5EF4-FFF2-40B4-BE49-F238E27FC236}">
                <a16:creationId xmlns:a16="http://schemas.microsoft.com/office/drawing/2014/main" id="{BF2E9006-5DA4-4844-B0C2-F4C5048F0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356" y="3501603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4647E2BA-B431-4B04-8162-FDBE9C717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251" y="3812594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21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17B57492-CC23-4F56-8CE4-A59745B77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694" y="4213517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31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4051140A-4E5C-419C-AEF0-7EA8C3DD2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493" y="3924483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0CF06F-F5A0-4396-BC1E-C29AC9B9A7E4}"/>
              </a:ext>
            </a:extLst>
          </p:cNvPr>
          <p:cNvGrpSpPr>
            <a:grpSpLocks/>
          </p:cNvGrpSpPr>
          <p:nvPr/>
        </p:nvGrpSpPr>
        <p:grpSpPr bwMode="auto">
          <a:xfrm>
            <a:off x="2425056" y="4797003"/>
            <a:ext cx="895350" cy="839787"/>
            <a:chOff x="2198" y="1797"/>
            <a:chExt cx="564" cy="52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8A5595-65A6-4AF0-A63A-37FAADB07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797"/>
              <a:ext cx="564" cy="52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D8ACFA4C-C982-4940-88E1-34C437737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1935"/>
              <a:ext cx="253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Symbol" panose="05050102010706020507" pitchFamily="18" charset="2"/>
                </a:rPr>
                <a:t>å</a:t>
              </a:r>
              <a:endParaRPr lang="en-US" altLang="ko-KR" sz="3200"/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A9D22B8A-AB82-4FB0-A908-2C300F9AC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919"/>
              <a:ext cx="16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f</a:t>
              </a:r>
              <a:endParaRPr lang="en-US" altLang="ko-KR" sz="2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DB942657-2410-49DE-8F4B-1B12168A1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1798"/>
              <a:ext cx="0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CDD41C-0513-4E6C-818C-8C9D40DC3A38}"/>
              </a:ext>
            </a:extLst>
          </p:cNvPr>
          <p:cNvGrpSpPr>
            <a:grpSpLocks/>
          </p:cNvGrpSpPr>
          <p:nvPr/>
        </p:nvGrpSpPr>
        <p:grpSpPr bwMode="auto">
          <a:xfrm>
            <a:off x="4441181" y="4147715"/>
            <a:ext cx="895350" cy="839788"/>
            <a:chOff x="2198" y="1797"/>
            <a:chExt cx="564" cy="52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C9BCA73-5A7C-4373-AD50-4599FD64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797"/>
              <a:ext cx="564" cy="52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50F45336-E41C-4932-82D7-A4AE671BE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1935"/>
              <a:ext cx="253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Symbol" panose="05050102010706020507" pitchFamily="18" charset="2"/>
                </a:rPr>
                <a:t>å</a:t>
              </a:r>
              <a:endParaRPr lang="en-US" altLang="ko-KR" sz="3200"/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AE9FB9F3-0C80-4260-BF90-7C1529706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919"/>
              <a:ext cx="165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ko-KR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f</a:t>
              </a:r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EA126A13-DBCF-49EA-B12E-204104849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1798"/>
              <a:ext cx="0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42" name="AutoShape 41">
            <a:extLst>
              <a:ext uri="{FF2B5EF4-FFF2-40B4-BE49-F238E27FC236}">
                <a16:creationId xmlns:a16="http://schemas.microsoft.com/office/drawing/2014/main" id="{5B6C673C-855B-4AE4-A596-350E0FD34281}"/>
              </a:ext>
            </a:extLst>
          </p:cNvPr>
          <p:cNvCxnSpPr>
            <a:cxnSpLocks noChangeShapeType="1"/>
            <a:stCxn id="17" idx="3"/>
            <a:endCxn id="33" idx="2"/>
          </p:cNvCxnSpPr>
          <p:nvPr/>
        </p:nvCxnSpPr>
        <p:spPr bwMode="auto">
          <a:xfrm>
            <a:off x="940743" y="3541290"/>
            <a:ext cx="1484313" cy="1674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2">
            <a:extLst>
              <a:ext uri="{FF2B5EF4-FFF2-40B4-BE49-F238E27FC236}">
                <a16:creationId xmlns:a16="http://schemas.microsoft.com/office/drawing/2014/main" id="{5F3F5C6B-59C1-4F3D-A562-905FB197FA36}"/>
              </a:ext>
            </a:extLst>
          </p:cNvPr>
          <p:cNvCxnSpPr>
            <a:cxnSpLocks noChangeShapeType="1"/>
            <a:stCxn id="19" idx="3"/>
            <a:endCxn id="33" idx="2"/>
          </p:cNvCxnSpPr>
          <p:nvPr/>
        </p:nvCxnSpPr>
        <p:spPr bwMode="auto">
          <a:xfrm>
            <a:off x="958206" y="4614440"/>
            <a:ext cx="1466850" cy="601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3">
            <a:extLst>
              <a:ext uri="{FF2B5EF4-FFF2-40B4-BE49-F238E27FC236}">
                <a16:creationId xmlns:a16="http://schemas.microsoft.com/office/drawing/2014/main" id="{F776D85D-8C0F-4039-99E9-1EE39DCB55B0}"/>
              </a:ext>
            </a:extLst>
          </p:cNvPr>
          <p:cNvCxnSpPr>
            <a:cxnSpLocks noChangeShapeType="1"/>
            <a:stCxn id="20" idx="3"/>
            <a:endCxn id="33" idx="2"/>
          </p:cNvCxnSpPr>
          <p:nvPr/>
        </p:nvCxnSpPr>
        <p:spPr bwMode="auto">
          <a:xfrm flipV="1">
            <a:off x="912168" y="5216103"/>
            <a:ext cx="1512888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Line 44">
            <a:extLst>
              <a:ext uri="{FF2B5EF4-FFF2-40B4-BE49-F238E27FC236}">
                <a16:creationId xmlns:a16="http://schemas.microsoft.com/office/drawing/2014/main" id="{056B1A58-485C-464A-A129-0DD81A703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3356" y="4509665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46" name="AutoShape 45">
            <a:extLst>
              <a:ext uri="{FF2B5EF4-FFF2-40B4-BE49-F238E27FC236}">
                <a16:creationId xmlns:a16="http://schemas.microsoft.com/office/drawing/2014/main" id="{E85779AC-04DE-485D-ADCC-BE5C5E773340}"/>
              </a:ext>
            </a:extLst>
          </p:cNvPr>
          <p:cNvCxnSpPr>
            <a:cxnSpLocks noChangeShapeType="1"/>
            <a:stCxn id="22" idx="6"/>
            <a:endCxn id="38" idx="2"/>
          </p:cNvCxnSpPr>
          <p:nvPr/>
        </p:nvCxnSpPr>
        <p:spPr bwMode="auto">
          <a:xfrm>
            <a:off x="3317231" y="3992140"/>
            <a:ext cx="112395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6">
            <a:extLst>
              <a:ext uri="{FF2B5EF4-FFF2-40B4-BE49-F238E27FC236}">
                <a16:creationId xmlns:a16="http://schemas.microsoft.com/office/drawing/2014/main" id="{A1F0D482-05F7-40BD-BDB0-08D8C3EAEEAF}"/>
              </a:ext>
            </a:extLst>
          </p:cNvPr>
          <p:cNvCxnSpPr>
            <a:cxnSpLocks noChangeShapeType="1"/>
            <a:stCxn id="33" idx="6"/>
            <a:endCxn id="38" idx="2"/>
          </p:cNvCxnSpPr>
          <p:nvPr/>
        </p:nvCxnSpPr>
        <p:spPr bwMode="auto">
          <a:xfrm flipV="1">
            <a:off x="3320406" y="4566815"/>
            <a:ext cx="1120775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47">
            <a:extLst>
              <a:ext uri="{FF2B5EF4-FFF2-40B4-BE49-F238E27FC236}">
                <a16:creationId xmlns:a16="http://schemas.microsoft.com/office/drawing/2014/main" id="{BB2A2A4A-8136-49B3-ADCF-BF665BCF4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256" y="6014615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altLang="ko-KR" sz="1800" baseline="-25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9" name="AutoShape 48">
            <a:extLst>
              <a:ext uri="{FF2B5EF4-FFF2-40B4-BE49-F238E27FC236}">
                <a16:creationId xmlns:a16="http://schemas.microsoft.com/office/drawing/2014/main" id="{2AD8EA63-B2E0-49A5-B43A-652D31F8AB5F}"/>
              </a:ext>
            </a:extLst>
          </p:cNvPr>
          <p:cNvCxnSpPr>
            <a:cxnSpLocks noChangeShapeType="1"/>
            <a:stCxn id="48" idx="3"/>
            <a:endCxn id="38" idx="2"/>
          </p:cNvCxnSpPr>
          <p:nvPr/>
        </p:nvCxnSpPr>
        <p:spPr bwMode="auto">
          <a:xfrm flipV="1">
            <a:off x="3071168" y="4566815"/>
            <a:ext cx="1370013" cy="163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49">
            <a:extLst>
              <a:ext uri="{FF2B5EF4-FFF2-40B4-BE49-F238E27FC236}">
                <a16:creationId xmlns:a16="http://schemas.microsoft.com/office/drawing/2014/main" id="{42639635-A13E-456A-9CF1-B85257C0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331" y="5301828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32</a:t>
            </a:r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9F8882B9-0F07-4C78-9D4C-BC54877E0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839" y="4920589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22</a:t>
            </a:r>
          </a:p>
        </p:txBody>
      </p:sp>
      <p:sp>
        <p:nvSpPr>
          <p:cNvPr id="52" name="Text Box 51">
            <a:extLst>
              <a:ext uri="{FF2B5EF4-FFF2-40B4-BE49-F238E27FC236}">
                <a16:creationId xmlns:a16="http://schemas.microsoft.com/office/drawing/2014/main" id="{2E273012-6568-46D0-A20E-CB038E51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256" y="4581103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192F23AF-C4CB-4989-BB37-9725C4B3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043" y="5301828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w2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31</a:t>
            </a:r>
          </a:p>
        </p:txBody>
      </p:sp>
      <p:sp>
        <p:nvSpPr>
          <p:cNvPr id="54" name="Text Box 53">
            <a:extLst>
              <a:ext uri="{FF2B5EF4-FFF2-40B4-BE49-F238E27FC236}">
                <a16:creationId xmlns:a16="http://schemas.microsoft.com/office/drawing/2014/main" id="{8FC6F83E-2F70-47CC-9DEF-74B070209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775" y="4432435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w2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21</a:t>
            </a:r>
          </a:p>
        </p:txBody>
      </p:sp>
      <p:sp>
        <p:nvSpPr>
          <p:cNvPr id="55" name="Text Box 54">
            <a:extLst>
              <a:ext uri="{FF2B5EF4-FFF2-40B4-BE49-F238E27FC236}">
                <a16:creationId xmlns:a16="http://schemas.microsoft.com/office/drawing/2014/main" id="{54510683-DAD3-4D45-9A81-6043C473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493" y="3925465"/>
            <a:ext cx="66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w2</a:t>
            </a:r>
            <a:r>
              <a:rPr lang="en-US" altLang="ko-KR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</a:p>
        </p:txBody>
      </p:sp>
      <p:sp>
        <p:nvSpPr>
          <p:cNvPr id="56" name="Text Box 55">
            <a:extLst>
              <a:ext uri="{FF2B5EF4-FFF2-40B4-BE49-F238E27FC236}">
                <a16:creationId xmlns:a16="http://schemas.microsoft.com/office/drawing/2014/main" id="{41AB24C7-0324-433E-AC46-5605FD214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656" y="3573040"/>
            <a:ext cx="38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ko-KR" sz="1800" baseline="-2500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8618C978-0229-4BF9-843F-8BBBEF1AF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218" y="4652540"/>
            <a:ext cx="38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ko-KR" sz="1800" baseline="-2500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grpSp>
        <p:nvGrpSpPr>
          <p:cNvPr id="58" name="그룹 15">
            <a:extLst>
              <a:ext uri="{FF2B5EF4-FFF2-40B4-BE49-F238E27FC236}">
                <a16:creationId xmlns:a16="http://schemas.microsoft.com/office/drawing/2014/main" id="{30E0BDCC-C048-6245-A6B9-0F931EACC87C}"/>
              </a:ext>
            </a:extLst>
          </p:cNvPr>
          <p:cNvGrpSpPr>
            <a:grpSpLocks/>
          </p:cNvGrpSpPr>
          <p:nvPr/>
        </p:nvGrpSpPr>
        <p:grpSpPr bwMode="auto">
          <a:xfrm>
            <a:off x="6676382" y="2710928"/>
            <a:ext cx="1837680" cy="1654176"/>
            <a:chOff x="2960688" y="2924174"/>
            <a:chExt cx="2105670" cy="2089151"/>
          </a:xfrm>
        </p:grpSpPr>
        <p:sp>
          <p:nvSpPr>
            <p:cNvPr id="59" name="Line 77">
              <a:extLst>
                <a:ext uri="{FF2B5EF4-FFF2-40B4-BE49-F238E27FC236}">
                  <a16:creationId xmlns:a16="http://schemas.microsoft.com/office/drawing/2014/main" id="{6E1927EA-2E27-4B4B-B6B4-C4C858F46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2288" y="4503738"/>
              <a:ext cx="2004070" cy="4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Cambria" panose="02040503050406030204" pitchFamily="18" charset="0"/>
              </a:endParaRPr>
            </a:p>
          </p:txBody>
        </p:sp>
        <p:sp>
          <p:nvSpPr>
            <p:cNvPr id="60" name="Line 78">
              <a:extLst>
                <a:ext uri="{FF2B5EF4-FFF2-40B4-BE49-F238E27FC236}">
                  <a16:creationId xmlns:a16="http://schemas.microsoft.com/office/drawing/2014/main" id="{9F72D6E1-7087-E94D-AA7A-8172533E0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063" y="2924174"/>
              <a:ext cx="0" cy="18716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Cambria" panose="02040503050406030204" pitchFamily="18" charset="0"/>
              </a:endParaRPr>
            </a:p>
          </p:txBody>
        </p:sp>
        <p:sp>
          <p:nvSpPr>
            <p:cNvPr id="61" name="Line 80">
              <a:extLst>
                <a:ext uri="{FF2B5EF4-FFF2-40B4-BE49-F238E27FC236}">
                  <a16:creationId xmlns:a16="http://schemas.microsoft.com/office/drawing/2014/main" id="{30025F1D-0C59-DE41-9F18-A22BA15D1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2650" y="3429000"/>
              <a:ext cx="115093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Cambria" panose="02040503050406030204" pitchFamily="18" charset="0"/>
              </a:endParaRPr>
            </a:p>
          </p:txBody>
        </p:sp>
        <p:sp>
          <p:nvSpPr>
            <p:cNvPr id="62" name="Line 81">
              <a:extLst>
                <a:ext uri="{FF2B5EF4-FFF2-40B4-BE49-F238E27FC236}">
                  <a16:creationId xmlns:a16="http://schemas.microsoft.com/office/drawing/2014/main" id="{446494E4-A71D-AB45-8C87-4BE69F0B0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3588" y="3429000"/>
              <a:ext cx="0" cy="10795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Cambria" panose="02040503050406030204" pitchFamily="18" charset="0"/>
              </a:endParaRPr>
            </a:p>
          </p:txBody>
        </p:sp>
        <p:sp>
          <p:nvSpPr>
            <p:cNvPr id="63" name="Text Box 82">
              <a:extLst>
                <a:ext uri="{FF2B5EF4-FFF2-40B4-BE49-F238E27FC236}">
                  <a16:creationId xmlns:a16="http://schemas.microsoft.com/office/drawing/2014/main" id="{817207D8-06C4-EA40-810D-3CB9A63FE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450" y="4646613"/>
              <a:ext cx="3159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64" name="Text Box 83">
              <a:extLst>
                <a:ext uri="{FF2B5EF4-FFF2-40B4-BE49-F238E27FC236}">
                  <a16:creationId xmlns:a16="http://schemas.microsoft.com/office/drawing/2014/main" id="{7C2C8033-F4BF-6840-AD75-DA806C65E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688" y="2924175"/>
              <a:ext cx="3159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65" name="Oval 84">
              <a:extLst>
                <a:ext uri="{FF2B5EF4-FFF2-40B4-BE49-F238E27FC236}">
                  <a16:creationId xmlns:a16="http://schemas.microsoft.com/office/drawing/2014/main" id="{3B11114B-D591-594D-B936-6FC833C9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3284538"/>
              <a:ext cx="287338" cy="2873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66" name="Oval 85">
              <a:extLst>
                <a:ext uri="{FF2B5EF4-FFF2-40B4-BE49-F238E27FC236}">
                  <a16:creationId xmlns:a16="http://schemas.microsoft.com/office/drawing/2014/main" id="{304B20AB-FFED-B44D-BBA6-6E6FB60E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4365625"/>
              <a:ext cx="287338" cy="2873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67" name="Oval 86">
              <a:extLst>
                <a:ext uri="{FF2B5EF4-FFF2-40B4-BE49-F238E27FC236}">
                  <a16:creationId xmlns:a16="http://schemas.microsoft.com/office/drawing/2014/main" id="{CB53A0D4-C873-7342-8B03-8A4BAEB1A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365625"/>
              <a:ext cx="287338" cy="2873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Cambria" panose="02040503050406030204" pitchFamily="18" charset="0"/>
              </a:endParaRPr>
            </a:p>
          </p:txBody>
        </p:sp>
        <p:sp>
          <p:nvSpPr>
            <p:cNvPr id="68" name="Oval 87">
              <a:extLst>
                <a:ext uri="{FF2B5EF4-FFF2-40B4-BE49-F238E27FC236}">
                  <a16:creationId xmlns:a16="http://schemas.microsoft.com/office/drawing/2014/main" id="{B5DC7568-7773-2B4A-A283-32A77ACBF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84538"/>
              <a:ext cx="287338" cy="28733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>
                <a:latin typeface="Cambria" panose="02040503050406030204" pitchFamily="18" charset="0"/>
              </a:endParaRPr>
            </a:p>
          </p:txBody>
        </p:sp>
      </p:grpSp>
      <p:sp>
        <p:nvSpPr>
          <p:cNvPr id="69" name="Rectangle 132">
            <a:extLst>
              <a:ext uri="{FF2B5EF4-FFF2-40B4-BE49-F238E27FC236}">
                <a16:creationId xmlns:a16="http://schemas.microsoft.com/office/drawing/2014/main" id="{15AD9148-7A39-6B47-A5D8-20E7FF05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625" y="4543590"/>
            <a:ext cx="1059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=1.0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21</a:t>
            </a: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=1.0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31</a:t>
            </a: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=-1.5</a:t>
            </a:r>
          </a:p>
        </p:txBody>
      </p:sp>
      <p:sp>
        <p:nvSpPr>
          <p:cNvPr id="70" name="Rectangle 166">
            <a:extLst>
              <a:ext uri="{FF2B5EF4-FFF2-40B4-BE49-F238E27FC236}">
                <a16:creationId xmlns:a16="http://schemas.microsoft.com/office/drawing/2014/main" id="{423D7B7E-6C95-F042-99B1-B4DF0408F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58" y="4551793"/>
            <a:ext cx="1059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=1.0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22</a:t>
            </a: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=1.0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w1</a:t>
            </a:r>
            <a:r>
              <a:rPr lang="en-US" altLang="ko-K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32</a:t>
            </a: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=-0.5</a:t>
            </a:r>
          </a:p>
        </p:txBody>
      </p:sp>
      <p:sp>
        <p:nvSpPr>
          <p:cNvPr id="71" name="Rectangle 212">
            <a:extLst>
              <a:ext uri="{FF2B5EF4-FFF2-40B4-BE49-F238E27FC236}">
                <a16:creationId xmlns:a16="http://schemas.microsoft.com/office/drawing/2014/main" id="{F6129E2D-DBA3-6A4C-A15B-F8095C9F0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836" y="5517728"/>
            <a:ext cx="1059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w2</a:t>
            </a:r>
            <a:r>
              <a:rPr lang="en-US" altLang="ko-K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=-1.0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w2</a:t>
            </a:r>
            <a:r>
              <a:rPr lang="en-US" altLang="ko-K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21</a:t>
            </a: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=1.0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w2</a:t>
            </a:r>
            <a:r>
              <a:rPr lang="en-US" altLang="ko-K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31</a:t>
            </a:r>
            <a:r>
              <a:rPr lang="en-US" altLang="ko-KR" sz="1600" dirty="0">
                <a:latin typeface="Cambria" panose="02040503050406030204" pitchFamily="18" charset="0"/>
                <a:ea typeface="Cambria" panose="02040503050406030204" pitchFamily="18" charset="0"/>
              </a:rPr>
              <a:t>=-0.5</a:t>
            </a:r>
          </a:p>
        </p:txBody>
      </p:sp>
      <p:sp>
        <p:nvSpPr>
          <p:cNvPr id="72" name="내용 개체 틀 2"/>
          <p:cNvSpPr>
            <a:spLocks noGrp="1"/>
          </p:cNvSpPr>
          <p:nvPr>
            <p:ph idx="1"/>
          </p:nvPr>
        </p:nvSpPr>
        <p:spPr>
          <a:xfrm>
            <a:off x="359118" y="1700808"/>
            <a:ext cx="8425764" cy="4608512"/>
          </a:xfrm>
        </p:spPr>
        <p:txBody>
          <a:bodyPr anchor="t">
            <a:normAutofit/>
          </a:bodyPr>
          <a:lstStyle/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What neural network can do -  cont’d</a:t>
            </a: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XOR Operation</a:t>
            </a:r>
          </a:p>
        </p:txBody>
      </p:sp>
    </p:spTree>
    <p:extLst>
      <p:ext uri="{BB962C8B-B14F-4D97-AF65-F5344CB8AC3E}">
        <p14:creationId xmlns:p14="http://schemas.microsoft.com/office/powerpoint/2010/main" val="208645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Practice - 2 : NN for XOR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820AD3C-7D79-4505-B16C-BB156AA44672}"/>
              </a:ext>
            </a:extLst>
          </p:cNvPr>
          <p:cNvSpPr txBox="1"/>
          <p:nvPr/>
        </p:nvSpPr>
        <p:spPr>
          <a:xfrm>
            <a:off x="673145" y="1477808"/>
            <a:ext cx="7797710" cy="5047536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import 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tensorflow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as 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def 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hard_limit(x):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   cond = tf.less(x, tf.zeros(tf.shape(x)))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  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return 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tf.where(cond, tf.zeros(tf.shape(x)), tf.ones(tf.shape(x)))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DATA_X = [[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]]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X = tf.placeholder(tf.float32)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W1 = tf.Variable([[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1.0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1.0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1.0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1.0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]])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B1 = tf.Variable([-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1.5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-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0.5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])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W2 = tf.Variable([[-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1.0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1.0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]])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B2 = tf.Variable(-</a:t>
            </a:r>
            <a:r>
              <a:rPr lang="ko-KR" altLang="ko-KR" sz="1400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0.5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output = hard_limit(tf.matmul(hard_limit(tf.matmul(X, W1) + B1), W2) + B2)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with </a:t>
            </a:r>
            <a:r>
              <a:rPr lang="ko-KR" altLang="ko-KR" sz="1400" dirty="0" err="1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tf.Session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()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as 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sess: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   sess.run(tf.global_variables_initializer())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   result = sess.run(output, </a:t>
            </a:r>
            <a:r>
              <a:rPr lang="ko-KR" altLang="ko-KR" sz="1400" dirty="0">
                <a:solidFill>
                  <a:srgbClr val="660099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feed_dict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={X: DATA_X})</a:t>
            </a:r>
            <a:b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   </a:t>
            </a:r>
            <a:r>
              <a:rPr lang="ko-KR" altLang="ko-KR" sz="1400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print</a:t>
            </a:r>
            <a:r>
              <a:rPr lang="ko-KR" altLang="ko-KR" sz="1400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16677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Practice – 3 : NN with learning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0AD3C-7D79-4505-B16C-BB156AA44672}"/>
              </a:ext>
            </a:extLst>
          </p:cNvPr>
          <p:cNvSpPr txBox="1"/>
          <p:nvPr/>
        </p:nvSpPr>
        <p:spPr>
          <a:xfrm>
            <a:off x="654673" y="2337261"/>
            <a:ext cx="7797710" cy="332398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lvl="0" latinLnBrk="1"/>
            <a:r>
              <a:rPr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DATA_X = [[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]]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DATA_Y = [[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 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]]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tf.placeholder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(tf.float32)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tf.placeholder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(tf.float32)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W1 =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tf.Variable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tf.random_normal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=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tf.Variable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tf.random_normal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layer1 =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tf.sigmoid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tf.matmul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W1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b1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W2 =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tf.Variable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tf.random_normal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 =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tf.Variable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tf.random_normal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tf.sigmoid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tf.matmul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layer1, W2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b2</a:t>
            </a:r>
            <a:r>
              <a:rPr lang="ko-KR" alt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ko-K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C1A232-7BAB-47C1-AB9E-85C07CFBC0FA}"/>
              </a:ext>
            </a:extLst>
          </p:cNvPr>
          <p:cNvGrpSpPr/>
          <p:nvPr/>
        </p:nvGrpSpPr>
        <p:grpSpPr>
          <a:xfrm>
            <a:off x="4716016" y="2641394"/>
            <a:ext cx="3394479" cy="2038411"/>
            <a:chOff x="4716016" y="2641394"/>
            <a:chExt cx="3394479" cy="2038411"/>
          </a:xfrm>
        </p:grpSpPr>
        <p:pic>
          <p:nvPicPr>
            <p:cNvPr id="9" name="Picture 2" descr="sigmoidì ëí ì´ë¯¸ì§ ê²ìê²°ê³¼">
              <a:extLst>
                <a:ext uri="{FF2B5EF4-FFF2-40B4-BE49-F238E27FC236}">
                  <a16:creationId xmlns:a16="http://schemas.microsoft.com/office/drawing/2014/main" id="{8BD0BE8B-C059-43C0-9E1E-8219AEA8F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641394"/>
              <a:ext cx="3394479" cy="1561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2D4A7F0-ED3C-4BBB-8F3C-7FBBF18F38E1}"/>
                </a:ext>
              </a:extLst>
            </p:cNvPr>
            <p:cNvSpPr txBox="1"/>
            <p:nvPr/>
          </p:nvSpPr>
          <p:spPr>
            <a:xfrm>
              <a:off x="5436064" y="431047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sigmoid function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3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Practice – 3 : NN with learning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20AD3C-7D79-4505-B16C-BB156AA44672}"/>
              </a:ext>
            </a:extLst>
          </p:cNvPr>
          <p:cNvSpPr txBox="1"/>
          <p:nvPr/>
        </p:nvSpPr>
        <p:spPr>
          <a:xfrm>
            <a:off x="673145" y="3418140"/>
            <a:ext cx="7797710" cy="3016210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ko-KR" sz="1400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cost/loss function</a:t>
            </a:r>
            <a:br>
              <a:rPr lang="ko-KR" altLang="ko-KR" sz="1400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= -tf.reduce_mean(Y * tf.log(output) + (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Y) * tf.log(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ko-KR" sz="1400" i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cross-entropy loss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= tf.train.GradientDescentOptimizer(</a:t>
            </a:r>
            <a:r>
              <a:rPr lang="ko-KR" altLang="ko-KR" sz="1400" dirty="0">
                <a:solidFill>
                  <a:srgbClr val="66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learning_rate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).minimize(cost)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tf.Session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sess: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sess.run(tf.global_variables_initializer())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epoch 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ko-KR" altLang="ko-KR" sz="1400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10000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sess.run(train, </a:t>
            </a:r>
            <a:r>
              <a:rPr lang="ko-KR" altLang="ko-KR" sz="1400" dirty="0">
                <a:solidFill>
                  <a:srgbClr val="66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feed_dict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={X: DATA_X, Y: DATA_Y})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ko-KR" altLang="ko-KR" sz="1400" b="1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epoch % 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 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ko-KR" altLang="ko-KR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ko-KR" altLang="ko-KR" sz="1400" dirty="0">
                <a:solidFill>
                  <a:srgbClr val="0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(epoch,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sess.run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sz="1400" dirty="0" err="1">
                <a:solidFill>
                  <a:srgbClr val="66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feed_dict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lang="ko-KR" altLang="ko-KR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DATA_X, Y: DATA_Y}))</a:t>
            </a:r>
            <a:br>
              <a:rPr lang="ko-KR" altLang="ko-KR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ko-KR" altLang="ko-K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5728BD8-0ECF-4289-9CE2-80531E67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06824"/>
              </p:ext>
            </p:extLst>
          </p:nvPr>
        </p:nvGraphicFramePr>
        <p:xfrm>
          <a:off x="682273" y="1890428"/>
          <a:ext cx="3912096" cy="147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334681013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74308300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827939987"/>
                    </a:ext>
                  </a:extLst>
                </a:gridCol>
              </a:tblGrid>
              <a:tr h="295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Y*log(output)+(1-Y)*log(1-output)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44731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 + 0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50596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0 -inf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225692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-inf + 0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45704"/>
                  </a:ext>
                </a:extLst>
              </a:tr>
              <a:tr h="295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 + 0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266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EB778B-226E-4B0E-8D59-198105B5D190}"/>
              </a:ext>
            </a:extLst>
          </p:cNvPr>
          <p:cNvSpPr txBox="1"/>
          <p:nvPr/>
        </p:nvSpPr>
        <p:spPr>
          <a:xfrm>
            <a:off x="626247" y="150606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*cross-entropy 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40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Tensorflow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59118" y="1700808"/>
            <a:ext cx="8425764" cy="4608512"/>
          </a:xfrm>
        </p:spPr>
        <p:txBody>
          <a:bodyPr anchor="t">
            <a:normAutofit/>
          </a:bodyPr>
          <a:lstStyle/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Open source software library for high performance calculation</a:t>
            </a:r>
          </a:p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Running on various platforms; CPUs, GPUs, TPUs</a:t>
            </a:r>
          </a:p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함초롬바탕" panose="02030504000101010101" pitchFamily="18" charset="-127"/>
              </a:rPr>
              <a:t>Features</a:t>
            </a: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함초롬바탕" panose="02030504000101010101" pitchFamily="18" charset="-127"/>
              </a:rPr>
              <a:t>Efficient arithmetic calculation using multi-dimensional array(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함초롬바탕" panose="02030504000101010101" pitchFamily="18" charset="-127"/>
              </a:rPr>
              <a:t>Tensor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함초롬바탕" panose="02030504000101010101" pitchFamily="18" charset="-127"/>
              </a:rPr>
              <a:t> )</a:t>
            </a: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함초롬바탕" panose="02030504000101010101" pitchFamily="18" charset="-127"/>
              </a:rPr>
              <a:t>Support Deep Neural Network &amp; Machine Learning programming</a:t>
            </a: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함초롬바탕" panose="02030504000101010101" pitchFamily="18" charset="-127"/>
              </a:rPr>
              <a:t>Support GPU acceleration &amp; auto-management for memory</a:t>
            </a: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함초롬바탕" panose="02030504000101010101" pitchFamily="18" charset="-127"/>
              </a:rPr>
              <a:t>Support parallel-computing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5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Define-and-Run framework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59118" y="1700808"/>
            <a:ext cx="8425764" cy="4608512"/>
          </a:xfrm>
        </p:spPr>
        <p:txBody>
          <a:bodyPr anchor="t">
            <a:normAutofit/>
          </a:bodyPr>
          <a:lstStyle/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Define dataflow graph first, and run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800/1*SphaGFPz9CDpbHbO-L2Ie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"/>
          <a:stretch/>
        </p:blipFill>
        <p:spPr bwMode="auto">
          <a:xfrm>
            <a:off x="5275173" y="3112232"/>
            <a:ext cx="296923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77" y="3587552"/>
            <a:ext cx="3126082" cy="192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9592" y="5770026"/>
            <a:ext cx="38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Execute each operation immediately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3100583"/>
            <a:ext cx="38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example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" name="왼쪽/오른쪽 화살표 1"/>
          <p:cNvSpPr/>
          <p:nvPr/>
        </p:nvSpPr>
        <p:spPr>
          <a:xfrm>
            <a:off x="4895636" y="4372372"/>
            <a:ext cx="658416" cy="36004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4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What we have to do?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59118" y="1700808"/>
            <a:ext cx="8425764" cy="4608512"/>
          </a:xfrm>
        </p:spPr>
        <p:txBody>
          <a:bodyPr anchor="t">
            <a:normAutofit/>
          </a:bodyPr>
          <a:lstStyle/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To do deep learning programming  using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tensorflow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First, define Dataflow Graph for deep learning model</a:t>
            </a: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Second, train defined model using our dataset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등호 1"/>
          <p:cNvSpPr/>
          <p:nvPr/>
        </p:nvSpPr>
        <p:spPr>
          <a:xfrm>
            <a:off x="4806496" y="4895676"/>
            <a:ext cx="773616" cy="648072"/>
          </a:xfrm>
          <a:prstGeom prst="mathEqual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4" name="Picture 2" descr="https://cdn-images-1.medium.com/max/1600/1*Gh5PS4R_A5drl5ebd_gNrg@2x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33"/>
          <a:stretch/>
        </p:blipFill>
        <p:spPr bwMode="auto">
          <a:xfrm>
            <a:off x="899592" y="4240348"/>
            <a:ext cx="3400681" cy="195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dn-images-1.medium.com/max/800/1*SphaGFPz9CDpbHbO-L2Ie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"/>
          <a:stretch/>
        </p:blipFill>
        <p:spPr bwMode="auto">
          <a:xfrm>
            <a:off x="5607850" y="3947568"/>
            <a:ext cx="2583121" cy="250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s://cdn-images-1.medium.com/max/800/1*SphaGFPz9CDpbHbO-L2Ie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4" t="3721" r="19824"/>
          <a:stretch/>
        </p:blipFill>
        <p:spPr bwMode="auto">
          <a:xfrm>
            <a:off x="6300192" y="2439586"/>
            <a:ext cx="2398542" cy="38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How to define Dataflow graph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59118" y="1700808"/>
            <a:ext cx="8425764" cy="4608512"/>
          </a:xfrm>
        </p:spPr>
        <p:txBody>
          <a:bodyPr anchor="t">
            <a:normAutofit/>
          </a:bodyPr>
          <a:lstStyle/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Two components</a:t>
            </a: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Edge: data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solidFill>
                  <a:schemeClr val="accent2"/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Tensor</a:t>
            </a:r>
          </a:p>
          <a:p>
            <a:pPr marL="1828800" lvl="3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Ex) value from W, X, b, ...</a:t>
            </a:r>
          </a:p>
          <a:p>
            <a:pPr marL="1257300" lvl="3" indent="0">
              <a:lnSpc>
                <a:spcPct val="200000"/>
              </a:lnSpc>
              <a:buNone/>
            </a:pPr>
            <a:r>
              <a:rPr lang="en-US" altLang="ko-KR" sz="1200" dirty="0">
                <a:solidFill>
                  <a:schemeClr val="accent2"/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	</a:t>
            </a:r>
            <a:r>
              <a:rPr lang="en-US" altLang="ko-KR" sz="1200" dirty="0" err="1">
                <a:solidFill>
                  <a:schemeClr val="accent2"/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tf.constant</a:t>
            </a:r>
            <a:r>
              <a:rPr lang="en-US" altLang="ko-KR" sz="1200" dirty="0">
                <a:solidFill>
                  <a:schemeClr val="accent2"/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chemeClr val="accent2"/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tf.Variable</a:t>
            </a:r>
            <a:r>
              <a:rPr lang="en-US" altLang="ko-KR" sz="1200" dirty="0">
                <a:solidFill>
                  <a:schemeClr val="accent2"/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, … are also operation which produce value</a:t>
            </a:r>
            <a:endParaRPr lang="en-US" altLang="ko-KR" sz="1200" dirty="0">
              <a:solidFill>
                <a:schemeClr val="accent2"/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Node: Operation</a:t>
            </a:r>
          </a:p>
          <a:p>
            <a:pPr marL="1828800" lvl="3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Ex) Add,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MatMul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ReLU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, …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Tensor - 1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59118" y="1700808"/>
            <a:ext cx="8425764" cy="4608512"/>
          </a:xfrm>
        </p:spPr>
        <p:txBody>
          <a:bodyPr anchor="t">
            <a:normAutofit/>
          </a:bodyPr>
          <a:lstStyle/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Deep learning handles multi-dimensional data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979981-C848-414F-BAAC-484C8895C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996952"/>
            <a:ext cx="4071708" cy="3154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2040" y="3501008"/>
                <a:ext cx="37713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0∗1.0+0∗1.0+1∗−1.5=−1.5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0∗1.0+1∗1.0+1∗−1.5=−0.5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501008"/>
                <a:ext cx="377135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7296" y="5115477"/>
                <a:ext cx="2840842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US" altLang="ko-KR" b="0" i="1" smtClean="0">
                          <a:latin typeface="Cambria Math"/>
                        </a:rPr>
                        <m:t>  ∗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.0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1.0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−1.5</m:t>
                            </m:r>
                          </m:e>
                        </m:mr>
                      </m:m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1.5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−0.5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296" y="5115477"/>
                <a:ext cx="2840842" cy="8249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아래쪽 화살표 7"/>
          <p:cNvSpPr/>
          <p:nvPr/>
        </p:nvSpPr>
        <p:spPr>
          <a:xfrm>
            <a:off x="6701544" y="4437112"/>
            <a:ext cx="232347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C9443271-DF54-496D-8D62-44C60FAD93D7}"/>
              </a:ext>
            </a:extLst>
          </p:cNvPr>
          <p:cNvSpPr/>
          <p:nvPr/>
        </p:nvSpPr>
        <p:spPr>
          <a:xfrm>
            <a:off x="5404524" y="5164812"/>
            <a:ext cx="92922" cy="71124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67D781A8-3C8B-426C-B287-4CF1489C37F8}"/>
              </a:ext>
            </a:extLst>
          </p:cNvPr>
          <p:cNvSpPr/>
          <p:nvPr/>
        </p:nvSpPr>
        <p:spPr>
          <a:xfrm flipH="1">
            <a:off x="6372200" y="5164812"/>
            <a:ext cx="92921" cy="71124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2C77DB3C-09DD-4EB1-BBB6-5E0C0D9B1F03}"/>
              </a:ext>
            </a:extLst>
          </p:cNvPr>
          <p:cNvSpPr/>
          <p:nvPr/>
        </p:nvSpPr>
        <p:spPr>
          <a:xfrm>
            <a:off x="6737850" y="5085184"/>
            <a:ext cx="92922" cy="93489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DAE90BE9-5CDF-4AE9-AB3C-A0CE17A826B5}"/>
              </a:ext>
            </a:extLst>
          </p:cNvPr>
          <p:cNvSpPr/>
          <p:nvPr/>
        </p:nvSpPr>
        <p:spPr>
          <a:xfrm flipH="1">
            <a:off x="7205858" y="5085184"/>
            <a:ext cx="92921" cy="93489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CA95ED65-885D-4270-8792-682D0A536F17}"/>
              </a:ext>
            </a:extLst>
          </p:cNvPr>
          <p:cNvSpPr/>
          <p:nvPr/>
        </p:nvSpPr>
        <p:spPr>
          <a:xfrm>
            <a:off x="7569212" y="5172338"/>
            <a:ext cx="92922" cy="71124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9B1DA006-0189-4D52-9FB2-2EE56745ECCA}"/>
              </a:ext>
            </a:extLst>
          </p:cNvPr>
          <p:cNvSpPr/>
          <p:nvPr/>
        </p:nvSpPr>
        <p:spPr>
          <a:xfrm flipH="1">
            <a:off x="8091659" y="5176976"/>
            <a:ext cx="92921" cy="71124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6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Tensorflow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 Basic - 1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59118" y="1700808"/>
            <a:ext cx="8425764" cy="4608512"/>
          </a:xfrm>
        </p:spPr>
        <p:txBody>
          <a:bodyPr anchor="t">
            <a:normAutofit/>
          </a:bodyPr>
          <a:lstStyle/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Build graph &amp; run graph with Session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5A56A7-F6F9-4937-991D-250F4E1D7B26}"/>
              </a:ext>
            </a:extLst>
          </p:cNvPr>
          <p:cNvSpPr txBox="1"/>
          <p:nvPr/>
        </p:nvSpPr>
        <p:spPr>
          <a:xfrm>
            <a:off x="961256" y="2805022"/>
            <a:ext cx="3682752" cy="310854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lvl="0" latinLnBrk="1"/>
            <a:r>
              <a:rPr lang="ko-KR" altLang="ko-KR" sz="1400" b="1" dirty="0" err="1">
                <a:solidFill>
                  <a:srgbClr val="000080"/>
                </a:solidFill>
                <a:latin typeface="Cambria" panose="02040503050406030204" pitchFamily="18" charset="0"/>
              </a:rPr>
              <a:t>import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 </a:t>
            </a: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tensorflow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Cambria" panose="02040503050406030204" pitchFamily="18" charset="0"/>
              </a:rPr>
              <a:t>as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 </a:t>
            </a: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tf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# </a:t>
            </a:r>
            <a:r>
              <a:rPr lang="ko-KR" altLang="ko-KR" sz="1400" b="1" i="1" dirty="0" err="1">
                <a:solidFill>
                  <a:srgbClr val="808080"/>
                </a:solidFill>
                <a:latin typeface="Cambria" panose="02040503050406030204" pitchFamily="18" charset="0"/>
              </a:rPr>
              <a:t>Constant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</a:b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a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= </a:t>
            </a: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tf.constant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ko-KR" altLang="ko-KR" sz="1400" b="1" dirty="0">
                <a:solidFill>
                  <a:srgbClr val="0000FF"/>
                </a:solidFill>
                <a:latin typeface="Cambria" panose="02040503050406030204" pitchFamily="18" charset="0"/>
              </a:rPr>
              <a:t>3.0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b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= </a:t>
            </a: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tf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r>
              <a:rPr lang="en-US" altLang="ko-KR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constant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ko-KR" sz="1400" b="1" dirty="0">
                <a:solidFill>
                  <a:srgbClr val="0000FF"/>
                </a:solidFill>
                <a:latin typeface="Cambria" panose="02040503050406030204" pitchFamily="18" charset="0"/>
              </a:rPr>
              <a:t>.0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# </a:t>
            </a:r>
            <a:r>
              <a:rPr lang="ko-KR" altLang="ko-KR" sz="1400" b="1" i="1" dirty="0" err="1">
                <a:solidFill>
                  <a:srgbClr val="808080"/>
                </a:solidFill>
                <a:latin typeface="Cambria" panose="02040503050406030204" pitchFamily="18" charset="0"/>
              </a:rPr>
              <a:t>Operation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</a:b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output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= </a:t>
            </a: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a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+ </a:t>
            </a: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b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# </a:t>
            </a:r>
            <a:r>
              <a:rPr lang="ko-KR" altLang="ko-KR" sz="1400" b="1" i="1" dirty="0" err="1">
                <a:solidFill>
                  <a:srgbClr val="808080"/>
                </a:solidFill>
                <a:latin typeface="Cambria" panose="02040503050406030204" pitchFamily="18" charset="0"/>
              </a:rPr>
              <a:t>Launch</a:t>
            </a: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 </a:t>
            </a:r>
            <a:r>
              <a:rPr lang="ko-KR" altLang="ko-KR" sz="1400" b="1" i="1" dirty="0" err="1">
                <a:solidFill>
                  <a:srgbClr val="808080"/>
                </a:solidFill>
                <a:latin typeface="Cambria" panose="02040503050406030204" pitchFamily="18" charset="0"/>
              </a:rPr>
              <a:t>the</a:t>
            </a: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 </a:t>
            </a:r>
            <a:r>
              <a:rPr lang="ko-KR" altLang="ko-KR" sz="1400" b="1" i="1" dirty="0" err="1">
                <a:solidFill>
                  <a:srgbClr val="808080"/>
                </a:solidFill>
                <a:latin typeface="Cambria" panose="02040503050406030204" pitchFamily="18" charset="0"/>
              </a:rPr>
              <a:t>graph</a:t>
            </a: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 </a:t>
            </a:r>
            <a:r>
              <a:rPr lang="ko-KR" altLang="ko-KR" sz="1400" b="1" i="1" dirty="0" err="1">
                <a:solidFill>
                  <a:srgbClr val="808080"/>
                </a:solidFill>
                <a:latin typeface="Cambria" panose="02040503050406030204" pitchFamily="18" charset="0"/>
              </a:rPr>
              <a:t>in</a:t>
            </a: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 </a:t>
            </a:r>
            <a:r>
              <a:rPr lang="ko-KR" altLang="ko-KR" sz="1400" b="1" i="1" dirty="0" err="1">
                <a:solidFill>
                  <a:srgbClr val="808080"/>
                </a:solidFill>
                <a:latin typeface="Cambria" panose="02040503050406030204" pitchFamily="18" charset="0"/>
              </a:rPr>
              <a:t>a</a:t>
            </a: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 </a:t>
            </a:r>
            <a:r>
              <a:rPr lang="ko-KR" altLang="ko-KR" sz="1400" b="1" i="1" dirty="0" err="1">
                <a:solidFill>
                  <a:srgbClr val="808080"/>
                </a:solidFill>
                <a:latin typeface="Cambria" panose="02040503050406030204" pitchFamily="18" charset="0"/>
              </a:rPr>
              <a:t>session</a:t>
            </a: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.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</a:b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with </a:t>
            </a: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tf.Session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()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as 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sess: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   </a:t>
            </a: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# Session run and print the result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    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result = sess.run(output)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  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print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(result)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696186-6001-4634-84B7-70D0D7F6B440}"/>
              </a:ext>
            </a:extLst>
          </p:cNvPr>
          <p:cNvSpPr/>
          <p:nvPr/>
        </p:nvSpPr>
        <p:spPr bwMode="auto">
          <a:xfrm>
            <a:off x="4860032" y="2841317"/>
            <a:ext cx="3600400" cy="3035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7674CF-A9E6-4E45-8901-BAA367BAC0DA}"/>
              </a:ext>
            </a:extLst>
          </p:cNvPr>
          <p:cNvCxnSpPr>
            <a:cxnSpLocks/>
            <a:stCxn id="34" idx="6"/>
            <a:endCxn id="31" idx="2"/>
          </p:cNvCxnSpPr>
          <p:nvPr/>
        </p:nvCxnSpPr>
        <p:spPr bwMode="auto">
          <a:xfrm>
            <a:off x="6505153" y="3716243"/>
            <a:ext cx="580387" cy="665680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52FD22-F0C0-4030-BD06-65D89ED05CBF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 bwMode="auto">
          <a:xfrm flipV="1">
            <a:off x="6505153" y="4381923"/>
            <a:ext cx="580387" cy="718502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CE00169-18B7-4CDD-84D6-A9889F75BB4A}"/>
              </a:ext>
            </a:extLst>
          </p:cNvPr>
          <p:cNvSpPr/>
          <p:nvPr/>
        </p:nvSpPr>
        <p:spPr bwMode="auto">
          <a:xfrm>
            <a:off x="7085540" y="4022672"/>
            <a:ext cx="726820" cy="718502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+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0728" y="2420888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Default graph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CE00169-18B7-4CDD-84D6-A9889F75BB4A}"/>
              </a:ext>
            </a:extLst>
          </p:cNvPr>
          <p:cNvSpPr/>
          <p:nvPr/>
        </p:nvSpPr>
        <p:spPr bwMode="auto">
          <a:xfrm>
            <a:off x="5778333" y="3356992"/>
            <a:ext cx="726820" cy="718502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E00169-18B7-4CDD-84D6-A9889F75BB4A}"/>
              </a:ext>
            </a:extLst>
          </p:cNvPr>
          <p:cNvSpPr/>
          <p:nvPr/>
        </p:nvSpPr>
        <p:spPr bwMode="auto">
          <a:xfrm>
            <a:off x="5778333" y="4741174"/>
            <a:ext cx="726820" cy="718502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dirty="0">
                <a:latin typeface="굴림" pitchFamily="50" charset="-127"/>
                <a:ea typeface="굴림" pitchFamily="50" charset="-127"/>
              </a:rPr>
              <a:t>b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2648" y="6165304"/>
            <a:ext cx="7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please refer to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https://www.tensorflow.org/guide/graphs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for detail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3.0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64088" y="45565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2.0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Tensorflow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 Basic - 2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59118" y="1700808"/>
            <a:ext cx="8425764" cy="4608512"/>
          </a:xfrm>
        </p:spPr>
        <p:txBody>
          <a:bodyPr anchor="t">
            <a:normAutofit/>
          </a:bodyPr>
          <a:lstStyle/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Placeholder: to feed data at run-time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5A56A7-F6F9-4937-991D-250F4E1D7B26}"/>
              </a:ext>
            </a:extLst>
          </p:cNvPr>
          <p:cNvSpPr txBox="1"/>
          <p:nvPr/>
        </p:nvSpPr>
        <p:spPr>
          <a:xfrm>
            <a:off x="961256" y="2636912"/>
            <a:ext cx="3682752" cy="3754874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import 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tensorflow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as 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tf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# Constant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a = tf.</a:t>
            </a:r>
            <a:r>
              <a:rPr lang="en-US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placeholder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ambria" panose="02040503050406030204" pitchFamily="18" charset="0"/>
              </a:rPr>
              <a:t>tf.float32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b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= tf.</a:t>
            </a:r>
            <a:r>
              <a:rPr lang="en-US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placeholder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Cambria" panose="02040503050406030204" pitchFamily="18" charset="0"/>
              </a:rPr>
              <a:t>tf.float32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# Operation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output = a + b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# Launch the graph in a session.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</a:b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with </a:t>
            </a: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tf.Session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()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as 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sess: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   </a:t>
            </a: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# Session run and print the result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</a:rPr>
              <a:t>    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result = sess.run(output</a:t>
            </a:r>
            <a:r>
              <a:rPr lang="en-US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feed_dict</a:t>
            </a:r>
            <a:r>
              <a:rPr lang="en-US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=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		{a: [3.0, 4.0],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		  b: [2.0, 3.0] }</a:t>
            </a:r>
          </a:p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   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</a:rPr>
              <a:t>print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</a:rPr>
              <a:t>(result)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696186-6001-4634-84B7-70D0D7F6B440}"/>
              </a:ext>
            </a:extLst>
          </p:cNvPr>
          <p:cNvSpPr/>
          <p:nvPr/>
        </p:nvSpPr>
        <p:spPr bwMode="auto">
          <a:xfrm>
            <a:off x="4860032" y="3201357"/>
            <a:ext cx="3600400" cy="3035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7674CF-A9E6-4E45-8901-BAA367BAC0DA}"/>
              </a:ext>
            </a:extLst>
          </p:cNvPr>
          <p:cNvCxnSpPr>
            <a:cxnSpLocks/>
            <a:stCxn id="34" idx="6"/>
            <a:endCxn id="31" idx="2"/>
          </p:cNvCxnSpPr>
          <p:nvPr/>
        </p:nvCxnSpPr>
        <p:spPr bwMode="auto">
          <a:xfrm>
            <a:off x="6505153" y="4076283"/>
            <a:ext cx="580387" cy="665680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52FD22-F0C0-4030-BD06-65D89ED05CBF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 bwMode="auto">
          <a:xfrm flipV="1">
            <a:off x="6505153" y="4741963"/>
            <a:ext cx="580387" cy="718502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CE00169-18B7-4CDD-84D6-A9889F75BB4A}"/>
              </a:ext>
            </a:extLst>
          </p:cNvPr>
          <p:cNvSpPr/>
          <p:nvPr/>
        </p:nvSpPr>
        <p:spPr bwMode="auto">
          <a:xfrm>
            <a:off x="7085540" y="4382712"/>
            <a:ext cx="726820" cy="718502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+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0728" y="2780928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Default graph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CE00169-18B7-4CDD-84D6-A9889F75BB4A}"/>
              </a:ext>
            </a:extLst>
          </p:cNvPr>
          <p:cNvSpPr/>
          <p:nvPr/>
        </p:nvSpPr>
        <p:spPr bwMode="auto">
          <a:xfrm>
            <a:off x="5778333" y="3717032"/>
            <a:ext cx="726820" cy="718502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E00169-18B7-4CDD-84D6-A9889F75BB4A}"/>
              </a:ext>
            </a:extLst>
          </p:cNvPr>
          <p:cNvSpPr/>
          <p:nvPr/>
        </p:nvSpPr>
        <p:spPr bwMode="auto">
          <a:xfrm>
            <a:off x="5778333" y="5101214"/>
            <a:ext cx="726820" cy="718502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dirty="0">
                <a:latin typeface="굴림" pitchFamily="50" charset="-127"/>
                <a:ea typeface="굴림" pitchFamily="50" charset="-127"/>
              </a:rPr>
              <a:t>b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4088" y="49165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5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23528" y="6614678"/>
            <a:ext cx="8460000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51521" y="332656"/>
            <a:ext cx="7056783" cy="0"/>
          </a:xfrm>
          <a:prstGeom prst="line">
            <a:avLst/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 txBox="1">
            <a:spLocks/>
          </p:cNvSpPr>
          <p:nvPr/>
        </p:nvSpPr>
        <p:spPr>
          <a:xfrm>
            <a:off x="734888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Tensorflow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 Basic - 3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59118" y="1700808"/>
            <a:ext cx="8425764" cy="4608512"/>
          </a:xfrm>
        </p:spPr>
        <p:txBody>
          <a:bodyPr anchor="t">
            <a:normAutofit/>
          </a:bodyPr>
          <a:lstStyle/>
          <a:p>
            <a:pPr marL="971550" lvl="1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Variable: preserved during graph execution, but can be changed</a:t>
            </a:r>
          </a:p>
          <a:p>
            <a:pPr marL="1371600" lvl="2" indent="-571500"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함초롬바탕" panose="02030504000101010101" pitchFamily="18" charset="-127"/>
                <a:cs typeface="함초롬바탕" panose="02030504000101010101" pitchFamily="18" charset="-127"/>
              </a:rPr>
              <a:t>Should run “Initializer” for variable before execution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29208" y="701824"/>
            <a:ext cx="97039" cy="432048"/>
          </a:xfrm>
          <a:prstGeom prst="rect">
            <a:avLst/>
          </a:prstGeom>
          <a:solidFill>
            <a:srgbClr val="FF66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BA57EF5F-CD3A-4090-BE07-DB6E213B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74637"/>
            <a:ext cx="13716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12067" y="2924944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Default graph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A56A7-F6F9-4937-991D-250F4E1D7B26}"/>
              </a:ext>
            </a:extLst>
          </p:cNvPr>
          <p:cNvSpPr txBox="1"/>
          <p:nvPr/>
        </p:nvSpPr>
        <p:spPr>
          <a:xfrm>
            <a:off x="755576" y="3344793"/>
            <a:ext cx="3847256" cy="310854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import 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tensorflow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as 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tf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# Constant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 = tf.placeholder(tf.float32)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b = tf.Variable(</a:t>
            </a:r>
            <a:r>
              <a:rPr lang="ko-KR" altLang="ko-KR" sz="1400" b="1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1.0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# Operation</a:t>
            </a: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output = a + tf.assign(b, b+</a:t>
            </a:r>
            <a:r>
              <a:rPr lang="ko-KR" altLang="ko-KR" sz="1400" b="1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with </a:t>
            </a:r>
            <a:r>
              <a:rPr lang="ko-KR" altLang="ko-KR" sz="1400" b="1" dirty="0" err="1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tf.Session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()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as 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sess: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   sess.run(tf.global_variables_initializer())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b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i="1" dirty="0">
                <a:solidFill>
                  <a:srgbClr val="808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  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print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(sess.run(output, </a:t>
            </a:r>
            <a:r>
              <a:rPr lang="ko-KR" altLang="ko-KR" sz="1400" b="1" dirty="0">
                <a:solidFill>
                  <a:srgbClr val="660099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feed_dict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={a: </a:t>
            </a:r>
            <a:r>
              <a:rPr lang="ko-KR" altLang="ko-KR" sz="1400" b="1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3.0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}))</a:t>
            </a:r>
            <a:b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</a:b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   </a:t>
            </a:r>
            <a:r>
              <a:rPr lang="ko-KR" altLang="ko-KR" sz="1400" b="1" dirty="0">
                <a:solidFill>
                  <a:srgbClr val="00008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print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(sess.run(output, </a:t>
            </a:r>
            <a:r>
              <a:rPr lang="ko-KR" altLang="ko-KR" sz="1400" b="1" dirty="0">
                <a:solidFill>
                  <a:srgbClr val="660099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feed_dict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={a: </a:t>
            </a:r>
            <a:r>
              <a:rPr lang="en-US" altLang="ko-KR" sz="1400" b="1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3</a:t>
            </a:r>
            <a:r>
              <a:rPr lang="ko-KR" altLang="ko-KR" sz="1400" b="1" dirty="0">
                <a:solidFill>
                  <a:srgbClr val="0000FF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.0</a:t>
            </a:r>
            <a:r>
              <a:rPr lang="ko-KR" altLang="ko-KR" sz="1400" b="1" dirty="0">
                <a:solidFill>
                  <a:srgbClr val="000000"/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}))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245E08-8F33-43AF-90DF-EC2058169A4D}"/>
              </a:ext>
            </a:extLst>
          </p:cNvPr>
          <p:cNvSpPr/>
          <p:nvPr/>
        </p:nvSpPr>
        <p:spPr bwMode="auto">
          <a:xfrm>
            <a:off x="4775195" y="3365353"/>
            <a:ext cx="3582397" cy="30879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굴림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5878A47-D8DA-4676-98CF-D0DECB7383FC}"/>
              </a:ext>
            </a:extLst>
          </p:cNvPr>
          <p:cNvSpPr/>
          <p:nvPr/>
        </p:nvSpPr>
        <p:spPr bwMode="auto">
          <a:xfrm>
            <a:off x="7164288" y="4005064"/>
            <a:ext cx="638950" cy="612167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굴림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94F8354-D342-4AE4-A1FC-984847A0614A}"/>
              </a:ext>
            </a:extLst>
          </p:cNvPr>
          <p:cNvSpPr/>
          <p:nvPr/>
        </p:nvSpPr>
        <p:spPr bwMode="auto">
          <a:xfrm>
            <a:off x="6545333" y="4677441"/>
            <a:ext cx="638950" cy="612167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굴림" pitchFamily="50" charset="-127"/>
              </a:rPr>
              <a:t>assign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굴림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B5D6E5C-4340-43D0-8B65-EE09CD85BEFC}"/>
              </a:ext>
            </a:extLst>
          </p:cNvPr>
          <p:cNvSpPr/>
          <p:nvPr/>
        </p:nvSpPr>
        <p:spPr bwMode="auto">
          <a:xfrm>
            <a:off x="4972605" y="3503520"/>
            <a:ext cx="638950" cy="612167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굴림" pitchFamily="50" charset="-127"/>
              </a:rPr>
              <a:t>a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굴림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FD555C3-DD3A-4BFF-BA5E-8BE7855C31CB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 bwMode="auto">
          <a:xfrm>
            <a:off x="5570990" y="5140192"/>
            <a:ext cx="318718" cy="250666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92CF7BC-C4CD-4488-ABF0-CD517A7E3EFC}"/>
              </a:ext>
            </a:extLst>
          </p:cNvPr>
          <p:cNvCxnSpPr>
            <a:cxnSpLocks/>
            <a:stCxn id="54" idx="6"/>
            <a:endCxn id="49" idx="2"/>
          </p:cNvCxnSpPr>
          <p:nvPr/>
        </p:nvCxnSpPr>
        <p:spPr bwMode="auto">
          <a:xfrm>
            <a:off x="5611555" y="3809604"/>
            <a:ext cx="1552733" cy="501544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ABCA033-B6D0-443C-B2F3-92E2B8CDCCCA}"/>
              </a:ext>
            </a:extLst>
          </p:cNvPr>
          <p:cNvSpPr/>
          <p:nvPr/>
        </p:nvSpPr>
        <p:spPr bwMode="auto">
          <a:xfrm>
            <a:off x="4932040" y="4907168"/>
            <a:ext cx="638950" cy="466048"/>
          </a:xfrm>
          <a:prstGeom prst="rect">
            <a:avLst/>
          </a:prstGeom>
          <a:noFill/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kumimoji="1" lang="ko-KR" altLang="en-US" sz="2000" b="1" i="0" u="none" strike="noStrike" cap="none" normalizeH="0" baseline="0" dirty="0">
              <a:solidFill>
                <a:schemeClr val="tx1"/>
              </a:solidFill>
              <a:effectLst/>
              <a:latin typeface="Cambria" panose="02040503050406030204" pitchFamily="18" charset="0"/>
              <a:ea typeface="굴림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52365BA-1064-4901-B5F7-DD3105A20F10}"/>
              </a:ext>
            </a:extLst>
          </p:cNvPr>
          <p:cNvCxnSpPr>
            <a:cxnSpLocks/>
            <a:stCxn id="52" idx="7"/>
            <a:endCxn id="49" idx="3"/>
          </p:cNvCxnSpPr>
          <p:nvPr/>
        </p:nvCxnSpPr>
        <p:spPr bwMode="auto">
          <a:xfrm flipV="1">
            <a:off x="7090711" y="4527581"/>
            <a:ext cx="167149" cy="239510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자유형: 도형 33">
            <a:extLst>
              <a:ext uri="{FF2B5EF4-FFF2-40B4-BE49-F238E27FC236}">
                <a16:creationId xmlns:a16="http://schemas.microsoft.com/office/drawing/2014/main" id="{DB4D07DD-338A-41C8-AF86-11D9160BC8E8}"/>
              </a:ext>
            </a:extLst>
          </p:cNvPr>
          <p:cNvSpPr/>
          <p:nvPr/>
        </p:nvSpPr>
        <p:spPr bwMode="auto">
          <a:xfrm>
            <a:off x="5517984" y="5246842"/>
            <a:ext cx="1572727" cy="990469"/>
          </a:xfrm>
          <a:custGeom>
            <a:avLst/>
            <a:gdLst>
              <a:gd name="connsiteX0" fmla="*/ 1663032 w 1752775"/>
              <a:gd name="connsiteY0" fmla="*/ 0 h 1556084"/>
              <a:gd name="connsiteX1" fmla="*/ 1566779 w 1752775"/>
              <a:gd name="connsiteY1" fmla="*/ 1048084 h 1556084"/>
              <a:gd name="connsiteX2" fmla="*/ 0 w 1752775"/>
              <a:gd name="connsiteY2" fmla="*/ 1556084 h 155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775" h="1556084">
                <a:moveTo>
                  <a:pt x="1663032" y="0"/>
                </a:moveTo>
                <a:cubicBezTo>
                  <a:pt x="1753491" y="394368"/>
                  <a:pt x="1843951" y="788737"/>
                  <a:pt x="1566779" y="1048084"/>
                </a:cubicBezTo>
                <a:cubicBezTo>
                  <a:pt x="1289607" y="1307431"/>
                  <a:pt x="644803" y="1431757"/>
                  <a:pt x="0" y="1556084"/>
                </a:cubicBezTo>
              </a:path>
            </a:pathLst>
          </a:custGeom>
          <a:noFill/>
          <a:ln w="25400" cap="rnd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굴림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94F8354-D342-4AE4-A1FC-984847A0614A}"/>
              </a:ext>
            </a:extLst>
          </p:cNvPr>
          <p:cNvSpPr/>
          <p:nvPr/>
        </p:nvSpPr>
        <p:spPr bwMode="auto">
          <a:xfrm>
            <a:off x="4972605" y="5693336"/>
            <a:ext cx="638950" cy="612167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굴림" pitchFamily="50" charset="-127"/>
              </a:rPr>
              <a:t>b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굴림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5878A47-D8DA-4676-98CF-D0DECB7383FC}"/>
              </a:ext>
            </a:extLst>
          </p:cNvPr>
          <p:cNvSpPr/>
          <p:nvPr/>
        </p:nvSpPr>
        <p:spPr bwMode="auto">
          <a:xfrm>
            <a:off x="5796136" y="5301208"/>
            <a:ext cx="638950" cy="612167"/>
          </a:xfrm>
          <a:prstGeom prst="ellipse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굴림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FD555C3-DD3A-4BFF-BA5E-8BE7855C31CB}"/>
              </a:ext>
            </a:extLst>
          </p:cNvPr>
          <p:cNvCxnSpPr>
            <a:cxnSpLocks/>
            <a:stCxn id="62" idx="6"/>
            <a:endCxn id="63" idx="3"/>
          </p:cNvCxnSpPr>
          <p:nvPr/>
        </p:nvCxnSpPr>
        <p:spPr bwMode="auto">
          <a:xfrm flipV="1">
            <a:off x="5611555" y="5823725"/>
            <a:ext cx="278153" cy="175695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FD555C3-DD3A-4BFF-BA5E-8BE7855C31CB}"/>
              </a:ext>
            </a:extLst>
          </p:cNvPr>
          <p:cNvCxnSpPr>
            <a:cxnSpLocks/>
            <a:stCxn id="63" idx="7"/>
            <a:endCxn id="52" idx="3"/>
          </p:cNvCxnSpPr>
          <p:nvPr/>
        </p:nvCxnSpPr>
        <p:spPr bwMode="auto">
          <a:xfrm flipV="1">
            <a:off x="6341514" y="5199958"/>
            <a:ext cx="297391" cy="190900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528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16653</TotalTime>
  <Words>424</Words>
  <Application>Microsoft Office PowerPoint</Application>
  <PresentationFormat>화면 슬라이드 쇼(4:3)</PresentationFormat>
  <Paragraphs>145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Cambria</vt:lpstr>
      <vt:lpstr>Symbol</vt:lpstr>
      <vt:lpstr>Calibri</vt:lpstr>
      <vt:lpstr>Cambria Math</vt:lpstr>
      <vt:lpstr>Wingdings 2</vt:lpstr>
      <vt:lpstr>맑은 고딕</vt:lpstr>
      <vt:lpstr>Arial</vt:lpstr>
      <vt:lpstr>굴림</vt:lpstr>
      <vt:lpstr>Office 테마</vt:lpstr>
      <vt:lpstr>Tensorflow Basic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정동언</dc:creator>
  <cp:lastModifiedBy>Shin Yunseob</cp:lastModifiedBy>
  <cp:revision>313</cp:revision>
  <dcterms:created xsi:type="dcterms:W3CDTF">2016-11-17T05:45:56Z</dcterms:created>
  <dcterms:modified xsi:type="dcterms:W3CDTF">2019-05-13T10:58:28Z</dcterms:modified>
</cp:coreProperties>
</file>