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8"/>
  </p:notesMasterIdLst>
  <p:sldIdLst>
    <p:sldId id="256" r:id="rId2"/>
    <p:sldId id="513" r:id="rId3"/>
    <p:sldId id="518" r:id="rId4"/>
    <p:sldId id="519" r:id="rId5"/>
    <p:sldId id="521" r:id="rId6"/>
    <p:sldId id="522" r:id="rId7"/>
    <p:sldId id="523" r:id="rId8"/>
    <p:sldId id="5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84" r:id="rId37"/>
    <p:sldId id="352" r:id="rId38"/>
    <p:sldId id="353" r:id="rId39"/>
    <p:sldId id="354" r:id="rId40"/>
    <p:sldId id="359" r:id="rId41"/>
    <p:sldId id="376" r:id="rId42"/>
    <p:sldId id="377" r:id="rId43"/>
    <p:sldId id="378" r:id="rId44"/>
    <p:sldId id="379" r:id="rId45"/>
    <p:sldId id="381" r:id="rId46"/>
    <p:sldId id="383" r:id="rId47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/61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A430E-3C16-4F12-B1CA-B7DAA77A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Dense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65370-CC77-4332-AA02-551AFFA0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Dense Network?</a:t>
            </a:r>
          </a:p>
          <a:p>
            <a:pPr lvl="1"/>
            <a:r>
              <a:rPr lang="en-US" altLang="ko-KR" dirty="0"/>
              <a:t>Consists of multiple Dense layers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444F97-5B2C-47D4-96E4-74A795053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43304D-4F64-405F-9D19-951ED8CBC1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 dirty="0"/>
              <a:t>/61</a:t>
            </a:r>
          </a:p>
        </p:txBody>
      </p:sp>
      <p:pic>
        <p:nvPicPr>
          <p:cNvPr id="6" name="Picture 2" descr="https://i.stack.imgur.com/MBlhW.png">
            <a:extLst>
              <a:ext uri="{FF2B5EF4-FFF2-40B4-BE49-F238E27FC236}">
                <a16:creationId xmlns:a16="http://schemas.microsoft.com/office/drawing/2014/main" id="{90AF8D96-881A-425D-9C16-27FC27E7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41" y="2554280"/>
            <a:ext cx="6104317" cy="31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7DBE5-7D9C-4462-9D0C-F77134F3ABB9}"/>
              </a:ext>
            </a:extLst>
          </p:cNvPr>
          <p:cNvSpPr txBox="1"/>
          <p:nvPr/>
        </p:nvSpPr>
        <p:spPr>
          <a:xfrm>
            <a:off x="1358000" y="5817223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941AA-A8A9-4D65-8042-87DBA7E21886}"/>
              </a:ext>
            </a:extLst>
          </p:cNvPr>
          <p:cNvSpPr txBox="1"/>
          <p:nvPr/>
        </p:nvSpPr>
        <p:spPr>
          <a:xfrm>
            <a:off x="2653400" y="5817223"/>
            <a:ext cx="113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1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4F3-CFDE-4D2C-A336-8E9969B62AE6}"/>
              </a:ext>
            </a:extLst>
          </p:cNvPr>
          <p:cNvSpPr txBox="1"/>
          <p:nvPr/>
        </p:nvSpPr>
        <p:spPr>
          <a:xfrm>
            <a:off x="4070088" y="5817223"/>
            <a:ext cx="113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2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BDCAA-A490-4F7F-978C-D91427914121}"/>
              </a:ext>
            </a:extLst>
          </p:cNvPr>
          <p:cNvSpPr txBox="1"/>
          <p:nvPr/>
        </p:nvSpPr>
        <p:spPr>
          <a:xfrm>
            <a:off x="5496301" y="5817223"/>
            <a:ext cx="113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3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84A5F-E2DB-4578-98FF-ED5ED60531BC}"/>
              </a:ext>
            </a:extLst>
          </p:cNvPr>
          <p:cNvSpPr txBox="1"/>
          <p:nvPr/>
        </p:nvSpPr>
        <p:spPr>
          <a:xfrm>
            <a:off x="6982201" y="5817223"/>
            <a:ext cx="105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C4DA9-E470-4636-86EA-C99633ABD7F5}"/>
              </a:ext>
            </a:extLst>
          </p:cNvPr>
          <p:cNvSpPr/>
          <p:nvPr/>
        </p:nvSpPr>
        <p:spPr>
          <a:xfrm>
            <a:off x="2653400" y="2376298"/>
            <a:ext cx="3980071" cy="33766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2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8376-D232-49F6-AECF-3FBC07D7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E9917-4FA6-4A3F-A1FA-B64DCA97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</a:p>
          <a:p>
            <a:pPr lvl="1"/>
            <a:r>
              <a:rPr lang="en-US" altLang="ko-KR" dirty="0"/>
              <a:t>Large data of handwritten digits that is commonly used for training various image processing systems and machine learning</a:t>
            </a:r>
          </a:p>
          <a:p>
            <a:pPr lvl="1"/>
            <a:r>
              <a:rPr lang="en-US" altLang="ko-KR" dirty="0"/>
              <a:t>It contains 60,000 training images and 10,000 testing images (28 X 28 pixel)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A5B5B-775F-4B8A-83D0-690E15E79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A472A-B520-4CC1-8723-69E66945C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 dirty="0"/>
              <a:t>/61</a:t>
            </a:r>
          </a:p>
        </p:txBody>
      </p:sp>
      <p:pic>
        <p:nvPicPr>
          <p:cNvPr id="6" name="Picture 2" descr="MNIST sample images.">
            <a:extLst>
              <a:ext uri="{FF2B5EF4-FFF2-40B4-BE49-F238E27FC236}">
                <a16:creationId xmlns:a16="http://schemas.microsoft.com/office/drawing/2014/main" id="{549F4CA3-5D9B-47B4-89E1-A8B442E6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678383"/>
            <a:ext cx="4000500" cy="24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F92AF-8932-43FE-AC45-09D306443DBB}"/>
              </a:ext>
            </a:extLst>
          </p:cNvPr>
          <p:cNvSpPr txBox="1"/>
          <p:nvPr/>
        </p:nvSpPr>
        <p:spPr>
          <a:xfrm>
            <a:off x="3202018" y="5976313"/>
            <a:ext cx="288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&lt;Sample images from MNIST test dataset&gt;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8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1D47-9570-4C9F-81D5-35F8AFA6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9AA83-5A3B-477F-BD55-60880AE8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Overview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A32E9-90F4-436B-BDA9-1BB5FD459C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A38A46-6E08-4519-A438-F342F03D9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 dirty="0"/>
              <a:t>/61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6775DD-F9E7-4326-A214-65BE731AFE09}"/>
              </a:ext>
            </a:extLst>
          </p:cNvPr>
          <p:cNvSpPr/>
          <p:nvPr/>
        </p:nvSpPr>
        <p:spPr>
          <a:xfrm>
            <a:off x="1590674" y="2010390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F07F71-290A-4042-9590-4AEA22885CEF}"/>
              </a:ext>
            </a:extLst>
          </p:cNvPr>
          <p:cNvSpPr/>
          <p:nvPr/>
        </p:nvSpPr>
        <p:spPr>
          <a:xfrm>
            <a:off x="1590674" y="2505326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FF3DBA-C652-488B-9844-E9EB80AD36CD}"/>
              </a:ext>
            </a:extLst>
          </p:cNvPr>
          <p:cNvSpPr/>
          <p:nvPr/>
        </p:nvSpPr>
        <p:spPr>
          <a:xfrm>
            <a:off x="1590674" y="300026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307D8F-2C10-4293-AE26-968BF37A58DE}"/>
              </a:ext>
            </a:extLst>
          </p:cNvPr>
          <p:cNvSpPr/>
          <p:nvPr/>
        </p:nvSpPr>
        <p:spPr>
          <a:xfrm>
            <a:off x="1590674" y="4218964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BBCC7D2-760E-440E-B07D-BC943C6EF9E9}"/>
              </a:ext>
            </a:extLst>
          </p:cNvPr>
          <p:cNvSpPr/>
          <p:nvPr/>
        </p:nvSpPr>
        <p:spPr>
          <a:xfrm>
            <a:off x="4392000" y="2010390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2C28ADE-4711-4620-8B28-40464D42890D}"/>
              </a:ext>
            </a:extLst>
          </p:cNvPr>
          <p:cNvSpPr/>
          <p:nvPr/>
        </p:nvSpPr>
        <p:spPr>
          <a:xfrm>
            <a:off x="4392000" y="2505326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A63C47-0B5F-4A4F-B966-606EC1E62DE4}"/>
              </a:ext>
            </a:extLst>
          </p:cNvPr>
          <p:cNvSpPr/>
          <p:nvPr/>
        </p:nvSpPr>
        <p:spPr>
          <a:xfrm>
            <a:off x="4392000" y="300026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DC3A98-1BE4-4382-900C-A641BA7640AF}"/>
              </a:ext>
            </a:extLst>
          </p:cNvPr>
          <p:cNvSpPr/>
          <p:nvPr/>
        </p:nvSpPr>
        <p:spPr>
          <a:xfrm>
            <a:off x="4392000" y="4533289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D96953-5D7B-4206-84EB-BC537235AC93}"/>
              </a:ext>
            </a:extLst>
          </p:cNvPr>
          <p:cNvSpPr/>
          <p:nvPr/>
        </p:nvSpPr>
        <p:spPr>
          <a:xfrm>
            <a:off x="7193326" y="2010390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7AEBCC-0B8C-45F0-8CD3-6427D307A0D1}"/>
              </a:ext>
            </a:extLst>
          </p:cNvPr>
          <p:cNvSpPr/>
          <p:nvPr/>
        </p:nvSpPr>
        <p:spPr>
          <a:xfrm>
            <a:off x="7193326" y="2505326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584F462-5761-4D48-A8E7-965E2AA08528}"/>
              </a:ext>
            </a:extLst>
          </p:cNvPr>
          <p:cNvSpPr/>
          <p:nvPr/>
        </p:nvSpPr>
        <p:spPr>
          <a:xfrm>
            <a:off x="7193326" y="300026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657547-9C91-444A-9A43-C18323C281EF}"/>
              </a:ext>
            </a:extLst>
          </p:cNvPr>
          <p:cNvSpPr/>
          <p:nvPr/>
        </p:nvSpPr>
        <p:spPr>
          <a:xfrm>
            <a:off x="7193326" y="3952264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FE4558-CE3B-4F4E-AA33-75EB53184FBF}"/>
              </a:ext>
            </a:extLst>
          </p:cNvPr>
          <p:cNvSpPr txBox="1"/>
          <p:nvPr/>
        </p:nvSpPr>
        <p:spPr>
          <a:xfrm>
            <a:off x="1647884" y="3635803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E4B52-D884-4EA3-AB3E-E6A2796E9BF0}"/>
              </a:ext>
            </a:extLst>
          </p:cNvPr>
          <p:cNvSpPr txBox="1"/>
          <p:nvPr/>
        </p:nvSpPr>
        <p:spPr>
          <a:xfrm>
            <a:off x="4449210" y="3750103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F3080-A4A2-4D56-B545-283E6A351996}"/>
              </a:ext>
            </a:extLst>
          </p:cNvPr>
          <p:cNvSpPr txBox="1"/>
          <p:nvPr/>
        </p:nvSpPr>
        <p:spPr>
          <a:xfrm>
            <a:off x="7250536" y="3555219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4A697F-084A-40D1-8B82-06853F3D5303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950674" y="2190390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DD8C633-EB89-436D-8D5D-CEB89A01E401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950674" y="2190390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6936B4F-AB3B-4DF3-8BEA-B9AF2F8BC94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950674" y="2190390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1915E87-2B16-4BEB-AEE3-5983CFF07CBC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950674" y="2190390"/>
            <a:ext cx="2441326" cy="252289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CA4723E-8122-4FE2-BEAD-234F553138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950674" y="2190390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7C9D83-A4B4-44C1-B6FF-2D279ABB336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950674" y="2685326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9B4697-130C-4BC6-BA49-D9510D8A137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950674" y="2685326"/>
            <a:ext cx="2441326" cy="17136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236681-7234-4EFD-9176-87EB4C05200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1950674" y="2685326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39404C9-F075-4DF7-9F80-70628F011E0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950674" y="3180262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CEE6EE-43DA-4B1E-96BF-CBFCA4CE138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950674" y="3180262"/>
            <a:ext cx="2441326" cy="12187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BE1D045-78FC-4EEB-83BD-D16AF52363A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1950674" y="3180262"/>
            <a:ext cx="2441326" cy="15330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88CA855-6DF7-4FAF-AA57-F5E98D672372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1950674" y="4398964"/>
            <a:ext cx="2441326" cy="31432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FA9A25-80CE-4B29-9C99-6FC0B227A22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950674" y="2190390"/>
            <a:ext cx="2441326" cy="220857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01E6BDF-A61B-479B-89F9-ED86B6BA8BF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950674" y="2190390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02DC5D-CCAF-41EE-9B51-1A21B1CCECF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950674" y="2685326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239F378-6067-4AEA-84A1-4FD29F75D62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1950674" y="2685326"/>
            <a:ext cx="2441326" cy="202796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8112174-D755-44CB-BDED-C3484131EB85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4752000" y="2190390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1C79985-6E32-4A48-83D9-86CA5B9D75A0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752000" y="2190390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8EEEDE3-343D-4B70-B339-67222C2B3411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4752000" y="2190390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419161A-A088-4F1D-9D39-3F55CB0220D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4752000" y="2190390"/>
            <a:ext cx="2441326" cy="194187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B5F296-5E2B-4440-BEEF-F2BC65E60F1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4752000" y="2190390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24F00F-8402-44A9-9EAD-B055D083484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52000" y="2685326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13CDCD-E25A-45A8-972A-F744BDA344B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752000" y="2685326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C3AA5D-BC9E-4591-9C5F-2D014AE85ED1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4752000" y="2685326"/>
            <a:ext cx="2441326" cy="14469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BF30618-2CD7-461E-BE48-46D882E4046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4752000" y="2190390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F89EB2B-C455-4A68-BCBC-792F245AF13C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752000" y="2685326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4D60976-1D3D-484F-8F8F-ECC37288F6A4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52000" y="3180262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68BF492-C357-4FE1-A5CC-DB4493BE4A97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4752000" y="3180262"/>
            <a:ext cx="2441326" cy="9520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806F75-2273-4679-B782-DB610EC8445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4752000" y="2190390"/>
            <a:ext cx="2441326" cy="252289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2A619BF-B8C6-4657-82E9-C400AF3AF0BE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4752000" y="2685326"/>
            <a:ext cx="2441326" cy="202796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1AD2C7F-8A3A-41F5-8A3D-B093CD2398E8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4752000" y="3180262"/>
            <a:ext cx="2441326" cy="15330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95A794F-686A-457F-AF18-EC5F2AE15F82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752000" y="4132264"/>
            <a:ext cx="2441326" cy="58102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C00A99-D637-4A67-A004-CB6BA741D2DA}"/>
              </a:ext>
            </a:extLst>
          </p:cNvPr>
          <p:cNvSpPr txBox="1"/>
          <p:nvPr/>
        </p:nvSpPr>
        <p:spPr>
          <a:xfrm>
            <a:off x="4060321" y="5680779"/>
            <a:ext cx="102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CA4CB8-2CB0-442E-A21E-E7A23FAB640F}"/>
              </a:ext>
            </a:extLst>
          </p:cNvPr>
          <p:cNvSpPr txBox="1"/>
          <p:nvPr/>
        </p:nvSpPr>
        <p:spPr>
          <a:xfrm>
            <a:off x="1278391" y="568077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(28*28=784)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4B952C-5AF1-4512-A48D-F14D0C217F28}"/>
              </a:ext>
            </a:extLst>
          </p:cNvPr>
          <p:cNvSpPr txBox="1"/>
          <p:nvPr/>
        </p:nvSpPr>
        <p:spPr>
          <a:xfrm>
            <a:off x="6863250" y="5680779"/>
            <a:ext cx="102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71B50AE-C1C0-43C3-B336-02CC88D4299F}"/>
              </a:ext>
            </a:extLst>
          </p:cNvPr>
          <p:cNvSpPr/>
          <p:nvPr/>
        </p:nvSpPr>
        <p:spPr>
          <a:xfrm>
            <a:off x="1590674" y="502461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80A032-05D4-43C7-9022-E63A615186E9}"/>
              </a:ext>
            </a:extLst>
          </p:cNvPr>
          <p:cNvSpPr/>
          <p:nvPr/>
        </p:nvSpPr>
        <p:spPr>
          <a:xfrm>
            <a:off x="4392000" y="502461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19A1F-3572-4B5B-98A7-E4B6EE9EE2CB}"/>
              </a:ext>
            </a:extLst>
          </p:cNvPr>
          <p:cNvSpPr/>
          <p:nvPr/>
        </p:nvSpPr>
        <p:spPr>
          <a:xfrm>
            <a:off x="1046206" y="4911815"/>
            <a:ext cx="4234248" cy="5704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9FB835-B1EA-4BBF-891E-BCE059A3DAA6}"/>
              </a:ext>
            </a:extLst>
          </p:cNvPr>
          <p:cNvSpPr txBox="1"/>
          <p:nvPr/>
        </p:nvSpPr>
        <p:spPr>
          <a:xfrm>
            <a:off x="517752" y="5058533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Bias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AB4D973-B480-45B4-8868-96B23B1FC993}"/>
              </a:ext>
            </a:extLst>
          </p:cNvPr>
          <p:cNvCxnSpPr>
            <a:cxnSpLocks/>
            <a:stCxn id="56" idx="6"/>
            <a:endCxn id="10" idx="2"/>
          </p:cNvCxnSpPr>
          <p:nvPr/>
        </p:nvCxnSpPr>
        <p:spPr>
          <a:xfrm flipV="1">
            <a:off x="1950674" y="2190390"/>
            <a:ext cx="2441326" cy="30142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8DDB01C-8F6C-48F4-BDC0-EF5E775E09F0}"/>
              </a:ext>
            </a:extLst>
          </p:cNvPr>
          <p:cNvCxnSpPr>
            <a:cxnSpLocks/>
            <a:stCxn id="56" idx="6"/>
            <a:endCxn id="11" idx="2"/>
          </p:cNvCxnSpPr>
          <p:nvPr/>
        </p:nvCxnSpPr>
        <p:spPr>
          <a:xfrm flipV="1">
            <a:off x="1950674" y="2685326"/>
            <a:ext cx="2441326" cy="25192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EF7E023-14B6-4FDF-863A-90F2608ADFA4}"/>
              </a:ext>
            </a:extLst>
          </p:cNvPr>
          <p:cNvCxnSpPr>
            <a:cxnSpLocks/>
            <a:stCxn id="56" idx="6"/>
            <a:endCxn id="12" idx="2"/>
          </p:cNvCxnSpPr>
          <p:nvPr/>
        </p:nvCxnSpPr>
        <p:spPr>
          <a:xfrm flipV="1">
            <a:off x="1950674" y="3180262"/>
            <a:ext cx="2441326" cy="20243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1FDACA8-8CB8-467A-AB9F-CAD2A608FAE7}"/>
              </a:ext>
            </a:extLst>
          </p:cNvPr>
          <p:cNvCxnSpPr>
            <a:cxnSpLocks/>
            <a:stCxn id="56" idx="6"/>
            <a:endCxn id="13" idx="2"/>
          </p:cNvCxnSpPr>
          <p:nvPr/>
        </p:nvCxnSpPr>
        <p:spPr>
          <a:xfrm flipV="1">
            <a:off x="1950674" y="4713289"/>
            <a:ext cx="2441326" cy="49132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0F19601-C8D5-4805-9863-4AC13737B68E}"/>
              </a:ext>
            </a:extLst>
          </p:cNvPr>
          <p:cNvCxnSpPr>
            <a:cxnSpLocks/>
            <a:stCxn id="57" idx="6"/>
            <a:endCxn id="14" idx="2"/>
          </p:cNvCxnSpPr>
          <p:nvPr/>
        </p:nvCxnSpPr>
        <p:spPr>
          <a:xfrm flipV="1">
            <a:off x="4752000" y="2190390"/>
            <a:ext cx="2441326" cy="30142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7C3364-0136-4227-AFE7-043E17EBAB9A}"/>
              </a:ext>
            </a:extLst>
          </p:cNvPr>
          <p:cNvCxnSpPr>
            <a:cxnSpLocks/>
            <a:stCxn id="57" idx="6"/>
            <a:endCxn id="15" idx="2"/>
          </p:cNvCxnSpPr>
          <p:nvPr/>
        </p:nvCxnSpPr>
        <p:spPr>
          <a:xfrm flipV="1">
            <a:off x="4752000" y="2685326"/>
            <a:ext cx="2441326" cy="25192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0BA74AF-0054-4330-891B-E73017543305}"/>
              </a:ext>
            </a:extLst>
          </p:cNvPr>
          <p:cNvCxnSpPr>
            <a:cxnSpLocks/>
            <a:stCxn id="57" idx="6"/>
            <a:endCxn id="16" idx="2"/>
          </p:cNvCxnSpPr>
          <p:nvPr/>
        </p:nvCxnSpPr>
        <p:spPr>
          <a:xfrm flipV="1">
            <a:off x="4752000" y="3180262"/>
            <a:ext cx="2441326" cy="20243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D116C-8EAF-4DD1-9E05-2D2774D76817}"/>
              </a:ext>
            </a:extLst>
          </p:cNvPr>
          <p:cNvCxnSpPr>
            <a:cxnSpLocks/>
            <a:stCxn id="57" idx="6"/>
            <a:endCxn id="17" idx="2"/>
          </p:cNvCxnSpPr>
          <p:nvPr/>
        </p:nvCxnSpPr>
        <p:spPr>
          <a:xfrm flipV="1">
            <a:off x="4752000" y="4132264"/>
            <a:ext cx="2441326" cy="107234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0981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Preparation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MNIST dataset download and load to </a:t>
            </a:r>
            <a:r>
              <a:rPr lang="en-US" altLang="ko-KR" dirty="0" err="1"/>
              <a:t>mnist</a:t>
            </a:r>
            <a:r>
              <a:rPr lang="en-US" altLang="ko-KR" dirty="0"/>
              <a:t> variable with </a:t>
            </a:r>
            <a:r>
              <a:rPr lang="en-US" altLang="ko-KR" dirty="0" err="1"/>
              <a:t>one_hot</a:t>
            </a:r>
            <a:r>
              <a:rPr lang="en-US" altLang="ko-KR" dirty="0"/>
              <a:t> label encoding</a:t>
            </a:r>
          </a:p>
          <a:p>
            <a:pPr lvl="2"/>
            <a:r>
              <a:rPr lang="en-US" altLang="ko-KR" dirty="0"/>
              <a:t>For example)</a:t>
            </a:r>
          </a:p>
          <a:p>
            <a:pPr lvl="3"/>
            <a:r>
              <a:rPr lang="en-US" altLang="ko-KR" dirty="0"/>
              <a:t>0 =&gt; &lt;1, 0, 0, 0, 0, 0, 0, 0, 0, 0&gt;</a:t>
            </a:r>
          </a:p>
          <a:p>
            <a:pPr lvl="3"/>
            <a:r>
              <a:rPr lang="en-US" altLang="ko-KR" dirty="0"/>
              <a:t>1 =&gt; &lt;0, 1, 0, 0, 0, 0, 0, 0, 0, 0&gt;</a:t>
            </a:r>
          </a:p>
          <a:p>
            <a:pPr lvl="3"/>
            <a:r>
              <a:rPr lang="en-US" altLang="ko-KR" dirty="0"/>
              <a:t>…</a:t>
            </a:r>
          </a:p>
          <a:p>
            <a:pPr lvl="3"/>
            <a:r>
              <a:rPr lang="en-US" altLang="ko-KR" dirty="0"/>
              <a:t>9 =&gt; &lt;0, 0, 0, 0, 0, 0, 0, 0, 0, 10&gt;</a:t>
            </a:r>
          </a:p>
          <a:p>
            <a:pPr lvl="2"/>
            <a:r>
              <a:rPr lang="en-US" altLang="ko-KR" dirty="0"/>
              <a:t>55,000 grayscale training and 10,000 grayscale test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95410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tensorflow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tf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tensorflow.examples.tutorials.mnist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input_data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mnist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input_data.read_data_sets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"./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mnist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/"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one_hot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80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127E5-BAAA-435B-8706-B110EF59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67B21-2706-44AA-A787-B968DF77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Placeholders for Data and Label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image consists of 784 pixels (28X28)</a:t>
            </a:r>
          </a:p>
          <a:p>
            <a:pPr lvl="1"/>
            <a:r>
              <a:rPr lang="en-US" altLang="ko-KR" dirty="0"/>
              <a:t>A label consists of 10 classes (0 – 9)</a:t>
            </a:r>
          </a:p>
          <a:p>
            <a:pPr lvl="1"/>
            <a:r>
              <a:rPr lang="en-US" altLang="ko-KR" dirty="0"/>
              <a:t>First dimension (None) will index the images in the mini-batch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41DD8-0AAE-4D19-BF41-4A0F9203F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7E1651-1757-43C6-9B55-CBD2D8F12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ADCB18-9F17-4F86-9B45-0FB118670846}"/>
              </a:ext>
            </a:extLst>
          </p:cNvPr>
          <p:cNvSpPr/>
          <p:nvPr/>
        </p:nvSpPr>
        <p:spPr>
          <a:xfrm>
            <a:off x="972000" y="2032655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(tf.float32, [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784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(tf.float32, [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31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0DBFF-87FE-46C6-A0EC-9570478F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46ED0-03CA-4B90-9D15-499F2A275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Setup Layers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Hidden layer 1 (L1) with sigmoid activation</a:t>
                </a:r>
              </a:p>
              <a:p>
                <a:pPr lvl="2"/>
                <a:r>
                  <a:rPr lang="en-US" altLang="ko-KR" dirty="0"/>
                  <a:t>It consists of 256 hidden nodes </a:t>
                </a:r>
              </a:p>
              <a:p>
                <a:pPr lvl="2"/>
                <a:r>
                  <a:rPr lang="en-US" altLang="ko-KR" dirty="0"/>
                  <a:t>Each weight is initialized by normal distribution with 0.01 standard deviation</a:t>
                </a:r>
              </a:p>
              <a:p>
                <a:pPr lvl="1"/>
                <a:r>
                  <a:rPr lang="en-US" altLang="ko-KR" dirty="0"/>
                  <a:t>Output layer (model) with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activation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softmax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446ED0-03CA-4B90-9D15-499F2A275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 b="-7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DBFA2-EA12-4CE7-BE51-3CAC95ABA6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6F5372-9F35-4DEA-8AA3-7169DE528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/61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33CF23-6235-40BC-BC93-490EA9A5F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02" y="5085184"/>
            <a:ext cx="2520000" cy="15947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6861ED-8E71-4AE5-9E15-D645051B37FB}"/>
              </a:ext>
            </a:extLst>
          </p:cNvPr>
          <p:cNvSpPr/>
          <p:nvPr/>
        </p:nvSpPr>
        <p:spPr>
          <a:xfrm>
            <a:off x="7499497" y="5027417"/>
            <a:ext cx="263610" cy="141079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2DE6BC-B16A-4AFA-8A95-C6A1D174D113}"/>
              </a:ext>
            </a:extLst>
          </p:cNvPr>
          <p:cNvSpPr/>
          <p:nvPr/>
        </p:nvSpPr>
        <p:spPr>
          <a:xfrm>
            <a:off x="8563530" y="5027418"/>
            <a:ext cx="263610" cy="111918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6D452E-0517-49DE-9743-08476EA8031B}"/>
              </a:ext>
            </a:extLst>
          </p:cNvPr>
          <p:cNvSpPr/>
          <p:nvPr/>
        </p:nvSpPr>
        <p:spPr>
          <a:xfrm>
            <a:off x="1187624" y="1988840"/>
            <a:ext cx="7200000" cy="160043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W1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tf.random_normal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([784, 256],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stddev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=0.01))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tf.random_normal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(shape=[256],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stddev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=0.01))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tf.nn.sigmoid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(X,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W1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W2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tf.random_normal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([256, 10],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stddev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=0.01))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tf.random_normal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(shape=[10],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stddev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=0.01))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 =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tf.nn.softmax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W2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en-US" altLang="ko-KR" sz="1400" kern="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400" kern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76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1EF07-B669-4D6A-8691-2D823D5C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266E8F-3E25-46E1-A9FA-6EC359EF5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Cost function and Optimizer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Cost function is defined by cross-entropy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Example)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Clip_by_value</a:t>
                </a:r>
                <a:r>
                  <a:rPr lang="en-US" altLang="ko-KR" dirty="0"/>
                  <a:t>?</a:t>
                </a:r>
              </a:p>
              <a:p>
                <a:pPr lvl="2"/>
                <a:r>
                  <a:rPr lang="en-US" altLang="ko-KR" dirty="0"/>
                  <a:t>Needs to avoid </a:t>
                </a:r>
                <a:r>
                  <a:rPr lang="en-US" altLang="ko-KR" dirty="0" err="1"/>
                  <a:t>NaN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266E8F-3E25-46E1-A9FA-6EC359EF5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 b="-5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115FF-167F-4B9B-B371-07474E62A4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B511FC-C53B-48E8-8635-5B57A4531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929653-6403-4247-A8A8-8D17524CD76C}"/>
              </a:ext>
            </a:extLst>
          </p:cNvPr>
          <p:cNvSpPr/>
          <p:nvPr/>
        </p:nvSpPr>
        <p:spPr>
          <a:xfrm>
            <a:off x="972000" y="2012713"/>
            <a:ext cx="7200000" cy="54316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cost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reduce_mean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4AA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-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reduce_sum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Y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4AA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*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tf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log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clip_by_value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model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,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1e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-10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,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1.0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)),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[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]))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optimizer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train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AdamOptimizer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0.001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).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minimize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cost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굴림체" panose="020B0609000101010101" pitchFamily="49" charset="-127"/>
              </a:rPr>
              <a:t>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8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1DAB2-CEDF-4450-B0CB-C9D29A3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C470A-157D-4D34-9410-B6D3E9F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Cost function and Optimizer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Create an operation to initialize the variables</a:t>
            </a:r>
          </a:p>
          <a:p>
            <a:pPr lvl="1"/>
            <a:r>
              <a:rPr lang="en-US" altLang="ko-KR" dirty="0"/>
              <a:t>Launch the model in a Session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9E2FC-6589-4477-8F68-E8CD02604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A6913-A892-4D2C-96A1-08C9553814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A5A83-44D8-43B8-93E8-44D4B0C91B0F}"/>
              </a:ext>
            </a:extLst>
          </p:cNvPr>
          <p:cNvSpPr/>
          <p:nvPr/>
        </p:nvSpPr>
        <p:spPr>
          <a:xfrm>
            <a:off x="972000" y="1916832"/>
            <a:ext cx="7200000" cy="73866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tf.global_variables_initializer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tf.Session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ko-KR" altLang="ko-KR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57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8701-13A8-43E7-B182-6340A62F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AC998-5C13-4388-A841-1D257C7F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for mini-batch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Mini-batch</a:t>
            </a:r>
          </a:p>
          <a:p>
            <a:pPr lvl="2"/>
            <a:r>
              <a:rPr lang="en-US" altLang="ko-KR" dirty="0"/>
              <a:t>Weight update by using subset’s loss</a:t>
            </a:r>
          </a:p>
          <a:p>
            <a:pPr lvl="2"/>
            <a:r>
              <a:rPr lang="en-US" altLang="ko-KR" dirty="0"/>
              <a:t>Reduces the variance of the gradient</a:t>
            </a:r>
          </a:p>
          <a:p>
            <a:pPr lvl="2"/>
            <a:r>
              <a:rPr lang="en-US" altLang="ko-KR" dirty="0"/>
              <a:t>Avoids large memory usage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0609B-7216-4180-996C-2DF0406DCE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F6753-B9DF-482B-8178-7F8B449AE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 dirty="0"/>
              <a:t>/61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81553E-1C7C-440A-B0F4-87FD13EBF64A}"/>
              </a:ext>
            </a:extLst>
          </p:cNvPr>
          <p:cNvSpPr/>
          <p:nvPr/>
        </p:nvSpPr>
        <p:spPr>
          <a:xfrm>
            <a:off x="972000" y="1969676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100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mnist.train.num_examples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ko-KR" altLang="ko-KR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3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2C1CB-5379-45B4-AC8E-0B57689C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C98C82-0D97-40B4-8C30-8741F5088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229600" cy="4713288"/>
              </a:xfrm>
            </p:spPr>
            <p:txBody>
              <a:bodyPr/>
              <a:lstStyle/>
              <a:p>
                <a:r>
                  <a:rPr lang="en-US" altLang="ko-KR" dirty="0"/>
                  <a:t>Setup for Accuracy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err="1"/>
                  <a:t>is_correct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Are they equal between model and Y</a:t>
                </a:r>
              </a:p>
              <a:p>
                <a:pPr lvl="2"/>
                <a:r>
                  <a:rPr lang="en-US" altLang="ko-KR" dirty="0"/>
                  <a:t>For example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0, 0, 0, 1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=[0, 0, 0, 1]</m:t>
                    </m:r>
                  </m:oMath>
                </a14:m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𝑒𝑞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3, 3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0, 0, 0, 1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=[0, 0, 1, 0]</m:t>
                    </m:r>
                  </m:oMath>
                </a14:m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𝑒𝑞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3, 2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C98C82-0D97-40B4-8C30-8741F5088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229600" cy="4713288"/>
              </a:xfrm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81444-92BE-4EBD-9247-BF4A56EC2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A54179-DC24-4E96-81F6-EBB63A89F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898014-5426-4F2A-A985-C6C556AD156E}"/>
              </a:ext>
            </a:extLst>
          </p:cNvPr>
          <p:cNvSpPr/>
          <p:nvPr/>
        </p:nvSpPr>
        <p:spPr>
          <a:xfrm>
            <a:off x="972000" y="2032655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is_correct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tf.equal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tf.argmax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model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tf.argmax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tf.reduce_mean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tf.cast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is_correct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tf.float32))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63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/59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E7B79-5504-4CD3-B3F0-B71ED0F8A1B0}"/>
              </a:ext>
            </a:extLst>
          </p:cNvPr>
          <p:cNvSpPr txBox="1"/>
          <p:nvPr/>
        </p:nvSpPr>
        <p:spPr>
          <a:xfrm>
            <a:off x="565969" y="1916832"/>
            <a:ext cx="8154937" cy="46474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list1 = [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(list1))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(list1[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], list1[-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인덱스가 음수일 경우 리스트의 끝에서부터 셈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list1[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= “str1”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(list1)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리스트는 자료형이 다른 요소도 저장 가능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list2 =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(list2)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(list2))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list2 =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list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으로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변환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(list2))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(list2[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 2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에서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 4(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제외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까지 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슬라이싱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(list2[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:])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 2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에서 끝까지 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슬라이싱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(list2[: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처음부터 인덱스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 2(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제외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까지 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슬라이싱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(list2[:])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전체 리스트 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슬라이싱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(list2[::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 2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씩 증가하면서 리스트 출력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(list2[:-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슬라이싱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인덱스는 음수도 가능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list2[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b="1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슬라이스된</a:t>
            </a:r>
            <a: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리스트에 새로운 리스트 할당</a:t>
            </a:r>
            <a:br>
              <a:rPr kumimoji="0" lang="ko-KR" altLang="ko-KR" sz="1200" b="1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(list2)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kumimoji="0" lang="ko-KR" altLang="ko-K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5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2238-99F5-40D0-B33D-A50E9F19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4BEAA-1492-4DF7-9C9A-3C40F6AD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Model update by using mini-batch</a:t>
            </a:r>
          </a:p>
          <a:p>
            <a:pPr lvl="1"/>
            <a:r>
              <a:rPr lang="en-US" altLang="ko-KR" dirty="0"/>
              <a:t>Total epoch is 15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8BBF4E-FF6C-4F2B-B86F-E742D19400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1A0BF-C001-4770-B016-096E90929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223313-1BF7-4658-BDFF-03C4540C78A1}"/>
              </a:ext>
            </a:extLst>
          </p:cNvPr>
          <p:cNvSpPr/>
          <p:nvPr/>
        </p:nvSpPr>
        <p:spPr>
          <a:xfrm>
            <a:off x="972000" y="1988840"/>
            <a:ext cx="7200000" cy="24622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15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mnist.train.next_batch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_,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'%04d'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% 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Avg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'{:.3f}'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format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52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94D4-C519-4348-901A-7DE52E1D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54549-3C79-4856-8F76-C2C9E445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 for Test Dataset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E9048-E09E-4D1C-BCED-8C34A7C94C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985BE-5F05-43E3-B271-332AC5059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94F41D-0B92-4131-B2C3-6C99A81726CE}"/>
              </a:ext>
            </a:extLst>
          </p:cNvPr>
          <p:cNvSpPr/>
          <p:nvPr/>
        </p:nvSpPr>
        <p:spPr>
          <a:xfrm>
            <a:off x="972000" y="2032655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Training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Done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!'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Test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 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03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23A7-B6AF-47F7-B1A6-D432524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EA65D-5523-4281-8518-BC16F8A0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D350AC-2A36-44D8-BAF0-BEB47F7EE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31063-D1B7-43CF-8D1F-03DB5BA6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3286D-325A-4BA3-938B-1B9B667678BC}"/>
              </a:ext>
            </a:extLst>
          </p:cNvPr>
          <p:cNvSpPr/>
          <p:nvPr/>
        </p:nvSpPr>
        <p:spPr>
          <a:xfrm>
            <a:off x="972000" y="1988840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0001 Avg. cost = 0.602 Train Acc. = 0.921564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0002 Avg. cost = 0.237 Train Acc. = 0.942364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0003 Avg. cost = 0.183 Train Acc. = 0.956073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0004 Avg. cost = 0.149 Train Acc. = 0.962818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0005 Avg. cost = 0.124 Train Acc. = 0.970236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0006 Avg. cost = 0.104 Train Acc. = 0.974636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0007 Avg. cost = 0.089 Train Acc. = 0.978891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0008 Avg. cost = 0.076 Train Acc. = 0.982455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0009 Avg. cost = 0.066 Train Acc. = 0.9858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0010 Avg. cost = 0.057 Train Acc. = 0.987036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0011 Avg. cost = 0.049 Train Acc. = 0.989909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0012 Avg. cost = 0.043 Train Acc. = 0.991382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0013 Avg. cost = 0.037 Train Acc. = 0.992018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0014 Avg. cost = 0.032 Train Acc. = 0.994618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0015 Avg. cost = 0.027 Train Acc. = 0.995582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Test Acc. =  0.9784</a:t>
            </a:r>
          </a:p>
        </p:txBody>
      </p:sp>
    </p:spTree>
    <p:extLst>
      <p:ext uri="{BB962C8B-B14F-4D97-AF65-F5344CB8AC3E}">
        <p14:creationId xmlns:p14="http://schemas.microsoft.com/office/powerpoint/2010/main" val="296634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5FB9-79FB-4F5E-96D2-632D4FA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D56BA-1CE5-46D5-9F87-484D1D12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(1)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53520-942F-4811-8FEC-56C89427C8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540AC-693C-447F-9857-0330901C1F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64F65-D8CC-45EB-A70D-62E527524F5E}"/>
              </a:ext>
            </a:extLst>
          </p:cNvPr>
          <p:cNvSpPr/>
          <p:nvPr/>
        </p:nvSpPr>
        <p:spPr>
          <a:xfrm>
            <a:off x="972000" y="1881446"/>
            <a:ext cx="7200000" cy="483209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tensorflow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as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from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tensorflow.examples.tutorials.mnist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input_data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input_data.read_data_sets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"./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/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data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/"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one_hot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(tf.float32, [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None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784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(tf.float32, [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None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W1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784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256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shape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256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sigmoid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W1) + B1)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W2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256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shape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model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tf.nn.softmax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W2) + B2)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tf.reduce_mean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(-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tf.reduce_sum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*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tf.log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tf.clip_by_value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model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1e-10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1.0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)), 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).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minimize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tf.global_variables_initializer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tf.Session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431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A0FC-B93E-4B83-A1E1-D8FE3983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C63E4-6E39-4AB3-8FEA-6B28F33B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E71D41-E019-4EB0-A001-8CD62178C2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E8777-0C5D-42B9-8776-543410873B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B621E5-C7E9-470E-9AEE-A3046B6528FF}"/>
              </a:ext>
            </a:extLst>
          </p:cNvPr>
          <p:cNvSpPr/>
          <p:nvPr/>
        </p:nvSpPr>
        <p:spPr>
          <a:xfrm>
            <a:off x="972000" y="1844020"/>
            <a:ext cx="7200000" cy="440120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100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mnist.train.num_examples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is_correct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tf.equal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tf.argmax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model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tf.argmax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tf.reduce_mean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tf.cast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is_correct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tf.float32))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15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mnist.train.next_batch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_,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'%04d'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% 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Avg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'{:.3f}'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format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Training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Done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!'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Test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 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6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AE81-FA01-49B4-BCBA-DE546CCF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5-layer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8EAE-7916-4790-9B14-B90C61CB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Overview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7C5BF-E953-4A26-BD86-DB2E4070EE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D2E6C-7295-460E-92AD-D909CD595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 dirty="0"/>
              <a:t>/61</a:t>
            </a:r>
          </a:p>
        </p:txBody>
      </p:sp>
      <p:pic>
        <p:nvPicPr>
          <p:cNvPr id="6" name="Picture 2" descr="https://i.stack.imgur.com/MBlhW.png">
            <a:extLst>
              <a:ext uri="{FF2B5EF4-FFF2-40B4-BE49-F238E27FC236}">
                <a16:creationId xmlns:a16="http://schemas.microsoft.com/office/drawing/2014/main" id="{F7B3172D-CEC5-4B84-A6EF-E14BAFCC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41" y="2091080"/>
            <a:ext cx="6104317" cy="31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E1CDC-919E-42A6-BE23-A54DC8F732E1}"/>
              </a:ext>
            </a:extLst>
          </p:cNvPr>
          <p:cNvSpPr txBox="1"/>
          <p:nvPr/>
        </p:nvSpPr>
        <p:spPr>
          <a:xfrm>
            <a:off x="1358000" y="5354023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(784)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E1BBD-830D-414C-83AA-22B1C710EDDF}"/>
              </a:ext>
            </a:extLst>
          </p:cNvPr>
          <p:cNvSpPr txBox="1"/>
          <p:nvPr/>
        </p:nvSpPr>
        <p:spPr>
          <a:xfrm>
            <a:off x="2653400" y="5354023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1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(1024)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B8C6D-B497-4AEB-8A90-10B6EFE6D8D2}"/>
              </a:ext>
            </a:extLst>
          </p:cNvPr>
          <p:cNvSpPr txBox="1"/>
          <p:nvPr/>
        </p:nvSpPr>
        <p:spPr>
          <a:xfrm>
            <a:off x="4070088" y="5354023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2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(512)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F2877-68EF-4CF8-9385-578100A94C8C}"/>
              </a:ext>
            </a:extLst>
          </p:cNvPr>
          <p:cNvSpPr txBox="1"/>
          <p:nvPr/>
        </p:nvSpPr>
        <p:spPr>
          <a:xfrm>
            <a:off x="5496301" y="5354023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3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3D842-E0CE-40F2-A857-831397B2871B}"/>
              </a:ext>
            </a:extLst>
          </p:cNvPr>
          <p:cNvSpPr txBox="1"/>
          <p:nvPr/>
        </p:nvSpPr>
        <p:spPr>
          <a:xfrm>
            <a:off x="6999834" y="5354023"/>
            <a:ext cx="102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99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F4ED-09B7-417E-8535-14947B0A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5-layer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86048-237E-48F2-A344-66E05523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We change only layers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6A62-22C3-4783-A694-7F0AA6BCF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6719CB-7793-4BBE-86F5-6E88273F2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26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7145CF-03CD-466C-AFB2-6D3D7A91582A}"/>
              </a:ext>
            </a:extLst>
          </p:cNvPr>
          <p:cNvSpPr/>
          <p:nvPr/>
        </p:nvSpPr>
        <p:spPr>
          <a:xfrm>
            <a:off x="972000" y="2420888"/>
            <a:ext cx="7200000" cy="332398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W1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784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1024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shape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=[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1024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sigmoid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W1) + B1)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W2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1024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512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shape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=[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512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sigmoid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W2) + B2)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W3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512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256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B3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shape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=[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256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L3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sigmoid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(L2, W3) + B3)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W4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256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B4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tf.Variable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shape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=[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stddev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0.01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model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tf.nn.softmax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(L3, W4) + B4)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09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7BD5C-13D0-4CDE-B75A-3AA007D6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5-layer DN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047F6-BC4A-4890-9F9B-AB0ABE2F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FB71CE-8898-4B24-9F35-A71BA7790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F12D2B-7637-4115-92A5-68AC4F6BF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27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CE303-E07A-49BE-A0F8-F1C5229D22B7}"/>
              </a:ext>
            </a:extLst>
          </p:cNvPr>
          <p:cNvSpPr/>
          <p:nvPr/>
        </p:nvSpPr>
        <p:spPr>
          <a:xfrm>
            <a:off x="972000" y="2254519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0001 Avg. cost = 0.875 Train Acc. = 0.918364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0002 Avg. cost = 0.217 Train Acc. = 0.956127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0003 Avg. cost = 0.144 Train Acc. = 0.964691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0004 Avg. cost = 0.114 Train Acc. = 0.964873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0005 Avg. cost = 0.091 Train Acc. = 0.978255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0006 Avg. cost = 0.072 Train Acc. = 0.979091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0007 Avg. cost = 0.059 Train Acc. = 0.987491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0008 Avg. cost = 0.049 Train Acc. = 0.986509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0009 Avg. cost = 0.040 Train Acc. = 0.986127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0010 Avg. cost = 0.033 Train Acc. = 0.991836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0011 Avg. cost = 0.029 Train Acc. = 0.994745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0012 Avg. cost = 0.022 Train Acc. = 0.994491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0013 Avg. cost = 0.023 Train Acc. = 0.994909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0014 Avg. cost = 0.018 Train Acc. = 0.996782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0015 Avg. cost = 0.015 Train Acc. = 0.997509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Test Acc. =  0.9805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F23853-5D3C-4BA8-9C8C-6B1BB55F6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21821"/>
              </p:ext>
            </p:extLst>
          </p:nvPr>
        </p:nvGraphicFramePr>
        <p:xfrm>
          <a:off x="6012000" y="1471583"/>
          <a:ext cx="2160000" cy="648000"/>
        </p:xfrm>
        <a:graphic>
          <a:graphicData uri="http://schemas.openxmlformats.org/drawingml/2006/table">
            <a:tbl>
              <a:tblPr firstRow="1" bandRow="1"/>
              <a:tblGrid>
                <a:gridCol w="10800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3-layer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0.9784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3875-B997-448B-9278-C253131A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Extreme Case! (10-layer DN)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4E3C5-3E36-4EC8-B84A-4C3C0EA7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Overview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6B691-52DD-4DE9-82E0-EAE0B8162F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9E931A-1AF6-4CAC-B51B-A13519484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28</a:t>
            </a:fld>
            <a:r>
              <a:rPr lang="en-US" altLang="ko-KR" dirty="0"/>
              <a:t>/61</a:t>
            </a:r>
          </a:p>
        </p:txBody>
      </p:sp>
      <p:pic>
        <p:nvPicPr>
          <p:cNvPr id="6" name="Picture 2" descr="https://i.stack.imgur.com/MBlhW.png">
            <a:extLst>
              <a:ext uri="{FF2B5EF4-FFF2-40B4-BE49-F238E27FC236}">
                <a16:creationId xmlns:a16="http://schemas.microsoft.com/office/drawing/2014/main" id="{670ED5B5-6910-4335-9D38-3C8E5119F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0"/>
          <a:stretch/>
        </p:blipFill>
        <p:spPr bwMode="auto">
          <a:xfrm>
            <a:off x="431064" y="1937664"/>
            <a:ext cx="2625439" cy="31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40058-AAE3-49DE-B212-435C402BF5B2}"/>
              </a:ext>
            </a:extLst>
          </p:cNvPr>
          <p:cNvSpPr txBox="1"/>
          <p:nvPr/>
        </p:nvSpPr>
        <p:spPr>
          <a:xfrm>
            <a:off x="373927" y="5200608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(784)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95DA-AF1A-4915-B2B3-15A6048FFAEA}"/>
              </a:ext>
            </a:extLst>
          </p:cNvPr>
          <p:cNvSpPr txBox="1"/>
          <p:nvPr/>
        </p:nvSpPr>
        <p:spPr>
          <a:xfrm>
            <a:off x="1425487" y="5200608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1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(1024)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643BF-44B7-4BB6-918C-773C15541F61}"/>
              </a:ext>
            </a:extLst>
          </p:cNvPr>
          <p:cNvSpPr txBox="1"/>
          <p:nvPr/>
        </p:nvSpPr>
        <p:spPr>
          <a:xfrm>
            <a:off x="2485123" y="5200608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2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(512)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30812-7D9B-4C11-A552-3F0448C1B0F6}"/>
              </a:ext>
            </a:extLst>
          </p:cNvPr>
          <p:cNvSpPr txBox="1"/>
          <p:nvPr/>
        </p:nvSpPr>
        <p:spPr>
          <a:xfrm>
            <a:off x="2485123" y="5655952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3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AF322-93A2-4CC9-99FF-6B25AD2C1EDD}"/>
              </a:ext>
            </a:extLst>
          </p:cNvPr>
          <p:cNvSpPr txBox="1"/>
          <p:nvPr/>
        </p:nvSpPr>
        <p:spPr>
          <a:xfrm>
            <a:off x="7879402" y="5200608"/>
            <a:ext cx="102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2" name="Picture 2" descr="https://i.stack.imgur.com/MBlhW.png">
            <a:extLst>
              <a:ext uri="{FF2B5EF4-FFF2-40B4-BE49-F238E27FC236}">
                <a16:creationId xmlns:a16="http://schemas.microsoft.com/office/drawing/2014/main" id="{FF3E1C12-C09C-49D5-8FA6-FC74F503F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7"/>
          <a:stretch/>
        </p:blipFill>
        <p:spPr bwMode="auto">
          <a:xfrm>
            <a:off x="6056406" y="1937664"/>
            <a:ext cx="2473647" cy="31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DC1FFF-5F5E-4819-8168-B8D18397EC0E}"/>
              </a:ext>
            </a:extLst>
          </p:cNvPr>
          <p:cNvSpPr txBox="1"/>
          <p:nvPr/>
        </p:nvSpPr>
        <p:spPr>
          <a:xfrm>
            <a:off x="4372821" y="3138002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0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…</a:t>
            </a:r>
            <a:endParaRPr kumimoji="0" lang="ko-KR" altLang="en-US" sz="40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70AF1-1E24-4A93-88B9-A71F8796D9EF}"/>
              </a:ext>
            </a:extLst>
          </p:cNvPr>
          <p:cNvSpPr txBox="1"/>
          <p:nvPr/>
        </p:nvSpPr>
        <p:spPr>
          <a:xfrm>
            <a:off x="3785802" y="5194287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4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5D9B9-1C0A-470D-BD58-54C6FDDB69F4}"/>
              </a:ext>
            </a:extLst>
          </p:cNvPr>
          <p:cNvSpPr txBox="1"/>
          <p:nvPr/>
        </p:nvSpPr>
        <p:spPr>
          <a:xfrm>
            <a:off x="3785802" y="5649631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5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023F6-7CE4-4161-82B1-35074957A868}"/>
              </a:ext>
            </a:extLst>
          </p:cNvPr>
          <p:cNvSpPr txBox="1"/>
          <p:nvPr/>
        </p:nvSpPr>
        <p:spPr>
          <a:xfrm>
            <a:off x="5086481" y="5200608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6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17EF6-9C9D-45CA-8C77-266FBB2A3054}"/>
              </a:ext>
            </a:extLst>
          </p:cNvPr>
          <p:cNvSpPr txBox="1"/>
          <p:nvPr/>
        </p:nvSpPr>
        <p:spPr>
          <a:xfrm>
            <a:off x="5086481" y="5655952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7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4B678-D96B-4CC0-8A43-DF25A12A5868}"/>
              </a:ext>
            </a:extLst>
          </p:cNvPr>
          <p:cNvSpPr txBox="1"/>
          <p:nvPr/>
        </p:nvSpPr>
        <p:spPr>
          <a:xfrm>
            <a:off x="6387160" y="5187966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8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A2EB5-3916-45C6-AD6A-055204ECD2ED}"/>
              </a:ext>
            </a:extLst>
          </p:cNvPr>
          <p:cNvSpPr txBox="1"/>
          <p:nvPr/>
        </p:nvSpPr>
        <p:spPr>
          <a:xfrm>
            <a:off x="6387160" y="5643310"/>
            <a:ext cx="113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 9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(256)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4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233EF-BF02-44BC-9981-1F6B0ABE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Extreme Case! (10-layer DN)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5CA93-4AC8-43F2-A085-EB7AB079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1605EC-4AD0-4582-9ED5-CF36869645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B91CA-5525-48E9-9949-77EA74193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29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DA7986-AF57-4F36-ACE6-ECC9461AB2EE}"/>
              </a:ext>
            </a:extLst>
          </p:cNvPr>
          <p:cNvSpPr/>
          <p:nvPr/>
        </p:nvSpPr>
        <p:spPr>
          <a:xfrm>
            <a:off x="972000" y="2254519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0001 Avg. cost = 2.303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0002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0003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0004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0005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0006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0007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0008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0009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0010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0011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0012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0013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0014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0015 Avg. cost = 2.301 Train Acc. = 0.112345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Test Acc. =  0.1135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590C4E3-C4D4-4B59-B83E-92B19F60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93775"/>
              </p:ext>
            </p:extLst>
          </p:nvPr>
        </p:nvGraphicFramePr>
        <p:xfrm>
          <a:off x="4932000" y="1471583"/>
          <a:ext cx="3240000" cy="648000"/>
        </p:xfrm>
        <a:graphic>
          <a:graphicData uri="http://schemas.openxmlformats.org/drawingml/2006/table">
            <a:tbl>
              <a:tblPr firstRow="1" bandRow="1"/>
              <a:tblGrid>
                <a:gridCol w="10800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42478301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3-layer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0.9784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0.9805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503AD8-697F-435F-83F7-C7D2E31F9AFC}"/>
              </a:ext>
            </a:extLst>
          </p:cNvPr>
          <p:cNvSpPr txBox="1"/>
          <p:nvPr/>
        </p:nvSpPr>
        <p:spPr>
          <a:xfrm>
            <a:off x="2615086" y="5968361"/>
            <a:ext cx="3913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Model is not trained!!</a:t>
            </a:r>
            <a:endParaRPr kumimoji="0" lang="ko-KR" altLang="en-US" sz="3200" b="1" dirty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74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Loop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/59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E7B79-5504-4CD3-B3F0-B71ED0F8A1B0}"/>
              </a:ext>
            </a:extLst>
          </p:cNvPr>
          <p:cNvSpPr txBox="1"/>
          <p:nvPr/>
        </p:nvSpPr>
        <p:spPr>
          <a:xfrm>
            <a:off x="565969" y="1916832"/>
            <a:ext cx="815493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animals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cat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dog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monkey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animals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squares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squares.append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kumimoji="0" lang="ko-KR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squares</a:t>
            </a:r>
            <a:r>
              <a:rPr kumimoji="0" lang="ko-K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38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97ADD-1C7D-4C4F-868D-E66BA49A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Extreme Case! (10-layer DN)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E75209-9061-4873-8A6B-E84346260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Why?</a:t>
                </a:r>
              </a:p>
              <a:p>
                <a:pPr lvl="1"/>
                <a:r>
                  <a:rPr lang="en-US" altLang="ko-KR" dirty="0"/>
                  <a:t>Vanishing Gradient Problem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</a:rPr>
                  <a:t>Sigmoid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/>
              </a:p>
              <a:p>
                <a:pPr lvl="1"/>
                <a:r>
                  <a:rPr lang="en-US" altLang="ko-KR" dirty="0"/>
                  <a:t>Derivate of sigmoid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sigmoid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E75209-9061-4873-8A6B-E84346260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9E8F19-09BD-435C-8C73-FDBC1100C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7CA92-F09B-48D0-A8CC-B4AA96FD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30</a:t>
            </a:fld>
            <a:r>
              <a:rPr lang="en-US" altLang="ko-KR" dirty="0"/>
              <a:t>/61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32AEE9-6905-4111-8D9F-B1BE651CE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44"/>
          <a:stretch/>
        </p:blipFill>
        <p:spPr>
          <a:xfrm>
            <a:off x="1143000" y="4570865"/>
            <a:ext cx="6858000" cy="1922009"/>
          </a:xfrm>
          <a:prstGeom prst="rect">
            <a:avLst/>
          </a:prstGeom>
        </p:spPr>
      </p:pic>
      <p:pic>
        <p:nvPicPr>
          <p:cNvPr id="9" name="Picture 2" descr="https://i.stack.imgur.com/MBlhW.png">
            <a:extLst>
              <a:ext uri="{FF2B5EF4-FFF2-40B4-BE49-F238E27FC236}">
                <a16:creationId xmlns:a16="http://schemas.microsoft.com/office/drawing/2014/main" id="{739E49DE-BFDA-470E-AB7F-04925F868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63" y="2100181"/>
            <a:ext cx="3404660" cy="173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09957-9E5F-47EC-8819-D8C6EE800BD4}"/>
              </a:ext>
            </a:extLst>
          </p:cNvPr>
          <p:cNvSpPr/>
          <p:nvPr/>
        </p:nvSpPr>
        <p:spPr>
          <a:xfrm>
            <a:off x="5406563" y="2011680"/>
            <a:ext cx="3493597" cy="1922009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alpha val="0"/>
                </a:sysClr>
              </a:gs>
              <a:gs pos="40000">
                <a:srgbClr val="FFFFFF">
                  <a:alpha val="70000"/>
                </a:srgbClr>
              </a:gs>
              <a:gs pos="100000">
                <a:sysClr val="window" lastClr="FFFFFF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347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32E15-DFD8-46D3-96FD-0E5A181A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7B7B68-A0A4-4B37-A554-00550AFD4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Rectified Linear 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Robust vanishing gradient!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7B7B68-A0A4-4B37-A554-00550AFD4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3AE28-21DC-4166-A9C0-CFC84CDC6D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9B448-EDC7-435B-BAB7-BEA794215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31</a:t>
            </a:fld>
            <a:r>
              <a:rPr lang="en-US" altLang="ko-KR" dirty="0"/>
              <a:t>/61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0EFFB6-BACA-4180-9026-43DCA96F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996952"/>
            <a:ext cx="6153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95E6A-3C1E-4F24-8C24-2AA38A90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E9445-9FD0-4EF1-8C2B-94CDAC36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Modify the model structure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A0DAB3-4038-41BA-915F-F5BF0CEBA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061821-A0C8-4230-AEEC-CDD2CE440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32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F29F3B-F3E7-4030-8EAC-745BB0F7507B}"/>
              </a:ext>
            </a:extLst>
          </p:cNvPr>
          <p:cNvSpPr/>
          <p:nvPr/>
        </p:nvSpPr>
        <p:spPr>
          <a:xfrm>
            <a:off x="972000" y="1988840"/>
            <a:ext cx="7200000" cy="160043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W1) + B1)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W2) + B2)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3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W2) + B2)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228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F46B2-DE00-438A-A1CD-7940AE1F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19172-FD5F-4B22-A5C6-D8C31687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085DC-5331-4FE3-8849-CC1450463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BC6FB6-5BE8-4FE8-A7D3-B42D76582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33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B93B55-C407-4061-A9FF-86A67DB7D49A}"/>
              </a:ext>
            </a:extLst>
          </p:cNvPr>
          <p:cNvSpPr/>
          <p:nvPr/>
        </p:nvSpPr>
        <p:spPr>
          <a:xfrm>
            <a:off x="972000" y="2254519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0001 Avg. cost = 0.360 Train Acc. = 0.961782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0002 Avg. cost = 0.114 Train Acc. = 0.979455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0003 Avg. cost = 0.074 Train Acc. = 0.984382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0004 Avg. cost = 0.054 Train Acc. = 0.990255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0005 Avg. cost = 0.042 Train Acc. = 0.990182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0006 Avg. cost = 0.035 Train Acc. = 0.992982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0007 Avg. cost = 0.027 Train Acc. = 0.995073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0008 Avg. cost = 0.023 Train Acc. = 0.993309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0009 Avg. cost = 0.022 Train Acc. = 0.994255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0010 Avg. cost = 0.019 Train Acc. = 0.994236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0011 Avg. cost = 0.019 Train Acc. = 0.995655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0012 Avg. cost = 0.018 Train Acc. = 0.9956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0013 Avg. cost = 0.011 Train Acc. = 0.994655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0014 Avg. cost = 0.012 Train Acc. = 0.995836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0015 Avg. cost = 0.015 Train Acc. = 0.997255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Test Acc. =  0.9827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7A6522-A748-44CB-AC1C-5267B25F9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36115"/>
              </p:ext>
            </p:extLst>
          </p:nvPr>
        </p:nvGraphicFramePr>
        <p:xfrm>
          <a:off x="4932000" y="1471583"/>
          <a:ext cx="3240000" cy="648000"/>
        </p:xfrm>
        <a:graphic>
          <a:graphicData uri="http://schemas.openxmlformats.org/drawingml/2006/table">
            <a:tbl>
              <a:tblPr firstRow="1" bandRow="1"/>
              <a:tblGrid>
                <a:gridCol w="10800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78685930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3-layer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0.9784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0.9805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9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C2DD5-FFC4-4260-8719-26E1DD32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with Extreme 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E587F-9540-4344-BFB2-F88CC06F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BAFDE1-42AE-4545-BB8D-5F853F6BF5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526AD-8506-4809-9D96-0E67B8B94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34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13E55-5A15-4C56-8EBD-9C30EEB9BB73}"/>
              </a:ext>
            </a:extLst>
          </p:cNvPr>
          <p:cNvSpPr/>
          <p:nvPr/>
        </p:nvSpPr>
        <p:spPr>
          <a:xfrm>
            <a:off x="972000" y="2254519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0001 Avg. cost = 1.320 Train Acc. = 0.8922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0002 Avg. cost = 0.250 Train Acc. = 0.951127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0003 Avg. cost = 0.168 Train Acc. = 0.970418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0004 Avg. cost = 0.124 Train Acc. = 0.977018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0005 Avg. cost = 0.099 Train Acc. = 0.980218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0006 Avg. cost = 0.075 Train Acc. = 0.983345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0007 Avg. cost = 0.071 Train Acc. = 0.986982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0008 Avg. cost = 0.051 Train Acc. = 0.989491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0009 Avg. cost = 0.047 Train Acc. = 0.991364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0010 Avg. cost = 0.045 Train Acc. = 0.986855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0011 Avg. cost = 0.040 Train Acc. = 0.990091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0012 Avg. cost = 0.041 Train Acc. = 0.994509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0013 Avg. cost = 0.030 Train Acc. = 0.992491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0014 Avg. cost = 0.030 Train Acc. = 0.994436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0015 Avg. cost = 0.023 Train Acc. = 0.996073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Test Acc. =  0.9816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82C7693-9069-402B-8681-7922CA035ED5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1471583"/>
          <a:ext cx="3447600" cy="648000"/>
        </p:xfrm>
        <a:graphic>
          <a:graphicData uri="http://schemas.openxmlformats.org/drawingml/2006/table">
            <a:tbl>
              <a:tblPr firstRow="1" bandRow="1"/>
              <a:tblGrid>
                <a:gridCol w="17238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723800">
                  <a:extLst>
                    <a:ext uri="{9D8B030D-6E8A-4147-A177-3AD203B41FA5}">
                      <a16:colId xmlns:a16="http://schemas.microsoft.com/office/drawing/2014/main" val="2178685930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10-layer sigmoid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0.1135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92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C6DCF-A58F-4E8E-875D-21ABFFC6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B9579-AA91-4472-A35A-D3E56CE6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Regularization technique for reducing overfitting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684446-5E38-48D8-9307-5DA7BC3F3B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9E751-464E-4B31-8275-083DE2A4B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35</a:t>
            </a:fld>
            <a:r>
              <a:rPr lang="en-US" altLang="ko-KR" dirty="0"/>
              <a:t>/61</a:t>
            </a:r>
          </a:p>
        </p:txBody>
      </p:sp>
      <p:pic>
        <p:nvPicPr>
          <p:cNvPr id="6" name="Picture 2" descr="https://cdn-images-1.medium.com/max/1200/1*iWQzxhVlvadk6VAJjsgXgg.png">
            <a:extLst>
              <a:ext uri="{FF2B5EF4-FFF2-40B4-BE49-F238E27FC236}">
                <a16:creationId xmlns:a16="http://schemas.microsoft.com/office/drawing/2014/main" id="{26030014-C719-45F3-B884-A8432C5A5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08" y="2323557"/>
            <a:ext cx="5815584" cy="28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10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BE5D-2E68-489F-AF70-5086F7E5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12577-F008-438A-BB27-D35098B9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How to make the Dropout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6A040-2077-456A-AF91-C0D4A5C45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33429-CE14-43C9-9AAC-1CECD27DB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36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367DEC-6B9C-470D-AEEA-B54925688CB0}"/>
              </a:ext>
            </a:extLst>
          </p:cNvPr>
          <p:cNvSpPr/>
          <p:nvPr/>
        </p:nvSpPr>
        <p:spPr>
          <a:xfrm>
            <a:off x="107504" y="1970256"/>
            <a:ext cx="8928992" cy="73866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dropout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keep_prob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mask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</a:t>
            </a:r>
            <a:r>
              <a:rPr kumimoji="0"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floor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keep_prob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tf.ones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tf.shape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+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tf.random_uniform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tf.shape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br>
              <a:rPr kumimoji="0" lang="ko-KR" altLang="ko-KR" sz="140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tf.divide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0"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keep_prob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*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mask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C047E7B-64F3-4E9D-A721-1219B5B7B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26587"/>
              </p:ext>
            </p:extLst>
          </p:nvPr>
        </p:nvGraphicFramePr>
        <p:xfrm>
          <a:off x="323530" y="2907665"/>
          <a:ext cx="849693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805851885"/>
                    </a:ext>
                  </a:extLst>
                </a:gridCol>
                <a:gridCol w="3950024">
                  <a:extLst>
                    <a:ext uri="{9D8B030D-6E8A-4147-A177-3AD203B41FA5}">
                      <a16:colId xmlns:a16="http://schemas.microsoft.com/office/drawing/2014/main" val="2183686813"/>
                    </a:ext>
                  </a:extLst>
                </a:gridCol>
                <a:gridCol w="552212">
                  <a:extLst>
                    <a:ext uri="{9D8B030D-6E8A-4147-A177-3AD203B41FA5}">
                      <a16:colId xmlns:a16="http://schemas.microsoft.com/office/drawing/2014/main" val="2476412916"/>
                    </a:ext>
                  </a:extLst>
                </a:gridCol>
                <a:gridCol w="712531">
                  <a:extLst>
                    <a:ext uri="{9D8B030D-6E8A-4147-A177-3AD203B41FA5}">
                      <a16:colId xmlns:a16="http://schemas.microsoft.com/office/drawing/2014/main" val="3251186038"/>
                    </a:ext>
                  </a:extLst>
                </a:gridCol>
                <a:gridCol w="712531">
                  <a:extLst>
                    <a:ext uri="{9D8B030D-6E8A-4147-A177-3AD203B41FA5}">
                      <a16:colId xmlns:a16="http://schemas.microsoft.com/office/drawing/2014/main" val="955704371"/>
                    </a:ext>
                  </a:extLst>
                </a:gridCol>
                <a:gridCol w="712531">
                  <a:extLst>
                    <a:ext uri="{9D8B030D-6E8A-4147-A177-3AD203B41FA5}">
                      <a16:colId xmlns:a16="http://schemas.microsoft.com/office/drawing/2014/main" val="3545681506"/>
                    </a:ext>
                  </a:extLst>
                </a:gridCol>
                <a:gridCol w="712531">
                  <a:extLst>
                    <a:ext uri="{9D8B030D-6E8A-4147-A177-3AD203B41FA5}">
                      <a16:colId xmlns:a16="http://schemas.microsoft.com/office/drawing/2014/main" val="366358268"/>
                    </a:ext>
                  </a:extLst>
                </a:gridCol>
                <a:gridCol w="712531">
                  <a:extLst>
                    <a:ext uri="{9D8B030D-6E8A-4147-A177-3AD203B41FA5}">
                      <a16:colId xmlns:a16="http://schemas.microsoft.com/office/drawing/2014/main" val="1893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Operation</a:t>
                      </a:r>
                      <a:endParaRPr lang="ko-KR" altLang="en-US" sz="12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Values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1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keep_prob</a:t>
                      </a:r>
                      <a:endParaRPr lang="ko-KR" altLang="en-US" sz="12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2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1.3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keep_prob</a:t>
                      </a:r>
                      <a:r>
                        <a:rPr lang="en-US" altLang="ko-KR" sz="1200" dirty="0"/>
                        <a:t> * </a:t>
                      </a:r>
                      <a:r>
                        <a:rPr lang="en-US" altLang="ko-KR" sz="1200" dirty="0" err="1"/>
                        <a:t>tf.ones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tf.shape</a:t>
                      </a:r>
                      <a:r>
                        <a:rPr lang="en-US" altLang="ko-KR" sz="1200" dirty="0"/>
                        <a:t>(x))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9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tf.random_uniform</a:t>
                      </a:r>
                      <a:r>
                        <a:rPr lang="en-US" altLang="ko-KR" sz="1200" dirty="0"/>
                        <a:t>(shape=</a:t>
                      </a:r>
                      <a:r>
                        <a:rPr lang="en-US" altLang="ko-KR" sz="1200" dirty="0" err="1"/>
                        <a:t>tf.shape</a:t>
                      </a:r>
                      <a:r>
                        <a:rPr lang="en-US" altLang="ko-KR" sz="1200" dirty="0"/>
                        <a:t>(x))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56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C+D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66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tf.math.floor</a:t>
                      </a:r>
                      <a:r>
                        <a:rPr lang="en-US" altLang="ko-KR" sz="1200" dirty="0"/>
                        <a:t>(E)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66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tf.divide</a:t>
                      </a:r>
                      <a:r>
                        <a:rPr lang="en-US" altLang="ko-KR" sz="1200" dirty="0"/>
                        <a:t>(x, </a:t>
                      </a:r>
                      <a:r>
                        <a:rPr lang="en-US" altLang="ko-KR" sz="1200" dirty="0" err="1"/>
                        <a:t>keep_prob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G * F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3.0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23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95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BE5D-2E68-489F-AF70-5086F7E5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12577-F008-438A-BB27-D35098B9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Modify the model structure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keep_prob</a:t>
            </a:r>
            <a:r>
              <a:rPr lang="en-US" altLang="ko-KR" dirty="0"/>
              <a:t>” is a placeholder for probability to keep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6A040-2077-456A-AF91-C0D4A5C45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33429-CE14-43C9-9AAC-1CECD27DB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37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367DEC-6B9C-470D-AEEA-B54925688CB0}"/>
              </a:ext>
            </a:extLst>
          </p:cNvPr>
          <p:cNvSpPr/>
          <p:nvPr/>
        </p:nvSpPr>
        <p:spPr>
          <a:xfrm>
            <a:off x="972000" y="2065229"/>
            <a:ext cx="7200000" cy="2677656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tf.placeholder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(tf.float32)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W1) + B1)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L1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tf.nn.dropout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tf.nn.relu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tf.matmul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(L1, W2) + B2)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L2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tf.nn.dropout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(L2,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L3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tf.nn.dropout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(L3,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611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A0354-748D-447D-9A5E-8F5B4285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38E77-5A11-4DEC-8FE9-92A4D6E0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Feed the </a:t>
            </a:r>
            <a:r>
              <a:rPr lang="en-US" altLang="ko-KR" dirty="0" err="1"/>
              <a:t>keep_prob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Feeding the “</a:t>
            </a:r>
            <a:r>
              <a:rPr lang="en-US" altLang="ko-KR" dirty="0" err="1"/>
              <a:t>keep_prob</a:t>
            </a:r>
            <a:r>
              <a:rPr lang="en-US" altLang="ko-KR" dirty="0"/>
              <a:t>” when only training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934CD-69D7-4CA6-872D-E11ECE8F1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2494A-0EC6-46DD-B622-A45126960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38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47308C-4B6E-4729-9E75-6D698507D479}"/>
              </a:ext>
            </a:extLst>
          </p:cNvPr>
          <p:cNvSpPr/>
          <p:nvPr/>
        </p:nvSpPr>
        <p:spPr>
          <a:xfrm>
            <a:off x="972000" y="1988840"/>
            <a:ext cx="7200000" cy="24622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...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굴림체" panose="020B0609000101010101" pitchFamily="49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_,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([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],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batch_xs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batch_ys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0.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5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+=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cost_val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'%04d'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% 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epoch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+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Avg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cost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'{:.3f}'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format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total_cost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/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total_batch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mnist.train.labels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1.0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Training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Done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!'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'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Test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. = '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sess.run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accuracy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feed_dict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={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X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mnist.test.images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Y: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mnist.test.labels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keep_prob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1.0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굴림체" panose="020B0609000101010101" pitchFamily="49" charset="-127"/>
              </a:rPr>
              <a:t>}))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195912-5CF8-4E84-9C57-7EDC63C294D6}"/>
              </a:ext>
            </a:extLst>
          </p:cNvPr>
          <p:cNvSpPr/>
          <p:nvPr/>
        </p:nvSpPr>
        <p:spPr>
          <a:xfrm>
            <a:off x="6507458" y="2201802"/>
            <a:ext cx="1269560" cy="3311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1443E2-6A8F-4655-A74F-E076356C25A2}"/>
              </a:ext>
            </a:extLst>
          </p:cNvPr>
          <p:cNvSpPr/>
          <p:nvPr/>
        </p:nvSpPr>
        <p:spPr>
          <a:xfrm>
            <a:off x="1036652" y="3259368"/>
            <a:ext cx="1269560" cy="3311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639E76-D51B-4E0A-81E1-5217165FD350}"/>
              </a:ext>
            </a:extLst>
          </p:cNvPr>
          <p:cNvSpPr/>
          <p:nvPr/>
        </p:nvSpPr>
        <p:spPr>
          <a:xfrm>
            <a:off x="1036652" y="4110680"/>
            <a:ext cx="1269560" cy="3311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971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177F1-F6BF-4873-9777-A7CFCFD8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FFCD9-C976-4D4C-A494-A5FF9732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1C897-81D1-469F-AF3E-5A5F98090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ABB74-0D18-4AF0-98C7-5D60C9904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39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9F55C1-6125-4FC6-845C-08ABDB7B48F7}"/>
              </a:ext>
            </a:extLst>
          </p:cNvPr>
          <p:cNvSpPr/>
          <p:nvPr/>
        </p:nvSpPr>
        <p:spPr>
          <a:xfrm>
            <a:off x="972000" y="2254519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0001 Avg. cost = 0.779 Train Acc. = 0.914891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0002 Avg. cost = 0.253 Train Acc. = 0.951182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0003 Avg. cost = 0.174 Train Acc. = 0.964091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0004 Avg. cost = 0.136 Train Acc. = 0.971673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0005 Avg. cost = 0.110 Train Acc. = 0.976018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0006 Avg. cost = 0.092 Train Acc. = 0.980655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0007 Avg. cost = 0.079 Train Acc. = 0.985745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0008 Avg. cost = 0.068 Train Acc. = 0.988473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0009 Avg. cost = 0.060 Train Acc. = 0.9898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0010 Avg. cost = 0.052 Train Acc. = 0.991327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0011 Avg. cost = 0.047 Train Acc. = 0.991455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0012 Avg. cost = 0.041 Train Acc. = 0.9948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0013 Avg. cost = 0.036 Train Acc. = 0.995527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0014 Avg. cost = 0.033 Train Acc. = 0.996073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Epoch: 0015 Avg. cost = 0.030 Train Acc. = 0.9972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Test Acc. =  0.9826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1FDEBB5-0284-47E8-BBBE-58399D8CFC89}"/>
              </a:ext>
            </a:extLst>
          </p:cNvPr>
          <p:cNvGraphicFramePr>
            <a:graphicFrameLocks noGrp="1"/>
          </p:cNvGraphicFramePr>
          <p:nvPr/>
        </p:nvGraphicFramePr>
        <p:xfrm>
          <a:off x="3852000" y="1277423"/>
          <a:ext cx="4320000" cy="842160"/>
        </p:xfrm>
        <a:graphic>
          <a:graphicData uri="http://schemas.openxmlformats.org/drawingml/2006/table">
            <a:tbl>
              <a:tblPr firstRow="1" bandRow="1"/>
              <a:tblGrid>
                <a:gridCol w="10800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786859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77939281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3-layer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ReLU</a:t>
                      </a:r>
                      <a:endParaRPr lang="en-US" altLang="ko-KR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0.9784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0.9805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0.9827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87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 dirty="0"/>
              <a:t>/59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E7B79-5504-4CD3-B3F0-B71ED0F8A1B0}"/>
              </a:ext>
            </a:extLst>
          </p:cNvPr>
          <p:cNvSpPr txBox="1"/>
          <p:nvPr/>
        </p:nvSpPr>
        <p:spPr>
          <a:xfrm>
            <a:off x="565969" y="1916832"/>
            <a:ext cx="815493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positive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negative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zero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negative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", "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zero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", "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positive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",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 줄에 하나씩 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79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B8125-CD4F-4A0B-AD49-5C9BFAA1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Mix All Together!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0C4B5-9CAA-45DF-A37D-2F29180A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 err="1"/>
              <a:t>ReLU</a:t>
            </a:r>
            <a:r>
              <a:rPr lang="en-US" altLang="ko-KR" dirty="0"/>
              <a:t>, Dropout, Batch Normalization to</a:t>
            </a:r>
            <a:br>
              <a:rPr lang="en-US" altLang="ko-KR" dirty="0"/>
            </a:br>
            <a:r>
              <a:rPr lang="en-US" altLang="ko-KR" dirty="0"/>
              <a:t>5-layer NN for MNIST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D75FA-1AFF-4A1F-B958-70FA4EE628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7BE873-704B-43E3-8ADE-A541F7A1E9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40</a:t>
            </a:fld>
            <a:r>
              <a:rPr lang="en-US" altLang="ko-KR" dirty="0"/>
              <a:t>/61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EDD1CB-FDBD-4477-AC37-545B42B85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76847"/>
              </p:ext>
            </p:extLst>
          </p:nvPr>
        </p:nvGraphicFramePr>
        <p:xfrm>
          <a:off x="1332000" y="2799287"/>
          <a:ext cx="6480000" cy="842160"/>
        </p:xfrm>
        <a:graphic>
          <a:graphicData uri="http://schemas.openxmlformats.org/drawingml/2006/table">
            <a:tbl>
              <a:tblPr firstRow="1" bandRow="1"/>
              <a:tblGrid>
                <a:gridCol w="10800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786859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5523812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67472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4573093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3-layer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ReLU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Dropout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BN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0.9784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0.9805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0.9827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0.9826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0.9796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EE26F7-E8C3-4D8F-A8F9-7AA6D9383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57618"/>
              </p:ext>
            </p:extLst>
          </p:nvPr>
        </p:nvGraphicFramePr>
        <p:xfrm>
          <a:off x="1332000" y="4208602"/>
          <a:ext cx="6480000" cy="842160"/>
        </p:xfrm>
        <a:graphic>
          <a:graphicData uri="http://schemas.openxmlformats.org/drawingml/2006/table">
            <a:tbl>
              <a:tblPr firstRow="1" bandRow="1"/>
              <a:tblGrid>
                <a:gridCol w="1296000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17868593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15523812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867472000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ReLU+DO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ReLU+BN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5-layer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/>
                        <a:t>DO+BN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5-layer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ReLU+DO+BN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71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71C9-00F0-4155-A812-9801A6E6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Fashion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38FDD-B04A-4D8A-96EE-D7089635E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MNIST – Not enough</a:t>
            </a:r>
          </a:p>
          <a:p>
            <a:pPr lvl="1"/>
            <a:r>
              <a:rPr lang="en-US" altLang="ko-KR" dirty="0"/>
              <a:t>MNIST is too easy – Simple neural net achieves 98%</a:t>
            </a:r>
          </a:p>
          <a:p>
            <a:pPr lvl="1"/>
            <a:r>
              <a:rPr lang="en-US" altLang="ko-KR" dirty="0"/>
              <a:t>MNIST can not represent modern tasks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Fashion MNIST</a:t>
            </a:r>
            <a:r>
              <a:rPr lang="en-US" altLang="ko-KR" b="1" dirty="0">
                <a:sym typeface="Wingdings" panose="05000000000000000000" pitchFamily="2" charset="2"/>
              </a:rPr>
              <a:t>	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More challengeable than normal MNIST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0962A5-4452-4709-BC9A-17521FA988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852DF-FE08-4BD1-B103-91768FCE8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41</a:t>
            </a:fld>
            <a:r>
              <a:rPr lang="en-US" altLang="ko-KR" dirty="0"/>
              <a:t>/61</a:t>
            </a:r>
          </a:p>
        </p:txBody>
      </p:sp>
      <p:pic>
        <p:nvPicPr>
          <p:cNvPr id="1026" name="Picture 2" descr="fashion mnist tensorflow loadingì ëí ì´ë¯¸ì§ ê²ìê²°ê³¼">
            <a:extLst>
              <a:ext uri="{FF2B5EF4-FFF2-40B4-BE49-F238E27FC236}">
                <a16:creationId xmlns:a16="http://schemas.microsoft.com/office/drawing/2014/main" id="{EB5B6196-1924-4E46-AB95-A2C28099E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3" y="4077072"/>
            <a:ext cx="7020272" cy="15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FBD65D-47C6-4FB9-AF96-CB34FA787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25" y="3610762"/>
            <a:ext cx="1107858" cy="24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87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71C9-00F0-4155-A812-9801A6E6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Fashion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38FDD-B04A-4D8A-96EE-D7089635E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Load Fashion MNIST</a:t>
            </a:r>
          </a:p>
          <a:p>
            <a:pPr lvl="1"/>
            <a:r>
              <a:rPr lang="en-US" altLang="ko-KR" dirty="0"/>
              <a:t>Download fashion MNIST on project folder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0962A5-4452-4709-BC9A-17521FA988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852DF-FE08-4BD1-B103-91768FCE8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42</a:t>
            </a:fld>
            <a:r>
              <a:rPr lang="en-US" altLang="ko-KR" dirty="0"/>
              <a:t>/61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F23656-0245-47C7-975A-15DA1FCAD402}"/>
              </a:ext>
            </a:extLst>
          </p:cNvPr>
          <p:cNvSpPr/>
          <p:nvPr/>
        </p:nvSpPr>
        <p:spPr>
          <a:xfrm>
            <a:off x="972000" y="2420888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#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mnist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input_data.read_data_sets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("./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mnist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/data/",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one_hot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=True)</a:t>
            </a:r>
          </a:p>
          <a:p>
            <a:pPr lvl="0"/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mnist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input_data.read_data_sets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fashion_mnist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/data', </a:t>
            </a:r>
            <a:r>
              <a:rPr kumimoji="0"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one_hot</a:t>
            </a:r>
            <a:r>
              <a:rPr kumimoji="0"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  <a:cs typeface="Calibri" panose="020F0502020204030204" pitchFamily="34" charset="0"/>
              </a:rPr>
              <a:t>=True)</a:t>
            </a:r>
            <a:endParaRPr kumimoji="0" lang="en-US" altLang="ko-KR" sz="3600" dirty="0">
              <a:solidFill>
                <a:srgbClr val="000000"/>
              </a:solidFill>
              <a:latin typeface="Calibri" panose="020F0502020204030204" pitchFamily="34" charset="0"/>
              <a:ea typeface="굴림체" panose="020B0609000101010101" pitchFamily="49" charset="-127"/>
              <a:cs typeface="Calibri" panose="020F0502020204030204" pitchFamily="34" charset="0"/>
            </a:endParaRPr>
          </a:p>
        </p:txBody>
      </p:sp>
      <p:pic>
        <p:nvPicPr>
          <p:cNvPr id="2052" name="Picture 4" descr="fashion mnist evaluation resultsì ëí ì´ë¯¸ì§ ê²ìê²°ê³¼">
            <a:extLst>
              <a:ext uri="{FF2B5EF4-FFF2-40B4-BE49-F238E27FC236}">
                <a16:creationId xmlns:a16="http://schemas.microsoft.com/office/drawing/2014/main" id="{AA099FDA-FE65-427A-90E0-2A6D6141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31" y="3063170"/>
            <a:ext cx="3957514" cy="31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40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4188-E02A-4E4B-BF88-4671D094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Practice More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7028D-61F4-4820-8708-5C25645B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your own model</a:t>
            </a:r>
          </a:p>
          <a:p>
            <a:pPr lvl="1"/>
            <a:r>
              <a:rPr lang="en-US" altLang="ko-KR" sz="1600" dirty="0"/>
              <a:t>(http://fashion-mnist.s3-website.eu-central-1.amazonaws.com/)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5BBAF9-1A06-45CA-A9DA-D98FC6AC86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D03163-ED8E-48F6-BF65-FD841BC08A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43</a:t>
            </a:fld>
            <a:r>
              <a:rPr lang="en-US" altLang="ko-KR" dirty="0"/>
              <a:t>/61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EF2A72-30CD-4096-B892-EEAE9ED1DC4E}"/>
              </a:ext>
            </a:extLst>
          </p:cNvPr>
          <p:cNvGraphicFramePr>
            <a:graphicFrameLocks noGrp="1"/>
          </p:cNvGraphicFramePr>
          <p:nvPr/>
        </p:nvGraphicFramePr>
        <p:xfrm>
          <a:off x="1187803" y="2672173"/>
          <a:ext cx="6768393" cy="842160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1968099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  <a:gridCol w="1968099">
                  <a:extLst>
                    <a:ext uri="{9D8B030D-6E8A-4147-A177-3AD203B41FA5}">
                      <a16:colId xmlns:a16="http://schemas.microsoft.com/office/drawing/2014/main" val="2178685930"/>
                    </a:ext>
                  </a:extLst>
                </a:gridCol>
                <a:gridCol w="1968099">
                  <a:extLst>
                    <a:ext uri="{9D8B030D-6E8A-4147-A177-3AD203B41FA5}">
                      <a16:colId xmlns:a16="http://schemas.microsoft.com/office/drawing/2014/main" val="2155238121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hidden layer: 100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Activation: ReLU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hidden layer: 10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Activation: ReLU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Hidden layer: 10, 10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Activation: tanh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0.877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0.850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0.840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9F5BA0-E830-4A45-981E-C7AD9D9C59F8}"/>
              </a:ext>
            </a:extLst>
          </p:cNvPr>
          <p:cNvGraphicFramePr>
            <a:graphicFrameLocks noGrp="1"/>
          </p:cNvGraphicFramePr>
          <p:nvPr/>
        </p:nvGraphicFramePr>
        <p:xfrm>
          <a:off x="2483947" y="4043288"/>
          <a:ext cx="4176104" cy="1218563"/>
        </p:xfrm>
        <a:graphic>
          <a:graphicData uri="http://schemas.openxmlformats.org/drawingml/2006/table">
            <a:tbl>
              <a:tblPr firstRow="1" bandRow="1"/>
              <a:tblGrid>
                <a:gridCol w="835221">
                  <a:extLst>
                    <a:ext uri="{9D8B030D-6E8A-4147-A177-3AD203B41FA5}">
                      <a16:colId xmlns:a16="http://schemas.microsoft.com/office/drawing/2014/main" val="2001342494"/>
                    </a:ext>
                  </a:extLst>
                </a:gridCol>
                <a:gridCol w="3340883">
                  <a:extLst>
                    <a:ext uri="{9D8B030D-6E8A-4147-A177-3AD203B41FA5}">
                      <a16:colId xmlns:a16="http://schemas.microsoft.com/office/drawing/2014/main" val="2696865865"/>
                    </a:ext>
                  </a:extLst>
                </a:gridCol>
              </a:tblGrid>
              <a:tr h="8445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Hidden Layer?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Activation?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Regularization (dropout / BN)?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37808"/>
                  </a:ext>
                </a:extLst>
              </a:tr>
              <a:tr h="3740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031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31F71-4C9D-4C7D-B0ED-625DA15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DropConnect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DA460-91EF-417D-AFBC-57DF5C2A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DropConnect</a:t>
            </a:r>
            <a:endParaRPr lang="en-US" altLang="ko-KR" dirty="0"/>
          </a:p>
          <a:p>
            <a:pPr lvl="1"/>
            <a:r>
              <a:rPr lang="en-US" altLang="ko-KR" dirty="0"/>
              <a:t>Generalization of Dropout</a:t>
            </a:r>
          </a:p>
          <a:p>
            <a:pPr lvl="1"/>
            <a:r>
              <a:rPr lang="en-US" altLang="ko-KR" dirty="0"/>
              <a:t>Removing weights with prob. p on only training time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4CDB2-B70A-4EB8-882C-EC907995E6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11B260-8735-4D7E-BF53-A52938B0B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44</a:t>
            </a:fld>
            <a:r>
              <a:rPr lang="en-US" altLang="ko-KR" dirty="0"/>
              <a:t>/61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DCBEA-CCCD-46DF-A666-6338702E8DC8}"/>
              </a:ext>
            </a:extLst>
          </p:cNvPr>
          <p:cNvSpPr/>
          <p:nvPr/>
        </p:nvSpPr>
        <p:spPr bwMode="auto">
          <a:xfrm>
            <a:off x="860198" y="2744719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D800C6-12E4-4F09-A72E-D00BF780530E}"/>
              </a:ext>
            </a:extLst>
          </p:cNvPr>
          <p:cNvSpPr/>
          <p:nvPr/>
        </p:nvSpPr>
        <p:spPr bwMode="auto">
          <a:xfrm>
            <a:off x="860198" y="3373965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6C67C8-5965-418A-9818-F3C2BCDA2011}"/>
              </a:ext>
            </a:extLst>
          </p:cNvPr>
          <p:cNvSpPr/>
          <p:nvPr/>
        </p:nvSpPr>
        <p:spPr bwMode="auto">
          <a:xfrm>
            <a:off x="860198" y="4003211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0DE9D4-030D-42B2-9E51-C8ACDD078CB3}"/>
              </a:ext>
            </a:extLst>
          </p:cNvPr>
          <p:cNvSpPr/>
          <p:nvPr/>
        </p:nvSpPr>
        <p:spPr bwMode="auto">
          <a:xfrm>
            <a:off x="860198" y="4632457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CE54DC-7EB9-4994-A647-47881024C528}"/>
              </a:ext>
            </a:extLst>
          </p:cNvPr>
          <p:cNvSpPr/>
          <p:nvPr/>
        </p:nvSpPr>
        <p:spPr bwMode="auto">
          <a:xfrm>
            <a:off x="2300358" y="306896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49E67C-43C1-44E3-9174-3285C9006858}"/>
              </a:ext>
            </a:extLst>
          </p:cNvPr>
          <p:cNvSpPr/>
          <p:nvPr/>
        </p:nvSpPr>
        <p:spPr bwMode="auto">
          <a:xfrm>
            <a:off x="2298695" y="4349566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D4B275-6EB5-4C49-80F8-B3DA841F37C8}"/>
              </a:ext>
            </a:extLst>
          </p:cNvPr>
          <p:cNvSpPr/>
          <p:nvPr/>
        </p:nvSpPr>
        <p:spPr bwMode="auto">
          <a:xfrm>
            <a:off x="2297032" y="3709263"/>
            <a:ext cx="360040" cy="36004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F94DC9-A87D-48ED-A83C-C48EEA734805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>
            <a:off x="1220238" y="2924739"/>
            <a:ext cx="1080120" cy="32424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F98C1C7-A8CF-422F-8113-42FAF58A6079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 bwMode="auto">
          <a:xfrm>
            <a:off x="1220238" y="2924739"/>
            <a:ext cx="1076794" cy="9645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F36AE7B-F99B-42C1-8E35-7E725A49597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 bwMode="auto">
          <a:xfrm>
            <a:off x="1220238" y="2924739"/>
            <a:ext cx="1078457" cy="160484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FC5EFB6-5CE3-492F-B764-F660E0FB3C1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 bwMode="auto">
          <a:xfrm flipV="1">
            <a:off x="1220238" y="3248980"/>
            <a:ext cx="1080120" cy="3050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8D34A2-B7F4-4E9B-83E9-C6BF6E3E94FD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 bwMode="auto">
          <a:xfrm>
            <a:off x="1220238" y="3553985"/>
            <a:ext cx="1076794" cy="33529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1AC3B1-90D1-4523-B2F9-DA146CA2F27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 bwMode="auto">
          <a:xfrm>
            <a:off x="1220238" y="3553985"/>
            <a:ext cx="1078457" cy="9756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06E1A5-46D7-43E9-A901-630BD0D9C3AE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 bwMode="auto">
          <a:xfrm flipV="1">
            <a:off x="1220238" y="3248980"/>
            <a:ext cx="1080120" cy="93425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90F6E7-9979-4062-B979-0A8D24CEF232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 bwMode="auto">
          <a:xfrm flipV="1">
            <a:off x="1220238" y="3889283"/>
            <a:ext cx="1076794" cy="293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607C63D-A8DE-4DB3-8DAB-04B0652268C2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 bwMode="auto">
          <a:xfrm>
            <a:off x="1220238" y="4183231"/>
            <a:ext cx="1078457" cy="3463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9E819D2-04E1-4885-B55A-5547A1C7F8B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 bwMode="auto">
          <a:xfrm flipV="1">
            <a:off x="1220238" y="3248980"/>
            <a:ext cx="1080120" cy="15634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921F97D-5F83-46FD-9C09-3151FDCF7D0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 bwMode="auto">
          <a:xfrm flipV="1">
            <a:off x="1220238" y="3889283"/>
            <a:ext cx="1076794" cy="92319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421C084-C3CC-4EE9-92AC-ED32DCD2146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 bwMode="auto">
          <a:xfrm flipV="1">
            <a:off x="1220238" y="4529586"/>
            <a:ext cx="1078457" cy="2828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C0A8F79A-D348-4832-AD03-52377BD5EFA4}"/>
              </a:ext>
            </a:extLst>
          </p:cNvPr>
          <p:cNvSpPr/>
          <p:nvPr/>
        </p:nvSpPr>
        <p:spPr bwMode="auto">
          <a:xfrm>
            <a:off x="860198" y="5261701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1537532-8D0B-4FD9-BED3-1CE9758EF59C}"/>
              </a:ext>
            </a:extLst>
          </p:cNvPr>
          <p:cNvSpPr/>
          <p:nvPr/>
        </p:nvSpPr>
        <p:spPr bwMode="auto">
          <a:xfrm>
            <a:off x="2297032" y="4989870"/>
            <a:ext cx="360040" cy="36004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8261CF2-D156-4A98-9C43-96F15ADAAF3F}"/>
              </a:ext>
            </a:extLst>
          </p:cNvPr>
          <p:cNvCxnSpPr>
            <a:cxnSpLocks/>
            <a:stCxn id="7" idx="6"/>
            <a:endCxn id="51" idx="2"/>
          </p:cNvCxnSpPr>
          <p:nvPr/>
        </p:nvCxnSpPr>
        <p:spPr bwMode="auto">
          <a:xfrm>
            <a:off x="1220238" y="2924739"/>
            <a:ext cx="1076794" cy="224515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94D39F9-5067-46A9-B806-5B1A69455515}"/>
              </a:ext>
            </a:extLst>
          </p:cNvPr>
          <p:cNvCxnSpPr>
            <a:cxnSpLocks/>
            <a:stCxn id="8" idx="6"/>
            <a:endCxn id="51" idx="2"/>
          </p:cNvCxnSpPr>
          <p:nvPr/>
        </p:nvCxnSpPr>
        <p:spPr bwMode="auto">
          <a:xfrm>
            <a:off x="1220238" y="3553985"/>
            <a:ext cx="1076794" cy="16159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A1FEE34-2310-4320-B01F-2A8BA6672684}"/>
              </a:ext>
            </a:extLst>
          </p:cNvPr>
          <p:cNvCxnSpPr>
            <a:cxnSpLocks/>
            <a:stCxn id="9" idx="6"/>
            <a:endCxn id="51" idx="2"/>
          </p:cNvCxnSpPr>
          <p:nvPr/>
        </p:nvCxnSpPr>
        <p:spPr bwMode="auto">
          <a:xfrm>
            <a:off x="1220238" y="4183231"/>
            <a:ext cx="1076794" cy="9866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DD203C6-E243-4B1C-8748-5844ABA6271C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 bwMode="auto">
          <a:xfrm flipV="1">
            <a:off x="1220238" y="5169890"/>
            <a:ext cx="1076794" cy="2718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CA94E6B-AA97-46C1-9598-354232EDF0EF}"/>
              </a:ext>
            </a:extLst>
          </p:cNvPr>
          <p:cNvCxnSpPr>
            <a:cxnSpLocks/>
            <a:stCxn id="10" idx="6"/>
            <a:endCxn id="51" idx="2"/>
          </p:cNvCxnSpPr>
          <p:nvPr/>
        </p:nvCxnSpPr>
        <p:spPr bwMode="auto">
          <a:xfrm>
            <a:off x="1220238" y="4812477"/>
            <a:ext cx="1076794" cy="3574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CA9064-1A87-4AE6-BBC3-9690A90F8DCB}"/>
              </a:ext>
            </a:extLst>
          </p:cNvPr>
          <p:cNvCxnSpPr>
            <a:cxnSpLocks/>
            <a:stCxn id="50" idx="6"/>
            <a:endCxn id="11" idx="2"/>
          </p:cNvCxnSpPr>
          <p:nvPr/>
        </p:nvCxnSpPr>
        <p:spPr bwMode="auto">
          <a:xfrm flipV="1">
            <a:off x="1220238" y="3248980"/>
            <a:ext cx="1080120" cy="219274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FEE6AEF-D6C6-4CF7-8ED8-834F3548D8DB}"/>
              </a:ext>
            </a:extLst>
          </p:cNvPr>
          <p:cNvCxnSpPr>
            <a:cxnSpLocks/>
            <a:stCxn id="50" idx="6"/>
            <a:endCxn id="13" idx="2"/>
          </p:cNvCxnSpPr>
          <p:nvPr/>
        </p:nvCxnSpPr>
        <p:spPr bwMode="auto">
          <a:xfrm flipV="1">
            <a:off x="1220238" y="3889283"/>
            <a:ext cx="1076794" cy="155243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7614932-579C-48E8-8FDD-3C43E013DAFF}"/>
              </a:ext>
            </a:extLst>
          </p:cNvPr>
          <p:cNvCxnSpPr>
            <a:cxnSpLocks/>
            <a:stCxn id="50" idx="6"/>
            <a:endCxn id="12" idx="2"/>
          </p:cNvCxnSpPr>
          <p:nvPr/>
        </p:nvCxnSpPr>
        <p:spPr bwMode="auto">
          <a:xfrm flipV="1">
            <a:off x="1220238" y="4529586"/>
            <a:ext cx="1078457" cy="91213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60DA4931-CB3A-49E5-ADD5-3C939220575C}"/>
              </a:ext>
            </a:extLst>
          </p:cNvPr>
          <p:cNvSpPr/>
          <p:nvPr/>
        </p:nvSpPr>
        <p:spPr bwMode="auto">
          <a:xfrm>
            <a:off x="3470519" y="3495122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A4BCB25-CA25-4906-82E1-DA4BE508B7D0}"/>
              </a:ext>
            </a:extLst>
          </p:cNvPr>
          <p:cNvSpPr/>
          <p:nvPr/>
        </p:nvSpPr>
        <p:spPr bwMode="auto">
          <a:xfrm>
            <a:off x="3470519" y="4580827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719017F-A066-43CD-A90B-0BA291B0BEEC}"/>
              </a:ext>
            </a:extLst>
          </p:cNvPr>
          <p:cNvCxnSpPr>
            <a:cxnSpLocks/>
            <a:stCxn id="11" idx="6"/>
            <a:endCxn id="79" idx="2"/>
          </p:cNvCxnSpPr>
          <p:nvPr/>
        </p:nvCxnSpPr>
        <p:spPr bwMode="auto">
          <a:xfrm>
            <a:off x="2660398" y="3248980"/>
            <a:ext cx="810121" cy="4261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056CED3-3DE7-4F5A-932F-E34217F82C10}"/>
              </a:ext>
            </a:extLst>
          </p:cNvPr>
          <p:cNvCxnSpPr>
            <a:cxnSpLocks/>
            <a:stCxn id="11" idx="6"/>
            <a:endCxn id="80" idx="2"/>
          </p:cNvCxnSpPr>
          <p:nvPr/>
        </p:nvCxnSpPr>
        <p:spPr bwMode="auto">
          <a:xfrm>
            <a:off x="2660398" y="3248980"/>
            <a:ext cx="810121" cy="151186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CABDD50-1E60-48CD-8698-35B16C779FF8}"/>
              </a:ext>
            </a:extLst>
          </p:cNvPr>
          <p:cNvCxnSpPr>
            <a:cxnSpLocks/>
            <a:stCxn id="12" idx="6"/>
            <a:endCxn id="79" idx="2"/>
          </p:cNvCxnSpPr>
          <p:nvPr/>
        </p:nvCxnSpPr>
        <p:spPr bwMode="auto">
          <a:xfrm flipV="1">
            <a:off x="2658735" y="3675142"/>
            <a:ext cx="811784" cy="8544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8930C44-3F98-4D3D-BB0D-7A9EDE592768}"/>
              </a:ext>
            </a:extLst>
          </p:cNvPr>
          <p:cNvCxnSpPr>
            <a:cxnSpLocks/>
            <a:stCxn id="12" idx="6"/>
            <a:endCxn id="80" idx="2"/>
          </p:cNvCxnSpPr>
          <p:nvPr/>
        </p:nvCxnSpPr>
        <p:spPr bwMode="auto">
          <a:xfrm>
            <a:off x="2658735" y="4529586"/>
            <a:ext cx="811784" cy="2312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C95078D-168D-4068-859A-A17D2E346BD3}"/>
              </a:ext>
            </a:extLst>
          </p:cNvPr>
          <p:cNvCxnSpPr>
            <a:cxnSpLocks/>
            <a:stCxn id="13" idx="6"/>
            <a:endCxn id="79" idx="2"/>
          </p:cNvCxnSpPr>
          <p:nvPr/>
        </p:nvCxnSpPr>
        <p:spPr bwMode="auto">
          <a:xfrm flipV="1">
            <a:off x="2657072" y="3675142"/>
            <a:ext cx="813447" cy="214141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15358DC-81AB-4EF9-A83C-FD656762DA8F}"/>
              </a:ext>
            </a:extLst>
          </p:cNvPr>
          <p:cNvCxnSpPr>
            <a:cxnSpLocks/>
            <a:stCxn id="13" idx="6"/>
            <a:endCxn id="80" idx="2"/>
          </p:cNvCxnSpPr>
          <p:nvPr/>
        </p:nvCxnSpPr>
        <p:spPr bwMode="auto">
          <a:xfrm>
            <a:off x="2657072" y="3889283"/>
            <a:ext cx="813447" cy="87156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6492068-C367-41A6-8611-B898C766E323}"/>
              </a:ext>
            </a:extLst>
          </p:cNvPr>
          <p:cNvCxnSpPr>
            <a:cxnSpLocks/>
            <a:stCxn id="51" idx="6"/>
            <a:endCxn id="79" idx="2"/>
          </p:cNvCxnSpPr>
          <p:nvPr/>
        </p:nvCxnSpPr>
        <p:spPr bwMode="auto">
          <a:xfrm flipV="1">
            <a:off x="2657072" y="3675142"/>
            <a:ext cx="813447" cy="149474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CE312BF-5CB1-425F-8A96-5A7203FB99CA}"/>
              </a:ext>
            </a:extLst>
          </p:cNvPr>
          <p:cNvCxnSpPr>
            <a:cxnSpLocks/>
            <a:stCxn id="51" idx="6"/>
            <a:endCxn id="80" idx="2"/>
          </p:cNvCxnSpPr>
          <p:nvPr/>
        </p:nvCxnSpPr>
        <p:spPr bwMode="auto">
          <a:xfrm flipV="1">
            <a:off x="2657072" y="4760847"/>
            <a:ext cx="813447" cy="409043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51FBE2AA-8661-4EF5-BB39-56AED048BEE6}"/>
              </a:ext>
            </a:extLst>
          </p:cNvPr>
          <p:cNvSpPr/>
          <p:nvPr/>
        </p:nvSpPr>
        <p:spPr bwMode="auto">
          <a:xfrm>
            <a:off x="5004048" y="2744719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A853B39-C014-4E74-A82E-0A173A0C9B73}"/>
              </a:ext>
            </a:extLst>
          </p:cNvPr>
          <p:cNvSpPr/>
          <p:nvPr/>
        </p:nvSpPr>
        <p:spPr bwMode="auto">
          <a:xfrm>
            <a:off x="5004048" y="3373965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A91D077-8357-4638-80D3-18930E647126}"/>
              </a:ext>
            </a:extLst>
          </p:cNvPr>
          <p:cNvSpPr/>
          <p:nvPr/>
        </p:nvSpPr>
        <p:spPr bwMode="auto">
          <a:xfrm>
            <a:off x="5004048" y="4003211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C4B4BF1-6201-4760-BC80-40496205CB7F}"/>
              </a:ext>
            </a:extLst>
          </p:cNvPr>
          <p:cNvSpPr/>
          <p:nvPr/>
        </p:nvSpPr>
        <p:spPr bwMode="auto">
          <a:xfrm>
            <a:off x="5004048" y="4632457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8F41C5E-E0C5-4369-ABEE-FEBE16A4160B}"/>
              </a:ext>
            </a:extLst>
          </p:cNvPr>
          <p:cNvSpPr/>
          <p:nvPr/>
        </p:nvSpPr>
        <p:spPr bwMode="auto">
          <a:xfrm>
            <a:off x="6444208" y="306896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70BCD95D-A6F3-49CE-B9EB-56CF55B4FA28}"/>
              </a:ext>
            </a:extLst>
          </p:cNvPr>
          <p:cNvSpPr/>
          <p:nvPr/>
        </p:nvSpPr>
        <p:spPr bwMode="auto">
          <a:xfrm>
            <a:off x="6442545" y="4349566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DBFBDCD-19FA-43E3-809A-0A13ABA73D13}"/>
              </a:ext>
            </a:extLst>
          </p:cNvPr>
          <p:cNvSpPr/>
          <p:nvPr/>
        </p:nvSpPr>
        <p:spPr bwMode="auto">
          <a:xfrm>
            <a:off x="6440882" y="3709263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B9A3E96-ECE6-4BB7-9DC9-09A2B0F5AD1E}"/>
              </a:ext>
            </a:extLst>
          </p:cNvPr>
          <p:cNvCxnSpPr>
            <a:stCxn id="105" idx="6"/>
            <a:endCxn id="109" idx="2"/>
          </p:cNvCxnSpPr>
          <p:nvPr/>
        </p:nvCxnSpPr>
        <p:spPr bwMode="auto">
          <a:xfrm>
            <a:off x="5364088" y="2924739"/>
            <a:ext cx="1080120" cy="324241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9CE1C02-8E40-4EBF-8280-3E5D2A21E5BB}"/>
              </a:ext>
            </a:extLst>
          </p:cNvPr>
          <p:cNvCxnSpPr>
            <a:cxnSpLocks/>
            <a:stCxn id="105" idx="6"/>
            <a:endCxn id="111" idx="2"/>
          </p:cNvCxnSpPr>
          <p:nvPr/>
        </p:nvCxnSpPr>
        <p:spPr bwMode="auto">
          <a:xfrm>
            <a:off x="5364088" y="2924739"/>
            <a:ext cx="1076794" cy="96454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F02E7CD-B534-4E10-AAC2-421DBB2B74CE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 bwMode="auto">
          <a:xfrm>
            <a:off x="5364088" y="2924739"/>
            <a:ext cx="1078457" cy="160484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0FF61AA-AA42-4C23-800A-9B3BF3083AC5}"/>
              </a:ext>
            </a:extLst>
          </p:cNvPr>
          <p:cNvCxnSpPr>
            <a:cxnSpLocks/>
            <a:stCxn id="106" idx="6"/>
            <a:endCxn id="109" idx="2"/>
          </p:cNvCxnSpPr>
          <p:nvPr/>
        </p:nvCxnSpPr>
        <p:spPr bwMode="auto">
          <a:xfrm flipV="1">
            <a:off x="5364088" y="3248980"/>
            <a:ext cx="1080120" cy="3050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02C9F69-B5BC-4541-B79D-3D6B7C72D0CB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 bwMode="auto">
          <a:xfrm>
            <a:off x="5364088" y="3553985"/>
            <a:ext cx="1076794" cy="33529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9C838BD-E084-4CD8-89A9-010041ADE257}"/>
              </a:ext>
            </a:extLst>
          </p:cNvPr>
          <p:cNvCxnSpPr>
            <a:cxnSpLocks/>
            <a:stCxn id="106" idx="6"/>
            <a:endCxn id="110" idx="2"/>
          </p:cNvCxnSpPr>
          <p:nvPr/>
        </p:nvCxnSpPr>
        <p:spPr bwMode="auto">
          <a:xfrm>
            <a:off x="5364088" y="3553985"/>
            <a:ext cx="1078457" cy="975601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39B7A4C-1E8F-40FF-A465-C9FB083945CC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 bwMode="auto">
          <a:xfrm flipV="1">
            <a:off x="5364088" y="3248980"/>
            <a:ext cx="1080120" cy="93425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F0634B4-F6C6-46E7-901B-E4868B0377CA}"/>
              </a:ext>
            </a:extLst>
          </p:cNvPr>
          <p:cNvCxnSpPr>
            <a:cxnSpLocks/>
            <a:stCxn id="107" idx="6"/>
            <a:endCxn id="111" idx="2"/>
          </p:cNvCxnSpPr>
          <p:nvPr/>
        </p:nvCxnSpPr>
        <p:spPr bwMode="auto">
          <a:xfrm flipV="1">
            <a:off x="5364088" y="3889283"/>
            <a:ext cx="1076794" cy="293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D1843B1-8C33-40E3-884C-099367013D49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 bwMode="auto">
          <a:xfrm>
            <a:off x="5364088" y="4183231"/>
            <a:ext cx="1078457" cy="34635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3188DE1-C689-4972-9E6E-502871F78BD8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 bwMode="auto">
          <a:xfrm flipV="1">
            <a:off x="5364088" y="3248980"/>
            <a:ext cx="1080120" cy="15634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3C70A03-DC5B-4857-8D61-3F04D6C46C39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 bwMode="auto">
          <a:xfrm flipV="1">
            <a:off x="5364088" y="3889283"/>
            <a:ext cx="1076794" cy="9231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A4B58D0-414F-419B-8222-E4D713C9AFFE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 bwMode="auto">
          <a:xfrm flipV="1">
            <a:off x="5364088" y="4529586"/>
            <a:ext cx="1078457" cy="2828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DB3DB42F-1464-414E-A06A-E1D3E526081C}"/>
              </a:ext>
            </a:extLst>
          </p:cNvPr>
          <p:cNvSpPr/>
          <p:nvPr/>
        </p:nvSpPr>
        <p:spPr bwMode="auto">
          <a:xfrm>
            <a:off x="5004048" y="5261701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D00012-A322-4FF5-9D5E-B2CA3D2FA99A}"/>
              </a:ext>
            </a:extLst>
          </p:cNvPr>
          <p:cNvSpPr/>
          <p:nvPr/>
        </p:nvSpPr>
        <p:spPr bwMode="auto">
          <a:xfrm>
            <a:off x="6440882" y="498987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873A14A-1B4B-4A3D-86A1-E1ED6F369B9E}"/>
              </a:ext>
            </a:extLst>
          </p:cNvPr>
          <p:cNvCxnSpPr>
            <a:cxnSpLocks/>
            <a:stCxn id="105" idx="6"/>
            <a:endCxn id="125" idx="2"/>
          </p:cNvCxnSpPr>
          <p:nvPr/>
        </p:nvCxnSpPr>
        <p:spPr bwMode="auto">
          <a:xfrm>
            <a:off x="5364088" y="2924739"/>
            <a:ext cx="1076794" cy="224515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00C598D-A964-4085-AFFF-C306F47EB8C5}"/>
              </a:ext>
            </a:extLst>
          </p:cNvPr>
          <p:cNvCxnSpPr>
            <a:cxnSpLocks/>
            <a:stCxn id="106" idx="6"/>
            <a:endCxn id="125" idx="2"/>
          </p:cNvCxnSpPr>
          <p:nvPr/>
        </p:nvCxnSpPr>
        <p:spPr bwMode="auto">
          <a:xfrm>
            <a:off x="5364088" y="3553985"/>
            <a:ext cx="1076794" cy="16159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982FDA4-AD07-405E-9770-DE740278184C}"/>
              </a:ext>
            </a:extLst>
          </p:cNvPr>
          <p:cNvCxnSpPr>
            <a:cxnSpLocks/>
            <a:stCxn id="107" idx="6"/>
            <a:endCxn id="125" idx="2"/>
          </p:cNvCxnSpPr>
          <p:nvPr/>
        </p:nvCxnSpPr>
        <p:spPr bwMode="auto">
          <a:xfrm>
            <a:off x="5364088" y="4183231"/>
            <a:ext cx="1076794" cy="9866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0600FB-2E94-4861-95D0-0C9CE459C438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 bwMode="auto">
          <a:xfrm flipV="1">
            <a:off x="5364088" y="5169890"/>
            <a:ext cx="1076794" cy="2718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E4011B3-6499-4B1A-958A-2135E683BBF3}"/>
              </a:ext>
            </a:extLst>
          </p:cNvPr>
          <p:cNvCxnSpPr>
            <a:cxnSpLocks/>
            <a:stCxn id="108" idx="6"/>
            <a:endCxn id="125" idx="2"/>
          </p:cNvCxnSpPr>
          <p:nvPr/>
        </p:nvCxnSpPr>
        <p:spPr bwMode="auto">
          <a:xfrm>
            <a:off x="5364088" y="4812477"/>
            <a:ext cx="1076794" cy="357413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8821810-DB04-44A9-9069-641DFE9AC7AB}"/>
              </a:ext>
            </a:extLst>
          </p:cNvPr>
          <p:cNvCxnSpPr>
            <a:cxnSpLocks/>
            <a:stCxn id="124" idx="6"/>
            <a:endCxn id="109" idx="2"/>
          </p:cNvCxnSpPr>
          <p:nvPr/>
        </p:nvCxnSpPr>
        <p:spPr bwMode="auto">
          <a:xfrm flipV="1">
            <a:off x="5364088" y="3248980"/>
            <a:ext cx="1080120" cy="219274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79C6ED8-796B-44BD-ABCA-168934B909FD}"/>
              </a:ext>
            </a:extLst>
          </p:cNvPr>
          <p:cNvCxnSpPr>
            <a:cxnSpLocks/>
            <a:stCxn id="124" idx="6"/>
            <a:endCxn id="111" idx="2"/>
          </p:cNvCxnSpPr>
          <p:nvPr/>
        </p:nvCxnSpPr>
        <p:spPr bwMode="auto">
          <a:xfrm flipV="1">
            <a:off x="5364088" y="3889283"/>
            <a:ext cx="1076794" cy="155243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94CF729-C7F6-4231-A32B-5D2A41CF6209}"/>
              </a:ext>
            </a:extLst>
          </p:cNvPr>
          <p:cNvCxnSpPr>
            <a:cxnSpLocks/>
            <a:stCxn id="124" idx="6"/>
            <a:endCxn id="110" idx="2"/>
          </p:cNvCxnSpPr>
          <p:nvPr/>
        </p:nvCxnSpPr>
        <p:spPr bwMode="auto">
          <a:xfrm flipV="1">
            <a:off x="5364088" y="4529586"/>
            <a:ext cx="1078457" cy="91213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37E96D89-0692-4488-84DF-4FAA1F1D23AF}"/>
              </a:ext>
            </a:extLst>
          </p:cNvPr>
          <p:cNvSpPr/>
          <p:nvPr/>
        </p:nvSpPr>
        <p:spPr bwMode="auto">
          <a:xfrm>
            <a:off x="7614369" y="3495122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69C65CB-57EC-4B47-98C4-161D165DE905}"/>
              </a:ext>
            </a:extLst>
          </p:cNvPr>
          <p:cNvSpPr/>
          <p:nvPr/>
        </p:nvSpPr>
        <p:spPr bwMode="auto">
          <a:xfrm>
            <a:off x="7614369" y="4580827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FD6031F-42FE-46FF-BF87-DB8E24305159}"/>
              </a:ext>
            </a:extLst>
          </p:cNvPr>
          <p:cNvCxnSpPr>
            <a:cxnSpLocks/>
            <a:stCxn id="109" idx="6"/>
            <a:endCxn id="134" idx="2"/>
          </p:cNvCxnSpPr>
          <p:nvPr/>
        </p:nvCxnSpPr>
        <p:spPr bwMode="auto">
          <a:xfrm>
            <a:off x="6804248" y="3248980"/>
            <a:ext cx="810121" cy="4261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A6822B9-82BD-49FE-8852-80FBBEEAFA8B}"/>
              </a:ext>
            </a:extLst>
          </p:cNvPr>
          <p:cNvCxnSpPr>
            <a:cxnSpLocks/>
            <a:stCxn id="109" idx="6"/>
            <a:endCxn id="135" idx="2"/>
          </p:cNvCxnSpPr>
          <p:nvPr/>
        </p:nvCxnSpPr>
        <p:spPr bwMode="auto">
          <a:xfrm>
            <a:off x="6804248" y="3248980"/>
            <a:ext cx="810121" cy="151186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F1ADF38-B0E2-4E03-AB61-0F01AFF38932}"/>
              </a:ext>
            </a:extLst>
          </p:cNvPr>
          <p:cNvCxnSpPr>
            <a:cxnSpLocks/>
            <a:stCxn id="110" idx="6"/>
            <a:endCxn id="134" idx="2"/>
          </p:cNvCxnSpPr>
          <p:nvPr/>
        </p:nvCxnSpPr>
        <p:spPr bwMode="auto">
          <a:xfrm flipV="1">
            <a:off x="6802585" y="3675142"/>
            <a:ext cx="811784" cy="8544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8C18220-E03A-4F1D-AF17-7A11CB77A41D}"/>
              </a:ext>
            </a:extLst>
          </p:cNvPr>
          <p:cNvCxnSpPr>
            <a:cxnSpLocks/>
            <a:stCxn id="110" idx="6"/>
            <a:endCxn id="135" idx="2"/>
          </p:cNvCxnSpPr>
          <p:nvPr/>
        </p:nvCxnSpPr>
        <p:spPr bwMode="auto">
          <a:xfrm>
            <a:off x="6802585" y="4529586"/>
            <a:ext cx="811784" cy="2312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D6FC42B-7363-4A36-8008-3625070FBB2B}"/>
              </a:ext>
            </a:extLst>
          </p:cNvPr>
          <p:cNvCxnSpPr>
            <a:cxnSpLocks/>
            <a:stCxn id="111" idx="6"/>
            <a:endCxn id="134" idx="2"/>
          </p:cNvCxnSpPr>
          <p:nvPr/>
        </p:nvCxnSpPr>
        <p:spPr bwMode="auto">
          <a:xfrm flipV="1">
            <a:off x="6800922" y="3675142"/>
            <a:ext cx="813447" cy="21414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CB73EC2-14D8-4902-BEE9-DB3261DF04F4}"/>
              </a:ext>
            </a:extLst>
          </p:cNvPr>
          <p:cNvCxnSpPr>
            <a:cxnSpLocks/>
            <a:stCxn id="111" idx="6"/>
            <a:endCxn id="135" idx="2"/>
          </p:cNvCxnSpPr>
          <p:nvPr/>
        </p:nvCxnSpPr>
        <p:spPr bwMode="auto">
          <a:xfrm>
            <a:off x="6800922" y="3889283"/>
            <a:ext cx="813447" cy="8715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6F7CC2D-7145-42E1-BD04-4B6056437120}"/>
              </a:ext>
            </a:extLst>
          </p:cNvPr>
          <p:cNvCxnSpPr>
            <a:cxnSpLocks/>
            <a:stCxn id="125" idx="6"/>
            <a:endCxn id="134" idx="2"/>
          </p:cNvCxnSpPr>
          <p:nvPr/>
        </p:nvCxnSpPr>
        <p:spPr bwMode="auto">
          <a:xfrm flipV="1">
            <a:off x="6800922" y="3675142"/>
            <a:ext cx="813447" cy="14947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09B8DFB-351C-41B2-9844-5F0A67D562EC}"/>
              </a:ext>
            </a:extLst>
          </p:cNvPr>
          <p:cNvCxnSpPr>
            <a:cxnSpLocks/>
            <a:stCxn id="125" idx="6"/>
            <a:endCxn id="135" idx="2"/>
          </p:cNvCxnSpPr>
          <p:nvPr/>
        </p:nvCxnSpPr>
        <p:spPr bwMode="auto">
          <a:xfrm flipV="1">
            <a:off x="6800922" y="4760847"/>
            <a:ext cx="813447" cy="4090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5662047-9842-42C8-B94A-166157C449F7}"/>
              </a:ext>
            </a:extLst>
          </p:cNvPr>
          <p:cNvSpPr txBox="1"/>
          <p:nvPr/>
        </p:nvSpPr>
        <p:spPr>
          <a:xfrm>
            <a:off x="1907704" y="5881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Dropout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6801EE0-C119-4D84-976F-C340ABFB20D1}"/>
              </a:ext>
            </a:extLst>
          </p:cNvPr>
          <p:cNvSpPr txBox="1"/>
          <p:nvPr/>
        </p:nvSpPr>
        <p:spPr>
          <a:xfrm>
            <a:off x="5824850" y="588181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DropConnect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3723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BE5D-2E68-489F-AF70-5086F7E5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DropConnect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12577-F008-438A-BB27-D35098B9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Modify the model structure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6A040-2077-456A-AF91-C0D4A5C45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33429-CE14-43C9-9AAC-1CECD27DB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45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367DEC-6B9C-470D-AEEA-B54925688CB0}"/>
              </a:ext>
            </a:extLst>
          </p:cNvPr>
          <p:cNvSpPr/>
          <p:nvPr/>
        </p:nvSpPr>
        <p:spPr>
          <a:xfrm>
            <a:off x="972000" y="2065229"/>
            <a:ext cx="7200000" cy="203132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pPr lvl="0"/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tf.Variable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tf.random_normal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r>
              <a:rPr kumimoji="0" lang="ko-KR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784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kumimoji="0" lang="ko-KR" altLang="ko-KR" sz="1400" dirty="0" err="1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stddev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0.01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/>
            <a:b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tf.nn.dropout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(W1,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keep_prob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*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keep_prob</a:t>
            </a:r>
            <a:endParaRPr kumimoji="0"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/>
            <a:b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tf.Variable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tf.random_normal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=[</a:t>
            </a:r>
            <a:r>
              <a:rPr kumimoji="0" lang="ko-KR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kumimoji="0" lang="ko-KR" altLang="ko-KR" sz="1400" dirty="0" err="1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stddev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0.01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tf.matmul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W1) + B1</a:t>
            </a:r>
            <a:b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tf.nn.relu</a:t>
            </a:r>
            <a: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(L1)</a:t>
            </a:r>
            <a:br>
              <a:rPr kumimoji="0" lang="ko-KR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C6420F-2475-4F9A-A6BE-7B0CAF006C19}"/>
              </a:ext>
            </a:extLst>
          </p:cNvPr>
          <p:cNvSpPr/>
          <p:nvPr/>
        </p:nvSpPr>
        <p:spPr>
          <a:xfrm>
            <a:off x="827584" y="2708920"/>
            <a:ext cx="4536504" cy="3311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949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177F1-F6BF-4873-9777-A7CFCFD8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DropConnect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FFCD9-C976-4D4C-A494-A5FF9732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1C897-81D1-469F-AF3E-5A5F98090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ABB74-0D18-4AF0-98C7-5D60C9904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46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9F55C1-6125-4FC6-845C-08ABDB7B48F7}"/>
              </a:ext>
            </a:extLst>
          </p:cNvPr>
          <p:cNvSpPr/>
          <p:nvPr/>
        </p:nvSpPr>
        <p:spPr>
          <a:xfrm>
            <a:off x="972000" y="2254519"/>
            <a:ext cx="7200000" cy="37548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0001 Avg. cost = 0.602 Train Acc. = 0.9279636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0002 Avg. cost = 0.212 Train Acc. = 0.9515273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0003 Avg. cost = 0.143 Train Acc. = 0.96514547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0004 Avg. cost = 0.112 Train Acc. = 0.9799455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0005 Avg. cost = 0.091 Train Acc. = 0.98114544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0006 Avg. cost = 0.082 Train Acc. = 0.98663634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0007 Avg. cost = 0.070 Train Acc. = 0.9878727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0008 Avg. cost = 0.064 Train Acc. = 0.9897636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0009 Avg. cost = 0.058 Train Acc. = 0.9916546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0010 Avg. cost = 0.053 Train Acc. = 0.98983634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0011 Avg. cost = 0.049 Train Acc. = 0.99114543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0012 Avg. cost = 0.046 Train Acc. = 0.99349093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0013 Avg. cost = 0.044 Train Acc. = 0.99485457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0014 Avg. cost = 0.043 Train Acc. = 0.99465454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0015 Avg. cost = 0.040 Train Acc. = 0.9957273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Training Done!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Test Acc. =  0.9836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D928BF8-AFC6-48A8-B615-1409FAD1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15655"/>
              </p:ext>
            </p:extLst>
          </p:nvPr>
        </p:nvGraphicFramePr>
        <p:xfrm>
          <a:off x="3203848" y="1264321"/>
          <a:ext cx="5400000" cy="842160"/>
        </p:xfrm>
        <a:graphic>
          <a:graphicData uri="http://schemas.openxmlformats.org/drawingml/2006/table">
            <a:tbl>
              <a:tblPr firstRow="1" bandRow="1"/>
              <a:tblGrid>
                <a:gridCol w="1080000">
                  <a:extLst>
                    <a:ext uri="{9D8B030D-6E8A-4147-A177-3AD203B41FA5}">
                      <a16:colId xmlns:a16="http://schemas.microsoft.com/office/drawing/2014/main" val="22838641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98780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228137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1241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62400043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3-layer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ReLU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5-layer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Dropout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2028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Acc.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0.9784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0.9805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0.9827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0.9826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1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 dirty="0"/>
              <a:t>/59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E7B79-5504-4CD3-B3F0-B71ED0F8A1B0}"/>
              </a:ext>
            </a:extLst>
          </p:cNvPr>
          <p:cNvSpPr txBox="1"/>
          <p:nvPr/>
        </p:nvSpPr>
        <p:spPr>
          <a:xfrm>
            <a:off x="565969" y="1916832"/>
            <a:ext cx="815493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loud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loud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'HELLO, %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!'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name.upper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Hello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, %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Bob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Hello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Bob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Fred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</a:rPr>
              <a:t>loud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"HELLO, FRED!"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5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Code (1)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 dirty="0"/>
              <a:t>/59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E7B79-5504-4CD3-B3F0-B71ED0F8A1B0}"/>
              </a:ext>
            </a:extLst>
          </p:cNvPr>
          <p:cNvSpPr txBox="1"/>
          <p:nvPr/>
        </p:nvSpPr>
        <p:spPr>
          <a:xfrm>
            <a:off x="565969" y="1916832"/>
            <a:ext cx="815493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])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rank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1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 배열 생성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))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"&lt;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'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numpy.ndarray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'&gt;"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"(3,)"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a.ndim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"1"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])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"1 2 3"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  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요소를 변경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"[5, 2, 3]"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]])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rank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2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 배열 생성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"(2, 3)"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b.ndim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"2"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])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"1 2 4"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Code (2)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 dirty="0"/>
              <a:t>/59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E7B79-5504-4CD3-B3F0-B71ED0F8A1B0}"/>
              </a:ext>
            </a:extLst>
          </p:cNvPr>
          <p:cNvSpPr txBox="1"/>
          <p:nvPr/>
        </p:nvSpPr>
        <p:spPr>
          <a:xfrm>
            <a:off x="565969" y="1916832"/>
            <a:ext cx="815493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np.zeros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))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모든 값이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0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 배열 생성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"[[ 0.  0.]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#       [ 0.  0.]]"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np.ones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))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모든 값이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1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 배열 생성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"[[ 1.  1.]]"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np.full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모든 값이 특정 상수인 배열 생성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(c)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"[[ 7.  7.]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 #       [ 7.  7.]]"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np.eye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2x2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단위행렬 생성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"[[ 1.  0.]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#       [ 0.  1.]]"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np.random.random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값으로 채워진 배열 생성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값 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"[[ 0.91940167  0.08143941]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       #                  [ 0.68744134  0.87236687]]"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1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Code (3)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 dirty="0"/>
              <a:t>/59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0E7B79-5504-4CD3-B3F0-B71ED0F8A1B0}"/>
              </a:ext>
            </a:extLst>
          </p:cNvPr>
          <p:cNvSpPr txBox="1"/>
          <p:nvPr/>
        </p:nvSpPr>
        <p:spPr>
          <a:xfrm>
            <a:off x="565969" y="1916832"/>
            <a:ext cx="8154937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[[ 1  2  3  4]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 [ 5  6  7  8]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 [ 9 10 11 12]]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슬라이싱을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이용하여 첫 두 행과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1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, 2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열로 이루어진 부분배열 생성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shape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(2,2)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 배열이 됨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[[2 3]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 [6 7]]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[: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슬라이싱된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배열은 원본 배열과 같은 데이터를 참조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즉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슬라이싱된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배열을 수정하면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원본 배열 역시 수정됨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])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"2"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77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[0, 0]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은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[0, 1]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 같은 데이터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])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"77"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9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AD2E4-0717-49F7-B03C-8952E1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86B4B-7C08-420F-BE49-C587895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Type of Deep Neural Network</a:t>
            </a:r>
          </a:p>
          <a:p>
            <a:pPr lvl="1"/>
            <a:r>
              <a:rPr lang="en-US" altLang="ko-KR" dirty="0"/>
              <a:t>Dense Network (=Fully-connected Neural Network)</a:t>
            </a:r>
          </a:p>
          <a:p>
            <a:pPr lvl="1"/>
            <a:r>
              <a:rPr lang="en-US" altLang="ko-KR" dirty="0"/>
              <a:t>Convolutional Neural Network</a:t>
            </a:r>
          </a:p>
          <a:p>
            <a:pPr lvl="1"/>
            <a:r>
              <a:rPr lang="en-US" altLang="ko-KR" dirty="0"/>
              <a:t>Recurrent Neural Network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C392A9-2225-462C-AC98-A7AC8072C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3027F-8E38-401C-930A-85CEBC72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/61</a:t>
            </a:r>
          </a:p>
        </p:txBody>
      </p:sp>
      <p:pic>
        <p:nvPicPr>
          <p:cNvPr id="48" name="Picture 2" descr="https://i.stack.imgur.com/MBlhW.png">
            <a:extLst>
              <a:ext uri="{FF2B5EF4-FFF2-40B4-BE49-F238E27FC236}">
                <a16:creationId xmlns:a16="http://schemas.microsoft.com/office/drawing/2014/main" id="{1B2B4260-EF50-46BE-8A21-F9A63317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63" y="3988184"/>
            <a:ext cx="2520000" cy="12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upload.wikimedia.org/wikipedia/commons/6/63/Typical_cnn.png">
            <a:extLst>
              <a:ext uri="{FF2B5EF4-FFF2-40B4-BE49-F238E27FC236}">
                <a16:creationId xmlns:a16="http://schemas.microsoft.com/office/drawing/2014/main" id="{2DB2E33D-3B63-4CF2-B201-D90FE605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212976"/>
            <a:ext cx="3600000" cy="11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recurrent neural network에 대한 이미지 검색결과">
            <a:extLst>
              <a:ext uri="{FF2B5EF4-FFF2-40B4-BE49-F238E27FC236}">
                <a16:creationId xmlns:a16="http://schemas.microsoft.com/office/drawing/2014/main" id="{25D8E2FC-7804-4389-809F-82D27A12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084422"/>
            <a:ext cx="3600000" cy="9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CBD363C-6CB1-40A8-A5D5-C7E50F90185B}"/>
              </a:ext>
            </a:extLst>
          </p:cNvPr>
          <p:cNvSpPr txBox="1"/>
          <p:nvPr/>
        </p:nvSpPr>
        <p:spPr>
          <a:xfrm>
            <a:off x="1552813" y="5267905"/>
            <a:ext cx="13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&lt;Dense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0DBDF9-EC58-42B9-A35D-B0E83EDC1C05}"/>
              </a:ext>
            </a:extLst>
          </p:cNvPr>
          <p:cNvSpPr txBox="1"/>
          <p:nvPr/>
        </p:nvSpPr>
        <p:spPr>
          <a:xfrm>
            <a:off x="5300977" y="4316912"/>
            <a:ext cx="2284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&lt;Convolutional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476779-C73A-4D6C-91F4-EEAF44D9DB34}"/>
              </a:ext>
            </a:extLst>
          </p:cNvPr>
          <p:cNvSpPr txBox="1"/>
          <p:nvPr/>
        </p:nvSpPr>
        <p:spPr>
          <a:xfrm>
            <a:off x="5434122" y="6026629"/>
            <a:ext cx="201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&lt;Recurrent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468817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6509</TotalTime>
  <Words>6064</Words>
  <Application>Microsoft Office PowerPoint</Application>
  <PresentationFormat>화면 슬라이드 쇼(4:3)</PresentationFormat>
  <Paragraphs>669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D2Coding</vt:lpstr>
      <vt:lpstr>굴림</vt:lpstr>
      <vt:lpstr>굴림체</vt:lpstr>
      <vt:lpstr>Arial</vt:lpstr>
      <vt:lpstr>Calibri</vt:lpstr>
      <vt:lpstr>Cambria Math</vt:lpstr>
      <vt:lpstr>Consolas</vt:lpstr>
      <vt:lpstr>Wingdings</vt:lpstr>
      <vt:lpstr>Wingdings 2</vt:lpstr>
      <vt:lpstr>수묵 터치</vt:lpstr>
      <vt:lpstr>Deep Learning</vt:lpstr>
      <vt:lpstr>Basic</vt:lpstr>
      <vt:lpstr>Basic</vt:lpstr>
      <vt:lpstr>Basic</vt:lpstr>
      <vt:lpstr>Basic</vt:lpstr>
      <vt:lpstr>Numpy</vt:lpstr>
      <vt:lpstr>Numpy</vt:lpstr>
      <vt:lpstr>Numpy</vt:lpstr>
      <vt:lpstr>Deep Neural Network</vt:lpstr>
      <vt:lpstr>Dense Network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3-layer DN for MNIST</vt:lpstr>
      <vt:lpstr>Practice: 5-layer DN for MNIST</vt:lpstr>
      <vt:lpstr>Practice: 5-layer DN for MNIST</vt:lpstr>
      <vt:lpstr>Practice: 5-layer DN for MNIST</vt:lpstr>
      <vt:lpstr>Extreme Case! (10-layer DN)</vt:lpstr>
      <vt:lpstr>Extreme Case! (10-layer DN)</vt:lpstr>
      <vt:lpstr>Extreme Case! (10-layer DN)</vt:lpstr>
      <vt:lpstr>ReLU</vt:lpstr>
      <vt:lpstr>ReLU</vt:lpstr>
      <vt:lpstr>ReLU</vt:lpstr>
      <vt:lpstr>ReLU with Extreme Case</vt:lpstr>
      <vt:lpstr>Dropout</vt:lpstr>
      <vt:lpstr>Dropout</vt:lpstr>
      <vt:lpstr>Dropout</vt:lpstr>
      <vt:lpstr>Dropout</vt:lpstr>
      <vt:lpstr>Dropout</vt:lpstr>
      <vt:lpstr>Practice: Mix All Together!</vt:lpstr>
      <vt:lpstr>Fashion MNIST</vt:lpstr>
      <vt:lpstr>Fashion MNIST</vt:lpstr>
      <vt:lpstr>Practice More</vt:lpstr>
      <vt:lpstr>DropConnect</vt:lpstr>
      <vt:lpstr>DropConnect</vt:lpstr>
      <vt:lpstr>DropConnect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leejh</cp:lastModifiedBy>
  <cp:revision>254</cp:revision>
  <dcterms:created xsi:type="dcterms:W3CDTF">2004-03-24T09:34:53Z</dcterms:created>
  <dcterms:modified xsi:type="dcterms:W3CDTF">2019-11-29T11:30:28Z</dcterms:modified>
</cp:coreProperties>
</file>