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540F-7CAC-4271-8031-E9230D45566A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6B278-F404-4EAE-8FD0-2AD261398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58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6B278-F404-4EAE-8FD0-2AD2613988D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9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D7373-9C09-F9FC-54C6-83773C865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9AA333-5B37-B162-8B97-69FE539AF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3399D-2B19-16AE-9D2C-B186D30A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209AD-C34D-28BA-98C9-74AD0C80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E4B88-B6F4-0E21-2231-CAD486EA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1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F1337-C300-968C-C4EC-2D734B67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676BA6-AA6D-4B29-C001-41384FB5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69D8B-0960-CDD4-4F66-2121F3DD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80326-2E31-C205-C241-D8C0AEC6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2AD2D-75D2-C460-4FE3-6B89DCA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82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96D62A-BFD9-4C83-D97D-1C028E67D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0FB0F7-A746-C950-67D9-2A4B14331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31EB6-2B7A-4A2B-81A1-C8066498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697132-CF87-9C73-087C-9299442E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E4B0F8-20FD-BC7D-9D11-026DA5E9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D0DD4-5E44-AC42-FB89-E58E9B73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DA0633-DCF9-812A-6C85-A75881F6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F587AF-4908-81E4-AF6C-B97AB35E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9E199-F732-4B5E-882A-5CF217D2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16B3B9-9878-38A5-F9BC-5FDD2901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18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989B0-FBA2-C6DF-D142-60AE36E9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0497B1-F300-5E51-3FCB-1E88BDDE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3B4E24-1EE0-2C86-BE07-55199CC7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B1BB3-7925-5919-AEA4-912EE742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E8CB87-2099-DBC5-5D61-5CEB4E12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4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3A3BA-006B-FAB8-5DCD-B102FE11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945AC-6B2C-892C-B868-A65B83981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56521A-A434-A244-6FEF-3187A8F61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E50E9B-CC5E-7963-75BA-C033BC55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322F01-53AD-3D19-C437-E32187DF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5BA878-F28C-3396-5281-58070597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A2C07-4FF2-2B99-A925-B6525093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D47993-7C69-4D07-E695-D99D2F7B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082D8D-05F1-2BBC-A210-21B921A2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2E8E31-CD0F-9297-B42B-B48E8390D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299E6-ED53-ED86-8EFD-D2030A942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DA0980-9242-A0AE-DBC3-7E27F820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E9FD77-0B68-DB12-953F-ECD94167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353183-ACD3-7C59-3B96-89F78702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47B92-C26D-FD94-1DF2-9172C5B1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C30C0B-A3A1-A087-E901-625F316F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908448-FFA6-4BAC-8CB9-55006CC9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07B057-FB4A-8688-8485-50A54433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1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201FFC-A200-7EA7-A68B-510E0BE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091B3B-EFE2-5919-E6D0-B0FECB11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5F0E66-54B8-DAD1-6B0F-91A667A0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A8D1D-354A-8DBB-3BA7-F15325C2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38863F-CFE2-C8E9-731C-E9F65470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F8AEB7-98A4-CA99-0BE2-98999E0A2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4FDE19-ECA3-1B6C-B621-FCE2D46C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0B83E-3D03-B557-DAA2-EC896F7A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B60903-EBB3-2B9A-C7EF-C8CB959E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545AD-7CDE-94FD-3B56-32B83EC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E8E23F-328C-9779-6E48-E0C6F3F15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778F6C-81C3-F895-9A92-D36B55E5F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B6846-A5EE-F97A-1344-62D7293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C7AD8-C1FF-DC35-DF7F-73C4B859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EB5A8A-2F62-0E27-78D4-D5584FCE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0C77E7-A6AC-83FD-678B-34B9C292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F81A4A-D8B5-80CD-2DB9-0842DFA6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6A12D-1280-4581-1B30-A32000967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E742-F3F9-49CD-B177-502819CD797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5AF62-F9B6-AF7B-4B5D-395B14D1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890DA1-DB20-5B90-6C0F-DA57BE755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98A1-99CE-4F7C-AD74-001575689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99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68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E4CC3-6BBC-EBE5-4622-03C35CCC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逆短時間フーリエ変換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EF7E7F-8EFC-8D5C-49BD-5B271472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フーリエ変換表現された信号を時間領域に戻す操作</a:t>
            </a:r>
            <a:endParaRPr lang="en-US" altLang="ja-JP" dirty="0"/>
          </a:p>
          <a:p>
            <a:pPr lvl="1"/>
            <a:r>
              <a:rPr kumimoji="1" lang="ja-JP" altLang="en-US" dirty="0"/>
              <a:t>細かく切り取ったフレームをフーリエ変換した</a:t>
            </a:r>
            <a:endParaRPr kumimoji="1" lang="en-US" altLang="ja-JP" dirty="0"/>
          </a:p>
          <a:p>
            <a:pPr lvl="1"/>
            <a:r>
              <a:rPr lang="ja-JP" altLang="en-US" dirty="0"/>
              <a:t>各フレームを逆フーリエ変換して，シフトしつつ足せば元に戻る！？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2"/>
            <a:r>
              <a:rPr lang="ja-JP" altLang="en-US" dirty="0"/>
              <a:t>これだと各フレームごとに，それを周期とする信号が生えてくる</a:t>
            </a:r>
            <a:endParaRPr lang="en-US" altLang="ja-JP" dirty="0"/>
          </a:p>
          <a:p>
            <a:pPr lvl="2"/>
            <a:r>
              <a:rPr lang="ja-JP" altLang="en-US" dirty="0"/>
              <a:t>窓関数を掛けることで</a:t>
            </a:r>
            <a:r>
              <a:rPr lang="en-US" altLang="ja-JP" dirty="0"/>
              <a:t>1</a:t>
            </a:r>
            <a:r>
              <a:rPr lang="ja-JP" altLang="en-US" dirty="0"/>
              <a:t>周期を切り出す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2"/>
            <a:r>
              <a:rPr lang="ja-JP" altLang="en-US" dirty="0"/>
              <a:t>各フレーム単位で時間領域に戻ったので，これらをシフトしつつ足す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E930C1-A116-44BA-DB15-77C29EE1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14" y="3046997"/>
            <a:ext cx="2993012" cy="7640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D0889A-9BA9-8753-DA29-CA0538F4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584" y="4535448"/>
            <a:ext cx="3521073" cy="7640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FAFA9B3-36D7-1761-1EAC-0A8A83FE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405" y="5605755"/>
            <a:ext cx="2667372" cy="76210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DCFA6F5-83A6-742E-DE2B-1A777D6AB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810" y="3046997"/>
            <a:ext cx="2339267" cy="22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2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5ADAD-DC62-44EE-A8B5-2C1A6B6A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完全再構成条件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62CC9-BE9D-A6FB-601F-4AD860DB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元の信号をフーリエ変換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フーリエ変換結果を逆変換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元の信号と逆変換結果が</a:t>
            </a:r>
            <a:r>
              <a:rPr kumimoji="1" lang="ja-JP" altLang="en-US" dirty="0"/>
              <a:t>同じ信号になる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            </a:t>
            </a:r>
            <a:r>
              <a:rPr kumimoji="1" lang="en-US" altLang="ja-JP" dirty="0"/>
              <a:t>)</a:t>
            </a:r>
            <a:r>
              <a:rPr kumimoji="1" lang="ja-JP" altLang="en-US" dirty="0"/>
              <a:t>条件．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C18F673F-9784-4B28-CAD2-546698D7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96" y="1027906"/>
            <a:ext cx="6078868" cy="3555711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124D070-71FD-7C4D-062F-2852426F8C59}"/>
              </a:ext>
            </a:extLst>
          </p:cNvPr>
          <p:cNvGrpSpPr/>
          <p:nvPr/>
        </p:nvGrpSpPr>
        <p:grpSpPr>
          <a:xfrm>
            <a:off x="1117600" y="2238614"/>
            <a:ext cx="2835563" cy="1116498"/>
            <a:chOff x="1517937" y="2897514"/>
            <a:chExt cx="4346511" cy="1711431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D26103B7-08B1-E47E-A36A-79D60BC8A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717"/>
            <a:stretch/>
          </p:blipFill>
          <p:spPr>
            <a:xfrm>
              <a:off x="1517937" y="3550854"/>
              <a:ext cx="4346511" cy="1058091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B9141ED-E01B-91FE-C856-5B24372AA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9208" y="2897514"/>
              <a:ext cx="3206943" cy="473641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A5AF016-2691-F19A-86C6-7EE2A66E9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7542" y="3459051"/>
              <a:ext cx="1190791" cy="276264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68CCBA71-AC36-9B32-E6D8-92C22D141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478" y="3739257"/>
            <a:ext cx="2768649" cy="116928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794651B-F964-ADCB-90D6-5199D0FCA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2395" y="4908541"/>
            <a:ext cx="1190791" cy="3524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2E89147-53C3-5111-1923-6D98D887FA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104" y="5329980"/>
            <a:ext cx="371526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1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91AE8-0255-6FF9-4956-1DBEB0A1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完全再構成条件</a:t>
            </a:r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02E0D-2558-3C3B-3BC8-ECF542F8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元の信号と逆変換結果が</a:t>
            </a:r>
            <a:r>
              <a:rPr kumimoji="1" lang="ja-JP" altLang="en-US" dirty="0"/>
              <a:t>同じ信号になる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            </a:t>
            </a:r>
            <a:r>
              <a:rPr kumimoji="1" lang="en-US" altLang="ja-JP" dirty="0"/>
              <a:t>)</a:t>
            </a:r>
            <a:r>
              <a:rPr kumimoji="1" lang="ja-JP" altLang="en-US" dirty="0"/>
              <a:t>条件．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/>
              <a:t>分析窓</a:t>
            </a:r>
            <a:r>
              <a:rPr lang="en-US" altLang="ja-JP" dirty="0" err="1"/>
              <a:t>w_a</a:t>
            </a:r>
            <a:r>
              <a:rPr lang="ja-JP" altLang="en-US" dirty="0"/>
              <a:t>と合成窓</a:t>
            </a:r>
            <a:r>
              <a:rPr lang="en-US" altLang="ja-JP" dirty="0" err="1"/>
              <a:t>w_s</a:t>
            </a:r>
            <a:r>
              <a:rPr lang="ja-JP" altLang="en-US" dirty="0"/>
              <a:t>を乗じたもののオーバーラップ加算が</a:t>
            </a:r>
            <a:r>
              <a:rPr lang="en-US" altLang="ja-JP" dirty="0"/>
              <a:t>1</a:t>
            </a:r>
            <a:r>
              <a:rPr lang="ja-JP" altLang="en-US" dirty="0"/>
              <a:t>になる</a:t>
            </a:r>
            <a:endParaRPr kumimoji="1" lang="en-US" altLang="ja-JP" dirty="0"/>
          </a:p>
          <a:p>
            <a:r>
              <a:rPr lang="ja-JP" altLang="en-US" dirty="0"/>
              <a:t>分析窓と合成窓を同じものにしたら，黒線が再構成結果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kumimoji="1" lang="ja-JP" altLang="en-US" dirty="0"/>
              <a:t>うねうねしており，完全再構成とはならない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各窓をうまく定めれば，きれいに</a:t>
            </a:r>
            <a:r>
              <a:rPr lang="ja-JP" altLang="en-US" dirty="0"/>
              <a:t>再構成できそう</a:t>
            </a:r>
            <a:endParaRPr lang="en-US" altLang="ja-JP" dirty="0"/>
          </a:p>
          <a:p>
            <a:pPr lvl="1"/>
            <a:r>
              <a:rPr kumimoji="1" lang="ja-JP" altLang="en-US" dirty="0"/>
              <a:t>きれいに再構成できる窓関数同士を</a:t>
            </a:r>
            <a:r>
              <a:rPr kumimoji="1" lang="ja-JP" altLang="en-US" b="1" dirty="0"/>
              <a:t>双対窓</a:t>
            </a:r>
            <a:r>
              <a:rPr kumimoji="1" lang="ja-JP" altLang="en-US" dirty="0"/>
              <a:t>という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859098D-F19E-CB86-A2C4-254B4670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23" y="1780192"/>
            <a:ext cx="1190791" cy="3524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A81984-1511-5814-87EC-4809F26AB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22" y="2132666"/>
            <a:ext cx="3715268" cy="714475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5A0DF20-791B-B728-DEF2-9B6D8B6876DE}"/>
              </a:ext>
            </a:extLst>
          </p:cNvPr>
          <p:cNvGrpSpPr/>
          <p:nvPr/>
        </p:nvGrpSpPr>
        <p:grpSpPr>
          <a:xfrm>
            <a:off x="1253758" y="3598981"/>
            <a:ext cx="8405014" cy="1653796"/>
            <a:chOff x="838200" y="3290392"/>
            <a:chExt cx="8405014" cy="1653796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961D47B-135E-88FD-EE4F-17CE24E2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290392"/>
              <a:ext cx="3602105" cy="1653796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9713937-9080-E630-2AFF-47F2F4DD624B}"/>
                </a:ext>
              </a:extLst>
            </p:cNvPr>
            <p:cNvSpPr txBox="1"/>
            <p:nvPr/>
          </p:nvSpPr>
          <p:spPr>
            <a:xfrm>
              <a:off x="4440305" y="4654220"/>
              <a:ext cx="48029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https://www.jstage.jst.go.jp/article/jasj/77/7/77_463/_article/-char/ja/</a:t>
              </a:r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466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B3573-C2CE-8D6F-6021-CC37F55C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最適合成窓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08391-7B73-7790-6CD6-A86CD516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6308" cy="4351338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フーリエ変換表現</a:t>
            </a:r>
            <a:r>
              <a:rPr kumimoji="1" lang="en-US" altLang="ja-JP" sz="1600" dirty="0"/>
              <a:t>X(</a:t>
            </a:r>
            <a:r>
              <a:rPr kumimoji="1" lang="en-US" altLang="ja-JP" sz="1600" dirty="0" err="1"/>
              <a:t>m,k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を加工して得た</a:t>
            </a:r>
            <a:r>
              <a:rPr kumimoji="1" lang="en-US" altLang="ja-JP" sz="1600" dirty="0"/>
              <a:t>Y(</a:t>
            </a:r>
            <a:r>
              <a:rPr kumimoji="1" lang="en-US" altLang="ja-JP" sz="1600" dirty="0" err="1"/>
              <a:t>m,k</a:t>
            </a:r>
            <a:r>
              <a:rPr kumimoji="1" lang="en-US" altLang="ja-JP" sz="1600" dirty="0"/>
              <a:t>)</a:t>
            </a:r>
          </a:p>
          <a:p>
            <a:r>
              <a:rPr lang="ja-JP" altLang="en-US" sz="1600" dirty="0"/>
              <a:t>フーリエ変換結果が</a:t>
            </a:r>
            <a:r>
              <a:rPr lang="en-US" altLang="ja-JP" sz="1600" dirty="0"/>
              <a:t>Y(</a:t>
            </a:r>
            <a:r>
              <a:rPr lang="en-US" altLang="ja-JP" sz="1600" dirty="0" err="1"/>
              <a:t>m,k</a:t>
            </a:r>
            <a:r>
              <a:rPr lang="en-US" altLang="ja-JP" sz="1600" dirty="0"/>
              <a:t>)</a:t>
            </a:r>
            <a:r>
              <a:rPr lang="ja-JP" altLang="en-US" sz="1600" dirty="0"/>
              <a:t>になるような時間領域の信号は無いかも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Y(</a:t>
            </a:r>
            <a:r>
              <a:rPr kumimoji="1" lang="en-US" altLang="ja-JP" sz="1600" dirty="0" err="1"/>
              <a:t>m,k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を逆変換して信号を得ても，それをもう一度変換しても</a:t>
            </a:r>
            <a:r>
              <a:rPr kumimoji="1" lang="en-US" altLang="ja-JP" sz="1600" dirty="0"/>
              <a:t>Y(</a:t>
            </a:r>
            <a:r>
              <a:rPr kumimoji="1" lang="en-US" altLang="ja-JP" sz="1600" dirty="0" err="1"/>
              <a:t>m,k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にはならない</a:t>
            </a:r>
            <a:endParaRPr kumimoji="1" lang="en-US" altLang="ja-JP" sz="1600" dirty="0"/>
          </a:p>
          <a:p>
            <a:r>
              <a:rPr kumimoji="1" lang="ja-JP" altLang="en-US" sz="1600" dirty="0"/>
              <a:t>フーリエ変換結果</a:t>
            </a:r>
            <a:r>
              <a:rPr kumimoji="1" lang="en-US" altLang="ja-JP" sz="1600" dirty="0"/>
              <a:t>X(</a:t>
            </a:r>
            <a:r>
              <a:rPr kumimoji="1" lang="en-US" altLang="ja-JP" sz="1600" dirty="0" err="1"/>
              <a:t>m,k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が最小二乗的に</a:t>
            </a:r>
            <a:r>
              <a:rPr kumimoji="1" lang="en-US" altLang="ja-JP" sz="1600" dirty="0"/>
              <a:t>Y(</a:t>
            </a:r>
            <a:r>
              <a:rPr kumimoji="1" lang="en-US" altLang="ja-JP" sz="1600" dirty="0" err="1"/>
              <a:t>m,k</a:t>
            </a:r>
            <a:r>
              <a:rPr kumimoji="1" lang="en-US" altLang="ja-JP" sz="1600" dirty="0"/>
              <a:t>)</a:t>
            </a:r>
            <a:r>
              <a:rPr lang="ja-JP" altLang="en-US" sz="1600" dirty="0"/>
              <a:t>に近くなる</a:t>
            </a:r>
            <a:r>
              <a:rPr lang="en-US" altLang="ja-JP" sz="1600" dirty="0"/>
              <a:t>x(t)</a:t>
            </a:r>
            <a:r>
              <a:rPr lang="ja-JP" altLang="en-US" sz="1600" dirty="0"/>
              <a:t>を求める</a:t>
            </a:r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pPr lvl="2"/>
            <a:r>
              <a:rPr kumimoji="1" lang="ja-JP" altLang="en-US" sz="1600" dirty="0"/>
              <a:t>これを最小化する</a:t>
            </a:r>
            <a:r>
              <a:rPr kumimoji="1" lang="en-US" altLang="ja-JP" sz="1600" dirty="0"/>
              <a:t>x(t)</a:t>
            </a:r>
            <a:r>
              <a:rPr kumimoji="1" lang="ja-JP" altLang="en-US" sz="1600" dirty="0"/>
              <a:t>を求める</a:t>
            </a:r>
            <a:endParaRPr kumimoji="1" lang="en-US" altLang="ja-JP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B2DC71C-0AD4-4672-5453-1B72057F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09" y="3151279"/>
            <a:ext cx="3142982" cy="555441"/>
          </a:xfrm>
          <a:prstGeom prst="rect">
            <a:avLst/>
          </a:prstGeom>
        </p:spPr>
      </p:pic>
      <p:pic>
        <p:nvPicPr>
          <p:cNvPr id="9" name="図 8" descr="ダイアグラム, 概略図&#10;&#10;自動的に生成された説明">
            <a:extLst>
              <a:ext uri="{FF2B5EF4-FFF2-40B4-BE49-F238E27FC236}">
                <a16:creationId xmlns:a16="http://schemas.microsoft.com/office/drawing/2014/main" id="{7B158120-7496-9E56-75F0-1BF828270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11" y="3151279"/>
            <a:ext cx="6472335" cy="37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9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DDA4C-81DA-0B59-5200-818ADD6F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最適合成窓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FA7E3C5-1ACA-E4F6-938A-B9C7048D6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684" y="2159808"/>
            <a:ext cx="4250754" cy="1621335"/>
          </a:xfrm>
        </p:spPr>
      </p:pic>
      <p:pic>
        <p:nvPicPr>
          <p:cNvPr id="4" name="図 3" descr="ダイアグラム, 概略図&#10;&#10;自動的に生成された説明">
            <a:extLst>
              <a:ext uri="{FF2B5EF4-FFF2-40B4-BE49-F238E27FC236}">
                <a16:creationId xmlns:a16="http://schemas.microsoft.com/office/drawing/2014/main" id="{F957EA89-F4E5-416D-F8F0-968AA83BC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93" y="4437965"/>
            <a:ext cx="3324050" cy="190170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0861E6-800D-C1F6-96D1-D5EBE025A093}"/>
              </a:ext>
            </a:extLst>
          </p:cNvPr>
          <p:cNvSpPr txBox="1"/>
          <p:nvPr/>
        </p:nvSpPr>
        <p:spPr>
          <a:xfrm>
            <a:off x="838200" y="1690688"/>
            <a:ext cx="3666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800" dirty="0"/>
              <a:t>x(t)</a:t>
            </a:r>
            <a:r>
              <a:rPr kumimoji="1" lang="ja-JP" altLang="en-US" sz="1800" dirty="0"/>
              <a:t>は次のように求まる</a:t>
            </a:r>
            <a:endParaRPr kumimoji="1"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これは下を合成窓として選んだことに相当する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Q: 1</a:t>
            </a:r>
            <a:r>
              <a:rPr kumimoji="1" lang="ja-JP" altLang="en-US" dirty="0"/>
              <a:t>つのデータ</a:t>
            </a:r>
            <a:r>
              <a:rPr lang="ja-JP" altLang="en-US" dirty="0"/>
              <a:t>点が含まれるフレーム数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AC53671-A275-227A-825E-449F29548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84" y="4437965"/>
            <a:ext cx="3490447" cy="72934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4AAFD3A-123E-9BAA-6113-75BCEAAC6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733" y="319088"/>
            <a:ext cx="3931306" cy="52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B1F46-787A-36F6-451F-E93994AF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位相復元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D2A375-525E-B51E-C570-579BF857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振幅スペクトルのみから時間領域の信号を得る</a:t>
            </a:r>
            <a:endParaRPr kumimoji="1" lang="en-US" altLang="ja-JP" dirty="0"/>
          </a:p>
          <a:p>
            <a:r>
              <a:rPr lang="ja-JP" altLang="en-US" dirty="0"/>
              <a:t>フーリエ変換は複素数</a:t>
            </a:r>
            <a:endParaRPr lang="en-US" altLang="ja-JP" dirty="0"/>
          </a:p>
          <a:p>
            <a:pPr lvl="1"/>
            <a:r>
              <a:rPr lang="ja-JP" altLang="en-US" dirty="0"/>
              <a:t>振幅情報 </a:t>
            </a:r>
            <a:r>
              <a:rPr lang="en-US" altLang="ja-JP" dirty="0"/>
              <a:t>and </a:t>
            </a:r>
            <a:r>
              <a:rPr lang="ja-JP" altLang="en-US" dirty="0"/>
              <a:t>位相情報</a:t>
            </a:r>
            <a:endParaRPr lang="en-US" altLang="ja-JP" dirty="0"/>
          </a:p>
          <a:p>
            <a:pPr lvl="1"/>
            <a:r>
              <a:rPr kumimoji="1" lang="ja-JP" altLang="en-US" dirty="0"/>
              <a:t>位相の情報が欠落した状態で信号を復元できる？</a:t>
            </a:r>
            <a:endParaRPr kumimoji="1" lang="en-US" altLang="ja-JP" dirty="0"/>
          </a:p>
          <a:p>
            <a:r>
              <a:rPr kumimoji="1" lang="en-US" altLang="ja-JP" dirty="0"/>
              <a:t>STFT</a:t>
            </a:r>
            <a:r>
              <a:rPr lang="ja-JP" altLang="en-US" dirty="0"/>
              <a:t>の冗長性を用いて，ある程度辻褄の合う位相情報を得られる</a:t>
            </a:r>
            <a:endParaRPr lang="en-US" altLang="ja-JP" dirty="0"/>
          </a:p>
          <a:p>
            <a:pPr lvl="1"/>
            <a:r>
              <a:rPr lang="ja-JP" altLang="en-US" dirty="0"/>
              <a:t>初期状態</a:t>
            </a:r>
            <a:r>
              <a:rPr lang="en-US" altLang="ja-JP" dirty="0"/>
              <a:t>X_0(</a:t>
            </a:r>
            <a:r>
              <a:rPr lang="en-US" altLang="ja-JP" dirty="0" err="1"/>
              <a:t>m,k</a:t>
            </a:r>
            <a:r>
              <a:rPr lang="en-US" altLang="ja-JP" dirty="0"/>
              <a:t>)</a:t>
            </a:r>
            <a:r>
              <a:rPr lang="ja-JP" altLang="en-US" dirty="0"/>
              <a:t>を用意し，以下を繰り返す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7EECDE-E48A-ED3D-B36F-20C728BD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78" y="4921436"/>
            <a:ext cx="3057952" cy="14670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C09099-87D8-A2B2-EE6E-73B99B2E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01" y="5683543"/>
            <a:ext cx="466790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6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4122C-AB3D-10CB-B352-3BE38C1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位相</a:t>
            </a:r>
            <a:r>
              <a:rPr lang="ja-JP" altLang="en-US" dirty="0"/>
              <a:t>復元</a:t>
            </a:r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pic>
        <p:nvPicPr>
          <p:cNvPr id="7" name="コンテンツ プレースホルダー 6" descr="ダイアグラム&#10;&#10;自動的に生成された説明">
            <a:extLst>
              <a:ext uri="{FF2B5EF4-FFF2-40B4-BE49-F238E27FC236}">
                <a16:creationId xmlns:a16="http://schemas.microsoft.com/office/drawing/2014/main" id="{2771DE44-74AC-01AC-C56D-8F44AC67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20"/>
          <a:stretch/>
        </p:blipFill>
        <p:spPr>
          <a:xfrm>
            <a:off x="325036" y="1690688"/>
            <a:ext cx="5310654" cy="2983949"/>
          </a:xfrm>
        </p:spPr>
      </p:pic>
      <p:pic>
        <p:nvPicPr>
          <p:cNvPr id="10" name="コンテンツ プレースホルダー 6" descr="ダイアグラム&#10;&#10;自動的に生成された説明">
            <a:extLst>
              <a:ext uri="{FF2B5EF4-FFF2-40B4-BE49-F238E27FC236}">
                <a16:creationId xmlns:a16="http://schemas.microsoft.com/office/drawing/2014/main" id="{455A44E5-3C93-4877-51B6-674E4E58F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0"/>
          <a:stretch/>
        </p:blipFill>
        <p:spPr>
          <a:xfrm>
            <a:off x="5635690" y="211707"/>
            <a:ext cx="5310654" cy="4955605"/>
          </a:xfrm>
          <a:prstGeom prst="rect">
            <a:avLst/>
          </a:prstGeom>
        </p:spPr>
      </p:pic>
      <p:pic>
        <p:nvPicPr>
          <p:cNvPr id="11" name="図 10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590EC854-EAE7-F45F-295C-D48A038EA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3" y="5148650"/>
            <a:ext cx="6096001" cy="12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9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8A96D-AA3E-2559-BA5B-20EC3DCE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短時間フーリエ変換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45E9F7-0327-EEDD-4E82-ED02D723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短時間フーリエ変換</a:t>
            </a:r>
            <a:endParaRPr kumimoji="1" lang="en-US" altLang="ja-JP" dirty="0"/>
          </a:p>
          <a:p>
            <a:pPr lvl="1"/>
            <a:r>
              <a:rPr lang="en-US" altLang="ja-JP" dirty="0"/>
              <a:t>Short-Time Fourier Transform, STFT</a:t>
            </a:r>
          </a:p>
          <a:p>
            <a:pPr lvl="1"/>
            <a:r>
              <a:rPr lang="ja-JP" altLang="en-US" dirty="0"/>
              <a:t>離散時間信号を短い区間切り出して，フーリエ変換したもの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2"/>
            <a:r>
              <a:rPr lang="ja-JP" altLang="en-US" b="1" dirty="0"/>
              <a:t>窓関数</a:t>
            </a:r>
            <a:r>
              <a:rPr lang="ja-JP" altLang="en-US" dirty="0"/>
              <a:t>を掛けることで切り出す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dirty="0"/>
              <a:t>信号をオーバーラップして分析するため，冗長</a:t>
            </a:r>
            <a:endParaRPr lang="en-US" altLang="ja-JP" dirty="0"/>
          </a:p>
          <a:p>
            <a:pPr lvl="2"/>
            <a:r>
              <a:rPr lang="en-US" altLang="ja-JP" dirty="0"/>
              <a:t>1</a:t>
            </a:r>
            <a:r>
              <a:rPr lang="ja-JP" altLang="en-US" dirty="0"/>
              <a:t>サンプル点は</a:t>
            </a:r>
            <a:r>
              <a:rPr lang="en-US" altLang="ja-JP" dirty="0"/>
              <a:t>N/S</a:t>
            </a:r>
            <a:r>
              <a:rPr lang="ja-JP" altLang="en-US" dirty="0"/>
              <a:t>フレームに含まれる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1875851-E5EC-AC22-2BC7-E7B32C742AAF}"/>
              </a:ext>
            </a:extLst>
          </p:cNvPr>
          <p:cNvGrpSpPr/>
          <p:nvPr/>
        </p:nvGrpSpPr>
        <p:grpSpPr>
          <a:xfrm>
            <a:off x="8412491" y="3207565"/>
            <a:ext cx="3689454" cy="3285310"/>
            <a:chOff x="7498607" y="2891653"/>
            <a:chExt cx="3689454" cy="3285310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6ED6BEF-0E3A-8C03-3ECB-0CFC60311A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61" r="79910"/>
            <a:stretch/>
          </p:blipFill>
          <p:spPr>
            <a:xfrm>
              <a:off x="7498607" y="2891653"/>
              <a:ext cx="326573" cy="3285310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2DB54B9-C28D-5ACA-1D68-3F72F0ADD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090" r="74381"/>
            <a:stretch/>
          </p:blipFill>
          <p:spPr>
            <a:xfrm>
              <a:off x="7871834" y="2891653"/>
              <a:ext cx="326573" cy="3285310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6E1CA1D-8EBA-48CC-F9AA-70ECF2259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618" r="68852"/>
            <a:stretch/>
          </p:blipFill>
          <p:spPr>
            <a:xfrm>
              <a:off x="8246020" y="2891653"/>
              <a:ext cx="326573" cy="3285310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4FE2E7A3-6DCD-4F29-9886-547B107F4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48" r="63323"/>
            <a:stretch/>
          </p:blipFill>
          <p:spPr>
            <a:xfrm>
              <a:off x="8619728" y="2891653"/>
              <a:ext cx="326573" cy="3285310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76C9F030-4998-0E08-D64B-AFA9E179F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207" r="52264"/>
            <a:stretch/>
          </p:blipFill>
          <p:spPr>
            <a:xfrm>
              <a:off x="9367143" y="2891653"/>
              <a:ext cx="326573" cy="3285310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F75C5032-3DC8-A675-1932-08E15EE6E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678" r="57793"/>
            <a:stretch/>
          </p:blipFill>
          <p:spPr>
            <a:xfrm>
              <a:off x="8993434" y="2891653"/>
              <a:ext cx="326573" cy="3285310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2F59B8A3-A5C9-D296-90CA-13FA4B03F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736" r="46735"/>
            <a:stretch/>
          </p:blipFill>
          <p:spPr>
            <a:xfrm>
              <a:off x="9740848" y="2891653"/>
              <a:ext cx="326573" cy="3285310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12A722DF-5886-9608-8226-E2E166D04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265" r="41206"/>
            <a:stretch/>
          </p:blipFill>
          <p:spPr>
            <a:xfrm>
              <a:off x="10114554" y="2891653"/>
              <a:ext cx="326571" cy="3285310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8BBDD3F4-02B7-E62B-EF74-B476E3C41F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794" r="35677"/>
            <a:stretch/>
          </p:blipFill>
          <p:spPr>
            <a:xfrm>
              <a:off x="10487781" y="2891653"/>
              <a:ext cx="326574" cy="328531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C1C5D576-8C44-C16D-6600-74AA81F09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323" r="30148"/>
            <a:stretch/>
          </p:blipFill>
          <p:spPr>
            <a:xfrm>
              <a:off x="10861487" y="2891653"/>
              <a:ext cx="326574" cy="3285310"/>
            </a:xfrm>
            <a:prstGeom prst="rect">
              <a:avLst/>
            </a:prstGeom>
          </p:spPr>
        </p:pic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9D0C2DB-7217-2561-28C8-0CA13DCF6C9B}"/>
              </a:ext>
            </a:extLst>
          </p:cNvPr>
          <p:cNvGrpSpPr/>
          <p:nvPr/>
        </p:nvGrpSpPr>
        <p:grpSpPr>
          <a:xfrm>
            <a:off x="1517937" y="2897514"/>
            <a:ext cx="4346511" cy="1711431"/>
            <a:chOff x="1517937" y="2897514"/>
            <a:chExt cx="4346511" cy="1711431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99C51FD-4F1A-B57F-FBD2-516E51B47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717"/>
            <a:stretch/>
          </p:blipFill>
          <p:spPr>
            <a:xfrm>
              <a:off x="1517937" y="3550854"/>
              <a:ext cx="4346511" cy="1058091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C4E3CA8F-4337-CDC2-1B28-9813A475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9208" y="2897514"/>
              <a:ext cx="3206943" cy="473641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4D03859A-FE46-0F1D-1766-2099C833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7542" y="3459051"/>
              <a:ext cx="1190791" cy="2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298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8A96D-AA3E-2559-BA5B-20EC3DCE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窓関数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45E9F7-0327-EEDD-4E82-ED02D723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24148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dirty="0"/>
              <a:t>もとの離散時間信号に掛けることで，一部分を切り出す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両端で減衰するような関数で定義したい</a:t>
            </a:r>
            <a:endParaRPr lang="en-US" altLang="ja-JP" dirty="0"/>
          </a:p>
          <a:p>
            <a:pPr lvl="1"/>
            <a:r>
              <a:rPr lang="ja-JP" altLang="en-US" dirty="0"/>
              <a:t>ただ切り出すだけなら矩形窓でよいが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/>
              <a:t>切り出しの影響で変化が急になってしまうと，フーリエ変換の結果にゴミが乗る</a:t>
            </a:r>
            <a:endParaRPr lang="en-US" altLang="ja-JP" dirty="0"/>
          </a:p>
          <a:p>
            <a:pPr lvl="2"/>
            <a:r>
              <a:rPr lang="ja-JP" altLang="en-US" dirty="0"/>
              <a:t>離散フーリエ変換はデータの周期性を前提にしている</a:t>
            </a:r>
            <a:endParaRPr lang="en-US" altLang="ja-JP" dirty="0"/>
          </a:p>
          <a:p>
            <a:pPr lvl="2"/>
            <a:r>
              <a:rPr lang="ja-JP" altLang="en-US" dirty="0"/>
              <a:t>急な変化は高周波でないと表現できない→高周波成分が出てくる</a:t>
            </a:r>
            <a:endParaRPr lang="en-US" altLang="ja-JP" dirty="0"/>
          </a:p>
          <a:p>
            <a:pPr lvl="1"/>
            <a:r>
              <a:rPr lang="ja-JP" altLang="en-US" dirty="0"/>
              <a:t>窓関数が畳み込まれる関係で，両端が減衰すれば</a:t>
            </a:r>
            <a:r>
              <a:rPr lang="en-US" altLang="ja-JP" dirty="0"/>
              <a:t>OK~~!!</a:t>
            </a:r>
            <a:r>
              <a:rPr lang="ja-JP" altLang="en-US" dirty="0"/>
              <a:t>というわけでもない</a:t>
            </a:r>
            <a:endParaRPr lang="en-US" altLang="ja-JP" dirty="0"/>
          </a:p>
          <a:p>
            <a:pPr lvl="2"/>
            <a:r>
              <a:rPr kumimoji="1" lang="en-US" altLang="ja-JP" dirty="0"/>
              <a:t>Tukey</a:t>
            </a:r>
            <a:r>
              <a:rPr kumimoji="1" lang="ja-JP" altLang="en-US" dirty="0"/>
              <a:t>窓，</a:t>
            </a:r>
            <a:r>
              <a:rPr kumimoji="1" lang="en-US" altLang="ja-JP" dirty="0"/>
              <a:t>Planck-taper</a:t>
            </a:r>
            <a:r>
              <a:rPr kumimoji="1" lang="ja-JP" altLang="en-US" dirty="0"/>
              <a:t>窓</a:t>
            </a:r>
            <a:endParaRPr lang="en-US" altLang="ja-JP" dirty="0"/>
          </a:p>
          <a:p>
            <a:r>
              <a:rPr lang="ja-JP" altLang="en-US" dirty="0"/>
              <a:t>窓関数の周波数スペクトルにより特性がわかる</a:t>
            </a:r>
            <a:endParaRPr lang="en-US" altLang="ja-JP" dirty="0"/>
          </a:p>
          <a:p>
            <a:pPr lvl="1"/>
            <a:r>
              <a:rPr lang="ja-JP" altLang="en-US" dirty="0"/>
              <a:t>メインローブが急峻で，サイドローブが小さいことが理想</a:t>
            </a:r>
            <a:endParaRPr lang="en-US" altLang="ja-JP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48EED68C-C724-66EB-816D-1659FE5C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58" y="2096425"/>
            <a:ext cx="4255155" cy="20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A9E96-6D5A-8D8F-51DF-4546EC0C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窓関数</a:t>
            </a:r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73EB92-6D94-E62F-4ABC-AE33D3B8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3392" cy="4351338"/>
          </a:xfrm>
        </p:spPr>
        <p:txBody>
          <a:bodyPr/>
          <a:lstStyle/>
          <a:p>
            <a:r>
              <a:rPr lang="ja-JP" altLang="en-US" dirty="0"/>
              <a:t>切り出すタイミングが悪いと高周波ノイズが乗る</a:t>
            </a:r>
            <a:endParaRPr lang="en-US" altLang="ja-JP" dirty="0"/>
          </a:p>
          <a:p>
            <a:r>
              <a:rPr lang="ja-JP" altLang="en-US" dirty="0"/>
              <a:t>掛けた結果両端が減衰するような窓を用いたい</a:t>
            </a:r>
          </a:p>
        </p:txBody>
      </p:sp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37A8C253-4539-8841-DF7B-DF6AC4A4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61" y="1774862"/>
            <a:ext cx="6077339" cy="50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3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4D828-C3A4-3D3C-CC68-8E5CA3D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窓関数</a:t>
            </a:r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87C072-F8CD-FF69-57F8-A2BD0D886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元の信号に掛かっている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畳み込まれている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ので，本来のスペクトルは得られない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スペクトルが滲んでしまう</a:t>
            </a:r>
            <a:endParaRPr kumimoji="1" lang="en-US" altLang="ja-JP" dirty="0"/>
          </a:p>
          <a:p>
            <a:pPr lvl="1"/>
            <a:r>
              <a:rPr lang="ja-JP" altLang="en-US" dirty="0"/>
              <a:t>本来は一本一本がしっかりと立ってるはずだが，窓関数を掛けるとぼやける</a:t>
            </a:r>
            <a:endParaRPr lang="en-US" altLang="ja-JP" dirty="0"/>
          </a:p>
          <a:p>
            <a:pPr lvl="1"/>
            <a:r>
              <a:rPr lang="ja-JP" altLang="en-US" dirty="0"/>
              <a:t>関数によって性質が違うので，最適な窓関数は場合により異なる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2" name="図 21" descr="背景パターン&#10;&#10;自動的に生成された説明">
            <a:extLst>
              <a:ext uri="{FF2B5EF4-FFF2-40B4-BE49-F238E27FC236}">
                <a16:creationId xmlns:a16="http://schemas.microsoft.com/office/drawing/2014/main" id="{87431181-37EB-1D02-9F9C-76EC72114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6584"/>
            <a:ext cx="6135699" cy="169037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008559-EC52-9395-B683-C06A77AEDEC7}"/>
              </a:ext>
            </a:extLst>
          </p:cNvPr>
          <p:cNvSpPr txBox="1"/>
          <p:nvPr/>
        </p:nvSpPr>
        <p:spPr>
          <a:xfrm>
            <a:off x="7288396" y="5807631"/>
            <a:ext cx="375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ハン窓</a:t>
            </a:r>
            <a:r>
              <a:rPr lang="en-US" altLang="ja-JP" dirty="0"/>
              <a:t>(</a:t>
            </a:r>
            <a:r>
              <a:rPr kumimoji="1" lang="en-US" altLang="ja-JP" dirty="0" err="1"/>
              <a:t>window_size</a:t>
            </a:r>
            <a:r>
              <a:rPr kumimoji="1" lang="en-US" altLang="ja-JP" dirty="0"/>
              <a:t> = 1024)</a:t>
            </a:r>
          </a:p>
        </p:txBody>
      </p:sp>
    </p:spTree>
    <p:extLst>
      <p:ext uri="{BB962C8B-B14F-4D97-AF65-F5344CB8AC3E}">
        <p14:creationId xmlns:p14="http://schemas.microsoft.com/office/powerpoint/2010/main" val="399459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9A667-E5CC-7457-9204-BD46EC13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窓関数</a:t>
            </a:r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pic>
        <p:nvPicPr>
          <p:cNvPr id="15" name="図 14" descr="背景パターン&#10;&#10;自動的に生成された説明">
            <a:extLst>
              <a:ext uri="{FF2B5EF4-FFF2-40B4-BE49-F238E27FC236}">
                <a16:creationId xmlns:a16="http://schemas.microsoft.com/office/drawing/2014/main" id="{9D0AD76B-F5DC-A6AB-49F5-A2CE1FFBC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36" y="3953151"/>
            <a:ext cx="4308356" cy="1183483"/>
          </a:xfrm>
          <a:prstGeom prst="rect">
            <a:avLst/>
          </a:prstGeom>
        </p:spPr>
      </p:pic>
      <p:pic>
        <p:nvPicPr>
          <p:cNvPr id="19" name="図 18" descr="背景パターン&#10;&#10;自動的に生成された説明">
            <a:extLst>
              <a:ext uri="{FF2B5EF4-FFF2-40B4-BE49-F238E27FC236}">
                <a16:creationId xmlns:a16="http://schemas.microsoft.com/office/drawing/2014/main" id="{029F2FC5-7E56-22C2-FFCB-1C4162771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36" y="2660361"/>
            <a:ext cx="4308356" cy="1186947"/>
          </a:xfrm>
          <a:prstGeom prst="rect">
            <a:avLst/>
          </a:prstGeom>
        </p:spPr>
      </p:pic>
      <p:pic>
        <p:nvPicPr>
          <p:cNvPr id="21" name="図 20" descr="背景パターン&#10;&#10;自動的に生成された説明">
            <a:extLst>
              <a:ext uri="{FF2B5EF4-FFF2-40B4-BE49-F238E27FC236}">
                <a16:creationId xmlns:a16="http://schemas.microsoft.com/office/drawing/2014/main" id="{1D32F84D-2059-12A3-82D0-EA02F2E26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36" y="1394966"/>
            <a:ext cx="4308356" cy="118001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099E53-5F69-C91D-8F00-86FAEE4A2D73}"/>
              </a:ext>
            </a:extLst>
          </p:cNvPr>
          <p:cNvSpPr txBox="1"/>
          <p:nvPr/>
        </p:nvSpPr>
        <p:spPr>
          <a:xfrm>
            <a:off x="772887" y="1802463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矩形窓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ED38FE-EC36-F24D-3E67-FC68111250DD}"/>
              </a:ext>
            </a:extLst>
          </p:cNvPr>
          <p:cNvSpPr txBox="1"/>
          <p:nvPr/>
        </p:nvSpPr>
        <p:spPr>
          <a:xfrm>
            <a:off x="772887" y="3059668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ハン窓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6038B36-079B-CFD0-C42E-1349F026CF6D}"/>
              </a:ext>
            </a:extLst>
          </p:cNvPr>
          <p:cNvSpPr txBox="1"/>
          <p:nvPr/>
        </p:nvSpPr>
        <p:spPr>
          <a:xfrm>
            <a:off x="772887" y="4316873"/>
            <a:ext cx="183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バートレット窓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E832E0CB-9A2B-9AD3-38F6-8DD46C2DF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404" y="3894720"/>
            <a:ext cx="2329188" cy="130034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90C323E-52ED-DE53-0260-08C478699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404" y="1334798"/>
            <a:ext cx="2295556" cy="130034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743B781-8ACE-0478-B6CF-80B3A3278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709" y="2603661"/>
            <a:ext cx="2300251" cy="1300346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D34CB9-DCCC-87E8-B3FC-9E2100DA3919}"/>
              </a:ext>
            </a:extLst>
          </p:cNvPr>
          <p:cNvSpPr txBox="1"/>
          <p:nvPr/>
        </p:nvSpPr>
        <p:spPr>
          <a:xfrm>
            <a:off x="5961413" y="5136634"/>
            <a:ext cx="33776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440Hz sin-wave</a:t>
            </a:r>
            <a:endParaRPr kumimoji="1" lang="ja-JP" altLang="en-US" sz="105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D3EA5B3-095F-4815-73C0-DFBF4A803036}"/>
              </a:ext>
            </a:extLst>
          </p:cNvPr>
          <p:cNvSpPr txBox="1"/>
          <p:nvPr/>
        </p:nvSpPr>
        <p:spPr>
          <a:xfrm>
            <a:off x="6959129" y="6211669"/>
            <a:ext cx="523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フィルタ概形，スペクトル</a:t>
            </a:r>
            <a:r>
              <a:rPr kumimoji="1" lang="en-US" altLang="ja-JP" dirty="0"/>
              <a:t>https://en.wikipedia.org/wiki/Window_function</a:t>
            </a:r>
            <a:endParaRPr kumimoji="1" lang="ja-JP" altLang="en-US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040F1A5D-4B5A-66AF-38AB-C42CEE77B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6636" y="5236560"/>
            <a:ext cx="2624821" cy="1483827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F2F819-C485-0BEF-A43C-E21448CAD4D9}"/>
              </a:ext>
            </a:extLst>
          </p:cNvPr>
          <p:cNvSpPr txBox="1"/>
          <p:nvPr/>
        </p:nvSpPr>
        <p:spPr>
          <a:xfrm>
            <a:off x="772887" y="5793807"/>
            <a:ext cx="183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Planck-taper</a:t>
            </a:r>
            <a:r>
              <a:rPr kumimoji="1" lang="ja-JP" altLang="en-US" dirty="0"/>
              <a:t>窓</a:t>
            </a:r>
          </a:p>
        </p:txBody>
      </p:sp>
    </p:spTree>
    <p:extLst>
      <p:ext uri="{BB962C8B-B14F-4D97-AF65-F5344CB8AC3E}">
        <p14:creationId xmlns:p14="http://schemas.microsoft.com/office/powerpoint/2010/main" val="119495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D5DC5-14A8-2041-1531-832FBBF4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窓関数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A2F0FF-3373-2DDC-A1AE-532BADB4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ja-JP" altLang="en-US" dirty="0"/>
              <a:t>フレーム長を長くすれば時間分解能は低く，周波数分解能は高くなり，フレーム長を短くすれば時間分解能は高く，周波数分解能は低くなる</a:t>
            </a:r>
            <a:endParaRPr lang="en-US" altLang="ja-JP" dirty="0"/>
          </a:p>
          <a:p>
            <a:r>
              <a:rPr lang="ja-JP" altLang="en-US" dirty="0"/>
              <a:t>時間分解能</a:t>
            </a:r>
            <a:endParaRPr lang="en-US" altLang="ja-JP" dirty="0"/>
          </a:p>
          <a:p>
            <a:pPr lvl="1"/>
            <a:r>
              <a:rPr lang="ja-JP" altLang="en-US" dirty="0"/>
              <a:t>時間軸方向にどれだけ細かいスペクトルが得られるか</a:t>
            </a:r>
            <a:r>
              <a:rPr lang="en-US" altLang="ja-JP" dirty="0"/>
              <a:t>(</a:t>
            </a:r>
            <a:r>
              <a:rPr lang="ja-JP" altLang="en-US" dirty="0"/>
              <a:t>時間軸方向の解像度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スペクトルの瞬時な変化を見たい→時間分解能を高くする</a:t>
            </a:r>
            <a:endParaRPr lang="en-US" altLang="ja-JP" dirty="0"/>
          </a:p>
          <a:p>
            <a:r>
              <a:rPr lang="ja-JP" altLang="en-US" dirty="0"/>
              <a:t>周波数分解能</a:t>
            </a:r>
            <a:endParaRPr lang="en-US" altLang="ja-JP" dirty="0"/>
          </a:p>
          <a:p>
            <a:pPr lvl="1"/>
            <a:r>
              <a:rPr lang="ja-JP" altLang="en-US" dirty="0"/>
              <a:t>周波数軸方向にどれだけ細かいスペクトルが得られるか</a:t>
            </a:r>
            <a:r>
              <a:rPr lang="en-US" altLang="ja-JP" dirty="0"/>
              <a:t>(</a:t>
            </a:r>
            <a:r>
              <a:rPr lang="ja-JP" altLang="en-US" dirty="0"/>
              <a:t>周波数軸方向の解像度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周波数の近い音を分析したい→周波数分解能を高くする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145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17EF-7840-4027-DEC8-998840E3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窓関数</a:t>
            </a:r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C2FD13-1D33-A4E6-128C-C203D955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時間分解能と周波数分解能はトレードオフ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/>
            <a:r>
              <a:rPr lang="en-US" altLang="ja-JP" dirty="0" err="1"/>
              <a:t>Δf</a:t>
            </a:r>
            <a:r>
              <a:rPr lang="en-US" altLang="ja-JP" dirty="0"/>
              <a:t>: </a:t>
            </a:r>
            <a:r>
              <a:rPr lang="ja-JP" altLang="en-US" dirty="0"/>
              <a:t>周波数分解能</a:t>
            </a:r>
            <a:r>
              <a:rPr lang="en-US" altLang="ja-JP" dirty="0"/>
              <a:t>(</a:t>
            </a:r>
            <a:r>
              <a:rPr lang="en-US" altLang="ja-JP" dirty="0" err="1"/>
              <a:t>Δf</a:t>
            </a:r>
            <a:r>
              <a:rPr lang="en-US" altLang="ja-JP" dirty="0"/>
              <a:t>-: </a:t>
            </a:r>
            <a:r>
              <a:rPr lang="ja-JP" altLang="en-US" dirty="0"/>
              <a:t>分解能</a:t>
            </a:r>
            <a:r>
              <a:rPr lang="en-US" altLang="ja-JP" dirty="0"/>
              <a:t>+)</a:t>
            </a:r>
          </a:p>
          <a:p>
            <a:pPr lvl="1"/>
            <a:r>
              <a:rPr lang="en-US" altLang="ja-JP" dirty="0"/>
              <a:t>N: </a:t>
            </a:r>
            <a:r>
              <a:rPr lang="ja-JP" altLang="en-US" dirty="0"/>
              <a:t>サンプリング点数</a:t>
            </a:r>
            <a:endParaRPr lang="en-US" altLang="ja-JP" dirty="0"/>
          </a:p>
          <a:p>
            <a:pPr lvl="2"/>
            <a:r>
              <a:rPr lang="ja-JP" altLang="en-US" dirty="0"/>
              <a:t>フレーム長</a:t>
            </a:r>
            <a:endParaRPr lang="en-US" altLang="ja-JP" dirty="0"/>
          </a:p>
          <a:p>
            <a:pPr lvl="2"/>
            <a:r>
              <a:rPr lang="ja-JP" altLang="en-US" dirty="0"/>
              <a:t>窓関数のサイズ</a:t>
            </a:r>
            <a:endParaRPr lang="en-US" altLang="ja-JP" dirty="0"/>
          </a:p>
          <a:p>
            <a:pPr lvl="2"/>
            <a:r>
              <a:rPr lang="ja-JP" altLang="en-US" dirty="0"/>
              <a:t>時間分解能</a:t>
            </a:r>
            <a:r>
              <a:rPr lang="en-US" altLang="ja-JP" dirty="0"/>
              <a:t>(N-: </a:t>
            </a:r>
            <a:r>
              <a:rPr lang="ja-JP" altLang="en-US" dirty="0"/>
              <a:t>分解能</a:t>
            </a:r>
            <a:r>
              <a:rPr lang="en-US" altLang="ja-JP" dirty="0"/>
              <a:t>+)</a:t>
            </a:r>
          </a:p>
          <a:p>
            <a:pPr lvl="1"/>
            <a:r>
              <a:rPr lang="ja-JP" altLang="en-US" dirty="0"/>
              <a:t>サンプリング周波数</a:t>
            </a:r>
            <a:r>
              <a:rPr lang="en-US" altLang="ja-JP" dirty="0" err="1"/>
              <a:t>f_s</a:t>
            </a:r>
            <a:endParaRPr lang="en-US" altLang="ja-JP" dirty="0"/>
          </a:p>
          <a:p>
            <a:pPr lvl="2"/>
            <a:r>
              <a:rPr lang="ja-JP" altLang="en-US" dirty="0"/>
              <a:t>分析したい周波数によって決定</a:t>
            </a:r>
            <a:endParaRPr lang="en-US" altLang="ja-JP" dirty="0"/>
          </a:p>
          <a:p>
            <a:pPr lvl="2"/>
            <a:r>
              <a:rPr lang="ja-JP" altLang="en-US" dirty="0"/>
              <a:t>ナイキスト周波数の関係，</a:t>
            </a:r>
            <a:r>
              <a:rPr lang="en-US" altLang="ja-JP" dirty="0" err="1"/>
              <a:t>f_s</a:t>
            </a:r>
            <a:r>
              <a:rPr lang="en-US" altLang="ja-JP" dirty="0"/>
              <a:t>/2[Hz]</a:t>
            </a:r>
            <a:r>
              <a:rPr lang="ja-JP" altLang="en-US" dirty="0"/>
              <a:t>より高周波の信号は分析できない</a:t>
            </a:r>
            <a:endParaRPr lang="en-US" altLang="ja-JP" dirty="0"/>
          </a:p>
          <a:p>
            <a:pPr lvl="1"/>
            <a:r>
              <a:rPr lang="ja-JP" altLang="en-US" dirty="0"/>
              <a:t>サンプリング点数</a:t>
            </a:r>
            <a:r>
              <a:rPr lang="en-US" altLang="ja-JP" dirty="0"/>
              <a:t>N(=</a:t>
            </a:r>
            <a:r>
              <a:rPr lang="ja-JP" altLang="en-US" dirty="0"/>
              <a:t>フレーム長</a:t>
            </a:r>
            <a:r>
              <a:rPr lang="en-US" altLang="ja-JP" dirty="0"/>
              <a:t>=</a:t>
            </a:r>
            <a:r>
              <a:rPr lang="ja-JP" altLang="en-US" dirty="0"/>
              <a:t>窓関数のサイズ</a:t>
            </a:r>
            <a:r>
              <a:rPr lang="en-US" altLang="ja-JP" dirty="0"/>
              <a:t>)</a:t>
            </a:r>
            <a:r>
              <a:rPr lang="ja-JP" altLang="en-US" dirty="0"/>
              <a:t>を変えるしかない</a:t>
            </a:r>
            <a:endParaRPr lang="en-US" altLang="ja-JP" dirty="0"/>
          </a:p>
          <a:p>
            <a:pPr lvl="2"/>
            <a:r>
              <a:rPr kumimoji="1" lang="ja-JP" altLang="en-US" dirty="0"/>
              <a:t>逆数の関係，トレードオフ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2B2F08C-9443-3051-18D4-8A90606E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2256212"/>
            <a:ext cx="1689785" cy="101387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D3970A-121A-6664-6710-9F2DB5D47E4A}"/>
              </a:ext>
            </a:extLst>
          </p:cNvPr>
          <p:cNvSpPr txBox="1"/>
          <p:nvPr/>
        </p:nvSpPr>
        <p:spPr>
          <a:xfrm>
            <a:off x="2982876" y="2898085"/>
            <a:ext cx="903316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https://www.onosokki.co.jp/HP-WK/c_support/faq/fft_common/fft_analys_4.htm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94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7FA24-1DFF-9232-81A7-0360637C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窓関数</a:t>
            </a:r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pic>
        <p:nvPicPr>
          <p:cNvPr id="3" name="図 2" descr="背景パターン&#10;&#10;中程度の精度で自動的に生成された説明">
            <a:extLst>
              <a:ext uri="{FF2B5EF4-FFF2-40B4-BE49-F238E27FC236}">
                <a16:creationId xmlns:a16="http://schemas.microsoft.com/office/drawing/2014/main" id="{1FDD7E92-32AE-E30D-78B0-452F43E7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26" y="2795928"/>
            <a:ext cx="3129950" cy="860258"/>
          </a:xfrm>
          <a:prstGeom prst="rect">
            <a:avLst/>
          </a:prstGeom>
        </p:spPr>
      </p:pic>
      <p:pic>
        <p:nvPicPr>
          <p:cNvPr id="4" name="図 3" descr="背景パターン&#10;&#10;自動的に生成された説明">
            <a:extLst>
              <a:ext uri="{FF2B5EF4-FFF2-40B4-BE49-F238E27FC236}">
                <a16:creationId xmlns:a16="http://schemas.microsoft.com/office/drawing/2014/main" id="{13EF6898-6894-4750-C233-B425A5373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26" y="3743653"/>
            <a:ext cx="3129950" cy="862298"/>
          </a:xfrm>
          <a:prstGeom prst="rect">
            <a:avLst/>
          </a:prstGeom>
        </p:spPr>
      </p:pic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D545662B-DA6A-4FEF-7C59-4F4E230FC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26" y="4693418"/>
            <a:ext cx="3129950" cy="855995"/>
          </a:xfrm>
          <a:prstGeom prst="rect">
            <a:avLst/>
          </a:prstGeom>
        </p:spPr>
      </p:pic>
      <p:pic>
        <p:nvPicPr>
          <p:cNvPr id="6" name="図 5" descr="背景パターン&#10;&#10;自動的に生成された説明">
            <a:extLst>
              <a:ext uri="{FF2B5EF4-FFF2-40B4-BE49-F238E27FC236}">
                <a16:creationId xmlns:a16="http://schemas.microsoft.com/office/drawing/2014/main" id="{53829D84-6127-3EAA-6581-360047271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26" y="5636880"/>
            <a:ext cx="3129950" cy="85599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92F992-5F68-59BF-4976-6B2423778A17}"/>
              </a:ext>
            </a:extLst>
          </p:cNvPr>
          <p:cNvSpPr txBox="1"/>
          <p:nvPr/>
        </p:nvSpPr>
        <p:spPr>
          <a:xfrm>
            <a:off x="369975" y="1317269"/>
            <a:ext cx="4142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440Hz</a:t>
            </a:r>
            <a:r>
              <a:rPr lang="ja-JP" altLang="en-US" dirty="0"/>
              <a:t> </a:t>
            </a:r>
            <a:r>
              <a:rPr lang="en-US" altLang="ja-JP" dirty="0"/>
              <a:t>sin-wave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ハン窓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Window-size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1024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2048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32768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E1B4D54-58F0-B9AA-834D-ADA23E35A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625" y="1027906"/>
            <a:ext cx="6766388" cy="50198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FADD1F-05CC-6CF0-2DAA-48C4F75264E2}"/>
              </a:ext>
            </a:extLst>
          </p:cNvPr>
          <p:cNvSpPr txBox="1"/>
          <p:nvPr/>
        </p:nvSpPr>
        <p:spPr>
          <a:xfrm>
            <a:off x="7429335" y="6078146"/>
            <a:ext cx="7848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https://manual.audacityteam.org/man/spectrogram_view.html#smear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3994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991</Words>
  <Application>Microsoft Office PowerPoint</Application>
  <PresentationFormat>ワイド画面</PresentationFormat>
  <Paragraphs>146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短時間フーリエ変換</vt:lpstr>
      <vt:lpstr>窓関数</vt:lpstr>
      <vt:lpstr>窓関数*</vt:lpstr>
      <vt:lpstr>窓関数*</vt:lpstr>
      <vt:lpstr>窓関数*</vt:lpstr>
      <vt:lpstr>窓関数</vt:lpstr>
      <vt:lpstr>窓関数*</vt:lpstr>
      <vt:lpstr>窓関数*</vt:lpstr>
      <vt:lpstr>逆短時間フーリエ変換</vt:lpstr>
      <vt:lpstr>完全再構成条件</vt:lpstr>
      <vt:lpstr>完全再構成条件*</vt:lpstr>
      <vt:lpstr>最適合成窓</vt:lpstr>
      <vt:lpstr>最適合成窓</vt:lpstr>
      <vt:lpstr>位相復元</vt:lpstr>
      <vt:lpstr>位相復元*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　拓生</dc:creator>
  <cp:lastModifiedBy>山口　拓生</cp:lastModifiedBy>
  <cp:revision>4</cp:revision>
  <dcterms:created xsi:type="dcterms:W3CDTF">2023-10-10T09:47:13Z</dcterms:created>
  <dcterms:modified xsi:type="dcterms:W3CDTF">2023-10-11T09:07:15Z</dcterms:modified>
</cp:coreProperties>
</file>