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073824B-C4CB-4C0E-B723-93AD9B6F5A78}">
  <a:tblStyle styleId="{B073824B-C4CB-4C0E-B723-93AD9B6F5A7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a9cf8618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a9cf8618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a9cf8618a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a9cf8618a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a9cf8618a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a9cf8618a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a9cf8618a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a9cf8618a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648e2bf51f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2648e2bf51f_4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648e2bf51f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2648e2bf51f_4_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648e2bf51f_2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2648e2bf51f_2_9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648e2bf51f_2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2648e2bf51f_2_10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a9cf8618a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a9cf8618a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a9cf8618a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a9cf8618a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 スライド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コンテンツ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71" name="Google Shape;71;p16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73" name="Google Shape;73;p16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セクション見出し" type="secHead">
  <p:cSld name="SECTION_HEAD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つのコンテンツ" type="twoObj">
  <p:cSld name="TWO_OBJECT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のみ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白紙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付きのコンテンツ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付きの図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縦書きテキスト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縦書きタイトルと&#10;縦書きテキスト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10" Type="http://schemas.openxmlformats.org/officeDocument/2006/relationships/image" Target="../media/image11.png"/><Relationship Id="rId9" Type="http://schemas.openxmlformats.org/officeDocument/2006/relationships/image" Target="../media/image14.png"/><Relationship Id="rId5" Type="http://schemas.openxmlformats.org/officeDocument/2006/relationships/image" Target="../media/image13.png"/><Relationship Id="rId6" Type="http://schemas.openxmlformats.org/officeDocument/2006/relationships/image" Target="../media/image18.png"/><Relationship Id="rId7" Type="http://schemas.openxmlformats.org/officeDocument/2006/relationships/image" Target="../media/image12.png"/><Relationship Id="rId8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音声の長さを揃える</a:t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音声の長さと，発話のタイミングを揃えた．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ほとんどが同じ発話を同時に別媒体で録音したものなので，録音環境以外の条件はほぼ同じ．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一部別タイミングの発話(内容は同じ)を録音したもの(tmng)があり，これに関してはできるだけタイミングを揃えた．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できるだけ同じ波形になるようにしました(手動Audacity)．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発話の開始タイミングと音声ファイルの長さが違うので，奇麗に揃えるのは難しかった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スクリプトで書けないこともないが，めんどくさい＆時間がない(金曜日に始めました，遅くてごめんなさい)ので，断念…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ja"/>
              <a:t>一方の発話を時間シフトして，波形の誤差(二乗誤差平均)が最小になるタイミングで発話タイミングを同期？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ja"/>
              <a:t>タイミングの同期が取れたら，開始時刻は遅い方に，終了時刻は速い方に揃えればいい？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ja"/>
              <a:t>相互相関？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/>
          <p:nvPr>
            <p:ph type="title"/>
          </p:nvPr>
        </p:nvSpPr>
        <p:spPr>
          <a:xfrm>
            <a:off x="311700" y="41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バンドパスをかけた結果</a:t>
            </a:r>
            <a:endParaRPr/>
          </a:p>
        </p:txBody>
      </p:sp>
      <p:graphicFrame>
        <p:nvGraphicFramePr>
          <p:cNvPr id="202" name="Google Shape;202;p34"/>
          <p:cNvGraphicFramePr/>
          <p:nvPr/>
        </p:nvGraphicFramePr>
        <p:xfrm>
          <a:off x="518875" y="614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{B073824B-C4CB-4C0E-B723-93AD9B6F5A78}</a:tableStyleId>
              </a:tblPr>
              <a:tblGrid>
                <a:gridCol w="1621250"/>
                <a:gridCol w="1621250"/>
                <a:gridCol w="1621250"/>
                <a:gridCol w="1621250"/>
                <a:gridCol w="1621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フィルタなし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100~1000Hz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300~3400Hz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3000~6000Hz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パソコン録音(pc)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0.178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0.264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0.230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0.419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スマホ録音(sp)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0.111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0.213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0.179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0.393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03" name="Google Shape;20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550" y="1915787"/>
            <a:ext cx="2076349" cy="1557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3900" y="1915783"/>
            <a:ext cx="2076349" cy="1557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550" y="3586208"/>
            <a:ext cx="2076349" cy="1557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83900" y="3586212"/>
            <a:ext cx="2076349" cy="1557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60250" y="1915787"/>
            <a:ext cx="2076349" cy="1557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60250" y="3586199"/>
            <a:ext cx="2076360" cy="1557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836600" y="3586204"/>
            <a:ext cx="2076349" cy="1557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836599" y="1915788"/>
            <a:ext cx="2076349" cy="1557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音声の長さを揃える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>
                <a:solidFill>
                  <a:srgbClr val="000000"/>
                </a:solidFill>
              </a:rPr>
              <a:t>EERは次のよう．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 sz="1400">
                <a:solidFill>
                  <a:srgbClr val="000000"/>
                </a:solidFill>
              </a:rPr>
              <a:t>音声の長さと発話タイミングを揃えたら，エラー率が少し上がった．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 sz="1400">
                <a:solidFill>
                  <a:srgbClr val="000000"/>
                </a:solidFill>
              </a:rPr>
              <a:t>下がると思っていたけど…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ja" sz="1400">
                <a:solidFill>
                  <a:srgbClr val="000000"/>
                </a:solidFill>
              </a:rPr>
              <a:t>デバイス以外の条件はほぼ同じになっているので，これが本来の値？</a:t>
            </a:r>
            <a:endParaRPr sz="1400">
              <a:solidFill>
                <a:srgbClr val="000000"/>
              </a:solidFill>
            </a:endParaRPr>
          </a:p>
        </p:txBody>
      </p:sp>
      <p:graphicFrame>
        <p:nvGraphicFramePr>
          <p:cNvPr id="137" name="Google Shape;137;p26"/>
          <p:cNvGraphicFramePr/>
          <p:nvPr/>
        </p:nvGraphicFramePr>
        <p:xfrm>
          <a:off x="518900" y="191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{B073824B-C4CB-4C0E-B723-93AD9B6F5A78}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パソコン録音(sp)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スマホ録音(sp)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揃える前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ja" sz="1800">
                          <a:solidFill>
                            <a:schemeClr val="dk2"/>
                          </a:solidFill>
                        </a:rPr>
                        <a:t>0.111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ja" sz="1800">
                          <a:solidFill>
                            <a:schemeClr val="dk2"/>
                          </a:solidFill>
                        </a:rPr>
                        <a:t>0.066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揃えた後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800">
                          <a:solidFill>
                            <a:schemeClr val="dk2"/>
                          </a:solidFill>
                        </a:rPr>
                        <a:t>0.158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800">
                          <a:solidFill>
                            <a:schemeClr val="dk2"/>
                          </a:solidFill>
                        </a:rPr>
                        <a:t>0.092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8" name="Google Shape;138;p26"/>
          <p:cNvSpPr txBox="1"/>
          <p:nvPr/>
        </p:nvSpPr>
        <p:spPr>
          <a:xfrm>
            <a:off x="5479900" y="411550"/>
            <a:ext cx="37305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ja" sz="1800">
                <a:solidFill>
                  <a:schemeClr val="dk2"/>
                </a:solidFill>
              </a:rPr>
              <a:t>男3人女3人</a:t>
            </a:r>
            <a:endParaRPr sz="1800"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ja">
                <a:solidFill>
                  <a:schemeClr val="dk2"/>
                </a:solidFill>
              </a:rPr>
              <a:t>計31発話</a:t>
            </a:r>
            <a:endParaRPr>
              <a:solidFill>
                <a:schemeClr val="dk2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</a:pPr>
            <a:r>
              <a:rPr lang="ja">
                <a:solidFill>
                  <a:schemeClr val="dk2"/>
                </a:solidFill>
              </a:rPr>
              <a:t>男(6+7+3) + 女(6+6+3)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ja">
                <a:solidFill>
                  <a:schemeClr val="dk2"/>
                </a:solidFill>
              </a:rPr>
              <a:t>465対</a:t>
            </a:r>
            <a:endParaRPr>
              <a:solidFill>
                <a:schemeClr val="dk2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</a:pPr>
            <a:r>
              <a:rPr lang="ja">
                <a:solidFill>
                  <a:schemeClr val="dk2"/>
                </a:solidFill>
              </a:rPr>
              <a:t>同一話者(72)+異話者(393)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音声を追加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音声を追加しました．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この追加により，音声は次のような構成になった．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男6人女3人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ja"/>
              <a:t>計49発話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ja"/>
              <a:t>男(6+7+3+6+6+6) + 女(6+6+3)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ja"/>
              <a:t>1176対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ja"/>
              <a:t>同一話者(117)+異話者(1059)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同じ発話を録音した音声対について，音声の長さと発話タイミングは揃えた．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追加した音声を用いて照合を行うと，エラー率は次のようになった．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ja"/>
              <a:t>pc: EER = 0.178</a:t>
            </a:r>
            <a:br>
              <a:rPr lang="ja"/>
            </a:br>
            <a:r>
              <a:rPr lang="ja"/>
              <a:t>sp: EER = 0.111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63166" y="433137"/>
            <a:ext cx="8969542" cy="419958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ja" sz="1100"/>
              <a:t>PCのError Rate Curve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ja" sz="1100"/>
              <a:t>                                                    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ja" sz="1300"/>
              <a:t>    フィルタなし　　　　　　　　ローパスフィルタ（5000Hz以下を通す）　　ローパスフィルタ(3000Hz以下を通す）</a:t>
            </a:r>
            <a:endParaRPr sz="13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ja" sz="1100"/>
              <a:t>EER　　0.178                        0.188                          　 0.171                            </a:t>
            </a:r>
            <a:endParaRPr sz="1100"/>
          </a:p>
        </p:txBody>
      </p:sp>
      <p:pic>
        <p:nvPicPr>
          <p:cNvPr id="150" name="Google Shape;15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8513" y="1964531"/>
            <a:ext cx="2989122" cy="2032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63617" y="1964530"/>
            <a:ext cx="2894125" cy="1968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619" y="1964531"/>
            <a:ext cx="2757998" cy="1875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idx="1" type="body"/>
          </p:nvPr>
        </p:nvSpPr>
        <p:spPr>
          <a:xfrm>
            <a:off x="257151" y="532397"/>
            <a:ext cx="8784581" cy="41003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ja" sz="1100"/>
              <a:t>スマホのError Rate Curve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ja" sz="1100"/>
              <a:t>                                                    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ja" sz="1200"/>
              <a:t>フィルタなし　　　　　　　　　　　ローパスフィルタ（5000Hz以下を通す）　　ローパスフィルタ（3000Hz以下を通す）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ja" sz="1100"/>
              <a:t>EER　　0.111                         0.178                    　　    0.130</a:t>
            </a:r>
            <a:endParaRPr sz="1100"/>
          </a:p>
        </p:txBody>
      </p:sp>
      <p:pic>
        <p:nvPicPr>
          <p:cNvPr id="158" name="Google Shape;15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07739" y="1802453"/>
            <a:ext cx="2879109" cy="19581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04055" y="1726085"/>
            <a:ext cx="3103684" cy="2110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268" y="1726085"/>
            <a:ext cx="2879110" cy="1958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ja"/>
              <a:t>PCのError Rate Curve</a:t>
            </a:r>
            <a:endParaRPr/>
          </a:p>
        </p:txBody>
      </p:sp>
      <p:sp>
        <p:nvSpPr>
          <p:cNvPr id="166" name="Google Shape;166;p30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ja"/>
              <a:t>フィルタなし</a:t>
            </a:r>
            <a:endParaRPr/>
          </a:p>
        </p:txBody>
      </p:sp>
      <p:sp>
        <p:nvSpPr>
          <p:cNvPr id="167" name="Google Shape;167;p30"/>
          <p:cNvSpPr txBox="1"/>
          <p:nvPr>
            <p:ph idx="3" type="body"/>
          </p:nvPr>
        </p:nvSpPr>
        <p:spPr>
          <a:xfrm>
            <a:off x="4629150" y="1260872"/>
            <a:ext cx="411263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ja"/>
              <a:t>ハイパスフィルタ（500Hz以上通す）</a:t>
            </a:r>
            <a:endParaRPr/>
          </a:p>
        </p:txBody>
      </p:sp>
      <p:pic>
        <p:nvPicPr>
          <p:cNvPr id="168" name="Google Shape;168;p30"/>
          <p:cNvPicPr preferRelativeResize="0"/>
          <p:nvPr>
            <p:ph idx="4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9492" y="1878806"/>
            <a:ext cx="3623691" cy="2462808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0"/>
          <p:cNvSpPr txBox="1"/>
          <p:nvPr/>
        </p:nvSpPr>
        <p:spPr>
          <a:xfrm>
            <a:off x="5871542" y="4477241"/>
            <a:ext cx="1627846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ja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EER：0.141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30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9841" y="1880572"/>
            <a:ext cx="3623691" cy="2463507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0"/>
          <p:cNvSpPr txBox="1"/>
          <p:nvPr/>
        </p:nvSpPr>
        <p:spPr>
          <a:xfrm>
            <a:off x="1627763" y="4477241"/>
            <a:ext cx="1627846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EER：0.111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ja"/>
              <a:t>スマホのError Rate Curve</a:t>
            </a:r>
            <a:endParaRPr/>
          </a:p>
        </p:txBody>
      </p:sp>
      <p:sp>
        <p:nvSpPr>
          <p:cNvPr id="177" name="Google Shape;177;p31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ja"/>
              <a:t>フィルタなし</a:t>
            </a:r>
            <a:endParaRPr/>
          </a:p>
        </p:txBody>
      </p:sp>
      <p:sp>
        <p:nvSpPr>
          <p:cNvPr id="178" name="Google Shape;178;p31"/>
          <p:cNvSpPr txBox="1"/>
          <p:nvPr>
            <p:ph idx="3" type="body"/>
          </p:nvPr>
        </p:nvSpPr>
        <p:spPr>
          <a:xfrm>
            <a:off x="4629150" y="1260872"/>
            <a:ext cx="411263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ja"/>
              <a:t>ハイパスフィルタ（500Hz以上通す）</a:t>
            </a:r>
            <a:endParaRPr/>
          </a:p>
        </p:txBody>
      </p:sp>
      <p:pic>
        <p:nvPicPr>
          <p:cNvPr id="179" name="Google Shape;179;p31"/>
          <p:cNvPicPr preferRelativeResize="0"/>
          <p:nvPr>
            <p:ph idx="4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9492" y="1878806"/>
            <a:ext cx="3623691" cy="2462808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1"/>
          <p:cNvSpPr txBox="1"/>
          <p:nvPr/>
        </p:nvSpPr>
        <p:spPr>
          <a:xfrm>
            <a:off x="5871542" y="4477241"/>
            <a:ext cx="1627846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EER：0.195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31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9842" y="1945613"/>
            <a:ext cx="3524394" cy="2396002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1"/>
          <p:cNvSpPr txBox="1"/>
          <p:nvPr/>
        </p:nvSpPr>
        <p:spPr>
          <a:xfrm>
            <a:off x="1578115" y="4477241"/>
            <a:ext cx="1627846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EER：0.066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バンドパスをかけます</a:t>
            </a:r>
            <a:endParaRPr/>
          </a:p>
        </p:txBody>
      </p:sp>
      <p:sp>
        <p:nvSpPr>
          <p:cNvPr id="188" name="Google Shape;18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バンドパスフィルタを適用して，エラー率の変化を見ます．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適用するフィルタは次のようにしました．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100~1000Hz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ja"/>
              <a:t>人の声の周波数を適当に調べたらこの結果が得られたため．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300~3400Hz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ja"/>
              <a:t>電話の周波数帯域がこれである[1]ため．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3000~6000Hz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ja"/>
              <a:t>ノイズに相当する高周波の成分は本当に無駄なのか検証するため．</a:t>
            </a:r>
            <a:endParaRPr/>
          </a:p>
        </p:txBody>
      </p:sp>
      <p:sp>
        <p:nvSpPr>
          <p:cNvPr id="189" name="Google Shape;189;p32"/>
          <p:cNvSpPr txBox="1"/>
          <p:nvPr/>
        </p:nvSpPr>
        <p:spPr>
          <a:xfrm>
            <a:off x="2490300" y="4792200"/>
            <a:ext cx="66537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ja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[1]: https://www.jstage.jst.go.jp/article/ieejjournal/127/7/127_7_403/_pdf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バンドパスをかけた結果</a:t>
            </a:r>
            <a:endParaRPr/>
          </a:p>
        </p:txBody>
      </p:sp>
      <p:sp>
        <p:nvSpPr>
          <p:cNvPr id="195" name="Google Shape;195;p33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EER</a:t>
            </a:r>
            <a:r>
              <a:rPr lang="ja"/>
              <a:t>は次のよう．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spの300~3400Hzのフィルタ: フィルタなしと6.8ポイントの差で，パソコン録音のフィルタなしと0.1ポイント差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-&gt; 話者の照合に重要な周波数帯はこの周辺である可能性が高い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3000~6000Hzのフィルタは精度が著しく下がる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ja"/>
              <a:t>-&gt; 高周波の成分はあまり重要ではないと考えられる</a:t>
            </a:r>
            <a:endParaRPr/>
          </a:p>
        </p:txBody>
      </p:sp>
      <p:graphicFrame>
        <p:nvGraphicFramePr>
          <p:cNvPr id="196" name="Google Shape;196;p33"/>
          <p:cNvGraphicFramePr/>
          <p:nvPr/>
        </p:nvGraphicFramePr>
        <p:xfrm>
          <a:off x="518875" y="1580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{B073824B-C4CB-4C0E-B723-93AD9B6F5A78}</a:tableStyleId>
              </a:tblPr>
              <a:tblGrid>
                <a:gridCol w="1621250"/>
                <a:gridCol w="1621250"/>
                <a:gridCol w="1621250"/>
                <a:gridCol w="1621250"/>
                <a:gridCol w="1621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フィルタなし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100~1000Hz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300~3400Hz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3000~6000Hz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パソコン録音(pc)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0.178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0.264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0.230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0.419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スマホ録音(sp)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0.111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0.213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0.179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0.393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