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Play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2DB3F5-B97E-4419-ACE3-E88A8B5C453C}">
  <a:tblStyle styleId="{F82DB3F5-B97E-4419-ACE3-E88A8B5C453C}" styleName="Table_0">
    <a:wholeTbl>
      <a:tcTxStyle b="off" i="off">
        <a:font>
          <a:latin typeface="Grandview Display"/>
          <a:ea typeface="Grandview Display"/>
          <a:cs typeface="Grandview Display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EEF0"/>
          </a:solidFill>
        </a:fill>
      </a:tcStyle>
    </a:wholeTbl>
    <a:band1H>
      <a:tcTxStyle/>
      <a:tcStyle>
        <a:fill>
          <a:solidFill>
            <a:srgbClr val="ECDBE1"/>
          </a:solidFill>
        </a:fill>
      </a:tcStyle>
    </a:band1H>
    <a:band2H>
      <a:tcTxStyle/>
    </a:band2H>
    <a:band1V>
      <a:tcTxStyle/>
      <a:tcStyle>
        <a:fill>
          <a:solidFill>
            <a:srgbClr val="ECDBE1"/>
          </a:solidFill>
        </a:fill>
      </a:tcStyle>
    </a:band1V>
    <a:band2V>
      <a:tcTxStyle/>
    </a:band2V>
    <a:lastCol>
      <a:tcTxStyle b="on" i="off">
        <a:font>
          <a:latin typeface="Grandview Display"/>
          <a:ea typeface="Grandview Display"/>
          <a:cs typeface="Grandview Display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randview Display"/>
          <a:ea typeface="Grandview Display"/>
          <a:cs typeface="Grandview Display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randview Display"/>
          <a:ea typeface="Grandview Display"/>
          <a:cs typeface="Grandview Display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randview Display"/>
          <a:ea typeface="Grandview Display"/>
          <a:cs typeface="Grandview Display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lay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f254fa0e5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f254fa0e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f3bfa325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f3bfa32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f254fa0e5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f254fa0e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f254fa0e5_2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f254fa0e5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12629" y="1371600"/>
            <a:ext cx="5935540" cy="2696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912629" y="4584879"/>
            <a:ext cx="5935540" cy="1287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Play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Play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4551769" y="-784001"/>
            <a:ext cx="308846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888006" y="2711168"/>
            <a:ext cx="4775865" cy="2155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566296" y="-326999"/>
            <a:ext cx="4775866" cy="8232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912629" y="1709738"/>
            <a:ext cx="9214884" cy="3159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912628" y="5018567"/>
            <a:ext cx="7907079" cy="1073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74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40"/>
              <a:buFont typeface="Play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66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Font typeface="Play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914400" y="2849526"/>
            <a:ext cx="5105400" cy="3210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2849526"/>
            <a:ext cx="5105400" cy="321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912628" y="1371599"/>
            <a:ext cx="10442760" cy="939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912628" y="2311353"/>
            <a:ext cx="5084947" cy="6953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Play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Play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912628" y="3006725"/>
            <a:ext cx="5084947" cy="318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72200" y="2311353"/>
            <a:ext cx="5183188" cy="6953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Play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Play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72200" y="3006725"/>
            <a:ext cx="5183188" cy="318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912628" y="1463038"/>
            <a:ext cx="3859397" cy="147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3286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36"/>
              <a:buChar char="•"/>
              <a:defRPr sz="2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88"/>
              <a:buFont typeface="Play"/>
              <a:buNone/>
              <a:defRPr sz="2400"/>
            </a:lvl2pPr>
            <a:lvl3pPr indent="-33908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Play"/>
              <a:buNone/>
              <a:defRPr sz="1800"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912628" y="2934586"/>
            <a:ext cx="3859397" cy="293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Play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Font typeface="Play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912628" y="1463038"/>
            <a:ext cx="3859397" cy="147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912628" y="2934586"/>
            <a:ext cx="3859397" cy="293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Play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Font typeface="Play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b="0" i="0" sz="4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Play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16992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Play"/>
              <a:buNone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05942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3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 amt="40000"/>
          </a:blip>
          <a:srcRect b="5857" l="0" r="0" t="0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ctrTitle"/>
          </p:nvPr>
        </p:nvSpPr>
        <p:spPr>
          <a:xfrm>
            <a:off x="914401" y="1371600"/>
            <a:ext cx="4532128" cy="3607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lay"/>
              <a:buNone/>
            </a:pPr>
            <a:r>
              <a:rPr b="1" i="0" lang="ru-RU" sz="3400" u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Гарантоване функціонування фізичних моделей кіберфізичних систем в умовах багатофакторних ризиків</a:t>
            </a:r>
            <a:endParaRPr sz="34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90" name="Google Shape;90;p13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6359156" y="1371601"/>
            <a:ext cx="4694326" cy="44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66"/>
              <a:buNone/>
            </a:pPr>
            <a:r>
              <a:rPr b="1" i="0" lang="ru-RU" u="none" strike="noStrike">
                <a:solidFill>
                  <a:srgbClr val="FFFFFF"/>
                </a:solidFill>
              </a:rPr>
              <a:t>ВИКОНАЛИ:</a:t>
            </a:r>
            <a:r>
              <a:rPr b="0" i="0" lang="ru-RU" u="none" strike="noStrike">
                <a:solidFill>
                  <a:srgbClr val="FFFFFF"/>
                </a:solidFill>
              </a:rPr>
              <a:t> </a:t>
            </a:r>
            <a:endParaRPr b="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66"/>
              <a:buNone/>
            </a:pPr>
            <a:r>
              <a:rPr b="0" i="0" lang="ru-RU" u="none" strike="noStrike">
                <a:solidFill>
                  <a:srgbClr val="FFFFFF"/>
                </a:solidFill>
              </a:rPr>
              <a:t>СТУДЕНТИ 4 КУРСУ ГРУПИ КА-93</a:t>
            </a:r>
            <a:endParaRPr b="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66"/>
              <a:buNone/>
            </a:pPr>
            <a:r>
              <a:rPr b="0" i="0" lang="ru-RU" u="none" strike="noStrike">
                <a:solidFill>
                  <a:srgbClr val="FFFFFF"/>
                </a:solidFill>
              </a:rPr>
              <a:t>ТЕВАНЯН РОМАН</a:t>
            </a:r>
            <a:endParaRPr b="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66"/>
              <a:buNone/>
            </a:pPr>
            <a:r>
              <a:rPr b="0" i="0" lang="ru-RU" u="none" strike="noStrike">
                <a:solidFill>
                  <a:srgbClr val="FFFFFF"/>
                </a:solidFill>
              </a:rPr>
              <a:t>СОБОЛЬ МАРІЯ</a:t>
            </a:r>
            <a:endParaRPr b="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66"/>
              <a:buNone/>
            </a:pPr>
            <a:r>
              <a:rPr b="0" i="0" lang="ru-RU" u="none" strike="noStrike">
                <a:solidFill>
                  <a:srgbClr val="FFFFFF"/>
                </a:solidFill>
              </a:rPr>
              <a:t>ШЕВЧЕНКО РОДІОН</a:t>
            </a:r>
            <a:endParaRPr b="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66"/>
              <a:buNone/>
            </a:pPr>
            <a:br>
              <a:rPr b="0" lang="ru-RU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Graphical user interface&#10;&#10;Description automatically generated"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964" y="-13064"/>
            <a:ext cx="9815804" cy="6871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2"/>
          <p:cNvCxnSpPr/>
          <p:nvPr/>
        </p:nvCxnSpPr>
        <p:spPr>
          <a:xfrm>
            <a:off x="990600" y="5831258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2"/>
          <p:cNvSpPr txBox="1"/>
          <p:nvPr>
            <p:ph type="title"/>
          </p:nvPr>
        </p:nvSpPr>
        <p:spPr>
          <a:xfrm>
            <a:off x="914401" y="4155278"/>
            <a:ext cx="6533706" cy="12984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ru-RU"/>
              <a:t>Інтерфейс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914400" y="1371601"/>
            <a:ext cx="9362114" cy="101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ru-RU"/>
              <a:t>Опис інтерфейсу</a:t>
            </a:r>
            <a:endParaRPr/>
          </a:p>
        </p:txBody>
      </p:sp>
      <p:pic>
        <p:nvPicPr>
          <p:cNvPr descr="Graphical user interface&#10;&#10;Description automatically generated" id="179" name="Google Shape;179;p23"/>
          <p:cNvPicPr preferRelativeResize="0"/>
          <p:nvPr/>
        </p:nvPicPr>
        <p:blipFill rotWithShape="1">
          <a:blip r:embed="rId3">
            <a:alphaModFix/>
          </a:blip>
          <a:srcRect b="23375" l="0" r="0" t="0"/>
          <a:stretch/>
        </p:blipFill>
        <p:spPr>
          <a:xfrm>
            <a:off x="6522099" y="0"/>
            <a:ext cx="5669902" cy="304113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21432" y="3041134"/>
            <a:ext cx="10496939" cy="3433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7000"/>
              <a:buFont typeface="Arial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блоці </a:t>
            </a:r>
            <a:r>
              <a:rPr b="1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Типи </a:t>
            </a: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вибираємо тип поліномів, що фігурують у побудові функцій . Також передбачена мультипликативна форма поліномів.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7000"/>
              <a:buFont typeface="Arial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блоці </a:t>
            </a:r>
            <a:r>
              <a:rPr b="1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Розмірність </a:t>
            </a: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задаємо відповідно розмірності векторів Х1, Х2, Х3, Y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7000"/>
              <a:buFont typeface="Arial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блоці </a:t>
            </a:r>
            <a:r>
              <a:rPr b="1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Степені </a:t>
            </a: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вибираємо степені поліномів, що фігурють у побудові 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7000"/>
              <a:buFont typeface="Arial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блоці </a:t>
            </a:r>
            <a:r>
              <a:rPr b="1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Додатково </a:t>
            </a: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 передбачили вибір одного з двох варіантів визначення (scaled &amp; average). Передбачено функціонал визначення з 3 систем рівнянь 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7000"/>
              <a:buFont typeface="Arial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блоці </a:t>
            </a:r>
            <a:r>
              <a:rPr b="1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Дата</a:t>
            </a: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задаємо файл вхідних даних, вихідних даних 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7000"/>
              <a:buFont typeface="Arial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блоці </a:t>
            </a:r>
            <a:r>
              <a:rPr b="1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Обробка </a:t>
            </a: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задаємо Розмір вибірки та кроки передбачення</a:t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7000"/>
              <a:buFont typeface="Arial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блоці </a:t>
            </a:r>
            <a:r>
              <a:rPr b="1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Поточний </a:t>
            </a: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виводиться поточний стан системи (Час, Бортова напруга, Запас палива, Енергія АБ)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7000"/>
              <a:buFont typeface="Arial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Кнопка "</a:t>
            </a:r>
            <a:r>
              <a:rPr b="1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Обрахувати</a:t>
            </a: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починає роботу програми. 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7000"/>
              <a:buFont typeface="Arial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нижньому полі виводимо результати роботи алгоритму.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24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912628" y="1371600"/>
            <a:ext cx="4323907" cy="2696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ru-RU"/>
              <a:t>Приклад роботи програми</a:t>
            </a:r>
            <a:endParaRPr/>
          </a:p>
        </p:txBody>
      </p:sp>
      <p:cxnSp>
        <p:nvCxnSpPr>
          <p:cNvPr id="188" name="Google Shape;188;p24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chart&#10;&#10;Description automatically generated"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13754" r="0" t="0"/>
          <a:stretch/>
        </p:blipFill>
        <p:spPr>
          <a:xfrm>
            <a:off x="5073037" y="872380"/>
            <a:ext cx="6861167" cy="4693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" id="194" name="Google Shape;194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58" l="18249" r="997" t="2030"/>
          <a:stretch/>
        </p:blipFill>
        <p:spPr>
          <a:xfrm>
            <a:off x="1943674" y="493058"/>
            <a:ext cx="8304651" cy="581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0" name="Google Shape;200;p26"/>
          <p:cNvSpPr txBox="1"/>
          <p:nvPr>
            <p:ph type="title"/>
          </p:nvPr>
        </p:nvSpPr>
        <p:spPr>
          <a:xfrm>
            <a:off x="914400" y="3854301"/>
            <a:ext cx="3833037" cy="16387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ru-RU"/>
              <a:t>Висновки</a:t>
            </a:r>
            <a:endParaRPr/>
          </a:p>
        </p:txBody>
      </p:sp>
      <p:pic>
        <p:nvPicPr>
          <p:cNvPr descr="Python (programming language) - Wikipedia"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839" y="836142"/>
            <a:ext cx="2521218" cy="27629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6"/>
          <p:cNvCxnSpPr/>
          <p:nvPr/>
        </p:nvCxnSpPr>
        <p:spPr>
          <a:xfrm>
            <a:off x="990600" y="5831258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4747438" y="960119"/>
            <a:ext cx="7186416" cy="5310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</a:pPr>
            <a:r>
              <a:rPr b="0" i="0" lang="ru-RU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В результаті виконання даної лабораторної роботи ми на практиці застосували теоретичну і практичну складову з пройденого курсу системного аналізу.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</a:pPr>
            <a:r>
              <a:rPr b="0" i="0" lang="ru-RU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Відтворили функціональні залежності у мультиплікативній та аддитивній формах.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b="0" i="0" lang="ru-RU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аналізі було застосовано множину взаємозалежних факторів, була виконана задача реального системного аналізу із враховуванням багатофакторних ризиців.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Ми засвоїли</a:t>
            </a:r>
            <a:r>
              <a:rPr b="0" i="0" lang="ru-RU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навички роботи із задачами прогнозування і управління, попередження нештатних і аварійних режимів функціонування складної системи та повернення її у штатний режим та створили систему прогнозування та оцінки ризиців, що показала свою ефективність в умовах наявності багатофакторних ризиків.</a:t>
            </a:r>
            <a:endParaRPr b="0" sz="1800"/>
          </a:p>
          <a:p>
            <a:pPr indent="-228600" lvl="0" marL="228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</a:pPr>
            <a:r>
              <a:rPr b="0" i="0" lang="ru-RU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Програма була виконана за допомогою мови програмування Python та фрейворку PyQt</a:t>
            </a:r>
            <a:r>
              <a:rPr b="0" i="0" lang="ru-RU" sz="1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ru-RU" sz="1400"/>
            </a:b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ru-RU"/>
              <a:t>Література</a:t>
            </a:r>
            <a:endParaRPr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914399" y="2474752"/>
            <a:ext cx="10363199" cy="3467076"/>
            <a:chOff x="0" y="0"/>
            <a:chExt cx="10363199" cy="3467076"/>
          </a:xfrm>
        </p:grpSpPr>
        <p:sp>
          <p:nvSpPr>
            <p:cNvPr id="210" name="Google Shape;210;p27"/>
            <p:cNvSpPr/>
            <p:nvPr/>
          </p:nvSpPr>
          <p:spPr>
            <a:xfrm>
              <a:off x="0" y="0"/>
              <a:ext cx="7979664" cy="62407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 txBox="1"/>
            <p:nvPr/>
          </p:nvSpPr>
          <p:spPr>
            <a:xfrm>
              <a:off x="18278" y="18278"/>
              <a:ext cx="7233223" cy="58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Play"/>
                <a:buNone/>
              </a:pPr>
              <a:r>
                <a:rPr b="0" i="0" lang="ru-RU" sz="8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"Основи системного аналізу" М.З. Згуровський, Н.Д. Панкратова - К.: Видавнича група BHV, 2007;</a:t>
              </a:r>
              <a:endParaRPr sz="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595884" y="710750"/>
              <a:ext cx="7979664" cy="62407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 txBox="1"/>
            <p:nvPr/>
          </p:nvSpPr>
          <p:spPr>
            <a:xfrm>
              <a:off x="614162" y="729028"/>
              <a:ext cx="6941575" cy="58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Play"/>
                <a:buNone/>
              </a:pPr>
              <a:r>
                <a:rPr b="0" i="0" lang="ru-RU" sz="8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"Аналіз часових рядів" П. І. Бідюк, В. Д. Романенко, О. Л. Тимощук. – Київ : НТУУ «КПІ», 2010;</a:t>
              </a:r>
              <a:endParaRPr sz="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91767" y="1421501"/>
              <a:ext cx="7979664" cy="62407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 txBox="1"/>
            <p:nvPr/>
          </p:nvSpPr>
          <p:spPr>
            <a:xfrm>
              <a:off x="1210045" y="1439779"/>
              <a:ext cx="6941575" cy="58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Play"/>
                <a:buNone/>
              </a:pPr>
              <a:r>
                <a:rPr b="0" i="0" lang="ru-RU" sz="8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Панкратова Н.Д. «Системний аналіз в динаміці диагностування складних технічних систем» Київ : НТУУ «КПІ», 2008 (</a:t>
              </a:r>
              <a:r>
                <a:rPr b="0" i="1" lang="ru-RU" sz="8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Запропоновано інструментарій системного аналізу діагностування складних технічних систем, що базується на своєчасному виявленні ситуацій ризику та оперативному запобіганні переходу штатних ситуацій в критичні, надзвичайні або аварійні як основи стратегії управління ризиками та забезпечення гарантованої безпеки у динаміці функціонування складних технічних систем</a:t>
              </a:r>
              <a:r>
                <a:rPr b="0" i="0" lang="ru-RU" sz="8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);</a:t>
              </a:r>
              <a:endParaRPr sz="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787652" y="2132252"/>
              <a:ext cx="7979664" cy="62407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 txBox="1"/>
            <p:nvPr/>
          </p:nvSpPr>
          <p:spPr>
            <a:xfrm>
              <a:off x="1805930" y="2150530"/>
              <a:ext cx="6941575" cy="58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Play"/>
                <a:buNone/>
              </a:pPr>
              <a:r>
                <a:rPr b="0" i="0" lang="ru-RU" sz="8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Ермолаев В.А., Н.К. Юрков, Романенко Ю.А «Риски отказов сложных технических систем» (</a:t>
              </a:r>
              <a:r>
                <a:rPr b="0" i="1" lang="ru-RU" sz="8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На основі припущення про схожість статистичних характеристик помилок і дефектів Програмного Забезпечення були отримані вирази для оцінки максимальної правдоподібності, на основі чого можна виявляти середінй час до появи дефекта СТС. Автори розглянули випадки, коли точність моделі також залежить в тому числі і від ПЗ, показали, що із даною задачею добре справляються поліноми Чебишева</a:t>
              </a:r>
              <a:r>
                <a:rPr b="0" i="0" lang="ru-RU" sz="8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);</a:t>
              </a:r>
              <a:endParaRPr sz="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2383535" y="2843003"/>
              <a:ext cx="7979664" cy="62407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 txBox="1"/>
            <p:nvPr/>
          </p:nvSpPr>
          <p:spPr>
            <a:xfrm>
              <a:off x="2401813" y="2861281"/>
              <a:ext cx="6941575" cy="58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Play"/>
                <a:buNone/>
              </a:pPr>
              <a:r>
                <a:rPr lang="ru-RU" sz="8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та ін.</a:t>
              </a:r>
              <a:endParaRPr sz="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574015" y="455920"/>
              <a:ext cx="405648" cy="4056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CD9E0">
                <a:alpha val="89803"/>
              </a:srgbClr>
            </a:solidFill>
            <a:ln cap="flat" cmpd="sng" w="12700">
              <a:solidFill>
                <a:srgbClr val="ECD9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 txBox="1"/>
            <p:nvPr/>
          </p:nvSpPr>
          <p:spPr>
            <a:xfrm>
              <a:off x="7665286" y="455920"/>
              <a:ext cx="223106" cy="30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lay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8169899" y="1166671"/>
              <a:ext cx="405648" cy="4056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CD9E0">
                <a:alpha val="89803"/>
              </a:srgbClr>
            </a:solidFill>
            <a:ln cap="flat" cmpd="sng" w="12700">
              <a:solidFill>
                <a:srgbClr val="ECD9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 txBox="1"/>
            <p:nvPr/>
          </p:nvSpPr>
          <p:spPr>
            <a:xfrm>
              <a:off x="8261170" y="1166671"/>
              <a:ext cx="223106" cy="30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lay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8765783" y="1867020"/>
              <a:ext cx="405648" cy="4056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CD9E0">
                <a:alpha val="89803"/>
              </a:srgbClr>
            </a:solidFill>
            <a:ln cap="flat" cmpd="sng" w="12700">
              <a:solidFill>
                <a:srgbClr val="ECD9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 txBox="1"/>
            <p:nvPr/>
          </p:nvSpPr>
          <p:spPr>
            <a:xfrm>
              <a:off x="8857054" y="1867020"/>
              <a:ext cx="223106" cy="30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lay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361667" y="2584705"/>
              <a:ext cx="405648" cy="4056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CD9E0">
                <a:alpha val="89803"/>
              </a:srgbClr>
            </a:solidFill>
            <a:ln cap="flat" cmpd="sng" w="12700">
              <a:solidFill>
                <a:srgbClr val="ECD9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 txBox="1"/>
            <p:nvPr/>
          </p:nvSpPr>
          <p:spPr>
            <a:xfrm>
              <a:off x="9452938" y="2584705"/>
              <a:ext cx="223106" cy="305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lay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28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14400" y="2599660"/>
            <a:ext cx="6592186" cy="28841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ru-RU" sz="4800"/>
              <a:t>Дякуємо за увагу</a:t>
            </a:r>
            <a:endParaRPr sz="4800"/>
          </a:p>
        </p:txBody>
      </p:sp>
      <p:cxnSp>
        <p:nvCxnSpPr>
          <p:cNvPr id="235" name="Google Shape;235;p28"/>
          <p:cNvCxnSpPr/>
          <p:nvPr/>
        </p:nvCxnSpPr>
        <p:spPr>
          <a:xfrm>
            <a:off x="992570" y="5832631"/>
            <a:ext cx="1020883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Many question marks on black background" id="98" name="Google Shape;98;p14"/>
          <p:cNvPicPr preferRelativeResize="0"/>
          <p:nvPr/>
        </p:nvPicPr>
        <p:blipFill rotWithShape="1">
          <a:blip r:embed="rId3">
            <a:alphaModFix amt="40000"/>
          </a:blip>
          <a:srcRect b="0" l="0" r="0" t="77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type="title"/>
          </p:nvPr>
        </p:nvSpPr>
        <p:spPr>
          <a:xfrm>
            <a:off x="914400" y="1612548"/>
            <a:ext cx="4532128" cy="3872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ru-RU">
                <a:solidFill>
                  <a:srgbClr val="FFFFFF"/>
                </a:solidFill>
              </a:rPr>
              <a:t>Мета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990600" y="582869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3415005" y="1166328"/>
            <a:ext cx="8126962" cy="4624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92"/>
              <a:buFont typeface="Arial"/>
              <a:buChar char="•"/>
            </a:pPr>
            <a:r>
              <a:rPr b="0" i="0" lang="ru-RU" sz="16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 та реалізація алгоритму обчислення для діагностики СТС, враховуючи наступні модулі:</a:t>
            </a:r>
            <a:endParaRPr b="0" i="0" sz="16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392"/>
              <a:buNone/>
            </a:pPr>
            <a:r>
              <a:rPr b="0" i="0" lang="ru-RU" sz="16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приведення інформації до формалізованого стандартного виду, що 	забезпечуює можливість формування функціональних залежностей (ФЗ);</a:t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392"/>
              <a:buNone/>
            </a:pPr>
            <a:r>
              <a:rPr b="0" i="0" lang="ru-RU" sz="16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Відновлення ФЗ за емпіричними дискретно заданим вибірками;</a:t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392"/>
              <a:buNone/>
            </a:pPr>
            <a:r>
              <a:rPr b="0" i="0" lang="ru-RU" sz="16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Встановлення зв’язку відновлених наближаючих функцій з функціями</a:t>
            </a:r>
            <a:r>
              <a:rPr lang="ru-RU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ru-RU" sz="16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ризику;</a:t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392"/>
              <a:buNone/>
            </a:pPr>
            <a:r>
              <a:rPr b="0" i="0" lang="ru-RU" sz="16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Виконання процедури відновлення ФЗ по </a:t>
            </a:r>
            <a:r>
              <a:rPr b="0" i="0" lang="ru-RU" sz="16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N02</a:t>
            </a:r>
            <a:r>
              <a:rPr b="0" i="0" lang="ru-RU" sz="16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заданим вибіркам, зміщених на 	k=1÷15 значень;</a:t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392"/>
              <a:buNone/>
            </a:pPr>
            <a:r>
              <a:rPr b="0" i="0" lang="ru-RU" sz="16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Побудова процедури прогнозування функціональних залежностей на p 	вибірок;</a:t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392"/>
              <a:buNone/>
            </a:pPr>
            <a:r>
              <a:rPr b="0" i="0" lang="ru-RU" sz="16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Побудова процедури своєчасного виявлення нештатних ситуацій;</a:t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392"/>
              <a:buNone/>
            </a:pPr>
            <a:r>
              <a:rPr b="0" i="0" lang="ru-RU" sz="16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Візуалізація процесу діагностики в процессі функціонування СТС у 	штатному та нештатному режимах;</a:t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392"/>
              <a:buNone/>
            </a:pPr>
            <a:r>
              <a:rPr b="0" i="0" lang="ru-RU" sz="1600" u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Відображення процесу діагностуваняя на інформаційному табло, 	графічне зображення динаміки процесу.</a:t>
            </a:r>
            <a:endParaRPr b="0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914402" y="914400"/>
            <a:ext cx="4766661" cy="1852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ru-RU"/>
              <a:t>Постановка задачі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914400" y="2853369"/>
            <a:ext cx="4766661" cy="308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703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b="0" i="0" lang="ru-RU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Розглядається система, що відповідає аварійній ситуації при русі реанімаційного автомобіля. Реаніммобіль має на меті підтримку життя пацієнта на борту за допомогою бортової електромережі. </a:t>
            </a:r>
            <a:br>
              <a:rPr lang="ru-RU"/>
            </a:br>
            <a:endParaRPr/>
          </a:p>
        </p:txBody>
      </p:sp>
      <p:pic>
        <p:nvPicPr>
          <p:cNvPr descr="В Україні розробили власний автомобіль швидкої допомоги (Фото) - MMR —  Motor Media Review" id="109" name="Google Shape;109;p15"/>
          <p:cNvPicPr preferRelativeResize="0"/>
          <p:nvPr/>
        </p:nvPicPr>
        <p:blipFill rotWithShape="1">
          <a:blip r:embed="rId3">
            <a:alphaModFix/>
          </a:blip>
          <a:srcRect b="2" l="12998" r="8005" t="0"/>
          <a:stretch/>
        </p:blipFill>
        <p:spPr>
          <a:xfrm>
            <a:off x="6510938" y="1009650"/>
            <a:ext cx="5681061" cy="46564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5"/>
          <p:cNvCxnSpPr/>
          <p:nvPr/>
        </p:nvCxnSpPr>
        <p:spPr>
          <a:xfrm flipH="1" rot="10800000">
            <a:off x="6510936" y="5666135"/>
            <a:ext cx="5681065" cy="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914400" y="1371600"/>
            <a:ext cx="103632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Критичні змінні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914399" y="2853369"/>
            <a:ext cx="10363200" cy="308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- напруга бортової мережі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- рівень пального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- напруга акумуляторної батареї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500" y="42725"/>
            <a:ext cx="6739501" cy="33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450" y="3022900"/>
            <a:ext cx="6410550" cy="38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914401" y="4194544"/>
            <a:ext cx="6533706" cy="12984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ru-RU"/>
              <a:t>Опис основного алгоритму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599" y="1556347"/>
            <a:ext cx="6457508" cy="16628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7"/>
          <p:cNvCxnSpPr/>
          <p:nvPr/>
        </p:nvCxnSpPr>
        <p:spPr>
          <a:xfrm>
            <a:off x="990600" y="5831258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7781732" y="960120"/>
            <a:ext cx="4133460" cy="48310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46" r="0" t="-8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914400" y="1371600"/>
            <a:ext cx="103632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</a:t>
            </a:r>
            <a:r>
              <a:rPr lang="ru-RU"/>
              <a:t>начення у для нештатних та аварійних випадків для різних датчиків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914399" y="2853369"/>
            <a:ext cx="10363200" cy="308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-RU"/>
              <a:t>у1 нешт = 945 (тобто мала напруга бортової мережі, щоб в машині здійснювались всі функції)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-RU"/>
              <a:t>у2 нешт = залишок шляху в годинах / 0,5 л/год. (тобто чи достатньо палива до кінця шляху)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-RU"/>
              <a:t>у3 нешт = 5000000 (тобто мала напруга АБ, щоб в машині здійснювались всі функції)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225" y="2913175"/>
            <a:ext cx="839975" cy="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800" y="3328475"/>
            <a:ext cx="762835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800" y="3763050"/>
            <a:ext cx="762825" cy="29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1550" y="4817425"/>
            <a:ext cx="34385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914400" y="1371600"/>
            <a:ext cx="103632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Фактори ризику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914400" y="4286248"/>
            <a:ext cx="4887000" cy="44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5341" lvl="0" marL="457200" rtl="0" algn="l">
              <a:spcBef>
                <a:spcPts val="1000"/>
              </a:spcBef>
              <a:spcAft>
                <a:spcPts val="0"/>
              </a:spcAft>
              <a:buSzPts val="1366"/>
              <a:buChar char="●"/>
            </a:pPr>
            <a:r>
              <a:rPr lang="ru-RU" sz="1800"/>
              <a:t>Оцінка степеню загального ризику:</a:t>
            </a:r>
            <a:endParaRPr sz="1800"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525" y="2131838"/>
            <a:ext cx="7589451" cy="21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725" y="4734748"/>
            <a:ext cx="535305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914400" y="5243200"/>
            <a:ext cx="841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"/>
              <a:buChar char="●"/>
            </a:pPr>
            <a:r>
              <a:rPr lang="ru-RU" sz="1800">
                <a:latin typeface="Play"/>
                <a:ea typeface="Play"/>
                <a:cs typeface="Play"/>
                <a:sym typeface="Play"/>
              </a:rPr>
              <a:t>Формула для знаходження величини показника з урахуванням впливу факторів:</a:t>
            </a:r>
            <a:endParaRPr sz="18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3725" y="5920321"/>
            <a:ext cx="5353050" cy="728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914400" y="1371600"/>
            <a:ext cx="103632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</a:t>
            </a:r>
            <a:r>
              <a:rPr lang="ru-RU"/>
              <a:t>есурс допустимого ризику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676350" y="3122500"/>
            <a:ext cx="10839300" cy="8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8041" lvl="0" marL="457200" rtl="0" algn="l">
              <a:spcBef>
                <a:spcPts val="1000"/>
              </a:spcBef>
              <a:spcAft>
                <a:spcPts val="0"/>
              </a:spcAft>
              <a:buSzPts val="1566"/>
              <a:buChar char="-"/>
            </a:pPr>
            <a:r>
              <a:rPr lang="ru-RU"/>
              <a:t>максимальна зміна кожного показника за один часовий відрізок в нештатному режимі за всіма даними вибірк</a:t>
            </a:r>
            <a:r>
              <a:rPr lang="ru-RU"/>
              <a:t>и</a:t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725" y="2365300"/>
            <a:ext cx="70961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725" y="4010025"/>
            <a:ext cx="49911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676350" y="5064200"/>
            <a:ext cx="10601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-"/>
            </a:pPr>
            <a:r>
              <a:rPr lang="ru-RU" sz="2000">
                <a:latin typeface="Play"/>
                <a:ea typeface="Play"/>
                <a:cs typeface="Play"/>
                <a:sym typeface="Play"/>
              </a:rPr>
              <a:t>ресурс допустимого ризику (оцінюється ресурс допустимого ризику, як час, що залишився до аварії, при найгіршому варіанті розвитку ситуації), де Т0  – тривалість часового відрізку.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3171825" y="3035300"/>
            <a:ext cx="818353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Екстрена медична допомога з 2020 року перейде на нову модель фінансування -  ITMED"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3118" y="-22329"/>
            <a:ext cx="9168882" cy="68803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p21"/>
          <p:cNvGraphicFramePr/>
          <p:nvPr/>
        </p:nvGraphicFramePr>
        <p:xfrm>
          <a:off x="1048623" y="3263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{F82DB3F5-B97E-4419-ACE3-E88A8B5C453C}</a:tableStyleId>
              </a:tblPr>
              <a:tblGrid>
                <a:gridCol w="606325"/>
                <a:gridCol w="5725500"/>
              </a:tblGrid>
              <a:tr h="300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Безпечна ситуація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Нештатна ситуація за одним параметром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Нештатна ситуація за декількома параметрами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Спостерігається загроза аварії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Висока загроза аварії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Критична ситуація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Шанс уникнути аварії винятково малий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Play"/>
                        <a:buNone/>
                      </a:pPr>
                      <a:r>
                        <a:rPr lang="ru-RU" sz="1800"/>
                        <a:t>Аварія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5" name="Google Shape;165;p21"/>
          <p:cNvSpPr txBox="1"/>
          <p:nvPr>
            <p:ph type="title"/>
          </p:nvPr>
        </p:nvSpPr>
        <p:spPr>
          <a:xfrm>
            <a:off x="967815" y="1237377"/>
            <a:ext cx="4110606" cy="1797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b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4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Класифікація рівнів ризику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sh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