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2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4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193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72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22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725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364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73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77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4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028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842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532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84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322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214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A3DAC-726B-417D-B18F-8F621513C36C}" type="datetimeFigureOut">
              <a:rPr lang="uk-UA" smtClean="0"/>
              <a:t>29.03.2024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919602-3D28-4D0E-A556-AF9FE6D818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05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084082"/>
            <a:ext cx="8915399" cy="3693299"/>
          </a:xfrm>
        </p:spPr>
        <p:txBody>
          <a:bodyPr>
            <a:noAutofit/>
          </a:bodyPr>
          <a:lstStyle/>
          <a:p>
            <a:r>
              <a:rPr lang="uk-UA" sz="4000" b="1" dirty="0"/>
              <a:t>Когнітивний аналіз та імпульсне моделювання розвитку розробки моделей  та застосування цифрового двійника для КФС підприємства</a:t>
            </a:r>
            <a:endParaRPr lang="uk-UA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04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Постановка </a:t>
            </a:r>
            <a:r>
              <a:rPr lang="uk-UA" b="1" dirty="0" smtClean="0"/>
              <a:t>завдання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73081"/>
              </p:ext>
            </p:extLst>
          </p:nvPr>
        </p:nvGraphicFramePr>
        <p:xfrm>
          <a:off x="829559" y="1915212"/>
          <a:ext cx="4579054" cy="3832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6439"/>
                <a:gridCol w="3812615"/>
              </a:tblGrid>
              <a:tr h="5370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Вершини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  <a:tr h="5370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S6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Дешевизна проведення моделювання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  <a:tr h="5370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S7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Можливість інтеграції з кіберфізичними системами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  <a:tr h="2685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W4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Вразливість до кібератак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  <a:tr h="5370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W8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Дороговизна створення цифрового двійника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  <a:tr h="5370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O6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Застосування технологій доповненої реальності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  <a:tr h="53706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T3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Помилка при створенні цифрового двійника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  <a:tr h="2685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T5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Здорожчання обладнання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016" marR="80016" marT="0" marB="0" anchor="b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408612" y="1905000"/>
            <a:ext cx="6096000" cy="3322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Потрібно: </a:t>
            </a: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розбити множину вершин на кілька категорій, відповідно до їх функцій;</a:t>
            </a: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побудувати матрицю та граф когнітивної карти;</a:t>
            </a: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перевірка отриманої системи на стійкість за значенням, стійкість за збуренням та структурну стійкість;</a:t>
            </a: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якщо система не є стійкою хоча б за одним параметром, потрібно привести систему до стійкості за всіма параметрами;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розробити кілька сценаріїв та провести за ними імпульсне моделювання.</a:t>
            </a:r>
            <a:endParaRPr lang="uk-UA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9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/>
              <a:t>Побудова когнітивної </a:t>
            </a:r>
            <a:r>
              <a:rPr lang="uk-UA" b="1" i="1" dirty="0" smtClean="0"/>
              <a:t>карти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340907"/>
              </p:ext>
            </p:extLst>
          </p:nvPr>
        </p:nvGraphicFramePr>
        <p:xfrm>
          <a:off x="0" y="1254019"/>
          <a:ext cx="4739960" cy="2238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2495"/>
                <a:gridCol w="592495"/>
                <a:gridCol w="592495"/>
                <a:gridCol w="592495"/>
                <a:gridCol w="592495"/>
                <a:gridCol w="592495"/>
                <a:gridCol w="592495"/>
                <a:gridCol w="592495"/>
              </a:tblGrid>
              <a:tr h="26333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 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S6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S7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W4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W8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O6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T3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700">
                          <a:effectLst/>
                        </a:rPr>
                        <a:t>T5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</a:tr>
              <a:tr h="26349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S6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 dirty="0">
                          <a:effectLst/>
                        </a:rPr>
                        <a:t>0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0.4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-0.2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</a:tr>
              <a:tr h="26349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S7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1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-0.2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-0.5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</a:tr>
              <a:tr h="31647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W4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 dirty="0">
                          <a:effectLst/>
                        </a:rPr>
                        <a:t>-0.3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</a:tr>
              <a:tr h="26349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W8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-0.2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0.1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</a:tr>
              <a:tr h="26349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O6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1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0.3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0.8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-0.9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</a:tr>
              <a:tr h="26349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T3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0.2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</a:tr>
              <a:tr h="26349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T5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-0.6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-0.1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1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>
                          <a:effectLst/>
                        </a:rPr>
                        <a:t>0</a:t>
                      </a:r>
                      <a:endParaRPr lang="uk-UA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uk-UA" sz="1700" dirty="0">
                          <a:effectLst/>
                        </a:rPr>
                        <a:t>0</a:t>
                      </a:r>
                      <a:endParaRPr lang="uk-UA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662" marR="85662" marT="0" marB="0"/>
                </a:tc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37951" y="2988297"/>
            <a:ext cx="7454050" cy="38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7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когнітивної карти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80009"/>
            <a:ext cx="8915400" cy="4930218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Аналіз когнітивної карти показав, що граф має 16 парних циклів, а найбільший модуль власного числа матриці становить 0.99. Відповідно, когнітивна карта є чисельно стійкою, однак не є структурно стійкою. З метою досягнення структурної стійкості необхідно позбутись парних циклів</a:t>
            </a:r>
            <a:r>
              <a:rPr lang="uk-UA" dirty="0" smtClean="0"/>
              <a:t>.</a:t>
            </a:r>
          </a:p>
          <a:p>
            <a:r>
              <a:rPr lang="uk-UA" dirty="0"/>
              <a:t>Для того, щоб прибрати ці цикли, необхідно видалити наступні зв’язки:</a:t>
            </a:r>
          </a:p>
          <a:p>
            <a:pPr lvl="1">
              <a:buFont typeface="+mj-lt"/>
              <a:buAutoNum type="arabicPeriod"/>
            </a:pPr>
            <a:r>
              <a:rPr lang="uk-UA" dirty="0"/>
              <a:t>S6-&gt;T5 (сила зв’язку </a:t>
            </a:r>
            <a:r>
              <a:rPr lang="en-US" dirty="0"/>
              <a:t>|</a:t>
            </a:r>
            <a:r>
              <a:rPr lang="uk-UA" dirty="0"/>
              <a:t>-0.2</a:t>
            </a:r>
            <a:r>
              <a:rPr lang="en-US" dirty="0"/>
              <a:t>| &lt; 0.5</a:t>
            </a:r>
            <a:r>
              <a:rPr lang="uk-UA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uk-UA" dirty="0"/>
              <a:t>S6-&gt;O6 (сила зв’язку </a:t>
            </a:r>
            <a:r>
              <a:rPr lang="en-US" dirty="0"/>
              <a:t>|</a:t>
            </a:r>
            <a:r>
              <a:rPr lang="uk-UA" dirty="0"/>
              <a:t>0.</a:t>
            </a:r>
            <a:r>
              <a:rPr lang="en-US" dirty="0"/>
              <a:t>4| &lt; 0.5</a:t>
            </a:r>
            <a:r>
              <a:rPr lang="uk-UA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uk-UA" dirty="0"/>
              <a:t>W8-&gt;T5 </a:t>
            </a:r>
            <a:r>
              <a:rPr lang="en-US" dirty="0"/>
              <a:t>(</a:t>
            </a:r>
            <a:r>
              <a:rPr lang="uk-UA" dirty="0"/>
              <a:t>сила зв’язку </a:t>
            </a:r>
            <a:r>
              <a:rPr lang="en-US" dirty="0"/>
              <a:t>|</a:t>
            </a:r>
            <a:r>
              <a:rPr lang="uk-UA" dirty="0"/>
              <a:t>0.</a:t>
            </a:r>
            <a:r>
              <a:rPr lang="en-US" dirty="0"/>
              <a:t>1| &lt; 0.5</a:t>
            </a:r>
            <a:r>
              <a:rPr lang="uk-UA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uk-UA" dirty="0"/>
              <a:t>T5-&gt;S7 </a:t>
            </a:r>
            <a:r>
              <a:rPr lang="en-US" dirty="0"/>
              <a:t>(</a:t>
            </a:r>
            <a:r>
              <a:rPr lang="uk-UA" dirty="0"/>
              <a:t>сила зв’язку </a:t>
            </a:r>
            <a:r>
              <a:rPr lang="en-US" dirty="0"/>
              <a:t>|-</a:t>
            </a:r>
            <a:r>
              <a:rPr lang="uk-UA" dirty="0"/>
              <a:t>0.</a:t>
            </a:r>
            <a:r>
              <a:rPr lang="en-US" dirty="0"/>
              <a:t>1| &lt; 0.5</a:t>
            </a:r>
            <a:r>
              <a:rPr lang="uk-UA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uk-UA" dirty="0"/>
              <a:t>O6-&gt;S7 </a:t>
            </a:r>
            <a:r>
              <a:rPr lang="en-US" dirty="0"/>
              <a:t>(</a:t>
            </a:r>
            <a:r>
              <a:rPr lang="uk-UA" dirty="0"/>
              <a:t>сила зв’язку </a:t>
            </a:r>
            <a:r>
              <a:rPr lang="en-US" dirty="0"/>
              <a:t>|</a:t>
            </a:r>
            <a:r>
              <a:rPr lang="uk-UA" dirty="0"/>
              <a:t>0.</a:t>
            </a:r>
            <a:r>
              <a:rPr lang="en-US" dirty="0"/>
              <a:t>3| &lt; 0.5</a:t>
            </a:r>
            <a:r>
              <a:rPr lang="uk-UA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uk-UA" dirty="0"/>
              <a:t>W8-&gt;O6 </a:t>
            </a:r>
            <a:r>
              <a:rPr lang="en-US" dirty="0"/>
              <a:t>(</a:t>
            </a:r>
            <a:r>
              <a:rPr lang="uk-UA" dirty="0"/>
              <a:t>сила зв’язку </a:t>
            </a:r>
            <a:r>
              <a:rPr lang="en-US" dirty="0"/>
              <a:t>|-</a:t>
            </a:r>
            <a:r>
              <a:rPr lang="uk-UA" dirty="0"/>
              <a:t>0.</a:t>
            </a:r>
            <a:r>
              <a:rPr lang="en-US" dirty="0"/>
              <a:t>2| &lt; 0.5</a:t>
            </a:r>
            <a:r>
              <a:rPr lang="uk-UA" dirty="0" smtClean="0"/>
              <a:t>)</a:t>
            </a:r>
          </a:p>
          <a:p>
            <a:r>
              <a:rPr lang="uk-UA" dirty="0"/>
              <a:t>Повторний аналіз когнітивної карти показав, що граф має 0 парних циклів, а найбільший модуль власного числа матриці становить 0.49. Відповідно, когнітивна карта є і структурно, і чисельно стійкою.</a:t>
            </a:r>
          </a:p>
        </p:txBody>
      </p:sp>
    </p:spTree>
    <p:extLst>
      <p:ext uri="{BB962C8B-B14F-4D97-AF65-F5344CB8AC3E}">
        <p14:creationId xmlns:p14="http://schemas.microsoft.com/office/powerpoint/2010/main" val="144394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Стійка когнітивна карта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13568"/>
              </p:ext>
            </p:extLst>
          </p:nvPr>
        </p:nvGraphicFramePr>
        <p:xfrm>
          <a:off x="0" y="1405842"/>
          <a:ext cx="4836559" cy="215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2747"/>
                <a:gridCol w="629268"/>
                <a:gridCol w="504725"/>
                <a:gridCol w="592747"/>
                <a:gridCol w="629268"/>
                <a:gridCol w="629268"/>
                <a:gridCol w="629268"/>
                <a:gridCol w="629268"/>
              </a:tblGrid>
              <a:tr h="2696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uk-UA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S6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S7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W4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W8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O6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T3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T5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</a:tr>
              <a:tr h="26968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S6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</a:tr>
              <a:tr h="26968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S7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-0.2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-0.5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</a:tr>
              <a:tr h="26968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W4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-0.3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</a:tr>
              <a:tr h="26968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W8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</a:tr>
              <a:tr h="26968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O6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0.8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-0.9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</a:tr>
              <a:tr h="26968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T3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0.2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</a:tr>
              <a:tr h="269686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T5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-0.6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132" marR="101132" marT="0" marB="0" anchor="b"/>
                </a:tc>
              </a:tr>
            </a:tbl>
          </a:graphicData>
        </a:graphic>
      </p:graphicFrame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41683" y="3082565"/>
            <a:ext cx="7350317" cy="37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Імпульсне моделювання. Сценарій №</a:t>
            </a:r>
            <a:r>
              <a:rPr lang="uk-UA" dirty="0" smtClean="0"/>
              <a:t>1: </a:t>
            </a:r>
            <a:r>
              <a:rPr lang="uk-UA" dirty="0"/>
              <a:t>вплив на </a:t>
            </a:r>
            <a:r>
              <a:rPr lang="en-US" dirty="0"/>
              <a:t>S</a:t>
            </a:r>
            <a:r>
              <a:rPr lang="ru-RU" dirty="0"/>
              <a:t>7 </a:t>
            </a:r>
            <a:r>
              <a:rPr lang="uk-UA" dirty="0"/>
              <a:t>та </a:t>
            </a:r>
            <a:r>
              <a:rPr lang="en-US" dirty="0"/>
              <a:t>O</a:t>
            </a:r>
            <a:r>
              <a:rPr lang="ru-RU" dirty="0"/>
              <a:t>6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7181850" cy="362853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81850" y="4953000"/>
            <a:ext cx="5010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8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Імпульсне моделювання. Сценарій №</a:t>
            </a:r>
            <a:r>
              <a:rPr lang="uk-UA" dirty="0" smtClean="0"/>
              <a:t>2</a:t>
            </a:r>
            <a:r>
              <a:rPr lang="uk-UA" dirty="0"/>
              <a:t>: вплив на </a:t>
            </a:r>
            <a:r>
              <a:rPr lang="en-US" dirty="0"/>
              <a:t>W</a:t>
            </a:r>
            <a:r>
              <a:rPr lang="ru-RU" dirty="0"/>
              <a:t>8</a:t>
            </a:r>
            <a:endParaRPr lang="uk-UA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7191375" cy="361900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91375" y="4933950"/>
            <a:ext cx="5000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Список </a:t>
            </a:r>
            <a:r>
              <a:rPr lang="uk-UA" b="1" dirty="0" smtClean="0"/>
              <a:t>літератури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uk-UA" dirty="0" err="1"/>
              <a:t>Firsova</a:t>
            </a:r>
            <a:r>
              <a:rPr lang="uk-UA" dirty="0"/>
              <a:t>, </a:t>
            </a:r>
            <a:r>
              <a:rPr lang="uk-UA" dirty="0" err="1"/>
              <a:t>Anna</a:t>
            </a:r>
            <a:r>
              <a:rPr lang="uk-UA" dirty="0"/>
              <a:t> &amp; </a:t>
            </a:r>
            <a:r>
              <a:rPr lang="uk-UA" dirty="0" err="1"/>
              <a:t>Makarova</a:t>
            </a:r>
            <a:r>
              <a:rPr lang="uk-UA" dirty="0"/>
              <a:t>, </a:t>
            </a:r>
            <a:r>
              <a:rPr lang="uk-UA" dirty="0" err="1"/>
              <a:t>Elena</a:t>
            </a:r>
            <a:r>
              <a:rPr lang="uk-UA" dirty="0"/>
              <a:t>. (2022). </a:t>
            </a:r>
            <a:r>
              <a:rPr lang="uk-UA" dirty="0" err="1"/>
              <a:t>Cognitive</a:t>
            </a:r>
            <a:r>
              <a:rPr lang="uk-UA" dirty="0"/>
              <a:t> </a:t>
            </a:r>
            <a:r>
              <a:rPr lang="uk-UA" dirty="0" err="1"/>
              <a:t>analysis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structural</a:t>
            </a:r>
            <a:r>
              <a:rPr lang="uk-UA" dirty="0"/>
              <a:t> </a:t>
            </a:r>
            <a:r>
              <a:rPr lang="uk-UA" dirty="0" err="1"/>
              <a:t>stability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knowledge-intensive</a:t>
            </a:r>
            <a:r>
              <a:rPr lang="uk-UA" dirty="0"/>
              <a:t> </a:t>
            </a:r>
            <a:r>
              <a:rPr lang="uk-UA" dirty="0" err="1"/>
              <a:t>sectors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regional</a:t>
            </a:r>
            <a:r>
              <a:rPr lang="uk-UA" dirty="0"/>
              <a:t> </a:t>
            </a:r>
            <a:r>
              <a:rPr lang="uk-UA" dirty="0" err="1"/>
              <a:t>economy</a:t>
            </a:r>
            <a:r>
              <a:rPr lang="uk-UA" dirty="0"/>
              <a:t>. </a:t>
            </a:r>
            <a:r>
              <a:rPr lang="uk-UA" dirty="0" err="1"/>
              <a:t>Izvestiya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Saratov</a:t>
            </a:r>
            <a:r>
              <a:rPr lang="uk-UA" dirty="0"/>
              <a:t> </a:t>
            </a:r>
            <a:r>
              <a:rPr lang="uk-UA" dirty="0" err="1"/>
              <a:t>University</a:t>
            </a:r>
            <a:r>
              <a:rPr lang="uk-UA" dirty="0"/>
              <a:t>. </a:t>
            </a:r>
            <a:r>
              <a:rPr lang="uk-UA" dirty="0" err="1"/>
              <a:t>Mathematics</a:t>
            </a:r>
            <a:r>
              <a:rPr lang="uk-UA" dirty="0"/>
              <a:t>. </a:t>
            </a:r>
            <a:r>
              <a:rPr lang="uk-UA" dirty="0" err="1"/>
              <a:t>Mechanics</a:t>
            </a:r>
            <a:r>
              <a:rPr lang="uk-UA" dirty="0"/>
              <a:t>. </a:t>
            </a:r>
            <a:r>
              <a:rPr lang="uk-UA" dirty="0" err="1"/>
              <a:t>Informatics</a:t>
            </a:r>
            <a:r>
              <a:rPr lang="uk-UA" dirty="0"/>
              <a:t>. 22. 401-412. 10.18500/1816-9791-2022-22-3-401-412.</a:t>
            </a:r>
          </a:p>
          <a:p>
            <a:pPr lvl="0"/>
            <a:r>
              <a:rPr lang="uk-UA" dirty="0"/>
              <a:t>Імпульсне моделювання динаміки </a:t>
            </a:r>
            <a:r>
              <a:rPr lang="uk-UA" dirty="0" err="1"/>
              <a:t>гідротранспортних</a:t>
            </a:r>
            <a:r>
              <a:rPr lang="uk-UA" dirty="0"/>
              <a:t> систем з врахуванням нелінійних ефектів / В. М. Вергун, О. О. Хоменко, М. В. </a:t>
            </a:r>
            <a:r>
              <a:rPr lang="uk-UA" dirty="0" err="1"/>
              <a:t>Камінський</a:t>
            </a:r>
            <a:r>
              <a:rPr lang="uk-UA" dirty="0"/>
              <a:t> [та ін.] // Вісник Національного технічного університету "Харківський політехнічний інститут". Серія "Енергетичні та теплотехнічні процеси й устаткування". - 2022. - № 8. - С. 105-112.</a:t>
            </a:r>
          </a:p>
          <a:p>
            <a:pPr lvl="0"/>
            <a:r>
              <a:rPr lang="uk-UA" dirty="0"/>
              <a:t>Когнітивний аналіз у процесі прийняття управлінських рішень / А. А. </a:t>
            </a:r>
            <a:r>
              <a:rPr lang="uk-UA" dirty="0" err="1"/>
              <a:t>Смірнов</a:t>
            </a:r>
            <a:r>
              <a:rPr lang="uk-UA" dirty="0"/>
              <a:t>, О. В. Марченко, Н. В. Литвинова [та ін.] // Сучасні проблеми економіки та підприємництва. - 2022. - Т. 25, № 1. - С. 162-169.</a:t>
            </a:r>
          </a:p>
          <a:p>
            <a:pPr lvl="0"/>
            <a:r>
              <a:rPr lang="uk-UA" dirty="0" err="1"/>
              <a:t>Karpunin</a:t>
            </a:r>
            <a:r>
              <a:rPr lang="uk-UA" dirty="0"/>
              <a:t>, </a:t>
            </a:r>
            <a:r>
              <a:rPr lang="uk-UA" dirty="0" err="1"/>
              <a:t>Ihor</a:t>
            </a:r>
            <a:r>
              <a:rPr lang="uk-UA" dirty="0"/>
              <a:t> &amp; </a:t>
            </a:r>
            <a:r>
              <a:rPr lang="uk-UA" dirty="0" err="1"/>
              <a:t>Zinchenko</a:t>
            </a:r>
            <a:r>
              <a:rPr lang="uk-UA" dirty="0"/>
              <a:t>, </a:t>
            </a:r>
            <a:r>
              <a:rPr lang="uk-UA" dirty="0" err="1"/>
              <a:t>Nadiia</a:t>
            </a:r>
            <a:r>
              <a:rPr lang="uk-UA" dirty="0"/>
              <a:t>. (2023). COGNITIVE MODELING OF INTELLECTUAL SYSTEMS OF ANALYSIS OF THE FINANCIAL CONDITION OF THE ENTITY. </a:t>
            </a:r>
            <a:r>
              <a:rPr lang="uk-UA" dirty="0" err="1"/>
              <a:t>Cybersecurity</a:t>
            </a:r>
            <a:r>
              <a:rPr lang="uk-UA" dirty="0"/>
              <a:t>: </a:t>
            </a:r>
            <a:r>
              <a:rPr lang="uk-UA" dirty="0" err="1"/>
              <a:t>Education</a:t>
            </a:r>
            <a:r>
              <a:rPr lang="uk-UA" dirty="0"/>
              <a:t>, </a:t>
            </a:r>
            <a:r>
              <a:rPr lang="uk-UA" dirty="0" err="1"/>
              <a:t>Science</a:t>
            </a:r>
            <a:r>
              <a:rPr lang="uk-UA" dirty="0"/>
              <a:t>, </a:t>
            </a:r>
            <a:r>
              <a:rPr lang="uk-UA" dirty="0" err="1"/>
              <a:t>Technique</a:t>
            </a:r>
            <a:r>
              <a:rPr lang="uk-UA" dirty="0"/>
              <a:t>. 1. 75-85. 10.28925/2663-4023.2023.21.7585. </a:t>
            </a:r>
          </a:p>
        </p:txBody>
      </p:sp>
    </p:spTree>
    <p:extLst>
      <p:ext uri="{BB962C8B-B14F-4D97-AF65-F5344CB8AC3E}">
        <p14:creationId xmlns:p14="http://schemas.microsoft.com/office/powerpoint/2010/main" val="231380853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659</Words>
  <Application>Microsoft Office PowerPoint</Application>
  <PresentationFormat>Широкоэкранный</PresentationFormat>
  <Paragraphs>169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Times New Roman</vt:lpstr>
      <vt:lpstr>Wingdings 3</vt:lpstr>
      <vt:lpstr>Легкий дым</vt:lpstr>
      <vt:lpstr>Когнітивний аналіз та імпульсне моделювання розвитку розробки моделей  та застосування цифрового двійника для КФС підприємства</vt:lpstr>
      <vt:lpstr>Постановка завдання</vt:lpstr>
      <vt:lpstr>Побудова когнітивної карти</vt:lpstr>
      <vt:lpstr>Аналіз когнітивної карти</vt:lpstr>
      <vt:lpstr>Стійка когнітивна карта</vt:lpstr>
      <vt:lpstr>Імпульсне моделювання. Сценарій №1: вплив на S7 та O6</vt:lpstr>
      <vt:lpstr>Імпульсне моделювання. Сценарій №2: вплив на W8</vt:lpstr>
      <vt:lpstr>Список літератури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Когнітивний аналіз та імпульсне моделювання розвитку розробки моделей  та застосування цифрового двійника для КФС підприємства</dc:title>
  <dc:creator>Пользователь Windows</dc:creator>
  <cp:lastModifiedBy>Пользователь Windows</cp:lastModifiedBy>
  <cp:revision>2</cp:revision>
  <dcterms:created xsi:type="dcterms:W3CDTF">2024-03-29T14:32:53Z</dcterms:created>
  <dcterms:modified xsi:type="dcterms:W3CDTF">2024-03-29T14:42:26Z</dcterms:modified>
</cp:coreProperties>
</file>